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1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4.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charts/chart21.xml" ContentType="application/vnd.openxmlformats-officedocument.drawingml.chart+xml"/>
  <Override PartName="/ppt/notesSlides/notesSlide28.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23.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4.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5.xml" ContentType="application/vnd.openxmlformats-officedocument.drawingml.chart+xml"/>
  <Override PartName="/ppt/notesSlides/notesSlide34.xml" ContentType="application/vnd.openxmlformats-officedocument.presentationml.notesSlide+xml"/>
  <Override PartName="/ppt/charts/chart26.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7.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8.xml" ContentType="application/vnd.openxmlformats-officedocument.drawingml.chart+xml"/>
  <Override PartName="/ppt/charts/style24.xml" ContentType="application/vnd.ms-office.chartstyle+xml"/>
  <Override PartName="/ppt/charts/colors24.xml" ContentType="application/vnd.ms-office.chartcolorstyle+xml"/>
  <Override PartName="/ppt/notesSlides/notesSlide37.xml" ContentType="application/vnd.openxmlformats-officedocument.presentationml.notesSlide+xml"/>
  <Override PartName="/ppt/charts/chart29.xml" ContentType="application/vnd.openxmlformats-officedocument.drawingml.chart+xml"/>
  <Override PartName="/ppt/charts/style25.xml" ContentType="application/vnd.ms-office.chartstyle+xml"/>
  <Override PartName="/ppt/charts/colors25.xml" ContentType="application/vnd.ms-office.chartcolorstyle+xml"/>
  <Override PartName="/ppt/notesSlides/notesSlide38.xml" ContentType="application/vnd.openxmlformats-officedocument.presentationml.notesSlide+xml"/>
  <Override PartName="/ppt/charts/chart30.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6" r:id="rId4"/>
    <p:sldMasterId id="2147483720" r:id="rId5"/>
  </p:sldMasterIdLst>
  <p:notesMasterIdLst>
    <p:notesMasterId r:id="rId74"/>
  </p:notesMasterIdLst>
  <p:sldIdLst>
    <p:sldId id="425" r:id="rId6"/>
    <p:sldId id="256" r:id="rId7"/>
    <p:sldId id="257" r:id="rId8"/>
    <p:sldId id="594" r:id="rId9"/>
    <p:sldId id="571" r:id="rId10"/>
    <p:sldId id="572" r:id="rId11"/>
    <p:sldId id="573" r:id="rId12"/>
    <p:sldId id="561" r:id="rId13"/>
    <p:sldId id="562" r:id="rId14"/>
    <p:sldId id="563" r:id="rId15"/>
    <p:sldId id="564" r:id="rId16"/>
    <p:sldId id="565" r:id="rId17"/>
    <p:sldId id="566" r:id="rId18"/>
    <p:sldId id="567" r:id="rId19"/>
    <p:sldId id="270" r:id="rId20"/>
    <p:sldId id="589" r:id="rId21"/>
    <p:sldId id="310" r:id="rId22"/>
    <p:sldId id="585" r:id="rId23"/>
    <p:sldId id="586" r:id="rId24"/>
    <p:sldId id="587" r:id="rId25"/>
    <p:sldId id="558" r:id="rId26"/>
    <p:sldId id="559" r:id="rId27"/>
    <p:sldId id="560" r:id="rId28"/>
    <p:sldId id="592" r:id="rId29"/>
    <p:sldId id="512" r:id="rId30"/>
    <p:sldId id="575" r:id="rId31"/>
    <p:sldId id="534" r:id="rId32"/>
    <p:sldId id="576" r:id="rId33"/>
    <p:sldId id="309" r:id="rId34"/>
    <p:sldId id="325" r:id="rId35"/>
    <p:sldId id="602" r:id="rId36"/>
    <p:sldId id="577" r:id="rId37"/>
    <p:sldId id="578" r:id="rId38"/>
    <p:sldId id="579" r:id="rId39"/>
    <p:sldId id="580" r:id="rId40"/>
    <p:sldId id="582" r:id="rId41"/>
    <p:sldId id="601" r:id="rId42"/>
    <p:sldId id="583" r:id="rId43"/>
    <p:sldId id="584" r:id="rId44"/>
    <p:sldId id="557" r:id="rId45"/>
    <p:sldId id="501" r:id="rId46"/>
    <p:sldId id="524" r:id="rId47"/>
    <p:sldId id="525" r:id="rId48"/>
    <p:sldId id="526" r:id="rId49"/>
    <p:sldId id="538" r:id="rId50"/>
    <p:sldId id="435" r:id="rId51"/>
    <p:sldId id="574" r:id="rId52"/>
    <p:sldId id="603" r:id="rId53"/>
    <p:sldId id="555" r:id="rId54"/>
    <p:sldId id="556" r:id="rId55"/>
    <p:sldId id="588" r:id="rId56"/>
    <p:sldId id="514" r:id="rId57"/>
    <p:sldId id="410" r:id="rId58"/>
    <p:sldId id="488" r:id="rId59"/>
    <p:sldId id="604" r:id="rId60"/>
    <p:sldId id="605" r:id="rId61"/>
    <p:sldId id="543" r:id="rId62"/>
    <p:sldId id="544" r:id="rId63"/>
    <p:sldId id="545" r:id="rId64"/>
    <p:sldId id="349" r:id="rId65"/>
    <p:sldId id="590" r:id="rId66"/>
    <p:sldId id="591" r:id="rId67"/>
    <p:sldId id="568" r:id="rId68"/>
    <p:sldId id="569" r:id="rId69"/>
    <p:sldId id="351" r:id="rId70"/>
    <p:sldId id="392" r:id="rId71"/>
    <p:sldId id="595" r:id="rId72"/>
    <p:sldId id="596" r:id="rId73"/>
  </p:sldIdLst>
  <p:sldSz cx="12192000" cy="6858000"/>
  <p:notesSz cx="7104063" cy="10234613"/>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0404"/>
    <a:srgbClr val="850F0F"/>
    <a:srgbClr val="A9D7EE"/>
    <a:srgbClr val="E7E6E6"/>
    <a:srgbClr val="333E50"/>
    <a:srgbClr val="E2F0D9"/>
    <a:srgbClr val="BCD6ED"/>
    <a:srgbClr val="6EAB46"/>
    <a:srgbClr val="000000"/>
    <a:srgbClr val="3656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301B821-A1FF-4177-AEE7-76D212191A09}" styleName="Orta Stil 1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Açık Stil 3 - Vurgu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FD0F851-EC5A-4D38-B0AD-8093EC10F338}" styleName="Açık Stil 1 - Vurgu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8EC20E35-A176-4012-BC5E-935CFFF8708E}" styleName="Orta Stil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B4B98B0-60AC-42C2-AFA5-B58CD77FA1E5}" styleName="Açık Stil 1 - Vurgu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98" autoAdjust="0"/>
    <p:restoredTop sz="91531" autoAdjust="0"/>
  </p:normalViewPr>
  <p:slideViewPr>
    <p:cSldViewPr snapToGrid="0">
      <p:cViewPr varScale="1">
        <p:scale>
          <a:sx n="106" d="100"/>
          <a:sy n="106" d="100"/>
        </p:scale>
        <p:origin x="654" y="96"/>
      </p:cViewPr>
      <p:guideLst>
        <p:guide orient="horz" pos="2160"/>
        <p:guide pos="3840"/>
      </p:guideLst>
    </p:cSldViewPr>
  </p:slideViewPr>
  <p:outlineViewPr>
    <p:cViewPr>
      <p:scale>
        <a:sx n="33" d="100"/>
        <a:sy n="33" d="100"/>
      </p:scale>
      <p:origin x="0" y="-243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_al__ma_Sayfas_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_al__ma_Sayfas_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_al__ma_Sayfas_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_al__ma_Sayfas_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_al__ma_Sayfas_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_al__ma_Sayfas_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_al__ma_Sayfas_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_al__ma_Sayfas_16.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_al__ma_Sayfas_17.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_al__ma_Sayfas_18.xlsx"/></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9.xml"/><Relationship Id="rId1" Type="http://schemas.microsoft.com/office/2011/relationships/chartStyle" Target="style19.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_al__ma_Sayfas_19.xlsx"/><Relationship Id="rId2" Type="http://schemas.microsoft.com/office/2011/relationships/chartColorStyle" Target="colors20.xml"/><Relationship Id="rId1" Type="http://schemas.microsoft.com/office/2011/relationships/chartStyle" Target="style20.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_al__ma_Sayfas_20.xlsx"/><Relationship Id="rId2" Type="http://schemas.microsoft.com/office/2011/relationships/chartColorStyle" Target="colors21.xml"/><Relationship Id="rId1" Type="http://schemas.microsoft.com/office/2011/relationships/chartStyle" Target="style21.xml"/></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_al__ma_Sayfas_21.xlsx"/></Relationships>
</file>

<file path=ppt/charts/_rels/chart26.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22.xml"/><Relationship Id="rId1" Type="http://schemas.microsoft.com/office/2011/relationships/chartStyle" Target="style22.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_al__ma_Sayfas_22.xlsx"/><Relationship Id="rId2" Type="http://schemas.microsoft.com/office/2011/relationships/chartColorStyle" Target="colors23.xml"/><Relationship Id="rId1" Type="http://schemas.microsoft.com/office/2011/relationships/chartStyle" Target="style23.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_al__ma_Sayfas_23.xlsx"/><Relationship Id="rId2" Type="http://schemas.microsoft.com/office/2011/relationships/chartColorStyle" Target="colors24.xml"/><Relationship Id="rId1" Type="http://schemas.microsoft.com/office/2011/relationships/chartStyle" Target="style24.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_al__ma_Sayfas_24.xlsx"/><Relationship Id="rId2" Type="http://schemas.microsoft.com/office/2011/relationships/chartColorStyle" Target="colors25.xml"/><Relationship Id="rId1" Type="http://schemas.microsoft.com/office/2011/relationships/chartStyle" Target="style25.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_al__ma_Sayfas_25.xlsx"/><Relationship Id="rId2" Type="http://schemas.microsoft.com/office/2011/relationships/chartColorStyle" Target="colors26.xml"/><Relationship Id="rId1" Type="http://schemas.microsoft.com/office/2011/relationships/chartStyle" Target="style26.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_al__ma_Sayfas_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_al__ma_Sayfas_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_al__ma_Sayfas_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Sütun1</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2.51987960134314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15D-4C48-8DA7-8D6AFF2FADE2}"/>
                </c:ext>
              </c:extLst>
            </c:dLbl>
            <c:dLbl>
              <c:idx val="1"/>
              <c:layout>
                <c:manualLayout>
                  <c:x val="3.9765384233025197E-3"/>
                  <c:y val="-2.9398595349003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15D-4C48-8DA7-8D6AFF2FADE2}"/>
                </c:ext>
              </c:extLst>
            </c:dLbl>
            <c:dLbl>
              <c:idx val="2"/>
              <c:layout>
                <c:manualLayout>
                  <c:x val="5.9155786375257912E-3"/>
                  <c:y val="-2.5198796013431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15D-4C48-8DA7-8D6AFF2FADE2}"/>
                </c:ext>
              </c:extLst>
            </c:dLbl>
            <c:dLbl>
              <c:idx val="3"/>
              <c:layout>
                <c:manualLayout>
                  <c:x val="7.8874381833676493E-3"/>
                  <c:y val="-5.03975920268628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15D-4C48-8DA7-8D6AFF2FADE2}"/>
                </c:ext>
              </c:extLst>
            </c:dLbl>
            <c:dLbl>
              <c:idx val="4"/>
              <c:layout>
                <c:manualLayout>
                  <c:x val="7.9201989994443084E-3"/>
                  <c:y val="-3.7798194020147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15D-4C48-8DA7-8D6AFF2FADE2}"/>
                </c:ext>
              </c:extLst>
            </c:dLbl>
            <c:dLbl>
              <c:idx val="5"/>
              <c:layout>
                <c:manualLayout>
                  <c:x val="1.1831157275051582E-2"/>
                  <c:y val="-2.51987960134314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15D-4C48-8DA7-8D6AFF2FADE2}"/>
                </c:ext>
              </c:extLst>
            </c:dLbl>
            <c:dLbl>
              <c:idx val="6"/>
              <c:layout>
                <c:manualLayout>
                  <c:x val="1.5774876366735299E-2"/>
                  <c:y val="-2.9398595349003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15D-4C48-8DA7-8D6AFF2FADE2}"/>
                </c:ext>
              </c:extLst>
            </c:dLbl>
            <c:dLbl>
              <c:idx val="7"/>
              <c:layout>
                <c:manualLayout>
                  <c:x val="1.3803019937023214E-2"/>
                  <c:y val="-3.7791292671535685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0201971841794748"/>
                      <c:h val="7.3972509730492783E-2"/>
                    </c:manualLayout>
                  </c15:layout>
                </c:ext>
                <c:ext xmlns:c16="http://schemas.microsoft.com/office/drawing/2014/chart" uri="{C3380CC4-5D6E-409C-BE32-E72D297353CC}">
                  <c16:uniqueId val="{00000007-015D-4C48-8DA7-8D6AFF2FADE2}"/>
                </c:ext>
              </c:extLst>
            </c:dLbl>
            <c:dLbl>
              <c:idx val="8"/>
              <c:layout>
                <c:manualLayout>
                  <c:x val="1.2132353467998212E-2"/>
                  <c:y val="-8.371733993755486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43A-486A-8AB3-5F86E2BAA18B}"/>
                </c:ext>
              </c:extLst>
            </c:dLbl>
            <c:dLbl>
              <c:idx val="9"/>
              <c:layout>
                <c:manualLayout>
                  <c:x val="7.887438183367725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15D-4C48-8DA7-8D6AFF2FADE2}"/>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2000</c:v>
                </c:pt>
                <c:pt idx="1">
                  <c:v>2010</c:v>
                </c:pt>
                <c:pt idx="2">
                  <c:v>2015</c:v>
                </c:pt>
                <c:pt idx="3">
                  <c:v>2018</c:v>
                </c:pt>
                <c:pt idx="4">
                  <c:v>2019</c:v>
                </c:pt>
                <c:pt idx="5">
                  <c:v>2020</c:v>
                </c:pt>
                <c:pt idx="6">
                  <c:v>2021</c:v>
                </c:pt>
                <c:pt idx="7">
                  <c:v>2022</c:v>
                </c:pt>
                <c:pt idx="8">
                  <c:v>2023</c:v>
                </c:pt>
              </c:numCache>
            </c:numRef>
          </c:cat>
          <c:val>
            <c:numRef>
              <c:f>Sayfa1!$B$2:$B$10</c:f>
              <c:numCache>
                <c:formatCode>#,##0</c:formatCode>
                <c:ptCount val="9"/>
                <c:pt idx="0">
                  <c:v>253739</c:v>
                </c:pt>
                <c:pt idx="1">
                  <c:v>255170</c:v>
                </c:pt>
                <c:pt idx="2">
                  <c:v>267184</c:v>
                </c:pt>
                <c:pt idx="3">
                  <c:v>281205</c:v>
                </c:pt>
                <c:pt idx="4">
                  <c:v>279812</c:v>
                </c:pt>
                <c:pt idx="5">
                  <c:v>281768</c:v>
                </c:pt>
                <c:pt idx="6">
                  <c:v>283112</c:v>
                </c:pt>
                <c:pt idx="7">
                  <c:v>282556</c:v>
                </c:pt>
                <c:pt idx="8">
                  <c:v>285655</c:v>
                </c:pt>
              </c:numCache>
            </c:numRef>
          </c:val>
          <c:extLst>
            <c:ext xmlns:c16="http://schemas.microsoft.com/office/drawing/2014/chart" uri="{C3380CC4-5D6E-409C-BE32-E72D297353CC}">
              <c16:uniqueId val="{00000009-015D-4C48-8DA7-8D6AFF2FADE2}"/>
            </c:ext>
          </c:extLst>
        </c:ser>
        <c:dLbls>
          <c:showLegendKey val="0"/>
          <c:showVal val="1"/>
          <c:showCatName val="0"/>
          <c:showSerName val="0"/>
          <c:showPercent val="0"/>
          <c:showBubbleSize val="0"/>
        </c:dLbls>
        <c:gapWidth val="150"/>
        <c:shape val="box"/>
        <c:axId val="219129560"/>
        <c:axId val="219696736"/>
        <c:axId val="0"/>
      </c:bar3DChart>
      <c:catAx>
        <c:axId val="21912956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19696736"/>
        <c:crosses val="autoZero"/>
        <c:auto val="1"/>
        <c:lblAlgn val="ctr"/>
        <c:lblOffset val="100"/>
        <c:noMultiLvlLbl val="0"/>
      </c:catAx>
      <c:valAx>
        <c:axId val="219696736"/>
        <c:scaling>
          <c:orientation val="minMax"/>
        </c:scaling>
        <c:delete val="1"/>
        <c:axPos val="l"/>
        <c:numFmt formatCode="#,##0" sourceLinked="1"/>
        <c:majorTickMark val="none"/>
        <c:minorTickMark val="none"/>
        <c:tickLblPos val="none"/>
        <c:crossAx val="219129560"/>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918832689681767E-2"/>
                  <c:y val="-4.2370322287081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2F-4DB8-AB90-90A9676A4E8D}"/>
                </c:ext>
              </c:extLst>
            </c:dLbl>
            <c:dLbl>
              <c:idx val="1"/>
              <c:layout>
                <c:manualLayout>
                  <c:x val="2.5683824079084452E-2"/>
                  <c:y val="-4.5272926580530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62F-4DB8-AB90-90A9676A4E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Yatak Sayısı</c:v>
                </c:pt>
                <c:pt idx="1">
                  <c:v>Hekim Sayısı</c:v>
                </c:pt>
              </c:strCache>
            </c:strRef>
          </c:cat>
          <c:val>
            <c:numRef>
              <c:f>Sayfa1!$B$2:$B$3</c:f>
              <c:numCache>
                <c:formatCode>#,##0.00</c:formatCode>
                <c:ptCount val="2"/>
                <c:pt idx="0">
                  <c:v>31.22</c:v>
                </c:pt>
                <c:pt idx="1">
                  <c:v>23.92</c:v>
                </c:pt>
              </c:numCache>
            </c:numRef>
          </c:val>
          <c:extLst>
            <c:ext xmlns:c16="http://schemas.microsoft.com/office/drawing/2014/chart" uri="{C3380CC4-5D6E-409C-BE32-E72D297353CC}">
              <c16:uniqueId val="{00000002-762F-4DB8-AB90-90A9676A4E8D}"/>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7013052033246299E-2"/>
                  <c:y val="-4.60983328003513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62F-4DB8-AB90-90A9676A4E8D}"/>
                </c:ext>
              </c:extLst>
            </c:dLbl>
            <c:dLbl>
              <c:idx val="1"/>
              <c:layout>
                <c:manualLayout>
                  <c:x val="3.8965438962146978E-2"/>
                  <c:y val="-4.0516181175710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62F-4DB8-AB90-90A9676A4E8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Yatak Sayısı</c:v>
                </c:pt>
                <c:pt idx="1">
                  <c:v>Hekim Sayısı</c:v>
                </c:pt>
              </c:strCache>
            </c:strRef>
          </c:cat>
          <c:val>
            <c:numRef>
              <c:f>Sayfa1!$C$2:$C$3</c:f>
              <c:numCache>
                <c:formatCode>#,##0.00</c:formatCode>
                <c:ptCount val="2"/>
                <c:pt idx="0">
                  <c:v>23.48</c:v>
                </c:pt>
                <c:pt idx="1">
                  <c:v>15.47</c:v>
                </c:pt>
              </c:numCache>
            </c:numRef>
          </c:val>
          <c:extLst>
            <c:ext xmlns:c16="http://schemas.microsoft.com/office/drawing/2014/chart" uri="{C3380CC4-5D6E-409C-BE32-E72D297353CC}">
              <c16:uniqueId val="{00000005-762F-4DB8-AB90-90A9676A4E8D}"/>
            </c:ext>
          </c:extLst>
        </c:ser>
        <c:dLbls>
          <c:showLegendKey val="0"/>
          <c:showVal val="1"/>
          <c:showCatName val="0"/>
          <c:showSerName val="0"/>
          <c:showPercent val="0"/>
          <c:showBubbleSize val="0"/>
        </c:dLbls>
        <c:gapWidth val="150"/>
        <c:shape val="box"/>
        <c:axId val="-399284496"/>
        <c:axId val="-399273616"/>
        <c:axId val="0"/>
      </c:bar3DChart>
      <c:catAx>
        <c:axId val="-39928449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99273616"/>
        <c:crosses val="autoZero"/>
        <c:auto val="1"/>
        <c:lblAlgn val="ctr"/>
        <c:lblOffset val="100"/>
        <c:noMultiLvlLbl val="0"/>
      </c:catAx>
      <c:valAx>
        <c:axId val="-399273616"/>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399284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2884635657643518E-2"/>
                  <c:y val="-1.3493289372834035E-2"/>
                </c:manualLayout>
              </c:layout>
              <c:tx>
                <c:rich>
                  <a:bodyPr/>
                  <a:lstStyle/>
                  <a:p>
                    <a:r>
                      <a:rPr lang="en-US" dirty="0" smtClean="0"/>
                      <a:t>30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56-4218-A96C-C74909189DDF}"/>
                </c:ext>
              </c:extLst>
            </c:dLbl>
            <c:dLbl>
              <c:idx val="1"/>
              <c:layout>
                <c:manualLayout>
                  <c:x val="1.1713305143312288E-2"/>
                  <c:y val="-2.6986578745668071E-3"/>
                </c:manualLayout>
              </c:layout>
              <c:tx>
                <c:rich>
                  <a:bodyPr/>
                  <a:lstStyle/>
                  <a:p>
                    <a:r>
                      <a:rPr lang="en-US" dirty="0" smtClean="0"/>
                      <a:t>19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256-4218-A96C-C74909189DDF}"/>
                </c:ext>
              </c:extLst>
            </c:dLbl>
            <c:dLbl>
              <c:idx val="2"/>
              <c:layout>
                <c:manualLayout>
                  <c:x val="2.3426610286625435E-3"/>
                  <c:y val="-5.3973157491337131E-3"/>
                </c:manualLayout>
              </c:layout>
              <c:tx>
                <c:rich>
                  <a:bodyPr/>
                  <a:lstStyle/>
                  <a:p>
                    <a:r>
                      <a:rPr lang="en-US" dirty="0" smtClean="0"/>
                      <a:t>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Sayfa1!$B$2:$B$4</c:f>
              <c:numCache>
                <c:formatCode>0</c:formatCode>
                <c:ptCount val="3"/>
                <c:pt idx="0">
                  <c:v>30</c:v>
                </c:pt>
                <c:pt idx="1">
                  <c:v>19</c:v>
                </c:pt>
                <c:pt idx="2">
                  <c:v>7</c:v>
                </c:pt>
              </c:numCache>
            </c:numRef>
          </c:val>
          <c:extLst>
            <c:ext xmlns:c16="http://schemas.microsoft.com/office/drawing/2014/chart" uri="{C3380CC4-5D6E-409C-BE32-E72D297353CC}">
              <c16:uniqueId val="{00000000-07BE-4A9E-8E1D-EBCA3B410C3B}"/>
            </c:ext>
          </c:extLst>
        </c:ser>
        <c:ser>
          <c:idx val="1"/>
          <c:order val="1"/>
          <c:tx>
            <c:strRef>
              <c:f>Sayfa1!$C$1</c:f>
              <c:strCache>
                <c:ptCount val="1"/>
                <c:pt idx="0">
                  <c:v>Bingöl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866E-3"/>
                  <c:y val="-5.3973157491336143E-3"/>
                </c:manualLayout>
              </c:layout>
              <c:tx>
                <c:rich>
                  <a:bodyPr/>
                  <a:lstStyle/>
                  <a:p>
                    <a:r>
                      <a:rPr lang="en-US" dirty="0" smtClean="0"/>
                      <a:t>22</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56-4218-A96C-C74909189DDF}"/>
                </c:ext>
              </c:extLst>
            </c:dLbl>
            <c:dLbl>
              <c:idx val="1"/>
              <c:layout>
                <c:manualLayout>
                  <c:x val="3.5139915429936866E-3"/>
                  <c:y val="-8.0959736237004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799-4215-8C61-E3B24B91A762}"/>
                </c:ext>
              </c:extLst>
            </c:dLbl>
            <c:dLbl>
              <c:idx val="2"/>
              <c:layout>
                <c:manualLayout>
                  <c:x val="8.1993136003186886E-3"/>
                  <c:y val="-5.3973157491336143E-3"/>
                </c:manualLayout>
              </c:layout>
              <c:tx>
                <c:rich>
                  <a:bodyPr/>
                  <a:lstStyle/>
                  <a:p>
                    <a:r>
                      <a:rPr lang="en-US" dirty="0" smtClean="0"/>
                      <a:t>18</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Sayfa1!$C$2:$C$4</c:f>
              <c:numCache>
                <c:formatCode>0</c:formatCode>
                <c:ptCount val="3"/>
                <c:pt idx="0">
                  <c:v>22</c:v>
                </c:pt>
                <c:pt idx="1">
                  <c:v>8</c:v>
                </c:pt>
                <c:pt idx="2">
                  <c:v>18</c:v>
                </c:pt>
              </c:numCache>
            </c:numRef>
          </c:val>
          <c:extLst>
            <c:ext xmlns:c16="http://schemas.microsoft.com/office/drawing/2014/chart" uri="{C3380CC4-5D6E-409C-BE32-E72D297353CC}">
              <c16:uniqueId val="{00000001-07BE-4A9E-8E1D-EBCA3B410C3B}"/>
            </c:ext>
          </c:extLst>
        </c:ser>
        <c:ser>
          <c:idx val="2"/>
          <c:order val="2"/>
          <c:tx>
            <c:strRef>
              <c:f>Sayfa1!$D$1</c:f>
              <c:strCache>
                <c:ptCount val="1"/>
                <c:pt idx="0">
                  <c:v>Elazığ</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8566525716561438E-3"/>
                  <c:y val="-8.095973623700372E-3"/>
                </c:manualLayout>
              </c:layout>
              <c:tx>
                <c:rich>
                  <a:bodyPr/>
                  <a:lstStyle/>
                  <a:p>
                    <a:r>
                      <a:rPr lang="en-US" dirty="0" smtClean="0"/>
                      <a:t>24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56-4218-A96C-C74909189DDF}"/>
                </c:ext>
              </c:extLst>
            </c:dLbl>
            <c:dLbl>
              <c:idx val="1"/>
              <c:layout>
                <c:manualLayout>
                  <c:x val="7.0279830859873733E-3"/>
                  <c:y val="-5.3973157491337131E-3"/>
                </c:manualLayout>
              </c:layout>
              <c:tx>
                <c:rich>
                  <a:bodyPr/>
                  <a:lstStyle/>
                  <a:p>
                    <a:r>
                      <a:rPr lang="en-US"/>
                      <a:t>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A30-40A5-99A0-49CF8D1BD549}"/>
                </c:ext>
              </c:extLst>
            </c:dLbl>
            <c:dLbl>
              <c:idx val="2"/>
              <c:layout>
                <c:manualLayout>
                  <c:x val="2.3426610286623717E-3"/>
                  <c:y val="-1.0794631498267229E-2"/>
                </c:manualLayout>
              </c:layout>
              <c:tx>
                <c:rich>
                  <a:bodyPr/>
                  <a:lstStyle/>
                  <a:p>
                    <a:r>
                      <a:rPr lang="en-US" dirty="0" smtClean="0"/>
                      <a:t>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Sayfa1!$D$2:$D$4</c:f>
              <c:numCache>
                <c:formatCode>0</c:formatCode>
                <c:ptCount val="3"/>
                <c:pt idx="0">
                  <c:v>24</c:v>
                </c:pt>
                <c:pt idx="1">
                  <c:v>17</c:v>
                </c:pt>
                <c:pt idx="2">
                  <c:v>9</c:v>
                </c:pt>
              </c:numCache>
            </c:numRef>
          </c:val>
          <c:extLst>
            <c:ext xmlns:c16="http://schemas.microsoft.com/office/drawing/2014/chart" uri="{C3380CC4-5D6E-409C-BE32-E72D297353CC}">
              <c16:uniqueId val="{00000002-07BE-4A9E-8E1D-EBCA3B410C3B}"/>
            </c:ext>
          </c:extLst>
        </c:ser>
        <c:ser>
          <c:idx val="3"/>
          <c:order val="3"/>
          <c:tx>
            <c:strRef>
              <c:f>Sayfa1!$E$1</c:f>
              <c:strCache>
                <c:ptCount val="1"/>
                <c:pt idx="0">
                  <c:v>Muş</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65E-3"/>
                  <c:y val="-8.0959736237004205E-3"/>
                </c:manualLayout>
              </c:layout>
              <c:tx>
                <c:rich>
                  <a:bodyPr/>
                  <a:lstStyle/>
                  <a:p>
                    <a:r>
                      <a:rPr lang="en-US" dirty="0" smtClean="0"/>
                      <a:t>17</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56-4218-A96C-C74909189DDF}"/>
                </c:ext>
              </c:extLst>
            </c:dLbl>
            <c:dLbl>
              <c:idx val="1"/>
              <c:layout>
                <c:manualLayout>
                  <c:x val="4.6853220573249152E-3"/>
                  <c:y val="-1.0794631498267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799-4215-8C61-E3B24B91A762}"/>
                </c:ext>
              </c:extLst>
            </c:dLbl>
            <c:dLbl>
              <c:idx val="2"/>
              <c:layout>
                <c:manualLayout>
                  <c:x val="7.0279830859873733E-3"/>
                  <c:y val="-1.3493289372834047E-2"/>
                </c:manualLayout>
              </c:layout>
              <c:tx>
                <c:rich>
                  <a:bodyPr/>
                  <a:lstStyle/>
                  <a:p>
                    <a:r>
                      <a:rPr lang="en-US"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Sayfa1!$E$2:$E$4</c:f>
              <c:numCache>
                <c:formatCode>0</c:formatCode>
                <c:ptCount val="3"/>
                <c:pt idx="0">
                  <c:v>17</c:v>
                </c:pt>
                <c:pt idx="1">
                  <c:v>6</c:v>
                </c:pt>
                <c:pt idx="2">
                  <c:v>29</c:v>
                </c:pt>
              </c:numCache>
            </c:numRef>
          </c:val>
          <c:extLst>
            <c:ext xmlns:c16="http://schemas.microsoft.com/office/drawing/2014/chart" uri="{C3380CC4-5D6E-409C-BE32-E72D297353CC}">
              <c16:uniqueId val="{00000003-07BE-4A9E-8E1D-EBCA3B410C3B}"/>
            </c:ext>
          </c:extLst>
        </c:ser>
        <c:ser>
          <c:idx val="4"/>
          <c:order val="4"/>
          <c:tx>
            <c:strRef>
              <c:f>Sayfa1!$F$1</c:f>
              <c:strCache>
                <c:ptCount val="1"/>
                <c:pt idx="0">
                  <c:v>Tunceli</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0541974628981059E-2"/>
                  <c:y val="-1.6191947247400841E-2"/>
                </c:manualLayout>
              </c:layout>
              <c:tx>
                <c:rich>
                  <a:bodyPr/>
                  <a:lstStyle/>
                  <a:p>
                    <a:r>
                      <a:rPr lang="en-US" dirty="0" smtClean="0"/>
                      <a:t>33</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B63-43CC-AA18-D7E69EDF8B86}"/>
                </c:ext>
              </c:extLst>
            </c:dLbl>
            <c:dLbl>
              <c:idx val="1"/>
              <c:layout>
                <c:manualLayout>
                  <c:x val="7.0279830859873733E-3"/>
                  <c:y val="-8.0959736237004205E-3"/>
                </c:manualLayout>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30-40A5-99A0-49CF8D1BD549}"/>
                </c:ext>
              </c:extLst>
            </c:dLbl>
            <c:dLbl>
              <c:idx val="2"/>
              <c:layout>
                <c:manualLayout>
                  <c:x val="3.5139915429936866E-3"/>
                  <c:y val="-8.0959736237004205E-3"/>
                </c:manualLayout>
              </c:layout>
              <c:tx>
                <c:rich>
                  <a:bodyPr/>
                  <a:lstStyle/>
                  <a:p>
                    <a:r>
                      <a:rPr lang="en-US" dirty="0" smtClean="0"/>
                      <a:t>11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Sayfa1!$F$2:$F$4</c:f>
              <c:numCache>
                <c:formatCode>0</c:formatCode>
                <c:ptCount val="3"/>
                <c:pt idx="0">
                  <c:v>33</c:v>
                </c:pt>
                <c:pt idx="1">
                  <c:v>15</c:v>
                </c:pt>
                <c:pt idx="2">
                  <c:v>11</c:v>
                </c:pt>
              </c:numCache>
            </c:numRef>
          </c:val>
          <c:extLst>
            <c:ext xmlns:c16="http://schemas.microsoft.com/office/drawing/2014/chart" uri="{C3380CC4-5D6E-409C-BE32-E72D297353CC}">
              <c16:uniqueId val="{00000004-07BE-4A9E-8E1D-EBCA3B410C3B}"/>
            </c:ext>
          </c:extLst>
        </c:ser>
        <c:ser>
          <c:idx val="5"/>
          <c:order val="5"/>
          <c:tx>
            <c:strRef>
              <c:f>Sayfa1!$G$1</c:f>
              <c:strCache>
                <c:ptCount val="1"/>
                <c:pt idx="0">
                  <c:v>Diyarbakır</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8566525716561438E-3"/>
                  <c:y val="-8.0959736237004205E-3"/>
                </c:manualLayout>
              </c:layout>
              <c:tx>
                <c:rich>
                  <a:bodyPr/>
                  <a:lstStyle/>
                  <a:p>
                    <a:r>
                      <a:rPr lang="en-US" dirty="0"/>
                      <a:t>20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56-4218-A96C-C74909189DDF}"/>
                </c:ext>
              </c:extLst>
            </c:dLbl>
            <c:dLbl>
              <c:idx val="1"/>
              <c:layout>
                <c:manualLayout>
                  <c:x val="3.5139915429936866E-3"/>
                  <c:y val="-1.0794631498267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799-4215-8C61-E3B24B91A762}"/>
                </c:ext>
              </c:extLst>
            </c:dLbl>
            <c:dLbl>
              <c:idx val="2"/>
              <c:layout>
                <c:manualLayout>
                  <c:x val="8.1993136003186019E-3"/>
                  <c:y val="-8.0959736237004708E-3"/>
                </c:manualLayout>
              </c:layout>
              <c:tx>
                <c:rich>
                  <a:bodyPr/>
                  <a:lstStyle/>
                  <a:p>
                    <a:r>
                      <a:rPr lang="en-US" dirty="0" smtClean="0"/>
                      <a:t>20</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56-4218-A96C-C74909189D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Sayfa1!$G$2:$G$4</c:f>
              <c:numCache>
                <c:formatCode>0</c:formatCode>
                <c:ptCount val="3"/>
                <c:pt idx="0">
                  <c:v>20</c:v>
                </c:pt>
                <c:pt idx="1">
                  <c:v>7</c:v>
                </c:pt>
                <c:pt idx="2">
                  <c:v>20</c:v>
                </c:pt>
              </c:numCache>
            </c:numRef>
          </c:val>
          <c:extLst>
            <c:ext xmlns:c16="http://schemas.microsoft.com/office/drawing/2014/chart" uri="{C3380CC4-5D6E-409C-BE32-E72D297353CC}">
              <c16:uniqueId val="{00000005-07BE-4A9E-8E1D-EBCA3B410C3B}"/>
            </c:ext>
          </c:extLst>
        </c:ser>
        <c:ser>
          <c:idx val="6"/>
          <c:order val="6"/>
          <c:tx>
            <c:strRef>
              <c:f>Sayfa1!$H$1</c:f>
              <c:strCache>
                <c:ptCount val="1"/>
                <c:pt idx="0">
                  <c:v>Erzurum</c:v>
                </c:pt>
              </c:strCache>
            </c:strRef>
          </c:tx>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139915429936866E-3"/>
                  <c:y val="-8.0959736237004205E-3"/>
                </c:manualLayout>
              </c:layout>
              <c:tx>
                <c:rich>
                  <a:bodyPr/>
                  <a:lstStyle/>
                  <a:p>
                    <a:r>
                      <a:rPr lang="en-US" dirty="0" smtClean="0"/>
                      <a:t>24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56-4218-A96C-C74909189DDF}"/>
                </c:ext>
              </c:extLst>
            </c:dLbl>
            <c:dLbl>
              <c:idx val="1"/>
              <c:layout>
                <c:manualLayout>
                  <c:x val="1.1713305143312288E-3"/>
                  <c:y val="-8.09597362370042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799-4215-8C61-E3B24B91A762}"/>
                </c:ext>
              </c:extLst>
            </c:dLbl>
            <c:dLbl>
              <c:idx val="2"/>
              <c:layout>
                <c:manualLayout>
                  <c:x val="8.1993136003184301E-3"/>
                  <c:y val="-5.3973157491337131E-3"/>
                </c:manualLayout>
              </c:layout>
              <c:tx>
                <c:rich>
                  <a:bodyPr/>
                  <a:lstStyle/>
                  <a:p>
                    <a:r>
                      <a:rPr lang="en-US" dirty="0" smtClean="0"/>
                      <a:t>15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Sayfa1!$H$2:$H$4</c:f>
              <c:numCache>
                <c:formatCode>0</c:formatCode>
                <c:ptCount val="3"/>
                <c:pt idx="0">
                  <c:v>24</c:v>
                </c:pt>
                <c:pt idx="1">
                  <c:v>12</c:v>
                </c:pt>
                <c:pt idx="2">
                  <c:v>15</c:v>
                </c:pt>
              </c:numCache>
            </c:numRef>
          </c:val>
          <c:extLst>
            <c:ext xmlns:c16="http://schemas.microsoft.com/office/drawing/2014/chart" uri="{C3380CC4-5D6E-409C-BE32-E72D297353CC}">
              <c16:uniqueId val="{00000006-07BE-4A9E-8E1D-EBCA3B410C3B}"/>
            </c:ext>
          </c:extLst>
        </c:ser>
        <c:ser>
          <c:idx val="7"/>
          <c:order val="7"/>
          <c:tx>
            <c:strRef>
              <c:f>Sayfa1!$I$1</c:f>
              <c:strCache>
                <c:ptCount val="1"/>
                <c:pt idx="0">
                  <c:v>Erzincan</c:v>
                </c:pt>
              </c:strCache>
            </c:strRef>
          </c:tx>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1993136003186019E-3"/>
                  <c:y val="-1.8890605121967698E-2"/>
                </c:manualLayout>
              </c:layout>
              <c:tx>
                <c:rich>
                  <a:bodyPr/>
                  <a:lstStyle/>
                  <a:p>
                    <a:r>
                      <a:rPr lang="en-US" dirty="0" smtClean="0"/>
                      <a:t>29</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56-4218-A96C-C74909189DDF}"/>
                </c:ext>
              </c:extLst>
            </c:dLbl>
            <c:dLbl>
              <c:idx val="1"/>
              <c:layout>
                <c:manualLayout>
                  <c:x val="5.8566525716560579E-3"/>
                  <c:y val="-2.6986578745668071E-3"/>
                </c:manualLayout>
              </c:layout>
              <c:tx>
                <c:rich>
                  <a:bodyPr/>
                  <a:lstStyle/>
                  <a:p>
                    <a:r>
                      <a:rPr lang="en-US" dirty="0"/>
                      <a:t>18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256-4218-A96C-C74909189DDF}"/>
                </c:ext>
              </c:extLst>
            </c:dLbl>
            <c:dLbl>
              <c:idx val="2"/>
              <c:layout>
                <c:manualLayout>
                  <c:x val="8.1993136003186019E-3"/>
                  <c:y val="-5.3973157491336143E-3"/>
                </c:manualLayout>
              </c:layout>
              <c:tx>
                <c:rich>
                  <a:bodyPr/>
                  <a:lstStyle/>
                  <a:p>
                    <a:r>
                      <a:rPr lang="en-US" dirty="0" smtClean="0"/>
                      <a:t>5</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A30-40A5-99A0-49CF8D1BD549}"/>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Aktif Çalışanların Nüfusa Oranı</c:v>
                </c:pt>
                <c:pt idx="1">
                  <c:v>Emeklilerin Nüfusa Oranı</c:v>
                </c:pt>
                <c:pt idx="2">
                  <c:v>Primi Devlet Tarafından Ödenenlerin Nüfusa Oranı</c:v>
                </c:pt>
              </c:strCache>
            </c:strRef>
          </c:cat>
          <c:val>
            <c:numRef>
              <c:f>Sayfa1!$I$2:$I$4</c:f>
              <c:numCache>
                <c:formatCode>0</c:formatCode>
                <c:ptCount val="3"/>
                <c:pt idx="0">
                  <c:v>29</c:v>
                </c:pt>
                <c:pt idx="1">
                  <c:v>18</c:v>
                </c:pt>
                <c:pt idx="2">
                  <c:v>5</c:v>
                </c:pt>
              </c:numCache>
            </c:numRef>
          </c:val>
          <c:extLst>
            <c:ext xmlns:c16="http://schemas.microsoft.com/office/drawing/2014/chart" uri="{C3380CC4-5D6E-409C-BE32-E72D297353CC}">
              <c16:uniqueId val="{00000007-07BE-4A9E-8E1D-EBCA3B410C3B}"/>
            </c:ext>
          </c:extLst>
        </c:ser>
        <c:dLbls>
          <c:showLegendKey val="0"/>
          <c:showVal val="1"/>
          <c:showCatName val="0"/>
          <c:showSerName val="0"/>
          <c:showPercent val="0"/>
          <c:showBubbleSize val="0"/>
        </c:dLbls>
        <c:gapWidth val="150"/>
        <c:gapDepth val="60"/>
        <c:shape val="box"/>
        <c:axId val="1063862576"/>
        <c:axId val="1063864240"/>
        <c:axId val="0"/>
      </c:bar3DChart>
      <c:catAx>
        <c:axId val="106386257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864240"/>
        <c:crosses val="autoZero"/>
        <c:auto val="1"/>
        <c:lblAlgn val="ctr"/>
        <c:lblOffset val="100"/>
        <c:noMultiLvlLbl val="0"/>
      </c:catAx>
      <c:valAx>
        <c:axId val="1063864240"/>
        <c:scaling>
          <c:orientation val="minMax"/>
        </c:scaling>
        <c:delete val="1"/>
        <c:axPos val="l"/>
        <c:numFmt formatCode="0" sourceLinked="1"/>
        <c:majorTickMark val="none"/>
        <c:minorTickMark val="none"/>
        <c:tickLblPos val="nextTo"/>
        <c:crossAx val="10638625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Yatak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4-558C-442A-8798-A860D88762B5}"/>
              </c:ext>
            </c:extLst>
          </c:dPt>
          <c:dLbls>
            <c:dLbl>
              <c:idx val="0"/>
              <c:layout>
                <c:manualLayout>
                  <c:x val="-0.10293241462556334"/>
                  <c:y val="-0.1033513070368707"/>
                </c:manualLayout>
              </c:layout>
              <c:tx>
                <c:rich>
                  <a:bodyPr/>
                  <a:lstStyle/>
                  <a:p>
                    <a:r>
                      <a:rPr lang="en-US" dirty="0"/>
                      <a:t>4.28</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8C-442A-8798-A860D88762B5}"/>
                </c:ext>
              </c:extLst>
            </c:dLbl>
            <c:dLbl>
              <c:idx val="1"/>
              <c:layout>
                <c:manualLayout>
                  <c:x val="-0.11729507713145595"/>
                  <c:y val="-4.2106088052058448E-2"/>
                </c:manualLayout>
              </c:layout>
              <c:tx>
                <c:rich>
                  <a:bodyPr/>
                  <a:lstStyle/>
                  <a:p>
                    <a:r>
                      <a:rPr lang="en-US" dirty="0" smtClean="0"/>
                      <a:t>6,51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8C-442A-8798-A860D88762B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Türkiye</c:v>
                </c:pt>
                <c:pt idx="1">
                  <c:v>Bingöl</c:v>
                </c:pt>
              </c:strCache>
            </c:strRef>
          </c:cat>
          <c:val>
            <c:numRef>
              <c:f>Sayfa1!$B$2:$B$3</c:f>
              <c:numCache>
                <c:formatCode>General</c:formatCode>
                <c:ptCount val="2"/>
                <c:pt idx="0">
                  <c:v>3.83</c:v>
                </c:pt>
                <c:pt idx="1">
                  <c:v>6.51</c:v>
                </c:pt>
              </c:numCache>
            </c:numRef>
          </c:val>
          <c:extLst>
            <c:ext xmlns:c16="http://schemas.microsoft.com/office/drawing/2014/chart" uri="{C3380CC4-5D6E-409C-BE32-E72D297353CC}">
              <c16:uniqueId val="{00000001-558C-442A-8798-A860D88762B5}"/>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out"/>
        <c:minorTickMark val="none"/>
        <c:tickLblPos val="nextTo"/>
        <c:crossAx val="1063692944"/>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Yatak Sayısı</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solidFill>
                <a:srgbClr val="C00000"/>
              </a:solidFill>
              <a:ln>
                <a:noFill/>
              </a:ln>
              <a:effectLst>
                <a:outerShdw blurRad="57150" dist="19050" dir="5400000" algn="ctr" rotWithShape="0">
                  <a:srgbClr val="000000">
                    <a:alpha val="63000"/>
                  </a:srgbClr>
                </a:outerShdw>
              </a:effectLst>
              <a:sp3d/>
            </c:spPr>
            <c:extLst>
              <c:ext xmlns:c16="http://schemas.microsoft.com/office/drawing/2014/chart" uri="{C3380CC4-5D6E-409C-BE32-E72D297353CC}">
                <c16:uniqueId val="{00000001-1632-475F-8DF7-36145BFD1307}"/>
              </c:ext>
            </c:extLst>
          </c:dPt>
          <c:dLbls>
            <c:dLbl>
              <c:idx val="0"/>
              <c:layout>
                <c:manualLayout>
                  <c:x val="-0.10293241462556334"/>
                  <c:y val="-0.1033513070368707"/>
                </c:manualLayout>
              </c:layout>
              <c:tx>
                <c:rich>
                  <a:bodyPr/>
                  <a:lstStyle/>
                  <a:p>
                    <a:r>
                      <a:rPr lang="en-US" dirty="0" smtClean="0"/>
                      <a:t>6,54</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632-475F-8DF7-36145BFD1307}"/>
                </c:ext>
              </c:extLst>
            </c:dLbl>
            <c:dLbl>
              <c:idx val="1"/>
              <c:layout>
                <c:manualLayout>
                  <c:x val="-0.11729507713145595"/>
                  <c:y val="-4.2106088052058448E-2"/>
                </c:manualLayout>
              </c:layout>
              <c:tx>
                <c:rich>
                  <a:bodyPr/>
                  <a:lstStyle/>
                  <a:p>
                    <a:r>
                      <a:rPr lang="en-US" dirty="0" smtClean="0"/>
                      <a:t>9,71</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632-475F-8DF7-36145BFD130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Türkiye</c:v>
                </c:pt>
                <c:pt idx="1">
                  <c:v>Bingöl</c:v>
                </c:pt>
              </c:strCache>
            </c:strRef>
          </c:cat>
          <c:val>
            <c:numRef>
              <c:f>Sayfa1!$B$2:$B$3</c:f>
              <c:numCache>
                <c:formatCode>General</c:formatCode>
                <c:ptCount val="2"/>
                <c:pt idx="0">
                  <c:v>6.54</c:v>
                </c:pt>
                <c:pt idx="1">
                  <c:v>9.7100000000000009</c:v>
                </c:pt>
              </c:numCache>
            </c:numRef>
          </c:val>
          <c:extLst>
            <c:ext xmlns:c16="http://schemas.microsoft.com/office/drawing/2014/chart" uri="{C3380CC4-5D6E-409C-BE32-E72D297353CC}">
              <c16:uniqueId val="{00000003-1632-475F-8DF7-36145BFD1307}"/>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none"/>
        <c:minorTickMark val="none"/>
        <c:tickLblPos val="nextTo"/>
        <c:crossAx val="1063692944"/>
        <c:crosses val="autoZero"/>
        <c:crossBetween val="between"/>
      </c:valAx>
      <c:spPr>
        <a:noFill/>
        <a:ln>
          <a:noFill/>
        </a:ln>
        <a:effectLst/>
      </c:spPr>
    </c:plotArea>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8181842209361435E-2"/>
          <c:y val="4.3094160741219564E-2"/>
          <c:w val="0.87853240927139598"/>
          <c:h val="0.78610874998091307"/>
        </c:manualLayout>
      </c:layout>
      <c:bar3DChart>
        <c:barDir val="col"/>
        <c:grouping val="clustered"/>
        <c:varyColors val="0"/>
        <c:ser>
          <c:idx val="0"/>
          <c:order val="0"/>
          <c:tx>
            <c:strRef>
              <c:f>Sayfa1!$B$1</c:f>
              <c:strCache>
                <c:ptCount val="1"/>
                <c:pt idx="0">
                  <c:v>İnternet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1958097406218824E-3"/>
                  <c:y val="-0.1346692523163111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4F4-4B3E-A25B-7CADA6F4B8E4}"/>
                </c:ext>
              </c:extLst>
            </c:dLbl>
            <c:dLbl>
              <c:idx val="1"/>
              <c:layout>
                <c:manualLayout>
                  <c:x val="-2.5852134819188494E-4"/>
                  <c:y val="-0.12389571213100625"/>
                </c:manualLayout>
              </c:layout>
              <c:showLegendKey val="0"/>
              <c:showVal val="1"/>
              <c:showCatName val="0"/>
              <c:showSerName val="0"/>
              <c:showPercent val="0"/>
              <c:showBubbleSize val="0"/>
              <c:extLst>
                <c:ext xmlns:c15="http://schemas.microsoft.com/office/drawing/2012/chart" uri="{CE6537A1-D6FC-4f65-9D91-7224C49458BB}">
                  <c15:layout>
                    <c:manualLayout>
                      <c:w val="4.6790326687288164E-2"/>
                      <c:h val="9.4861021331609563E-2"/>
                    </c:manualLayout>
                  </c15:layout>
                </c:ext>
                <c:ext xmlns:c16="http://schemas.microsoft.com/office/drawing/2014/chart" uri="{C3380CC4-5D6E-409C-BE32-E72D297353CC}">
                  <c16:uniqueId val="{00000001-94F4-4B3E-A25B-7CADA6F4B8E4}"/>
                </c:ext>
              </c:extLst>
            </c:dLbl>
            <c:dLbl>
              <c:idx val="2"/>
              <c:layout>
                <c:manualLayout>
                  <c:x val="-1.8852511010421979E-3"/>
                  <c:y val="-5.386770092652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4F4-4B3E-A25B-7CADA6F4B8E4}"/>
                </c:ext>
              </c:extLst>
            </c:dLbl>
            <c:dLbl>
              <c:idx val="3"/>
              <c:layout>
                <c:manualLayout>
                  <c:x val="0"/>
                  <c:y val="-8.618832148243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4F4-4B3E-A25B-7CADA6F4B8E4}"/>
                </c:ext>
              </c:extLst>
            </c:dLbl>
            <c:dLbl>
              <c:idx val="4"/>
              <c:layout>
                <c:manualLayout>
                  <c:x val="2.7972064937479132E-3"/>
                  <c:y val="-5.38677009265245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94F4-4B3E-A25B-7CADA6F4B8E4}"/>
                </c:ext>
              </c:extLst>
            </c:dLbl>
            <c:dLbl>
              <c:idx val="5"/>
              <c:layout>
                <c:manualLayout>
                  <c:x val="2.7972615568678688E-3"/>
                  <c:y val="-7.0028011204481891E-2"/>
                </c:manualLayout>
              </c:layout>
              <c:showLegendKey val="0"/>
              <c:showVal val="1"/>
              <c:showCatName val="0"/>
              <c:showSerName val="0"/>
              <c:showPercent val="0"/>
              <c:showBubbleSize val="0"/>
              <c:extLst>
                <c:ext xmlns:c15="http://schemas.microsoft.com/office/drawing/2012/chart" uri="{CE6537A1-D6FC-4f65-9D91-7224C49458BB}">
                  <c15:layout>
                    <c:manualLayout>
                      <c:w val="4.6790326687288164E-2"/>
                      <c:h val="9.4861021331609563E-2"/>
                    </c:manualLayout>
                  </c15:layout>
                </c:ext>
                <c:ext xmlns:c16="http://schemas.microsoft.com/office/drawing/2014/chart" uri="{C3380CC4-5D6E-409C-BE32-E72D297353CC}">
                  <c16:uniqueId val="{0000001C-94F4-4B3E-A25B-7CADA6F4B8E4}"/>
                </c:ext>
              </c:extLst>
            </c:dLbl>
            <c:dLbl>
              <c:idx val="6"/>
              <c:layout>
                <c:manualLayout>
                  <c:x val="-5.5944129874959288E-3"/>
                  <c:y val="-5.9254471019177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4F4-4B3E-A25B-7CADA6F4B8E4}"/>
                </c:ext>
              </c:extLst>
            </c:dLbl>
            <c:dLbl>
              <c:idx val="7"/>
              <c:layout>
                <c:manualLayout>
                  <c:x val="7.8132364692293042E-3"/>
                  <c:y val="-3.84488138077762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Sayfa1!$B$2:$B$9</c:f>
              <c:numCache>
                <c:formatCode>#,##0</c:formatCode>
                <c:ptCount val="8"/>
                <c:pt idx="0">
                  <c:v>1801</c:v>
                </c:pt>
                <c:pt idx="1">
                  <c:v>2113</c:v>
                </c:pt>
                <c:pt idx="2">
                  <c:v>5064</c:v>
                </c:pt>
                <c:pt idx="3">
                  <c:v>5678</c:v>
                </c:pt>
                <c:pt idx="4">
                  <c:v>5666</c:v>
                </c:pt>
                <c:pt idx="5">
                  <c:v>4809</c:v>
                </c:pt>
                <c:pt idx="6">
                  <c:v>5477</c:v>
                </c:pt>
                <c:pt idx="7">
                  <c:v>30608</c:v>
                </c:pt>
              </c:numCache>
            </c:numRef>
          </c:val>
          <c:extLst>
            <c:ext xmlns:c16="http://schemas.microsoft.com/office/drawing/2014/chart" uri="{C3380CC4-5D6E-409C-BE32-E72D297353CC}">
              <c16:uniqueId val="{00000005-94F4-4B3E-A25B-7CADA6F4B8E4}"/>
            </c:ext>
          </c:extLst>
        </c:ser>
        <c:ser>
          <c:idx val="1"/>
          <c:order val="1"/>
          <c:tx>
            <c:strRef>
              <c:f>Sayfa1!$C$1</c:f>
              <c:strCache>
                <c:ptCount val="1"/>
                <c:pt idx="0">
                  <c:v>Telefon</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8664785416817726E-4"/>
                  <c:y val="-7.5414781297134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4F4-4B3E-A25B-7CADA6F4B8E4}"/>
                </c:ext>
              </c:extLst>
            </c:dLbl>
            <c:dLbl>
              <c:idx val="1"/>
              <c:layout>
                <c:manualLayout>
                  <c:x val="3.5118023288503316E-3"/>
                  <c:y val="-7.0028011204481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F4-4B3E-A25B-7CADA6F4B8E4}"/>
                </c:ext>
              </c:extLst>
            </c:dLbl>
            <c:dLbl>
              <c:idx val="2"/>
              <c:layout>
                <c:manualLayout>
                  <c:x val="1.476176170267501E-2"/>
                  <c:y val="-8.6188321482439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F4-4B3E-A25B-7CADA6F4B8E4}"/>
                </c:ext>
              </c:extLst>
            </c:dLbl>
            <c:dLbl>
              <c:idx val="3"/>
              <c:layout>
                <c:manualLayout>
                  <c:x val="8.3916194812436885E-3"/>
                  <c:y val="-0.1077354018530489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F4-4B3E-A25B-7CADA6F4B8E4}"/>
                </c:ext>
              </c:extLst>
            </c:dLbl>
            <c:dLbl>
              <c:idx val="4"/>
              <c:layout>
                <c:manualLayout>
                  <c:x val="1.2587429221865608E-2"/>
                  <c:y val="-3.77073906485671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94F4-4B3E-A25B-7CADA6F4B8E4}"/>
                </c:ext>
              </c:extLst>
            </c:dLbl>
            <c:dLbl>
              <c:idx val="5"/>
              <c:layout>
                <c:manualLayout>
                  <c:x val="8.3916194812436364E-3"/>
                  <c:y val="-0.11312217194570136"/>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3.3839260621235337E-2"/>
                      <c:h val="8.4087481146304682E-2"/>
                    </c:manualLayout>
                  </c15:layout>
                </c:ext>
                <c:ext xmlns:c16="http://schemas.microsoft.com/office/drawing/2014/chart" uri="{C3380CC4-5D6E-409C-BE32-E72D297353CC}">
                  <c16:uniqueId val="{0000001D-94F4-4B3E-A25B-7CADA6F4B8E4}"/>
                </c:ext>
              </c:extLst>
            </c:dLbl>
            <c:dLbl>
              <c:idx val="6"/>
              <c:layout>
                <c:manualLayout>
                  <c:x val="1.6783238962487377E-2"/>
                  <c:y val="-0.1023486317603965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F4-4B3E-A25B-7CADA6F4B8E4}"/>
                </c:ext>
              </c:extLst>
            </c:dLbl>
            <c:dLbl>
              <c:idx val="7"/>
              <c:layout>
                <c:manualLayout>
                  <c:x val="1.8729612420535103E-2"/>
                  <c:y val="-6.464124111182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Sayfa1!$C$2:$C$9</c:f>
              <c:numCache>
                <c:formatCode>General</c:formatCode>
                <c:ptCount val="8"/>
                <c:pt idx="0">
                  <c:v>822</c:v>
                </c:pt>
                <c:pt idx="1">
                  <c:v>912</c:v>
                </c:pt>
                <c:pt idx="2" formatCode="#,##0">
                  <c:v>1259</c:v>
                </c:pt>
                <c:pt idx="3" formatCode="#,##0">
                  <c:v>1170</c:v>
                </c:pt>
                <c:pt idx="4">
                  <c:v>964</c:v>
                </c:pt>
                <c:pt idx="5">
                  <c:v>344</c:v>
                </c:pt>
                <c:pt idx="6" formatCode="#,##0">
                  <c:v>319</c:v>
                </c:pt>
                <c:pt idx="7" formatCode="#,##0">
                  <c:v>5790</c:v>
                </c:pt>
              </c:numCache>
            </c:numRef>
          </c:val>
          <c:extLst>
            <c:ext xmlns:c16="http://schemas.microsoft.com/office/drawing/2014/chart" uri="{C3380CC4-5D6E-409C-BE32-E72D297353CC}">
              <c16:uniqueId val="{0000000B-94F4-4B3E-A25B-7CADA6F4B8E4}"/>
            </c:ext>
          </c:extLst>
        </c:ser>
        <c:ser>
          <c:idx val="2"/>
          <c:order val="2"/>
          <c:tx>
            <c:strRef>
              <c:f>Sayfa1!$D$1</c:f>
              <c:strCache>
                <c:ptCount val="1"/>
                <c:pt idx="0">
                  <c:v>Mektup</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4292183415692949E-3"/>
                  <c:y val="-4.3094160741219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F4-4B3E-A25B-7CADA6F4B8E4}"/>
                </c:ext>
              </c:extLst>
            </c:dLbl>
            <c:dLbl>
              <c:idx val="1"/>
              <c:layout>
                <c:manualLayout>
                  <c:x val="3.5118023288503316E-3"/>
                  <c:y val="-4.8480930833872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F4-4B3E-A25B-7CADA6F4B8E4}"/>
                </c:ext>
              </c:extLst>
            </c:dLbl>
            <c:dLbl>
              <c:idx val="2"/>
              <c:layout>
                <c:manualLayout>
                  <c:x val="7.0236046577006632E-3"/>
                  <c:y val="-4.3094160741219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4F4-4B3E-A25B-7CADA6F4B8E4}"/>
                </c:ext>
              </c:extLst>
            </c:dLbl>
            <c:dLbl>
              <c:idx val="3"/>
              <c:layout>
                <c:manualLayout>
                  <c:x val="5.5944136035875605E-3"/>
                  <c:y val="-2.69338504632623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4F4-4B3E-A25B-7CADA6F4B8E4}"/>
                </c:ext>
              </c:extLst>
            </c:dLbl>
            <c:dLbl>
              <c:idx val="4"/>
              <c:layout>
                <c:manualLayout>
                  <c:x val="1.1188825974991653E-2"/>
                  <c:y val="-1.07735401853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94F4-4B3E-A25B-7CADA6F4B8E4}"/>
                </c:ext>
              </c:extLst>
            </c:dLbl>
            <c:dLbl>
              <c:idx val="5"/>
              <c:layout>
                <c:manualLayout>
                  <c:x val="4.1958097406218694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94F4-4B3E-A25B-7CADA6F4B8E4}"/>
                </c:ext>
              </c:extLst>
            </c:dLbl>
            <c:dLbl>
              <c:idx val="6"/>
              <c:layout>
                <c:manualLayout>
                  <c:x val="8.3916194812437388E-3"/>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4F4-4B3E-A25B-7CADA6F4B8E4}"/>
                </c:ext>
              </c:extLst>
            </c:dLbl>
            <c:dLbl>
              <c:idx val="7"/>
              <c:layout>
                <c:manualLayout>
                  <c:x val="2.2210810696517529E-2"/>
                  <c:y val="-0.1131221719457013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Sayfa1!$D$2:$D$9</c:f>
              <c:numCache>
                <c:formatCode>General</c:formatCode>
                <c:ptCount val="8"/>
                <c:pt idx="0">
                  <c:v>31</c:v>
                </c:pt>
                <c:pt idx="1">
                  <c:v>3</c:v>
                </c:pt>
                <c:pt idx="2">
                  <c:v>56</c:v>
                </c:pt>
                <c:pt idx="3">
                  <c:v>74</c:v>
                </c:pt>
                <c:pt idx="4">
                  <c:v>89</c:v>
                </c:pt>
                <c:pt idx="5">
                  <c:v>67</c:v>
                </c:pt>
                <c:pt idx="6">
                  <c:v>39</c:v>
                </c:pt>
                <c:pt idx="7">
                  <c:v>359</c:v>
                </c:pt>
              </c:numCache>
            </c:numRef>
          </c:val>
          <c:extLst>
            <c:ext xmlns:c16="http://schemas.microsoft.com/office/drawing/2014/chart" uri="{C3380CC4-5D6E-409C-BE32-E72D297353CC}">
              <c16:uniqueId val="{00000011-94F4-4B3E-A25B-7CADA6F4B8E4}"/>
            </c:ext>
          </c:extLst>
        </c:ser>
        <c:ser>
          <c:idx val="3"/>
          <c:order val="3"/>
          <c:tx>
            <c:strRef>
              <c:f>Sayfa1!$E$1</c:f>
              <c:strCache>
                <c:ptCount val="1"/>
                <c:pt idx="0">
                  <c:v>Şahsen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9104189114065238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4F4-4B3E-A25B-7CADA6F4B8E4}"/>
                </c:ext>
              </c:extLst>
            </c:dLbl>
            <c:dLbl>
              <c:idx val="1"/>
              <c:layout>
                <c:manualLayout>
                  <c:x val="2.341201552566802E-3"/>
                  <c:y val="-4.3094160741219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4F4-4B3E-A25B-7CADA6F4B8E4}"/>
                </c:ext>
              </c:extLst>
            </c:dLbl>
            <c:dLbl>
              <c:idx val="2"/>
              <c:layout>
                <c:manualLayout>
                  <c:x val="8.8782673354119296E-3"/>
                  <c:y val="-4.30941607412196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4F4-4B3E-A25B-7CADA6F4B8E4}"/>
                </c:ext>
              </c:extLst>
            </c:dLbl>
            <c:dLbl>
              <c:idx val="3"/>
              <c:layout>
                <c:manualLayout>
                  <c:x val="1.3986032468739565E-2"/>
                  <c:y val="-8.08015513897866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4F4-4B3E-A25B-7CADA6F4B8E4}"/>
                </c:ext>
              </c:extLst>
            </c:dLbl>
            <c:dLbl>
              <c:idx val="4"/>
              <c:layout>
                <c:manualLayout>
                  <c:x val="1.3986032468739565E-2"/>
                  <c:y val="-2.69338504632622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94F4-4B3E-A25B-7CADA6F4B8E4}"/>
                </c:ext>
              </c:extLst>
            </c:dLbl>
            <c:dLbl>
              <c:idx val="5"/>
              <c:layout>
                <c:manualLayout>
                  <c:x val="8.3916194812437388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94F4-4B3E-A25B-7CADA6F4B8E4}"/>
                </c:ext>
              </c:extLst>
            </c:dLbl>
            <c:dLbl>
              <c:idx val="6"/>
              <c:layout>
                <c:manualLayout>
                  <c:x val="9.7902227281176958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4F4-4B3E-A25B-7CADA6F4B8E4}"/>
                </c:ext>
              </c:extLst>
            </c:dLbl>
            <c:dLbl>
              <c:idx val="7"/>
              <c:layout>
                <c:manualLayout>
                  <c:x val="2.0067093310403478E-2"/>
                  <c:y val="-4.3094160741219661E-2"/>
                </c:manualLayout>
              </c:layout>
              <c:showLegendKey val="0"/>
              <c:showVal val="1"/>
              <c:showCatName val="0"/>
              <c:showSerName val="0"/>
              <c:showPercent val="0"/>
              <c:showBubbleSize val="0"/>
              <c:extLst>
                <c:ext xmlns:c15="http://schemas.microsoft.com/office/drawing/2012/chart" uri="{CE6537A1-D6FC-4f65-9D91-7224C49458BB}">
                  <c15:layout>
                    <c:manualLayout>
                      <c:w val="3.3839260621235337E-2"/>
                      <c:h val="9.4861021331609563E-2"/>
                    </c:manualLayout>
                  </c15:layout>
                </c:ext>
                <c:ext xmlns:c16="http://schemas.microsoft.com/office/drawing/2014/chart" uri="{C3380CC4-5D6E-409C-BE32-E72D297353CC}">
                  <c16:uniqueId val="{00000003-8213-4D7A-BE56-9B1EFAB4E57B}"/>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Sayfa1!$E$2:$E$9</c:f>
              <c:numCache>
                <c:formatCode>General</c:formatCode>
                <c:ptCount val="8"/>
                <c:pt idx="0">
                  <c:v>43</c:v>
                </c:pt>
                <c:pt idx="1">
                  <c:v>44</c:v>
                </c:pt>
                <c:pt idx="2">
                  <c:v>32</c:v>
                </c:pt>
                <c:pt idx="3">
                  <c:v>38</c:v>
                </c:pt>
                <c:pt idx="4">
                  <c:v>41</c:v>
                </c:pt>
                <c:pt idx="5">
                  <c:v>32</c:v>
                </c:pt>
                <c:pt idx="6">
                  <c:v>23</c:v>
                </c:pt>
                <c:pt idx="7">
                  <c:v>253</c:v>
                </c:pt>
              </c:numCache>
            </c:numRef>
          </c:val>
          <c:extLst>
            <c:ext xmlns:c16="http://schemas.microsoft.com/office/drawing/2014/chart" uri="{C3380CC4-5D6E-409C-BE32-E72D297353CC}">
              <c16:uniqueId val="{00000017-94F4-4B3E-A25B-7CADA6F4B8E4}"/>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İnternet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3986032468739566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A45-4FD7-9C2B-97F1A93A6B3D}"/>
                </c:ext>
              </c:extLst>
            </c:dLbl>
            <c:dLbl>
              <c:idx val="1"/>
              <c:layout>
                <c:manualLayout>
                  <c:x val="-2.5386300824360979E-3"/>
                  <c:y val="5.38677009265244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A45-4FD7-9C2B-97F1A93A6B3D}"/>
                </c:ext>
              </c:extLst>
            </c:dLbl>
            <c:dLbl>
              <c:idx val="2"/>
              <c:layout>
                <c:manualLayout>
                  <c:x val="1.1188825974991653E-2"/>
                  <c:y val="-1.6160310277957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A45-4FD7-9C2B-97F1A93A6B3D}"/>
                </c:ext>
              </c:extLst>
            </c:dLbl>
            <c:dLbl>
              <c:idx val="3"/>
              <c:layout>
                <c:manualLayout>
                  <c:x val="-5.1281526643473263E-17"/>
                  <c:y val="-4.84809308338721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A45-4FD7-9C2B-97F1A93A6B3D}"/>
                </c:ext>
              </c:extLst>
            </c:dLbl>
            <c:dLbl>
              <c:idx val="4"/>
              <c:layout>
                <c:manualLayout>
                  <c:x val="2.7972064937479132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A45-4FD7-9C2B-97F1A93A6B3D}"/>
                </c:ext>
              </c:extLst>
            </c:dLbl>
            <c:dLbl>
              <c:idx val="5"/>
              <c:layout>
                <c:manualLayout>
                  <c:x val="0"/>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A45-4FD7-9C2B-97F1A93A6B3D}"/>
                </c:ext>
              </c:extLst>
            </c:dLbl>
            <c:dLbl>
              <c:idx val="7"/>
              <c:layout>
                <c:manualLayout>
                  <c:x val="2.599750145586889E-3"/>
                  <c:y val="-1.61603102779573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Sayfa1!$B$2:$B$9</c:f>
              <c:numCache>
                <c:formatCode>General</c:formatCode>
                <c:ptCount val="8"/>
                <c:pt idx="0">
                  <c:v>73</c:v>
                </c:pt>
                <c:pt idx="1">
                  <c:v>424</c:v>
                </c:pt>
                <c:pt idx="2" formatCode="#,##0">
                  <c:v>6315</c:v>
                </c:pt>
                <c:pt idx="3" formatCode="#,##0">
                  <c:v>207</c:v>
                </c:pt>
                <c:pt idx="4">
                  <c:v>93</c:v>
                </c:pt>
                <c:pt idx="5">
                  <c:v>80</c:v>
                </c:pt>
                <c:pt idx="6">
                  <c:v>20</c:v>
                </c:pt>
                <c:pt idx="7" formatCode="#,##0">
                  <c:v>7212</c:v>
                </c:pt>
              </c:numCache>
            </c:numRef>
          </c:val>
          <c:extLst>
            <c:ext xmlns:c16="http://schemas.microsoft.com/office/drawing/2014/chart" uri="{C3380CC4-5D6E-409C-BE32-E72D297353CC}">
              <c16:uniqueId val="{00000007-AA45-4FD7-9C2B-97F1A93A6B3D}"/>
            </c:ext>
          </c:extLst>
        </c:ser>
        <c:ser>
          <c:idx val="1"/>
          <c:order val="1"/>
          <c:tx>
            <c:strRef>
              <c:f>Sayfa1!$C$1</c:f>
              <c:strCache>
                <c:ptCount val="1"/>
                <c:pt idx="0">
                  <c:v>Mobil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1706419302574928E-3"/>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A45-4FD7-9C2B-97F1A93A6B3D}"/>
                </c:ext>
              </c:extLst>
            </c:dLbl>
            <c:dLbl>
              <c:idx val="1"/>
              <c:layout>
                <c:manualLayout>
                  <c:x val="3.2838543479161032E-3"/>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A45-4FD7-9C2B-97F1A93A6B3D}"/>
                </c:ext>
              </c:extLst>
            </c:dLbl>
            <c:dLbl>
              <c:idx val="2"/>
              <c:layout>
                <c:manualLayout>
                  <c:x val="3.5118023288503316E-3"/>
                  <c:y val="-4.84809308338720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A45-4FD7-9C2B-97F1A93A6B3D}"/>
                </c:ext>
              </c:extLst>
            </c:dLbl>
            <c:dLbl>
              <c:idx val="3"/>
              <c:layout>
                <c:manualLayout>
                  <c:x val="2.7972064937479132E-3"/>
                  <c:y val="-1.07735401853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A45-4FD7-9C2B-97F1A93A6B3D}"/>
                </c:ext>
              </c:extLst>
            </c:dLbl>
            <c:dLbl>
              <c:idx val="4"/>
              <c:layout>
                <c:manualLayout>
                  <c:x val="4.1958097406218694E-3"/>
                  <c:y val="-5.925447101917700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A45-4FD7-9C2B-97F1A93A6B3D}"/>
                </c:ext>
              </c:extLst>
            </c:dLbl>
            <c:dLbl>
              <c:idx val="5"/>
              <c:layout>
                <c:manualLayout>
                  <c:x val="0"/>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AA45-4FD7-9C2B-97F1A93A6B3D}"/>
                </c:ext>
              </c:extLst>
            </c:dLbl>
            <c:dLbl>
              <c:idx val="7"/>
              <c:layout>
                <c:manualLayout>
                  <c:x val="1.8852511010421466E-3"/>
                  <c:y val="1.0773540185304792E-2"/>
                </c:manualLayout>
              </c:layout>
              <c:tx>
                <c:rich>
                  <a:bodyPr/>
                  <a:lstStyle/>
                  <a:p>
                    <a:r>
                      <a:rPr lang="en-US" dirty="0"/>
                      <a:t>559</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Sayfa1!$C$2:$C$9</c:f>
              <c:numCache>
                <c:formatCode>General</c:formatCode>
                <c:ptCount val="8"/>
                <c:pt idx="0">
                  <c:v>1</c:v>
                </c:pt>
                <c:pt idx="1">
                  <c:v>8</c:v>
                </c:pt>
                <c:pt idx="2">
                  <c:v>455</c:v>
                </c:pt>
                <c:pt idx="3">
                  <c:v>64</c:v>
                </c:pt>
                <c:pt idx="4">
                  <c:v>31</c:v>
                </c:pt>
                <c:pt idx="5">
                  <c:v>0</c:v>
                </c:pt>
                <c:pt idx="6">
                  <c:v>0</c:v>
                </c:pt>
                <c:pt idx="7">
                  <c:v>559</c:v>
                </c:pt>
              </c:numCache>
            </c:numRef>
          </c:val>
          <c:extLst>
            <c:ext xmlns:c16="http://schemas.microsoft.com/office/drawing/2014/chart" uri="{C3380CC4-5D6E-409C-BE32-E72D297353CC}">
              <c16:uniqueId val="{0000000F-AA45-4FD7-9C2B-97F1A93A6B3D}"/>
            </c:ext>
          </c:extLst>
        </c:ser>
        <c:ser>
          <c:idx val="2"/>
          <c:order val="2"/>
          <c:tx>
            <c:strRef>
              <c:f>Sayfa1!$D$1</c:f>
              <c:strCache>
                <c:ptCount val="1"/>
                <c:pt idx="0">
                  <c:v>e-Devlet</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265645634904332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AA45-4FD7-9C2B-97F1A93A6B3D}"/>
                </c:ext>
              </c:extLst>
            </c:dLbl>
            <c:dLbl>
              <c:idx val="1"/>
              <c:layout>
                <c:manualLayout>
                  <c:x val="6.5675985695922692E-3"/>
                  <c:y val="-1.6160310277957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AA45-4FD7-9C2B-97F1A93A6B3D}"/>
                </c:ext>
              </c:extLst>
            </c:dLbl>
            <c:dLbl>
              <c:idx val="2"/>
              <c:layout>
                <c:manualLayout>
                  <c:x val="6.9930162343697826E-3"/>
                  <c:y val="1.07735401853048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AA45-4FD7-9C2B-97F1A93A6B3D}"/>
                </c:ext>
              </c:extLst>
            </c:dLbl>
            <c:dLbl>
              <c:idx val="3"/>
              <c:layout>
                <c:manualLayout>
                  <c:x val="5.5944129874957753E-3"/>
                  <c:y val="-6.464124111182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AA45-4FD7-9C2B-97F1A93A6B3D}"/>
                </c:ext>
              </c:extLst>
            </c:dLbl>
            <c:dLbl>
              <c:idx val="4"/>
              <c:layout>
                <c:manualLayout>
                  <c:x val="2.7972064937478104E-3"/>
                  <c:y val="-7.54147812971342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AA45-4FD7-9C2B-97F1A93A6B3D}"/>
                </c:ext>
              </c:extLst>
            </c:dLbl>
            <c:dLbl>
              <c:idx val="5"/>
              <c:layout>
                <c:manualLayout>
                  <c:x val="0"/>
                  <c:y val="-5.386770092652544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AA45-4FD7-9C2B-97F1A93A6B3D}"/>
                </c:ext>
              </c:extLst>
            </c:dLbl>
            <c:dLbl>
              <c:idx val="6"/>
              <c:layout>
                <c:manualLayout>
                  <c:x val="1.3986032468739566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AA45-4FD7-9C2B-97F1A93A6B3D}"/>
                </c:ext>
              </c:extLst>
            </c:dLbl>
            <c:dLbl>
              <c:idx val="7"/>
              <c:layout>
                <c:manualLayout>
                  <c:x val="9.1368437467236416E-3"/>
                  <c:y val="-9.87390716431939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Sayfa1!$D$2:$D$9</c:f>
              <c:numCache>
                <c:formatCode>General</c:formatCode>
                <c:ptCount val="8"/>
                <c:pt idx="0">
                  <c:v>0</c:v>
                </c:pt>
                <c:pt idx="1">
                  <c:v>61</c:v>
                </c:pt>
                <c:pt idx="2" formatCode="#,##0">
                  <c:v>5406</c:v>
                </c:pt>
                <c:pt idx="3" formatCode="#,##0">
                  <c:v>723</c:v>
                </c:pt>
                <c:pt idx="4">
                  <c:v>1377</c:v>
                </c:pt>
                <c:pt idx="5" formatCode="#,##0">
                  <c:v>5053</c:v>
                </c:pt>
                <c:pt idx="6" formatCode="#,##0">
                  <c:v>1869</c:v>
                </c:pt>
                <c:pt idx="7" formatCode="#,##0">
                  <c:v>14489</c:v>
                </c:pt>
              </c:numCache>
            </c:numRef>
          </c:val>
          <c:extLst>
            <c:ext xmlns:c16="http://schemas.microsoft.com/office/drawing/2014/chart" uri="{C3380CC4-5D6E-409C-BE32-E72D297353CC}">
              <c16:uniqueId val="{00000018-AA45-4FD7-9C2B-97F1A93A6B3D}"/>
            </c:ext>
          </c:extLst>
        </c:ser>
        <c:ser>
          <c:idx val="3"/>
          <c:order val="3"/>
          <c:tx>
            <c:strRef>
              <c:f>Sayfa1!$E$1</c:f>
              <c:strCache>
                <c:ptCount val="1"/>
                <c:pt idx="0">
                  <c:v>Yüzyüze</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0251678103643642E-3"/>
                  <c:y val="-1.975126217145958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AA45-4FD7-9C2B-97F1A93A6B3D}"/>
                </c:ext>
              </c:extLst>
            </c:dLbl>
            <c:dLbl>
              <c:idx val="1"/>
              <c:layout>
                <c:manualLayout>
                  <c:x val="1.0504831898902349E-2"/>
                  <c:y val="-1.6160310277957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AA45-4FD7-9C2B-97F1A93A6B3D}"/>
                </c:ext>
              </c:extLst>
            </c:dLbl>
            <c:dLbl>
              <c:idx val="2"/>
              <c:layout>
                <c:manualLayout>
                  <c:x val="1.0535406986550909E-2"/>
                  <c:y val="-7.5414781297134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AA45-4FD7-9C2B-97F1A93A6B3D}"/>
                </c:ext>
              </c:extLst>
            </c:dLbl>
            <c:dLbl>
              <c:idx val="3"/>
              <c:layout>
                <c:manualLayout>
                  <c:x val="1.8181842209361435E-2"/>
                  <c:y val="-5.386770092652445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AA45-4FD7-9C2B-97F1A93A6B3D}"/>
                </c:ext>
              </c:extLst>
            </c:dLbl>
            <c:dLbl>
              <c:idx val="4"/>
              <c:layout>
                <c:manualLayout>
                  <c:x val="2.0979048703109245E-2"/>
                  <c:y val="-1.0773540185304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AA45-4FD7-9C2B-97F1A93A6B3D}"/>
                </c:ext>
              </c:extLst>
            </c:dLbl>
            <c:dLbl>
              <c:idx val="5"/>
              <c:layout>
                <c:manualLayout>
                  <c:x val="1.6783238962487478E-2"/>
                  <c:y val="-2.15470803706098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AA45-4FD7-9C2B-97F1A93A6B3D}"/>
                </c:ext>
              </c:extLst>
            </c:dLbl>
            <c:dLbl>
              <c:idx val="6"/>
              <c:layout>
                <c:manualLayout>
                  <c:x val="6.9930162343696802E-3"/>
                  <c:y val="5.386770092652445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AA45-4FD7-9C2B-97F1A93A6B3D}"/>
                </c:ext>
              </c:extLst>
            </c:dLbl>
            <c:dLbl>
              <c:idx val="7"/>
              <c:layout>
                <c:manualLayout>
                  <c:x val="1.804561605059111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AA45-4FD7-9C2B-97F1A93A6B3D}"/>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Sayfa1!$A$2:$A$9</c:f>
              <c:strCache>
                <c:ptCount val="8"/>
                <c:pt idx="0">
                  <c:v>2018</c:v>
                </c:pt>
                <c:pt idx="1">
                  <c:v>2019</c:v>
                </c:pt>
                <c:pt idx="2">
                  <c:v>2020</c:v>
                </c:pt>
                <c:pt idx="3">
                  <c:v>2021</c:v>
                </c:pt>
                <c:pt idx="4">
                  <c:v>2022</c:v>
                </c:pt>
                <c:pt idx="5">
                  <c:v>2023</c:v>
                </c:pt>
                <c:pt idx="6">
                  <c:v>2024</c:v>
                </c:pt>
                <c:pt idx="7">
                  <c:v>TOPLAM</c:v>
                </c:pt>
              </c:strCache>
            </c:strRef>
          </c:cat>
          <c:val>
            <c:numRef>
              <c:f>Sayfa1!$E$2:$E$9</c:f>
              <c:numCache>
                <c:formatCode>General</c:formatCode>
                <c:ptCount val="8"/>
                <c:pt idx="0">
                  <c:v>312</c:v>
                </c:pt>
                <c:pt idx="1">
                  <c:v>39</c:v>
                </c:pt>
                <c:pt idx="2">
                  <c:v>12</c:v>
                </c:pt>
                <c:pt idx="3">
                  <c:v>107</c:v>
                </c:pt>
                <c:pt idx="4" formatCode="#,##0">
                  <c:v>600</c:v>
                </c:pt>
                <c:pt idx="5" formatCode="#,##0">
                  <c:v>2184</c:v>
                </c:pt>
                <c:pt idx="6" formatCode="#,##0">
                  <c:v>1105</c:v>
                </c:pt>
                <c:pt idx="7" formatCode="#,##0">
                  <c:v>4359</c:v>
                </c:pt>
              </c:numCache>
            </c:numRef>
          </c:val>
          <c:extLst>
            <c:ext xmlns:c16="http://schemas.microsoft.com/office/drawing/2014/chart" uri="{C3380CC4-5D6E-409C-BE32-E72D297353CC}">
              <c16:uniqueId val="{00000021-AA45-4FD7-9C2B-97F1A93A6B3D}"/>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General" sourceLinked="1"/>
        <c:majorTickMark val="out"/>
        <c:minorTickMark val="none"/>
        <c:tickLblPos val="nextTo"/>
        <c:crossAx val="106369294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tr-TR" dirty="0" smtClean="0"/>
              <a:t>Yıllara</a:t>
            </a:r>
            <a:r>
              <a:rPr lang="tr-TR" baseline="0" dirty="0" smtClean="0"/>
              <a:t> Göre Kişi Başı Milli Gelir($)</a:t>
            </a:r>
            <a:endParaRPr lang="tr-TR"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tr-TR"/>
        </a:p>
      </c:txPr>
    </c:title>
    <c:autoTitleDeleted val="0"/>
    <c:view3D>
      <c:rotX val="15"/>
      <c:rotY val="2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Sayfa1!$E$11:$I$11</c:f>
              <c:numCache>
                <c:formatCode>General</c:formatCode>
                <c:ptCount val="5"/>
                <c:pt idx="0">
                  <c:v>2019</c:v>
                </c:pt>
                <c:pt idx="1">
                  <c:v>2020</c:v>
                </c:pt>
                <c:pt idx="2">
                  <c:v>2021</c:v>
                </c:pt>
                <c:pt idx="3">
                  <c:v>2022</c:v>
                </c:pt>
                <c:pt idx="4">
                  <c:v>2023</c:v>
                </c:pt>
              </c:numCache>
            </c:numRef>
          </c:cat>
          <c:val>
            <c:numRef>
              <c:f>Sayfa1!$E$12:$I$12</c:f>
              <c:numCache>
                <c:formatCode>###\ ###\ ###\ ###\ ###\ ###</c:formatCode>
                <c:ptCount val="5"/>
                <c:pt idx="0">
                  <c:v>4788.0790304006723</c:v>
                </c:pt>
                <c:pt idx="1">
                  <c:v>4635.7986782044709</c:v>
                </c:pt>
                <c:pt idx="2">
                  <c:v>4685.1869255530128</c:v>
                </c:pt>
                <c:pt idx="3">
                  <c:v>4741.9885252522809</c:v>
                </c:pt>
                <c:pt idx="4">
                  <c:v>6164.5350724364098</c:v>
                </c:pt>
              </c:numCache>
            </c:numRef>
          </c:val>
          <c:extLst>
            <c:ext xmlns:c16="http://schemas.microsoft.com/office/drawing/2014/chart" uri="{C3380CC4-5D6E-409C-BE32-E72D297353CC}">
              <c16:uniqueId val="{00000000-17FB-4C36-B4F9-6EBFB9B45F69}"/>
            </c:ext>
          </c:extLst>
        </c:ser>
        <c:dLbls>
          <c:showLegendKey val="0"/>
          <c:showVal val="1"/>
          <c:showCatName val="0"/>
          <c:showSerName val="0"/>
          <c:showPercent val="0"/>
          <c:showBubbleSize val="0"/>
        </c:dLbls>
        <c:gapWidth val="219"/>
        <c:shape val="box"/>
        <c:axId val="971224672"/>
        <c:axId val="971225920"/>
        <c:axId val="0"/>
      </c:bar3DChart>
      <c:catAx>
        <c:axId val="9712246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971225920"/>
        <c:crosses val="autoZero"/>
        <c:auto val="1"/>
        <c:lblAlgn val="ctr"/>
        <c:lblOffset val="100"/>
        <c:noMultiLvlLbl val="0"/>
      </c:catAx>
      <c:valAx>
        <c:axId val="971225920"/>
        <c:scaling>
          <c:orientation val="minMax"/>
        </c:scaling>
        <c:delete val="0"/>
        <c:axPos val="l"/>
        <c:numFmt formatCode="###\ ###\ ###\ ###\ ###\ ###"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tr-TR"/>
          </a:p>
        </c:txPr>
        <c:crossAx val="97122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tr-TR" sz="1600" dirty="0"/>
              <a:t>Bingöl İhracat Tutarları(Bin $)</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a:outerShdw blurRad="57150" dist="19050" dir="5400000" algn="ctr" rotWithShape="0">
                <a:srgbClr val="000000">
                  <a:alpha val="63000"/>
                </a:srgbClr>
              </a:outerShdw>
            </a:effectLst>
          </c:spPr>
          <c:invertIfNegative val="0"/>
          <c:dLbls>
            <c:dLbl>
              <c:idx val="0"/>
              <c:layout>
                <c:manualLayout>
                  <c:x val="0"/>
                  <c:y val="-1.3798149907120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B4-4B26-BB10-690D9D05DF04}"/>
                </c:ext>
              </c:extLst>
            </c:dLbl>
            <c:dLbl>
              <c:idx val="1"/>
              <c:layout>
                <c:manualLayout>
                  <c:x val="-4.9550295262987338E-17"/>
                  <c:y val="-1.379814990712058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1B4-4B26-BB10-690D9D05DF04}"/>
                </c:ext>
              </c:extLst>
            </c:dLbl>
            <c:dLbl>
              <c:idx val="3"/>
              <c:layout>
                <c:manualLayout>
                  <c:x val="0"/>
                  <c:y val="-3.449537476780130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1B4-4B26-BB10-690D9D05DF04}"/>
                </c:ext>
              </c:extLst>
            </c:dLbl>
            <c:dLbl>
              <c:idx val="4"/>
              <c:layout>
                <c:manualLayout>
                  <c:x val="0"/>
                  <c:y val="-3.10458372910212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1B4-4B26-BB10-690D9D05DF0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'[illere gore ihracat (9).xls]Sayfa1'!$J$13:$N$13</c:f>
              <c:strCache>
                <c:ptCount val="5"/>
                <c:pt idx="0">
                  <c:v>2020</c:v>
                </c:pt>
                <c:pt idx="1">
                  <c:v>2021</c:v>
                </c:pt>
                <c:pt idx="2">
                  <c:v>2022</c:v>
                </c:pt>
                <c:pt idx="3">
                  <c:v>2023</c:v>
                </c:pt>
                <c:pt idx="4">
                  <c:v>2024-Kasım</c:v>
                </c:pt>
              </c:strCache>
            </c:strRef>
          </c:cat>
          <c:val>
            <c:numRef>
              <c:f>'[illere gore ihracat (9).xls]Sayfa1'!$J$14:$N$14</c:f>
              <c:numCache>
                <c:formatCode>###\ ###\ ###\ ###\ ##0</c:formatCode>
                <c:ptCount val="5"/>
                <c:pt idx="0">
                  <c:v>2835.6910000000003</c:v>
                </c:pt>
                <c:pt idx="1">
                  <c:v>4831.0149999999994</c:v>
                </c:pt>
                <c:pt idx="2">
                  <c:v>12877.745000000001</c:v>
                </c:pt>
                <c:pt idx="3">
                  <c:v>5982.2890000000007</c:v>
                </c:pt>
                <c:pt idx="4">
                  <c:v>5251.4789999999994</c:v>
                </c:pt>
              </c:numCache>
            </c:numRef>
          </c:val>
          <c:extLst>
            <c:ext xmlns:c16="http://schemas.microsoft.com/office/drawing/2014/chart" uri="{C3380CC4-5D6E-409C-BE32-E72D297353CC}">
              <c16:uniqueId val="{00000004-51B4-4B26-BB10-690D9D05DF04}"/>
            </c:ext>
          </c:extLst>
        </c:ser>
        <c:dLbls>
          <c:dLblPos val="outEnd"/>
          <c:showLegendKey val="0"/>
          <c:showVal val="1"/>
          <c:showCatName val="0"/>
          <c:showSerName val="0"/>
          <c:showPercent val="0"/>
          <c:showBubbleSize val="0"/>
        </c:dLbls>
        <c:gapWidth val="100"/>
        <c:axId val="1119300992"/>
        <c:axId val="1119301824"/>
      </c:barChart>
      <c:catAx>
        <c:axId val="11193009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119301824"/>
        <c:crosses val="autoZero"/>
        <c:auto val="1"/>
        <c:lblAlgn val="ctr"/>
        <c:lblOffset val="100"/>
        <c:noMultiLvlLbl val="0"/>
      </c:catAx>
      <c:valAx>
        <c:axId val="1119301824"/>
        <c:scaling>
          <c:orientation val="minMax"/>
        </c:scaling>
        <c:delete val="0"/>
        <c:axPos val="l"/>
        <c:numFmt formatCode="###\ ###\ ###\ ###\ ##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1193009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tr-TR" sz="1600" b="1" dirty="0" smtClean="0"/>
              <a:t>Bingöl İthalat Tutarları (Bin $)</a:t>
            </a:r>
            <a:endParaRPr lang="tr-TR" sz="1600" b="1" dirty="0"/>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'[illere gore ithalat (7).xls]Sayfa1'!$G$13:$K$13</c:f>
              <c:strCache>
                <c:ptCount val="5"/>
                <c:pt idx="0">
                  <c:v>2020</c:v>
                </c:pt>
                <c:pt idx="1">
                  <c:v>2021</c:v>
                </c:pt>
                <c:pt idx="2">
                  <c:v>2022</c:v>
                </c:pt>
                <c:pt idx="3">
                  <c:v>2023</c:v>
                </c:pt>
                <c:pt idx="4">
                  <c:v>2024 Kasım</c:v>
                </c:pt>
              </c:strCache>
            </c:strRef>
          </c:cat>
          <c:val>
            <c:numRef>
              <c:f>'[illere gore ithalat (7).xls]Sayfa1'!$G$14:$K$14</c:f>
              <c:numCache>
                <c:formatCode>###\ ###\ ###\ ###\ ##0</c:formatCode>
                <c:ptCount val="5"/>
                <c:pt idx="0">
                  <c:v>952.28599999999994</c:v>
                </c:pt>
                <c:pt idx="1">
                  <c:v>875.98499999999979</c:v>
                </c:pt>
                <c:pt idx="2">
                  <c:v>2418.7529999999992</c:v>
                </c:pt>
                <c:pt idx="3">
                  <c:v>4164.107</c:v>
                </c:pt>
                <c:pt idx="4">
                  <c:v>2624.4990000000003</c:v>
                </c:pt>
              </c:numCache>
            </c:numRef>
          </c:val>
          <c:extLst>
            <c:ext xmlns:c16="http://schemas.microsoft.com/office/drawing/2014/chart" uri="{C3380CC4-5D6E-409C-BE32-E72D297353CC}">
              <c16:uniqueId val="{00000000-A294-4372-BEB1-74637A470F03}"/>
            </c:ext>
          </c:extLst>
        </c:ser>
        <c:dLbls>
          <c:dLblPos val="outEnd"/>
          <c:showLegendKey val="0"/>
          <c:showVal val="1"/>
          <c:showCatName val="0"/>
          <c:showSerName val="0"/>
          <c:showPercent val="0"/>
          <c:showBubbleSize val="0"/>
        </c:dLbls>
        <c:gapWidth val="219"/>
        <c:axId val="971404784"/>
        <c:axId val="971406448"/>
      </c:barChart>
      <c:catAx>
        <c:axId val="971404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971406448"/>
        <c:crosses val="autoZero"/>
        <c:auto val="1"/>
        <c:lblAlgn val="ctr"/>
        <c:lblOffset val="100"/>
        <c:noMultiLvlLbl val="0"/>
      </c:catAx>
      <c:valAx>
        <c:axId val="971406448"/>
        <c:scaling>
          <c:orientation val="minMax"/>
        </c:scaling>
        <c:delete val="0"/>
        <c:axPos val="l"/>
        <c:numFmt formatCode="###\ ###\ ###\ ###\ ##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crossAx val="971404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ln>
          <a:noFill/>
        </a:ln>
        <a:effectLst/>
        <a:sp3d/>
      </c:spPr>
    </c:backWall>
    <c:plotArea>
      <c:layout/>
      <c:bar3DChart>
        <c:barDir val="col"/>
        <c:grouping val="clustered"/>
        <c:varyColors val="0"/>
        <c:ser>
          <c:idx val="0"/>
          <c:order val="0"/>
          <c:tx>
            <c:strRef>
              <c:f>Sayfa1!$B$1</c:f>
              <c:strCache>
                <c:ptCount val="1"/>
                <c:pt idx="0">
                  <c:v>Destek Tutarı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018761678021468E-2"/>
                  <c:y val="-9.247148175873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611-4756-A823-7B581771ED97}"/>
                </c:ext>
              </c:extLst>
            </c:dLbl>
            <c:dLbl>
              <c:idx val="1"/>
              <c:layout>
                <c:manualLayout>
                  <c:x val="7.2635389219878766E-3"/>
                  <c:y val="-0.1398504045240497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611-4756-A823-7B581771ED97}"/>
                </c:ext>
              </c:extLst>
            </c:dLbl>
            <c:dLbl>
              <c:idx val="2"/>
              <c:layout>
                <c:manualLayout>
                  <c:x val="-9.1751597768644839E-17"/>
                  <c:y val="-5.9812704188624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11-4756-A823-7B581771ED97}"/>
                </c:ext>
              </c:extLst>
            </c:dLbl>
            <c:dLbl>
              <c:idx val="3"/>
              <c:layout>
                <c:manualLayout>
                  <c:x val="1.4527077843975842E-2"/>
                  <c:y val="-4.31323536494849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C611-4756-A823-7B581771ED97}"/>
                </c:ext>
              </c:extLst>
            </c:dLbl>
            <c:dLbl>
              <c:idx val="4"/>
              <c:layout>
                <c:manualLayout>
                  <c:x val="0"/>
                  <c:y val="-1.96056152952205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C611-4756-A823-7B581771ED97}"/>
                </c:ext>
              </c:extLst>
            </c:dLbl>
            <c:dLbl>
              <c:idx val="5"/>
              <c:layout>
                <c:manualLayout>
                  <c:x val="7.2635389219878766E-3"/>
                  <c:y val="-0.1097914456532344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11-4756-A823-7B581771ED9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Sayfa1!$B$2:$B$8</c:f>
              <c:numCache>
                <c:formatCode>#,##0</c:formatCode>
                <c:ptCount val="7"/>
                <c:pt idx="0">
                  <c:v>58902437</c:v>
                </c:pt>
                <c:pt idx="1">
                  <c:v>3669500</c:v>
                </c:pt>
                <c:pt idx="2">
                  <c:v>915</c:v>
                </c:pt>
                <c:pt idx="3">
                  <c:v>51080000</c:v>
                </c:pt>
                <c:pt idx="4">
                  <c:v>9632600</c:v>
                </c:pt>
                <c:pt idx="5">
                  <c:v>21977921</c:v>
                </c:pt>
                <c:pt idx="6">
                  <c:v>145263373</c:v>
                </c:pt>
              </c:numCache>
            </c:numRef>
          </c:val>
          <c:extLst>
            <c:ext xmlns:c16="http://schemas.microsoft.com/office/drawing/2014/chart" uri="{C3380CC4-5D6E-409C-BE32-E72D297353CC}">
              <c16:uniqueId val="{00000004-C611-4756-A823-7B581771ED97}"/>
            </c:ext>
          </c:extLst>
        </c:ser>
        <c:ser>
          <c:idx val="1"/>
          <c:order val="1"/>
          <c:tx>
            <c:strRef>
              <c:f>Sayfa1!$C$1</c:f>
              <c:strCache>
                <c:ptCount val="1"/>
                <c:pt idx="0">
                  <c:v>İşletme Sayısı</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7525797307279519E-2"/>
                  <c:y val="-3.7776444750710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11-4756-A823-7B581771ED97}"/>
                </c:ext>
              </c:extLst>
            </c:dLbl>
            <c:dLbl>
              <c:idx val="1"/>
              <c:layout>
                <c:manualLayout>
                  <c:x val="3.5032832936537479E-2"/>
                  <c:y val="-4.0924481813269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11-4756-A823-7B581771ED97}"/>
                </c:ext>
              </c:extLst>
            </c:dLbl>
            <c:dLbl>
              <c:idx val="2"/>
              <c:layout>
                <c:manualLayout>
                  <c:x val="3.0271608694665799E-2"/>
                  <c:y val="-3.77764700506473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11-4756-A823-7B581771ED97}"/>
                </c:ext>
              </c:extLst>
            </c:dLbl>
            <c:dLbl>
              <c:idx val="3"/>
              <c:layout>
                <c:manualLayout>
                  <c:x val="1.9369437125300915E-2"/>
                  <c:y val="-0.1215548148303666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11-4756-A823-7B581771ED97}"/>
                </c:ext>
              </c:extLst>
            </c:dLbl>
            <c:dLbl>
              <c:idx val="4"/>
              <c:layout>
                <c:manualLayout>
                  <c:x val="3.6317694609939381E-2"/>
                  <c:y val="-9.01858303580139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611-4756-A823-7B581771ED97}"/>
                </c:ext>
              </c:extLst>
            </c:dLbl>
            <c:dLbl>
              <c:idx val="5"/>
              <c:layout>
                <c:manualLayout>
                  <c:x val="3.1475335328614129E-2"/>
                  <c:y val="-3.13689844723526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C611-4756-A823-7B581771ED97}"/>
                </c:ext>
              </c:extLst>
            </c:dLbl>
            <c:dLbl>
              <c:idx val="6"/>
              <c:layout>
                <c:manualLayout>
                  <c:x val="3.1475335328614129E-2"/>
                  <c:y val="-6.665909200374939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C611-4756-A823-7B581771ED97}"/>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Sayfa1!$C$2:$C$8</c:f>
              <c:numCache>
                <c:formatCode>#,##0</c:formatCode>
                <c:ptCount val="7"/>
                <c:pt idx="0">
                  <c:v>1217</c:v>
                </c:pt>
                <c:pt idx="1">
                  <c:v>66</c:v>
                </c:pt>
                <c:pt idx="2">
                  <c:v>14</c:v>
                </c:pt>
                <c:pt idx="3">
                  <c:v>265</c:v>
                </c:pt>
                <c:pt idx="4">
                  <c:v>34</c:v>
                </c:pt>
                <c:pt idx="5">
                  <c:v>9</c:v>
                </c:pt>
                <c:pt idx="6">
                  <c:v>1605</c:v>
                </c:pt>
              </c:numCache>
            </c:numRef>
          </c:val>
          <c:extLst>
            <c:ext xmlns:c16="http://schemas.microsoft.com/office/drawing/2014/chart" uri="{C3380CC4-5D6E-409C-BE32-E72D297353CC}">
              <c16:uniqueId val="{0000000B-C611-4756-A823-7B581771ED97}"/>
            </c:ext>
          </c:extLst>
        </c:ser>
        <c:dLbls>
          <c:showLegendKey val="0"/>
          <c:showVal val="1"/>
          <c:showCatName val="0"/>
          <c:showSerName val="0"/>
          <c:showPercent val="0"/>
          <c:showBubbleSize val="0"/>
        </c:dLbls>
        <c:gapWidth val="150"/>
        <c:shape val="box"/>
        <c:axId val="175206400"/>
        <c:axId val="175208704"/>
        <c:axId val="0"/>
      </c:bar3DChart>
      <c:catAx>
        <c:axId val="1752064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75208704"/>
        <c:crosses val="autoZero"/>
        <c:auto val="1"/>
        <c:lblAlgn val="ctr"/>
        <c:lblOffset val="100"/>
        <c:noMultiLvlLbl val="0"/>
      </c:catAx>
      <c:valAx>
        <c:axId val="175208704"/>
        <c:scaling>
          <c:orientation val="minMax"/>
        </c:scaling>
        <c:delete val="1"/>
        <c:axPos val="l"/>
        <c:numFmt formatCode="#,##0" sourceLinked="1"/>
        <c:majorTickMark val="none"/>
        <c:minorTickMark val="none"/>
        <c:tickLblPos val="nextTo"/>
        <c:crossAx val="1752064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Kırsal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4.4281225467407374E-3"/>
                  <c:y val="-5.06168391722685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302-4C10-A288-554404359D5F}"/>
                </c:ext>
              </c:extLst>
            </c:dLbl>
            <c:dLbl>
              <c:idx val="1"/>
              <c:layout>
                <c:manualLayout>
                  <c:x val="3.0232269112105553E-3"/>
                  <c:y val="-4.53961888154911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302-4C10-A288-554404359D5F}"/>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Bingöl</c:v>
                </c:pt>
                <c:pt idx="1">
                  <c:v>Türkiye</c:v>
                </c:pt>
              </c:strCache>
            </c:strRef>
          </c:cat>
          <c:val>
            <c:numRef>
              <c:f>Sayfa1!$B$2:$B$3</c:f>
              <c:numCache>
                <c:formatCode>#,##0.00</c:formatCode>
                <c:ptCount val="2"/>
                <c:pt idx="0">
                  <c:v>33.700000000000003</c:v>
                </c:pt>
                <c:pt idx="1">
                  <c:v>7</c:v>
                </c:pt>
              </c:numCache>
            </c:numRef>
          </c:val>
          <c:extLst>
            <c:ext xmlns:c16="http://schemas.microsoft.com/office/drawing/2014/chart" uri="{C3380CC4-5D6E-409C-BE32-E72D297353CC}">
              <c16:uniqueId val="{00000002-C302-4C10-A288-554404359D5F}"/>
            </c:ext>
          </c:extLst>
        </c:ser>
        <c:ser>
          <c:idx val="1"/>
          <c:order val="1"/>
          <c:tx>
            <c:strRef>
              <c:f>Sayfa1!$C$1</c:f>
              <c:strCache>
                <c:ptCount val="1"/>
                <c:pt idx="0">
                  <c:v>Kent</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0624457100881467E-2"/>
                  <c:y val="-2.80335585498596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302-4C10-A288-554404359D5F}"/>
                </c:ext>
              </c:extLst>
            </c:dLbl>
            <c:dLbl>
              <c:idx val="1"/>
              <c:layout>
                <c:manualLayout>
                  <c:x val="3.5735129038519158E-2"/>
                  <c:y val="-3.6721416380001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302-4C10-A288-554404359D5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Sayfa1!$A$2:$A$3</c:f>
              <c:strCache>
                <c:ptCount val="2"/>
                <c:pt idx="0">
                  <c:v>Bingöl</c:v>
                </c:pt>
                <c:pt idx="1">
                  <c:v>Türkiye</c:v>
                </c:pt>
              </c:strCache>
            </c:strRef>
          </c:cat>
          <c:val>
            <c:numRef>
              <c:f>Sayfa1!$C$2:$C$3</c:f>
              <c:numCache>
                <c:formatCode>#,##0.00</c:formatCode>
                <c:ptCount val="2"/>
                <c:pt idx="0">
                  <c:v>66.3</c:v>
                </c:pt>
                <c:pt idx="1">
                  <c:v>93</c:v>
                </c:pt>
              </c:numCache>
            </c:numRef>
          </c:val>
          <c:extLst>
            <c:ext xmlns:c16="http://schemas.microsoft.com/office/drawing/2014/chart" uri="{C3380CC4-5D6E-409C-BE32-E72D297353CC}">
              <c16:uniqueId val="{00000005-C302-4C10-A288-554404359D5F}"/>
            </c:ext>
          </c:extLst>
        </c:ser>
        <c:dLbls>
          <c:showLegendKey val="0"/>
          <c:showVal val="1"/>
          <c:showCatName val="0"/>
          <c:showSerName val="0"/>
          <c:showPercent val="0"/>
          <c:showBubbleSize val="0"/>
        </c:dLbls>
        <c:gapWidth val="150"/>
        <c:shape val="box"/>
        <c:axId val="221240328"/>
        <c:axId val="221238368"/>
        <c:axId val="0"/>
      </c:bar3DChart>
      <c:catAx>
        <c:axId val="22124032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221238368"/>
        <c:crosses val="autoZero"/>
        <c:auto val="1"/>
        <c:lblAlgn val="ctr"/>
        <c:lblOffset val="100"/>
        <c:noMultiLvlLbl val="0"/>
      </c:catAx>
      <c:valAx>
        <c:axId val="221238368"/>
        <c:scaling>
          <c:orientation val="minMax"/>
        </c:scaling>
        <c:delete val="1"/>
        <c:axPos val="l"/>
        <c:numFmt formatCode="#,##0.00" sourceLinked="1"/>
        <c:majorTickMark val="none"/>
        <c:minorTickMark val="none"/>
        <c:tickLblPos val="none"/>
        <c:crossAx val="22124032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ideWall>
    <c:backWall>
      <c:thickness val="0"/>
    </c:backWall>
    <c:plotArea>
      <c:layout/>
      <c:bar3DChart>
        <c:barDir val="col"/>
        <c:grouping val="clustered"/>
        <c:varyColors val="0"/>
        <c:ser>
          <c:idx val="0"/>
          <c:order val="0"/>
          <c:tx>
            <c:strRef>
              <c:f>Sayfa1!$B$1</c:f>
              <c:strCache>
                <c:ptCount val="1"/>
                <c:pt idx="0">
                  <c:v>Destek Tutarı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0018761678021468E-2"/>
                  <c:y val="-9.2471481758736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1F-439E-8901-34B5A56ED04C}"/>
                </c:ext>
              </c:extLst>
            </c:dLbl>
            <c:dLbl>
              <c:idx val="1"/>
              <c:layout>
                <c:manualLayout>
                  <c:x val="-7.5070356292580506E-3"/>
                  <c:y val="-9.17504077575565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31F-439E-8901-34B5A56ED04C}"/>
                </c:ext>
              </c:extLst>
            </c:dLbl>
            <c:dLbl>
              <c:idx val="2"/>
              <c:layout>
                <c:manualLayout>
                  <c:x val="0"/>
                  <c:y val="-4.57433840179099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31F-439E-8901-34B5A56ED04C}"/>
                </c:ext>
              </c:extLst>
            </c:dLbl>
            <c:dLbl>
              <c:idx val="3"/>
              <c:layout>
                <c:manualLayout>
                  <c:x val="1.4457864243310968E-2"/>
                  <c:y val="-0.1254759378894107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31F-439E-8901-34B5A56ED04C}"/>
                </c:ext>
              </c:extLst>
            </c:dLbl>
            <c:dLbl>
              <c:idx val="4"/>
              <c:layout>
                <c:manualLayout>
                  <c:x val="1.2048220202759214E-2"/>
                  <c:y val="-9.0185830358013974E-2"/>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0.13697612061729389"/>
                      <c:h val="8.0814346246898608E-2"/>
                    </c:manualLayout>
                  </c15:layout>
                </c:ext>
                <c:ext xmlns:c16="http://schemas.microsoft.com/office/drawing/2014/chart" uri="{C3380CC4-5D6E-409C-BE32-E72D297353CC}">
                  <c16:uniqueId val="{00000004-A31F-439E-8901-34B5A56ED04C}"/>
                </c:ext>
              </c:extLst>
            </c:dLbl>
            <c:dLbl>
              <c:idx val="5"/>
              <c:layout>
                <c:manualLayout>
                  <c:x val="0"/>
                  <c:y val="-3.9211230590440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31F-439E-8901-34B5A56ED0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Sayfa1!$B$2:$B$8</c:f>
              <c:numCache>
                <c:formatCode>#,##0</c:formatCode>
                <c:ptCount val="7"/>
                <c:pt idx="0" formatCode="#,##0.00">
                  <c:v>25154520.079999998</c:v>
                </c:pt>
                <c:pt idx="1">
                  <c:v>4312421.97</c:v>
                </c:pt>
                <c:pt idx="2">
                  <c:v>5465886</c:v>
                </c:pt>
                <c:pt idx="3">
                  <c:v>2314946</c:v>
                </c:pt>
                <c:pt idx="4">
                  <c:v>1937623</c:v>
                </c:pt>
                <c:pt idx="5">
                  <c:v>2784590</c:v>
                </c:pt>
                <c:pt idx="6">
                  <c:v>41969987.049999997</c:v>
                </c:pt>
              </c:numCache>
            </c:numRef>
          </c:val>
          <c:extLst>
            <c:ext xmlns:c16="http://schemas.microsoft.com/office/drawing/2014/chart" uri="{C3380CC4-5D6E-409C-BE32-E72D297353CC}">
              <c16:uniqueId val="{00000006-A31F-439E-8901-34B5A56ED04C}"/>
            </c:ext>
          </c:extLst>
        </c:ser>
        <c:ser>
          <c:idx val="1"/>
          <c:order val="1"/>
          <c:tx>
            <c:strRef>
              <c:f>Sayfa1!$C$1</c:f>
              <c:strCache>
                <c:ptCount val="1"/>
                <c:pt idx="0">
                  <c:v>İşletme Sayısı</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7525797307279519E-2"/>
                  <c:y val="-3.77764447507101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31F-439E-8901-34B5A56ED04C}"/>
                </c:ext>
              </c:extLst>
            </c:dLbl>
            <c:dLbl>
              <c:idx val="1"/>
              <c:layout>
                <c:manualLayout>
                  <c:x val="3.0028142517032202E-2"/>
                  <c:y val="-3.14803706255918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31F-439E-8901-34B5A56ED04C}"/>
                </c:ext>
              </c:extLst>
            </c:dLbl>
            <c:dLbl>
              <c:idx val="2"/>
              <c:layout>
                <c:manualLayout>
                  <c:x val="3.5032832936537479E-2"/>
                  <c:y val="-4.09244818132693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31F-439E-8901-34B5A56ED04C}"/>
                </c:ext>
              </c:extLst>
            </c:dLbl>
            <c:dLbl>
              <c:idx val="3"/>
              <c:layout>
                <c:manualLayout>
                  <c:x val="2.650608444607027E-2"/>
                  <c:y val="-4.70534767085290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31F-439E-8901-34B5A56ED04C}"/>
                </c:ext>
              </c:extLst>
            </c:dLbl>
            <c:dLbl>
              <c:idx val="4"/>
              <c:layout>
                <c:manualLayout>
                  <c:x val="3.855430464882930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31F-439E-8901-34B5A56ED04C}"/>
                </c:ext>
              </c:extLst>
            </c:dLbl>
            <c:dLbl>
              <c:idx val="5"/>
              <c:layout>
                <c:manualLayout>
                  <c:x val="2.8915728486622112E-2"/>
                  <c:y val="-1.1763369177132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A31F-439E-8901-34B5A56ED04C}"/>
                </c:ext>
              </c:extLst>
            </c:dLbl>
            <c:dLbl>
              <c:idx val="6"/>
              <c:layout>
                <c:manualLayout>
                  <c:x val="3.1325372527173954E-2"/>
                  <c:y val="-1.96056152952204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A31F-439E-8901-34B5A56ED04C}"/>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Sayfa1!$A$2:$A$8</c:f>
              <c:strCache>
                <c:ptCount val="7"/>
                <c:pt idx="0">
                  <c:v>2010-2019</c:v>
                </c:pt>
                <c:pt idx="1">
                  <c:v>2020</c:v>
                </c:pt>
                <c:pt idx="2">
                  <c:v>2021</c:v>
                </c:pt>
                <c:pt idx="3">
                  <c:v>2022</c:v>
                </c:pt>
                <c:pt idx="4">
                  <c:v>2023</c:v>
                </c:pt>
                <c:pt idx="5">
                  <c:v>2024</c:v>
                </c:pt>
                <c:pt idx="6">
                  <c:v>TOPLAM</c:v>
                </c:pt>
              </c:strCache>
            </c:strRef>
          </c:cat>
          <c:val>
            <c:numRef>
              <c:f>Sayfa1!$C$2:$C$8</c:f>
              <c:numCache>
                <c:formatCode>#,##0</c:formatCode>
                <c:ptCount val="7"/>
                <c:pt idx="0">
                  <c:v>1208</c:v>
                </c:pt>
                <c:pt idx="1">
                  <c:v>212</c:v>
                </c:pt>
                <c:pt idx="2">
                  <c:v>171</c:v>
                </c:pt>
                <c:pt idx="3">
                  <c:v>105</c:v>
                </c:pt>
                <c:pt idx="4">
                  <c:v>55</c:v>
                </c:pt>
                <c:pt idx="5">
                  <c:v>43</c:v>
                </c:pt>
                <c:pt idx="6">
                  <c:v>1794</c:v>
                </c:pt>
              </c:numCache>
            </c:numRef>
          </c:val>
          <c:extLst>
            <c:ext xmlns:c16="http://schemas.microsoft.com/office/drawing/2014/chart" uri="{C3380CC4-5D6E-409C-BE32-E72D297353CC}">
              <c16:uniqueId val="{0000000D-A31F-439E-8901-34B5A56ED04C}"/>
            </c:ext>
          </c:extLst>
        </c:ser>
        <c:dLbls>
          <c:showLegendKey val="0"/>
          <c:showVal val="1"/>
          <c:showCatName val="0"/>
          <c:showSerName val="0"/>
          <c:showPercent val="0"/>
          <c:showBubbleSize val="0"/>
        </c:dLbls>
        <c:gapWidth val="150"/>
        <c:shape val="box"/>
        <c:axId val="175168512"/>
        <c:axId val="175170304"/>
        <c:axId val="0"/>
      </c:bar3DChart>
      <c:catAx>
        <c:axId val="17516851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75170304"/>
        <c:crosses val="autoZero"/>
        <c:auto val="1"/>
        <c:lblAlgn val="ctr"/>
        <c:lblOffset val="100"/>
        <c:noMultiLvlLbl val="0"/>
      </c:catAx>
      <c:valAx>
        <c:axId val="175170304"/>
        <c:scaling>
          <c:orientation val="minMax"/>
        </c:scaling>
        <c:delete val="1"/>
        <c:axPos val="l"/>
        <c:numFmt formatCode="#,##0.00" sourceLinked="1"/>
        <c:majorTickMark val="none"/>
        <c:minorTickMark val="none"/>
        <c:tickLblPos val="nextTo"/>
        <c:crossAx val="1751685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lumMod val="65000"/>
                    <a:lumOff val="35000"/>
                  </a:schemeClr>
                </a:solidFill>
                <a:latin typeface="+mn-lt"/>
                <a:ea typeface="+mn-ea"/>
                <a:cs typeface="+mn-cs"/>
              </a:defRPr>
            </a:pPr>
            <a:r>
              <a:rPr lang="en-US"/>
              <a:t>A</a:t>
            </a:r>
            <a:r>
              <a:rPr lang="tr-TR"/>
              <a:t>RAZİ VARLIĞI ORANI</a:t>
            </a:r>
            <a:r>
              <a:rPr lang="en-US"/>
              <a:t> (%)</a:t>
            </a:r>
          </a:p>
        </c:rich>
      </c:tx>
      <c:layout>
        <c:manualLayout>
          <c:xMode val="edge"/>
          <c:yMode val="edge"/>
          <c:x val="0.26229369597202634"/>
          <c:y val="3.3838871317908886E-2"/>
        </c:manualLayout>
      </c:layout>
      <c:overlay val="1"/>
      <c:spPr>
        <a:noFill/>
        <a:ln>
          <a:noFill/>
        </a:ln>
        <a:effectLst/>
      </c:sp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4156173345159"/>
          <c:y val="0.17146096970500055"/>
          <c:w val="0.59772217086913149"/>
          <c:h val="0.74131621422919802"/>
        </c:manualLayout>
      </c:layout>
      <c:pie3DChart>
        <c:varyColors val="1"/>
        <c:ser>
          <c:idx val="0"/>
          <c:order val="0"/>
          <c:tx>
            <c:strRef>
              <c:f>Sayfa1!$B$1</c:f>
              <c:strCache>
                <c:ptCount val="1"/>
              </c:strCache>
            </c:strRef>
          </c:tx>
          <c:dPt>
            <c:idx val="0"/>
            <c:bubble3D val="0"/>
            <c:explosion val="4"/>
            <c:spPr>
              <a:solidFill>
                <a:srgbClr val="38572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5BA5-48B3-8ADF-F47D606287E7}"/>
              </c:ext>
            </c:extLst>
          </c:dPt>
          <c:dPt>
            <c:idx val="1"/>
            <c:bubble3D val="0"/>
            <c:spPr>
              <a:solidFill>
                <a:srgbClr val="70AD47"/>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5BA5-48B3-8ADF-F47D606287E7}"/>
              </c:ext>
            </c:extLst>
          </c:dPt>
          <c:dPt>
            <c:idx val="2"/>
            <c:bubble3D val="0"/>
            <c:spPr>
              <a:solidFill>
                <a:srgbClr val="92D05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5BA5-48B3-8ADF-F47D606287E7}"/>
              </c:ext>
            </c:extLst>
          </c:dPt>
          <c:dPt>
            <c:idx val="3"/>
            <c:bubble3D val="0"/>
            <c:spPr>
              <a:solidFill>
                <a:srgbClr val="00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5BA5-48B3-8ADF-F47D606287E7}"/>
              </c:ext>
            </c:extLst>
          </c:dPt>
          <c:dLbls>
            <c:dLbl>
              <c:idx val="0"/>
              <c:layout>
                <c:manualLayout>
                  <c:x val="1.8266903918003178E-2"/>
                  <c:y val="-2.2059151334462904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BA5-48B3-8ADF-F47D606287E7}"/>
                </c:ext>
              </c:extLst>
            </c:dLbl>
            <c:spPr>
              <a:solidFill>
                <a:prstClr val="white"/>
              </a:solidFill>
              <a:ln>
                <a:solidFill>
                  <a:srgbClr val="70AD47"/>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Sayfa1!$A$2:$A$5</c:f>
              <c:strCache>
                <c:ptCount val="4"/>
                <c:pt idx="0">
                  <c:v>Orman</c:v>
                </c:pt>
                <c:pt idx="1">
                  <c:v>Tarım</c:v>
                </c:pt>
                <c:pt idx="2">
                  <c:v>Çayır-Mera</c:v>
                </c:pt>
                <c:pt idx="3">
                  <c:v>Diğer Alanlar</c:v>
                </c:pt>
              </c:strCache>
            </c:strRef>
          </c:cat>
          <c:val>
            <c:numRef>
              <c:f>Sayfa1!$B$2:$B$5</c:f>
              <c:numCache>
                <c:formatCode>General</c:formatCode>
                <c:ptCount val="4"/>
                <c:pt idx="0">
                  <c:v>32</c:v>
                </c:pt>
                <c:pt idx="1">
                  <c:v>18</c:v>
                </c:pt>
                <c:pt idx="2">
                  <c:v>30</c:v>
                </c:pt>
                <c:pt idx="3">
                  <c:v>20</c:v>
                </c:pt>
              </c:numCache>
            </c:numRef>
          </c:val>
          <c:extLst>
            <c:ext xmlns:c16="http://schemas.microsoft.com/office/drawing/2014/chart" uri="{C3380CC4-5D6E-409C-BE32-E72D297353CC}">
              <c16:uniqueId val="{00000008-5BA5-48B3-8ADF-F47D606287E7}"/>
            </c:ext>
          </c:extLst>
        </c:ser>
        <c:dLbls>
          <c:dLblPos val="outEnd"/>
          <c:showLegendKey val="0"/>
          <c:showVal val="0"/>
          <c:showCatName val="1"/>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1"/>
          <c:order val="0"/>
          <c:tx>
            <c:strRef>
              <c:f>Sayfa1!$B$2</c:f>
              <c:strCache>
                <c:ptCount val="1"/>
                <c:pt idx="0">
                  <c:v>Süt</c:v>
                </c:pt>
              </c:strCache>
            </c:strRef>
          </c:tx>
          <c:spPr>
            <a:solidFill>
              <a:schemeClr val="accent1">
                <a:lumMod val="75000"/>
              </a:schemeClr>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Sayfa1!$C$2:$K$2</c:f>
              <c:numCache>
                <c:formatCode>#,##0</c:formatCode>
                <c:ptCount val="9"/>
                <c:pt idx="0">
                  <c:v>144408</c:v>
                </c:pt>
                <c:pt idx="1">
                  <c:v>124161</c:v>
                </c:pt>
                <c:pt idx="2">
                  <c:v>135302</c:v>
                </c:pt>
                <c:pt idx="3">
                  <c:v>148455</c:v>
                </c:pt>
                <c:pt idx="4">
                  <c:v>165490</c:v>
                </c:pt>
                <c:pt idx="5">
                  <c:v>174640</c:v>
                </c:pt>
                <c:pt idx="6">
                  <c:v>186707</c:v>
                </c:pt>
                <c:pt idx="7">
                  <c:v>160357</c:v>
                </c:pt>
                <c:pt idx="8">
                  <c:v>158424</c:v>
                </c:pt>
              </c:numCache>
            </c:numRef>
          </c:val>
          <c:extLst>
            <c:ext xmlns:c16="http://schemas.microsoft.com/office/drawing/2014/chart" uri="{C3380CC4-5D6E-409C-BE32-E72D297353CC}">
              <c16:uniqueId val="{00000000-D111-4BEF-9CB7-8F21F4619EF7}"/>
            </c:ext>
          </c:extLst>
        </c:ser>
        <c:ser>
          <c:idx val="0"/>
          <c:order val="1"/>
          <c:tx>
            <c:strRef>
              <c:f>Sayfa1!$B$3</c:f>
              <c:strCache>
                <c:ptCount val="1"/>
                <c:pt idx="0">
                  <c:v>Et</c:v>
                </c:pt>
              </c:strCache>
            </c:strRef>
          </c:tx>
          <c:spPr>
            <a:solidFill>
              <a:srgbClr val="A90404"/>
            </a:solidFill>
            <a:ln>
              <a:noFill/>
            </a:ln>
            <a:effectLst/>
            <a:sp3d/>
          </c:spPr>
          <c:invertIfNegative val="0"/>
          <c:dLbls>
            <c:dLbl>
              <c:idx val="0"/>
              <c:layout>
                <c:manualLayout>
                  <c:x val="2.1086049622687914E-2"/>
                  <c:y val="-5.55811564690649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111-4BEF-9CB7-8F21F4619EF7}"/>
                </c:ext>
              </c:extLst>
            </c:dLbl>
            <c:dLbl>
              <c:idx val="1"/>
              <c:layout>
                <c:manualLayout>
                  <c:x val="1.6400260817646162E-2"/>
                  <c:y val="-3.923375750757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111-4BEF-9CB7-8F21F4619EF7}"/>
                </c:ext>
              </c:extLst>
            </c:dLbl>
            <c:dLbl>
              <c:idx val="2"/>
              <c:layout>
                <c:manualLayout>
                  <c:x val="1.7571708018906562E-2"/>
                  <c:y val="-2.61558383383834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111-4BEF-9CB7-8F21F4619EF7}"/>
                </c:ext>
              </c:extLst>
            </c:dLbl>
            <c:dLbl>
              <c:idx val="3"/>
              <c:layout>
                <c:manualLayout>
                  <c:x val="1.7571708018906562E-2"/>
                  <c:y val="-2.28863585460855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111-4BEF-9CB7-8F21F4619EF7}"/>
                </c:ext>
              </c:extLst>
            </c:dLbl>
            <c:dLbl>
              <c:idx val="4"/>
              <c:layout>
                <c:manualLayout>
                  <c:x val="2.4600391226469245E-2"/>
                  <c:y val="-1.6347398961489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111-4BEF-9CB7-8F21F4619EF7}"/>
                </c:ext>
              </c:extLst>
            </c:dLbl>
            <c:dLbl>
              <c:idx val="5"/>
              <c:layout>
                <c:manualLayout>
                  <c:x val="2.2257496823948366E-2"/>
                  <c:y val="-1.9616878753787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111-4BEF-9CB7-8F21F4619EF7}"/>
                </c:ext>
              </c:extLst>
            </c:dLbl>
            <c:dLbl>
              <c:idx val="6"/>
              <c:layout>
                <c:manualLayout>
                  <c:x val="2.2257496823948453E-2"/>
                  <c:y val="-1.63473989614896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111-4BEF-9CB7-8F21F4619EF7}"/>
                </c:ext>
              </c:extLst>
            </c:dLbl>
            <c:dLbl>
              <c:idx val="7"/>
              <c:layout>
                <c:manualLayout>
                  <c:x val="2.4600391226469245E-2"/>
                  <c:y val="-1.9616878753787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111-4BEF-9CB7-8F21F4619EF7}"/>
                </c:ext>
              </c:extLst>
            </c:dLbl>
            <c:dLbl>
              <c:idx val="8"/>
              <c:layout>
                <c:manualLayout>
                  <c:x val="2.4600391226469075E-2"/>
                  <c:y val="-2.28863585460856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D111-4BEF-9CB7-8F21F4619E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Sayfa1!$C$3:$K$3</c:f>
              <c:numCache>
                <c:formatCode>#,##0</c:formatCode>
                <c:ptCount val="9"/>
                <c:pt idx="0">
                  <c:v>4250</c:v>
                </c:pt>
                <c:pt idx="1">
                  <c:v>4750</c:v>
                </c:pt>
                <c:pt idx="2">
                  <c:v>5692</c:v>
                </c:pt>
                <c:pt idx="3">
                  <c:v>6208</c:v>
                </c:pt>
                <c:pt idx="4">
                  <c:v>10963</c:v>
                </c:pt>
                <c:pt idx="5">
                  <c:v>10547</c:v>
                </c:pt>
                <c:pt idx="6">
                  <c:v>11016</c:v>
                </c:pt>
                <c:pt idx="7">
                  <c:v>12064</c:v>
                </c:pt>
                <c:pt idx="8">
                  <c:v>11443</c:v>
                </c:pt>
              </c:numCache>
            </c:numRef>
          </c:val>
          <c:extLst>
            <c:ext xmlns:c16="http://schemas.microsoft.com/office/drawing/2014/chart" uri="{C3380CC4-5D6E-409C-BE32-E72D297353CC}">
              <c16:uniqueId val="{0000000A-D111-4BEF-9CB7-8F21F4619EF7}"/>
            </c:ext>
          </c:extLst>
        </c:ser>
        <c:ser>
          <c:idx val="2"/>
          <c:order val="2"/>
          <c:tx>
            <c:strRef>
              <c:f>Sayfa1!$B$4</c:f>
              <c:strCache>
                <c:ptCount val="1"/>
                <c:pt idx="0">
                  <c:v>Bal</c:v>
                </c:pt>
              </c:strCache>
            </c:strRef>
          </c:tx>
          <c:spPr>
            <a:solidFill>
              <a:srgbClr val="FFC000"/>
            </a:solidFill>
            <a:ln>
              <a:noFill/>
            </a:ln>
            <a:effectLst/>
            <a:sp3d/>
          </c:spPr>
          <c:invertIfNegative val="0"/>
          <c:dLbls>
            <c:dLbl>
              <c:idx val="0"/>
              <c:layout>
                <c:manualLayout>
                  <c:x val="1.5228813616385724E-2"/>
                  <c:y val="-1.19879540858905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111-4BEF-9CB7-8F21F4619EF7}"/>
                </c:ext>
              </c:extLst>
            </c:dLbl>
            <c:dLbl>
              <c:idx val="1"/>
              <c:layout>
                <c:manualLayout>
                  <c:x val="8.2001304088230812E-3"/>
                  <c:y val="-3.26947979229804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111-4BEF-9CB7-8F21F4619EF7}"/>
                </c:ext>
              </c:extLst>
            </c:dLbl>
            <c:dLbl>
              <c:idx val="2"/>
              <c:layout>
                <c:manualLayout>
                  <c:x val="1.6400260817646121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111-4BEF-9CB7-8F21F4619EF7}"/>
                </c:ext>
              </c:extLst>
            </c:dLbl>
            <c:dLbl>
              <c:idx val="3"/>
              <c:layout>
                <c:manualLayout>
                  <c:x val="2.1086049622687925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111-4BEF-9CB7-8F21F4619EF7}"/>
                </c:ext>
              </c:extLst>
            </c:dLbl>
            <c:dLbl>
              <c:idx val="4"/>
              <c:layout>
                <c:manualLayout>
                  <c:x val="1.8743155220167045E-2"/>
                  <c:y val="-3.269479792298049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111-4BEF-9CB7-8F21F4619EF7}"/>
                </c:ext>
              </c:extLst>
            </c:dLbl>
            <c:dLbl>
              <c:idx val="5"/>
              <c:layout>
                <c:manualLayout>
                  <c:x val="1.757170801890660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111-4BEF-9CB7-8F21F4619EF7}"/>
                </c:ext>
              </c:extLst>
            </c:dLbl>
            <c:dLbl>
              <c:idx val="6"/>
              <c:layout>
                <c:manualLayout>
                  <c:x val="1.7571708018906434E-2"/>
                  <c:y val="-1.19879540858905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111-4BEF-9CB7-8F21F4619EF7}"/>
                </c:ext>
              </c:extLst>
            </c:dLbl>
            <c:dLbl>
              <c:idx val="7"/>
              <c:layout>
                <c:manualLayout>
                  <c:x val="1.874315522016713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111-4BEF-9CB7-8F21F4619EF7}"/>
                </c:ext>
              </c:extLst>
            </c:dLbl>
            <c:dLbl>
              <c:idx val="8"/>
              <c:layout>
                <c:manualLayout>
                  <c:x val="1.9914602421427487E-2"/>
                  <c:y val="-1.1987954085890502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D111-4BEF-9CB7-8F21F4619EF7}"/>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Sayfa1!$C$1:$K$1</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Sayfa1!$C$4:$K$4</c:f>
              <c:numCache>
                <c:formatCode>#,##0</c:formatCode>
                <c:ptCount val="9"/>
                <c:pt idx="0">
                  <c:v>1449</c:v>
                </c:pt>
                <c:pt idx="1">
                  <c:v>874</c:v>
                </c:pt>
                <c:pt idx="2">
                  <c:v>1029</c:v>
                </c:pt>
                <c:pt idx="3">
                  <c:v>1370</c:v>
                </c:pt>
                <c:pt idx="4">
                  <c:v>1531</c:v>
                </c:pt>
                <c:pt idx="5">
                  <c:v>1836</c:v>
                </c:pt>
                <c:pt idx="6">
                  <c:v>1724</c:v>
                </c:pt>
                <c:pt idx="7">
                  <c:v>1489</c:v>
                </c:pt>
                <c:pt idx="8">
                  <c:v>1328.0889999999999</c:v>
                </c:pt>
              </c:numCache>
            </c:numRef>
          </c:val>
          <c:extLst>
            <c:ext xmlns:c16="http://schemas.microsoft.com/office/drawing/2014/chart" uri="{C3380CC4-5D6E-409C-BE32-E72D297353CC}">
              <c16:uniqueId val="{00000014-D111-4BEF-9CB7-8F21F4619EF7}"/>
            </c:ext>
          </c:extLst>
        </c:ser>
        <c:dLbls>
          <c:showLegendKey val="0"/>
          <c:showVal val="0"/>
          <c:showCatName val="0"/>
          <c:showSerName val="0"/>
          <c:showPercent val="0"/>
          <c:showBubbleSize val="0"/>
        </c:dLbls>
        <c:gapWidth val="150"/>
        <c:shape val="box"/>
        <c:axId val="832810096"/>
        <c:axId val="839711744"/>
        <c:axId val="0"/>
      </c:bar3DChart>
      <c:catAx>
        <c:axId val="8328100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839711744"/>
        <c:crosses val="autoZero"/>
        <c:auto val="1"/>
        <c:lblAlgn val="ctr"/>
        <c:lblOffset val="100"/>
        <c:noMultiLvlLbl val="0"/>
      </c:catAx>
      <c:valAx>
        <c:axId val="839711744"/>
        <c:scaling>
          <c:orientation val="minMax"/>
        </c:scaling>
        <c:delete val="1"/>
        <c:axPos val="l"/>
        <c:numFmt formatCode="#,##0" sourceLinked="1"/>
        <c:majorTickMark val="out"/>
        <c:minorTickMark val="none"/>
        <c:tickLblPos val="nextTo"/>
        <c:crossAx val="832810096"/>
        <c:crosses val="autoZero"/>
        <c:crossBetween val="between"/>
      </c:valAx>
      <c:spPr>
        <a:noFill/>
        <a:ln w="25400">
          <a:noFill/>
        </a:ln>
        <a:effectLst/>
      </c:spPr>
    </c:plotArea>
    <c:legend>
      <c:legendPos val="r"/>
      <c:layout>
        <c:manualLayout>
          <c:xMode val="edge"/>
          <c:yMode val="edge"/>
          <c:x val="0.91944354228661518"/>
          <c:y val="0.41724071351891279"/>
          <c:w val="6.6499091298259594E-2"/>
          <c:h val="0.1655185729621744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sz="1200"/>
      </a:pPr>
      <a:endParaRPr lang="tr-TR"/>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Büyük Baş (Adet)</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5.9819317400356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506-4BE2-94B3-8CAFD81ADC6F}"/>
                </c:ext>
              </c:extLst>
            </c:dLbl>
            <c:dLbl>
              <c:idx val="1"/>
              <c:layout>
                <c:manualLayout>
                  <c:x val="4.7911420460440071E-3"/>
                  <c:y val="-3.98795449335707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506-4BE2-94B3-8CAFD81ADC6F}"/>
                </c:ext>
              </c:extLst>
            </c:dLbl>
            <c:dLbl>
              <c:idx val="2"/>
              <c:layout>
                <c:manualLayout>
                  <c:x val="7.1867130690660098E-3"/>
                  <c:y val="-3.98795449335707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506-4BE2-94B3-8CAFD81ADC6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8536</c:v>
                </c:pt>
                <c:pt idx="1">
                  <c:v>7947</c:v>
                </c:pt>
                <c:pt idx="2">
                  <c:v>2602</c:v>
                </c:pt>
                <c:pt idx="3">
                  <c:v>2003</c:v>
                </c:pt>
                <c:pt idx="4">
                  <c:v>1647</c:v>
                </c:pt>
                <c:pt idx="5">
                  <c:v>1610</c:v>
                </c:pt>
                <c:pt idx="6" formatCode="General">
                  <c:v>637</c:v>
                </c:pt>
              </c:numCache>
            </c:numRef>
          </c:val>
          <c:extLst>
            <c:ext xmlns:c16="http://schemas.microsoft.com/office/drawing/2014/chart" uri="{C3380CC4-5D6E-409C-BE32-E72D297353CC}">
              <c16:uniqueId val="{00000003-1506-4BE2-94B3-8CAFD81ADC6F}"/>
            </c:ext>
          </c:extLst>
        </c:ser>
        <c:ser>
          <c:idx val="1"/>
          <c:order val="1"/>
          <c:tx>
            <c:strRef>
              <c:f>Sayfa1!$C$1</c:f>
              <c:strCache>
                <c:ptCount val="1"/>
                <c:pt idx="0">
                  <c:v>Küçük Baş (Adet)</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3955710230220036E-2"/>
                  <c:y val="-5.98193174003561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506-4BE2-94B3-8CAFD81ADC6F}"/>
                </c:ext>
              </c:extLst>
            </c:dLbl>
            <c:dLbl>
              <c:idx val="1"/>
              <c:layout>
                <c:manualLayout>
                  <c:x val="1.437342613813202E-2"/>
                  <c:y val="-6.6465908222617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506-4BE2-94B3-8CAFD81ADC6F}"/>
                </c:ext>
              </c:extLst>
            </c:dLbl>
            <c:dLbl>
              <c:idx val="2"/>
              <c:layout>
                <c:manualLayout>
                  <c:x val="2.3955710230219945E-2"/>
                  <c:y val="-6.64659082226179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506-4BE2-94B3-8CAFD81ADC6F}"/>
                </c:ext>
              </c:extLst>
            </c:dLbl>
            <c:dLbl>
              <c:idx val="5"/>
              <c:layout>
                <c:manualLayout>
                  <c:x val="5.1004513526523208E-2"/>
                  <c:y val="-9.1976598835735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506-4BE2-94B3-8CAFD81ADC6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Sayfa1!$C$2:$C$8</c:f>
              <c:numCache>
                <c:formatCode>General</c:formatCode>
                <c:ptCount val="7"/>
                <c:pt idx="0">
                  <c:v>79</c:v>
                </c:pt>
                <c:pt idx="1">
                  <c:v>0</c:v>
                </c:pt>
                <c:pt idx="2">
                  <c:v>0</c:v>
                </c:pt>
                <c:pt idx="3">
                  <c:v>0</c:v>
                </c:pt>
                <c:pt idx="4" formatCode="#,##0">
                  <c:v>10556</c:v>
                </c:pt>
                <c:pt idx="5" formatCode="#,##0">
                  <c:v>1859</c:v>
                </c:pt>
                <c:pt idx="6">
                  <c:v>0</c:v>
                </c:pt>
              </c:numCache>
            </c:numRef>
          </c:val>
          <c:extLst>
            <c:ext xmlns:c16="http://schemas.microsoft.com/office/drawing/2014/chart" uri="{C3380CC4-5D6E-409C-BE32-E72D297353CC}">
              <c16:uniqueId val="{00000008-1506-4BE2-94B3-8CAFD81ADC6F}"/>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Büyük Baş (Kilo)</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3955710230219814E-3"/>
                  <c:y val="-4.99930865859593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A98-4127-80A9-0B52493790C8}"/>
                </c:ext>
              </c:extLst>
            </c:dLbl>
            <c:dLbl>
              <c:idx val="1"/>
              <c:layout>
                <c:manualLayout>
                  <c:x val="1.9363925835970869E-2"/>
                  <c:y val="-7.40943166080977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A98-4127-80A9-0B52493790C8}"/>
                </c:ext>
              </c:extLst>
            </c:dLbl>
            <c:dLbl>
              <c:idx val="2"/>
              <c:layout>
                <c:manualLayout>
                  <c:x val="4.7911420460440071E-3"/>
                  <c:y val="-8.74879015254288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98-4127-80A9-0B52493790C8}"/>
                </c:ext>
              </c:extLst>
            </c:dLbl>
            <c:dLbl>
              <c:idx val="4"/>
              <c:layout>
                <c:manualLayout>
                  <c:x val="-7.286357681752462E-3"/>
                  <c:y val="-6.02531676798213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98-4127-80A9-0B52493790C8}"/>
                </c:ext>
              </c:extLst>
            </c:dLbl>
            <c:dLbl>
              <c:idx val="5"/>
              <c:layout>
                <c:manualLayout>
                  <c:x val="0"/>
                  <c:y val="-3.61519006078928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A98-4127-80A9-0B52493790C8}"/>
                </c:ext>
              </c:extLst>
            </c:dLbl>
            <c:dLbl>
              <c:idx val="6"/>
              <c:layout>
                <c:manualLayout>
                  <c:x val="4.8575717878349446E-3"/>
                  <c:y val="-2.410126707192858E-2"/>
                </c:manualLayout>
              </c:layout>
              <c:tx>
                <c:rich>
                  <a:bodyPr/>
                  <a:lstStyle/>
                  <a:p>
                    <a:r>
                      <a:rPr lang="en-US" dirty="0" smtClean="0"/>
                      <a:t>170.246</a:t>
                    </a:r>
                    <a:endParaRPr 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A98-4127-80A9-0B52493790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2622280</c:v>
                </c:pt>
                <c:pt idx="1">
                  <c:v>2547633</c:v>
                </c:pt>
                <c:pt idx="2">
                  <c:v>622603</c:v>
                </c:pt>
                <c:pt idx="3">
                  <c:v>16197</c:v>
                </c:pt>
                <c:pt idx="4">
                  <c:v>500709</c:v>
                </c:pt>
                <c:pt idx="5">
                  <c:v>439708</c:v>
                </c:pt>
                <c:pt idx="6" formatCode="General">
                  <c:v>170246</c:v>
                </c:pt>
              </c:numCache>
            </c:numRef>
          </c:val>
          <c:extLst>
            <c:ext xmlns:c16="http://schemas.microsoft.com/office/drawing/2014/chart" uri="{C3380CC4-5D6E-409C-BE32-E72D297353CC}">
              <c16:uniqueId val="{00000006-8A98-4127-80A9-0B52493790C8}"/>
            </c:ext>
          </c:extLst>
        </c:ser>
        <c:ser>
          <c:idx val="1"/>
          <c:order val="1"/>
          <c:tx>
            <c:strRef>
              <c:f>Sayfa1!$C$1</c:f>
              <c:strCache>
                <c:ptCount val="1"/>
                <c:pt idx="0">
                  <c:v>Küçük Baş (Kilo)</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8329136368352057E-2"/>
                  <c:y val="-9.99861731719186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A98-4127-80A9-0B52493790C8}"/>
                </c:ext>
              </c:extLst>
            </c:dLbl>
            <c:dLbl>
              <c:idx val="1"/>
              <c:layout>
                <c:manualLayout>
                  <c:x val="2.1560139207198032E-2"/>
                  <c:y val="-5.62422224092042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A98-4127-80A9-0B52493790C8}"/>
                </c:ext>
              </c:extLst>
            </c:dLbl>
            <c:dLbl>
              <c:idx val="2"/>
              <c:layout>
                <c:manualLayout>
                  <c:x val="2.6351281253242039E-2"/>
                  <c:y val="-4.9993086585959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A98-4127-80A9-0B52493790C8}"/>
                </c:ext>
              </c:extLst>
            </c:dLbl>
            <c:dLbl>
              <c:idx val="3"/>
              <c:layout>
                <c:manualLayout>
                  <c:x val="3.400300251484515E-2"/>
                  <c:y val="-3.01265838399107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A98-4127-80A9-0B52493790C8}"/>
                </c:ext>
              </c:extLst>
            </c:dLbl>
            <c:dLbl>
              <c:idx val="4"/>
              <c:layout>
                <c:manualLayout>
                  <c:x val="7.2863576817525422E-2"/>
                  <c:y val="-0.2289620371833210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A98-4127-80A9-0B52493790C8}"/>
                </c:ext>
              </c:extLst>
            </c:dLbl>
            <c:dLbl>
              <c:idx val="5"/>
              <c:layout>
                <c:manualLayout>
                  <c:x val="8.2578624771703593E-2"/>
                  <c:y val="-0.17172176510468637"/>
                </c:manualLayout>
              </c:layout>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9.5985618527620262E-2"/>
                      <c:h val="0.10008051151618318"/>
                    </c:manualLayout>
                  </c15:layout>
                </c:ext>
                <c:ext xmlns:c16="http://schemas.microsoft.com/office/drawing/2014/chart" uri="{C3380CC4-5D6E-409C-BE32-E72D297353CC}">
                  <c16:uniqueId val="{0000000C-8A98-4127-80A9-0B52493790C8}"/>
                </c:ext>
              </c:extLst>
            </c:dLbl>
            <c:dLbl>
              <c:idx val="6"/>
              <c:layout>
                <c:manualLayout>
                  <c:x val="6.5577219135772774E-2"/>
                  <c:y val="-5.42278509118391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A98-4127-80A9-0B52493790C8}"/>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Sayfa1!$C$2:$C$8</c:f>
              <c:numCache>
                <c:formatCode>#,##0</c:formatCode>
                <c:ptCount val="7"/>
                <c:pt idx="0">
                  <c:v>1790</c:v>
                </c:pt>
                <c:pt idx="1">
                  <c:v>0</c:v>
                </c:pt>
                <c:pt idx="2">
                  <c:v>0</c:v>
                </c:pt>
                <c:pt idx="3" formatCode="General">
                  <c:v>0</c:v>
                </c:pt>
                <c:pt idx="4">
                  <c:v>252221</c:v>
                </c:pt>
                <c:pt idx="5">
                  <c:v>54986</c:v>
                </c:pt>
                <c:pt idx="6" formatCode="General">
                  <c:v>0</c:v>
                </c:pt>
              </c:numCache>
            </c:numRef>
          </c:val>
          <c:extLst>
            <c:ext xmlns:c16="http://schemas.microsoft.com/office/drawing/2014/chart" uri="{C3380CC4-5D6E-409C-BE32-E72D297353CC}">
              <c16:uniqueId val="{0000000E-8A98-4127-80A9-0B52493790C8}"/>
            </c:ext>
          </c:extLst>
        </c:ser>
        <c:dLbls>
          <c:showLegendKey val="0"/>
          <c:showVal val="1"/>
          <c:showCatName val="0"/>
          <c:showSerName val="0"/>
          <c:showPercent val="0"/>
          <c:showBubbleSize val="0"/>
        </c:dLbls>
        <c:gapWidth val="150"/>
        <c:shape val="box"/>
        <c:axId val="1063692944"/>
        <c:axId val="1063675056"/>
        <c:axId val="0"/>
      </c:bar3DChart>
      <c:catAx>
        <c:axId val="1063692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crossAx val="1063675056"/>
        <c:crosses val="autoZero"/>
        <c:auto val="1"/>
        <c:lblAlgn val="ctr"/>
        <c:lblOffset val="100"/>
        <c:noMultiLvlLbl val="0"/>
      </c:catAx>
      <c:valAx>
        <c:axId val="1063675056"/>
        <c:scaling>
          <c:orientation val="minMax"/>
        </c:scaling>
        <c:delete val="1"/>
        <c:axPos val="l"/>
        <c:numFmt formatCode="#,##0" sourceLinked="1"/>
        <c:majorTickMark val="none"/>
        <c:minorTickMark val="none"/>
        <c:tickLblPos val="nextTo"/>
        <c:crossAx val="106369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Sayfa1!$B$1</c:f>
              <c:strCache>
                <c:ptCount val="1"/>
                <c:pt idx="0">
                  <c:v>Bingöl İli Yıllara Göre Barajlardan Elektrik Üretimi (MWe)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Lbl>
              <c:idx val="0"/>
              <c:tx>
                <c:rich>
                  <a:bodyPr/>
                  <a:lstStyle/>
                  <a:p>
                    <a:r>
                      <a:rPr lang="en-US" dirty="0" smtClean="0"/>
                      <a:t>1.624.070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C0-4C58-9F90-4A943308BBD1}"/>
                </c:ext>
              </c:extLst>
            </c:dLbl>
            <c:dLbl>
              <c:idx val="1"/>
              <c:tx>
                <c:rich>
                  <a:bodyPr/>
                  <a:lstStyle/>
                  <a:p>
                    <a:r>
                      <a:rPr lang="en-US" dirty="0" smtClean="0"/>
                      <a:t>3.017.527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7C0-4C58-9F90-4A943308BBD1}"/>
                </c:ext>
              </c:extLst>
            </c:dLbl>
            <c:dLbl>
              <c:idx val="2"/>
              <c:tx>
                <c:rich>
                  <a:bodyPr/>
                  <a:lstStyle/>
                  <a:p>
                    <a:r>
                      <a:rPr lang="en-US" dirty="0" smtClean="0"/>
                      <a:t>2.100.999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7C0-4C58-9F90-4A943308BBD1}"/>
                </c:ext>
              </c:extLst>
            </c:dLbl>
            <c:dLbl>
              <c:idx val="3"/>
              <c:tx>
                <c:rich>
                  <a:bodyPr/>
                  <a:lstStyle/>
                  <a:p>
                    <a:r>
                      <a:rPr lang="en-US" dirty="0" smtClean="0"/>
                      <a:t>2.436.727</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7C0-4C58-9F90-4A943308BBD1}"/>
                </c:ext>
              </c:extLst>
            </c:dLbl>
            <c:dLbl>
              <c:idx val="4"/>
              <c:tx>
                <c:rich>
                  <a:bodyPr/>
                  <a:lstStyle/>
                  <a:p>
                    <a:r>
                      <a:rPr lang="en-US" dirty="0" smtClean="0"/>
                      <a:t>2.501.920</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7C0-4C58-9F90-4A943308BBD1}"/>
                </c:ext>
              </c:extLst>
            </c:dLbl>
            <c:dLbl>
              <c:idx val="5"/>
              <c:tx>
                <c:rich>
                  <a:bodyPr/>
                  <a:lstStyle/>
                  <a:p>
                    <a:r>
                      <a:rPr lang="en-US" smtClean="0"/>
                      <a:t>2.542.122</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BC-46C4-AEAE-849A54D26929}"/>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Sayfa1!$A$2:$A$8</c:f>
              <c:numCache>
                <c:formatCode>General</c:formatCode>
                <c:ptCount val="7"/>
                <c:pt idx="0">
                  <c:v>2018</c:v>
                </c:pt>
                <c:pt idx="1">
                  <c:v>2019</c:v>
                </c:pt>
                <c:pt idx="2">
                  <c:v>2020</c:v>
                </c:pt>
                <c:pt idx="3">
                  <c:v>2021</c:v>
                </c:pt>
                <c:pt idx="4">
                  <c:v>2022</c:v>
                </c:pt>
                <c:pt idx="5">
                  <c:v>2023</c:v>
                </c:pt>
                <c:pt idx="6">
                  <c:v>2024</c:v>
                </c:pt>
              </c:numCache>
            </c:numRef>
          </c:cat>
          <c:val>
            <c:numRef>
              <c:f>Sayfa1!$B$2:$B$8</c:f>
              <c:numCache>
                <c:formatCode>#,##0</c:formatCode>
                <c:ptCount val="7"/>
                <c:pt idx="0">
                  <c:v>1624070</c:v>
                </c:pt>
                <c:pt idx="1">
                  <c:v>3017527</c:v>
                </c:pt>
                <c:pt idx="2">
                  <c:v>2100999</c:v>
                </c:pt>
                <c:pt idx="3">
                  <c:v>2436727</c:v>
                </c:pt>
                <c:pt idx="4">
                  <c:v>2501920</c:v>
                </c:pt>
                <c:pt idx="5">
                  <c:v>2542122</c:v>
                </c:pt>
                <c:pt idx="6">
                  <c:v>3469639</c:v>
                </c:pt>
              </c:numCache>
            </c:numRef>
          </c:val>
          <c:extLst>
            <c:ext xmlns:c16="http://schemas.microsoft.com/office/drawing/2014/chart" uri="{C3380CC4-5D6E-409C-BE32-E72D297353CC}">
              <c16:uniqueId val="{00000000-204F-4A20-850B-58460198870A}"/>
            </c:ext>
          </c:extLst>
        </c:ser>
        <c:dLbls>
          <c:dLblPos val="outEnd"/>
          <c:showLegendKey val="0"/>
          <c:showVal val="1"/>
          <c:showCatName val="0"/>
          <c:showSerName val="0"/>
          <c:showPercent val="0"/>
          <c:showBubbleSize val="0"/>
        </c:dLbls>
        <c:gapWidth val="79"/>
        <c:overlap val="-24"/>
        <c:axId val="163608064"/>
        <c:axId val="163629696"/>
      </c:barChart>
      <c:catAx>
        <c:axId val="163608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tr-TR"/>
          </a:p>
        </c:txPr>
        <c:crossAx val="163629696"/>
        <c:crosses val="autoZero"/>
        <c:auto val="1"/>
        <c:lblAlgn val="ctr"/>
        <c:lblOffset val="100"/>
        <c:noMultiLvlLbl val="0"/>
      </c:catAx>
      <c:valAx>
        <c:axId val="163629696"/>
        <c:scaling>
          <c:orientation val="minMax"/>
        </c:scaling>
        <c:delete val="1"/>
        <c:axPos val="l"/>
        <c:numFmt formatCode="#,##0" sourceLinked="1"/>
        <c:majorTickMark val="none"/>
        <c:minorTickMark val="none"/>
        <c:tickLblPos val="nextTo"/>
        <c:crossAx val="163608064"/>
        <c:crosses val="autoZero"/>
        <c:crossBetween val="between"/>
      </c:valAx>
      <c:spPr>
        <a:noFill/>
        <a:ln>
          <a:noFill/>
        </a:ln>
        <a:effectLst/>
      </c:spPr>
    </c:plotArea>
    <c:plotVisOnly val="1"/>
    <c:dispBlanksAs val="gap"/>
    <c:showDLblsOverMax val="0"/>
  </c:chart>
  <c:spPr>
    <a:noFill/>
    <a:ln>
      <a:solidFill>
        <a:srgbClr val="5B9BD4"/>
      </a:solidFill>
    </a:ln>
    <a:effectLst/>
  </c:spPr>
  <c:txPr>
    <a:bodyPr/>
    <a:lstStyle/>
    <a:p>
      <a:pPr>
        <a:defRPr/>
      </a:pPr>
      <a:endParaRPr lang="tr-TR"/>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48007796685726245"/>
          <c:y val="2.3809527867458817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'YILLARA GÖRE TÜKETİM'!$C$4</c:f>
              <c:strCache>
                <c:ptCount val="1"/>
                <c:pt idx="0">
                  <c:v>MW</c:v>
                </c:pt>
              </c:strCache>
            </c:strRef>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numRef>
              <c:f>'YILLARA GÖRE TÜKETİM'!$B$5:$B$27</c:f>
              <c:numCache>
                <c:formatCode>General</c:formatCode>
                <c:ptCount val="23"/>
                <c:pt idx="0">
                  <c:v>2002</c:v>
                </c:pt>
                <c:pt idx="1">
                  <c:v>2003</c:v>
                </c:pt>
                <c:pt idx="2">
                  <c:v>2004</c:v>
                </c:pt>
                <c:pt idx="3">
                  <c:v>2005</c:v>
                </c:pt>
                <c:pt idx="4">
                  <c:v>2006</c:v>
                </c:pt>
                <c:pt idx="5">
                  <c:v>2007</c:v>
                </c:pt>
                <c:pt idx="6">
                  <c:v>2008</c:v>
                </c:pt>
                <c:pt idx="7">
                  <c:v>2009</c:v>
                </c:pt>
                <c:pt idx="8">
                  <c:v>2010</c:v>
                </c:pt>
                <c:pt idx="9">
                  <c:v>2011</c:v>
                </c:pt>
                <c:pt idx="10">
                  <c:v>2012</c:v>
                </c:pt>
                <c:pt idx="11">
                  <c:v>2013</c:v>
                </c:pt>
                <c:pt idx="12">
                  <c:v>2014</c:v>
                </c:pt>
                <c:pt idx="13">
                  <c:v>2015</c:v>
                </c:pt>
                <c:pt idx="14">
                  <c:v>2016</c:v>
                </c:pt>
                <c:pt idx="15">
                  <c:v>2017</c:v>
                </c:pt>
                <c:pt idx="16">
                  <c:v>2018</c:v>
                </c:pt>
                <c:pt idx="17">
                  <c:v>2019</c:v>
                </c:pt>
                <c:pt idx="18">
                  <c:v>2020</c:v>
                </c:pt>
                <c:pt idx="19">
                  <c:v>2021</c:v>
                </c:pt>
                <c:pt idx="20">
                  <c:v>2022</c:v>
                </c:pt>
                <c:pt idx="21">
                  <c:v>2023</c:v>
                </c:pt>
                <c:pt idx="22">
                  <c:v>2024</c:v>
                </c:pt>
              </c:numCache>
            </c:numRef>
          </c:cat>
          <c:val>
            <c:numRef>
              <c:f>'YILLARA GÖRE TÜKETİM'!$C$5:$C$27</c:f>
              <c:numCache>
                <c:formatCode>General</c:formatCode>
                <c:ptCount val="23"/>
                <c:pt idx="0">
                  <c:v>132.69900000000001</c:v>
                </c:pt>
                <c:pt idx="1">
                  <c:v>138.81800000000001</c:v>
                </c:pt>
                <c:pt idx="2">
                  <c:v>139.32</c:v>
                </c:pt>
                <c:pt idx="3">
                  <c:v>148.23400000000001</c:v>
                </c:pt>
                <c:pt idx="4">
                  <c:v>153.322</c:v>
                </c:pt>
                <c:pt idx="5">
                  <c:v>172.82400000000001</c:v>
                </c:pt>
                <c:pt idx="6">
                  <c:v>174.09200000000001</c:v>
                </c:pt>
                <c:pt idx="7">
                  <c:v>193.501</c:v>
                </c:pt>
                <c:pt idx="8">
                  <c:v>206.648</c:v>
                </c:pt>
                <c:pt idx="9">
                  <c:v>209.57</c:v>
                </c:pt>
                <c:pt idx="10">
                  <c:v>234.28100000000001</c:v>
                </c:pt>
                <c:pt idx="11">
                  <c:v>272.97800000000001</c:v>
                </c:pt>
                <c:pt idx="12">
                  <c:v>287.91899999999998</c:v>
                </c:pt>
                <c:pt idx="13">
                  <c:v>307.04500000000002</c:v>
                </c:pt>
                <c:pt idx="14">
                  <c:v>332.48700000000002</c:v>
                </c:pt>
                <c:pt idx="15">
                  <c:v>342.24099999999999</c:v>
                </c:pt>
                <c:pt idx="16">
                  <c:v>351.79</c:v>
                </c:pt>
                <c:pt idx="17">
                  <c:v>365.84300000000002</c:v>
                </c:pt>
                <c:pt idx="18">
                  <c:v>354.72800000000001</c:v>
                </c:pt>
                <c:pt idx="19">
                  <c:v>320.15100000000001</c:v>
                </c:pt>
                <c:pt idx="20">
                  <c:v>321.25900000000001</c:v>
                </c:pt>
                <c:pt idx="21">
                  <c:v>329.72</c:v>
                </c:pt>
                <c:pt idx="22">
                  <c:v>359.79</c:v>
                </c:pt>
              </c:numCache>
            </c:numRef>
          </c:val>
          <c:extLst>
            <c:ext xmlns:c16="http://schemas.microsoft.com/office/drawing/2014/chart" uri="{C3380CC4-5D6E-409C-BE32-E72D297353CC}">
              <c16:uniqueId val="{00000000-2C98-4A3D-978C-6D3B34077B6E}"/>
            </c:ext>
          </c:extLst>
        </c:ser>
        <c:dLbls>
          <c:showLegendKey val="0"/>
          <c:showVal val="1"/>
          <c:showCatName val="0"/>
          <c:showSerName val="0"/>
          <c:showPercent val="0"/>
          <c:showBubbleSize val="0"/>
        </c:dLbls>
        <c:gapWidth val="150"/>
        <c:shape val="box"/>
        <c:axId val="144918112"/>
        <c:axId val="144916152"/>
        <c:axId val="0"/>
      </c:bar3DChart>
      <c:catAx>
        <c:axId val="144918112"/>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144916152"/>
        <c:crosses val="autoZero"/>
        <c:auto val="1"/>
        <c:lblAlgn val="ctr"/>
        <c:lblOffset val="100"/>
        <c:noMultiLvlLbl val="0"/>
      </c:catAx>
      <c:valAx>
        <c:axId val="144916152"/>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tr-TR"/>
          </a:p>
        </c:txPr>
        <c:crossAx val="1449181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strCache>
            </c:strRef>
          </c:tx>
          <c:dPt>
            <c:idx val="0"/>
            <c:bubble3D val="0"/>
            <c:explosion val="4"/>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4FA-40A1-B611-A84206B95A1B}"/>
              </c:ext>
            </c:extLst>
          </c:dPt>
          <c:dPt>
            <c:idx val="1"/>
            <c:bubble3D val="0"/>
            <c:spPr>
              <a:solidFill>
                <a:schemeClr val="accent4"/>
              </a:solidFill>
              <a:ln>
                <a:noFill/>
              </a:ln>
              <a:effectLst>
                <a:outerShdw blurRad="254000" sx="132000" sy="132000" algn="ctr" rotWithShape="0">
                  <a:prstClr val="black">
                    <a:alpha val="20000"/>
                  </a:prstClr>
                </a:outerShdw>
              </a:effectLst>
            </c:spPr>
            <c:extLst>
              <c:ext xmlns:c16="http://schemas.microsoft.com/office/drawing/2014/chart" uri="{C3380CC4-5D6E-409C-BE32-E72D297353CC}">
                <c16:uniqueId val="{00000003-F4FA-40A1-B611-A84206B95A1B}"/>
              </c:ext>
            </c:extLst>
          </c:dPt>
          <c:dPt>
            <c:idx val="2"/>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4FA-40A1-B611-A84206B95A1B}"/>
              </c:ext>
            </c:extLst>
          </c:dPt>
          <c:dLbls>
            <c:dLbl>
              <c:idx val="1"/>
              <c:layout>
                <c:manualLayout>
                  <c:x val="-7.0255408468149663E-2"/>
                  <c:y val="0.189244872284183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4FA-40A1-B611-A84206B95A1B}"/>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tr-TR"/>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Sayfa1!$A$2:$A$4</c:f>
              <c:strCache>
                <c:ptCount val="3"/>
                <c:pt idx="0">
                  <c:v>Devlet Yolları</c:v>
                </c:pt>
                <c:pt idx="1">
                  <c:v>İl Yolları</c:v>
                </c:pt>
                <c:pt idx="2">
                  <c:v>Köy Yolları</c:v>
                </c:pt>
              </c:strCache>
            </c:strRef>
          </c:cat>
          <c:val>
            <c:numRef>
              <c:f>Sayfa1!$B$2:$B$4</c:f>
              <c:numCache>
                <c:formatCode>General</c:formatCode>
                <c:ptCount val="3"/>
                <c:pt idx="0">
                  <c:v>5</c:v>
                </c:pt>
                <c:pt idx="1">
                  <c:v>10</c:v>
                </c:pt>
                <c:pt idx="2">
                  <c:v>85</c:v>
                </c:pt>
              </c:numCache>
            </c:numRef>
          </c:val>
          <c:extLst>
            <c:ext xmlns:c16="http://schemas.microsoft.com/office/drawing/2014/chart" uri="{C3380CC4-5D6E-409C-BE32-E72D297353CC}">
              <c16:uniqueId val="{00000006-F4FA-40A1-B611-A84206B95A1B}"/>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517767879096816"/>
          <c:y val="0.35799345871676347"/>
          <c:w val="0.21802594802418165"/>
          <c:h val="0.2840130825664730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tr-TR"/>
        </a:p>
      </c:txPr>
    </c:legend>
    <c:plotVisOnly val="1"/>
    <c:dispBlanksAs val="gap"/>
    <c:showDLblsOverMax val="0"/>
  </c:chart>
  <c:spPr>
    <a:noFill/>
    <a:ln w="9525" cap="flat" cmpd="sng" algn="ctr">
      <a:noFill/>
      <a:round/>
    </a:ln>
    <a:effectLst/>
  </c:spPr>
  <c:txPr>
    <a:bodyPr/>
    <a:lstStyle/>
    <a:p>
      <a:pPr>
        <a:defRPr/>
      </a:pPr>
      <a:endParaRPr lang="tr-TR"/>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Havaalanı Yolcu Sayısı</c:v>
                </c:pt>
              </c:strCache>
            </c:strRef>
          </c:tx>
          <c:spPr>
            <a:solidFill>
              <a:schemeClr val="accent1"/>
            </a:solidFill>
            <a:ln>
              <a:noFill/>
            </a:ln>
            <a:effectLst/>
          </c:spPr>
          <c:invertIfNegative val="0"/>
          <c:dLbls>
            <c:dLbl>
              <c:idx val="0"/>
              <c:layout>
                <c:manualLayout>
                  <c:x val="-7.8651236573939742E-3"/>
                  <c:y val="-6.0704410151498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1C3-4DBA-8E1F-45092F3951C0}"/>
                </c:ext>
              </c:extLst>
            </c:dLbl>
            <c:dLbl>
              <c:idx val="1"/>
              <c:layout>
                <c:manualLayout>
                  <c:x val="-1.7696528229136442E-2"/>
                  <c:y val="-3.46882343722846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C3-4DBA-8E1F-45092F3951C0}"/>
                </c:ext>
              </c:extLst>
            </c:dLbl>
            <c:dLbl>
              <c:idx val="2"/>
              <c:layout>
                <c:manualLayout>
                  <c:x val="0"/>
                  <c:y val="-3.9024263668820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C3-4DBA-8E1F-45092F3951C0}"/>
                </c:ext>
              </c:extLst>
            </c:dLbl>
            <c:dLbl>
              <c:idx val="3"/>
              <c:layout>
                <c:manualLayout>
                  <c:x val="-1.5730247314787948E-2"/>
                  <c:y val="-5.2032351558426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C3-4DBA-8E1F-45092F3951C0}"/>
                </c:ext>
              </c:extLst>
            </c:dLbl>
            <c:dLbl>
              <c:idx val="4"/>
              <c:layout>
                <c:manualLayout>
                  <c:x val="0"/>
                  <c:y val="-6.07044101514981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1C3-4DBA-8E1F-45092F3951C0}"/>
                </c:ext>
              </c:extLst>
            </c:dLbl>
            <c:dLbl>
              <c:idx val="5"/>
              <c:layout>
                <c:manualLayout>
                  <c:x val="-7.2096133998752615E-17"/>
                  <c:y val="2.16801464826779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C3-4DBA-8E1F-45092F3951C0}"/>
                </c:ext>
              </c:extLst>
            </c:dLbl>
            <c:dLbl>
              <c:idx val="6"/>
              <c:layout>
                <c:manualLayout>
                  <c:x val="2.5561651886530347E-2"/>
                  <c:y val="-1.73441171861423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C3-4DBA-8E1F-45092F3951C0}"/>
                </c:ext>
              </c:extLst>
            </c:dLbl>
            <c:dLbl>
              <c:idx val="7"/>
              <c:layout>
                <c:manualLayout>
                  <c:x val="7.2096133998752615E-17"/>
                  <c:y val="-2.6016175779213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C3-4DBA-8E1F-45092F3951C0}"/>
                </c:ext>
              </c:extLst>
            </c:dLbl>
            <c:dLbl>
              <c:idx val="8"/>
              <c:layout>
                <c:manualLayout>
                  <c:x val="0"/>
                  <c:y val="-4.336029296535584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1C3-4DBA-8E1F-45092F3951C0}"/>
                </c:ext>
              </c:extLst>
            </c:dLbl>
            <c:dLbl>
              <c:idx val="9"/>
              <c:layout>
                <c:manualLayout>
                  <c:x val="3.8477175813691942E-3"/>
                  <c:y val="-3.03522050757491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2EC-45F1-B500-18B12EF180B3}"/>
                </c:ext>
              </c:extLst>
            </c:dLbl>
            <c:dLbl>
              <c:idx val="10"/>
              <c:layout>
                <c:manualLayout>
                  <c:x val="-1.7696528229136588E-2"/>
                  <c:y val="-2.60161757792134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1C3-4DBA-8E1F-45092F3951C0}"/>
                </c:ext>
              </c:extLst>
            </c:dLbl>
            <c:dLbl>
              <c:idx val="11"/>
              <c:layout>
                <c:manualLayout>
                  <c:x val="0"/>
                  <c:y val="-2.60161757792135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C3-4DBA-8E1F-45092F3951C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Sayfa1!$A$2:$A$13</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cat>
          <c:val>
            <c:numRef>
              <c:f>Sayfa1!$B$2:$B$13</c:f>
              <c:numCache>
                <c:formatCode>#,##0</c:formatCode>
                <c:ptCount val="12"/>
                <c:pt idx="0">
                  <c:v>28411</c:v>
                </c:pt>
                <c:pt idx="1">
                  <c:v>119803</c:v>
                </c:pt>
                <c:pt idx="2">
                  <c:v>135225</c:v>
                </c:pt>
                <c:pt idx="3">
                  <c:v>156542</c:v>
                </c:pt>
                <c:pt idx="4">
                  <c:v>166259</c:v>
                </c:pt>
                <c:pt idx="5">
                  <c:v>226105</c:v>
                </c:pt>
                <c:pt idx="6">
                  <c:v>203894</c:v>
                </c:pt>
                <c:pt idx="7">
                  <c:v>119557</c:v>
                </c:pt>
                <c:pt idx="8">
                  <c:v>152880</c:v>
                </c:pt>
                <c:pt idx="9">
                  <c:v>143297</c:v>
                </c:pt>
                <c:pt idx="10">
                  <c:v>174892</c:v>
                </c:pt>
                <c:pt idx="11">
                  <c:v>181949</c:v>
                </c:pt>
              </c:numCache>
            </c:numRef>
          </c:val>
          <c:extLst>
            <c:ext xmlns:c16="http://schemas.microsoft.com/office/drawing/2014/chart" uri="{C3380CC4-5D6E-409C-BE32-E72D297353CC}">
              <c16:uniqueId val="{00000000-14AE-426C-8EE4-D90E16BD0E2C}"/>
            </c:ext>
          </c:extLst>
        </c:ser>
        <c:dLbls>
          <c:showLegendKey val="0"/>
          <c:showVal val="0"/>
          <c:showCatName val="0"/>
          <c:showSerName val="0"/>
          <c:showPercent val="0"/>
          <c:showBubbleSize val="0"/>
        </c:dLbls>
        <c:gapWidth val="219"/>
        <c:overlap val="-27"/>
        <c:axId val="1871991424"/>
        <c:axId val="1872005152"/>
      </c:barChart>
      <c:catAx>
        <c:axId val="18719914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872005152"/>
        <c:crosses val="autoZero"/>
        <c:auto val="1"/>
        <c:lblAlgn val="ctr"/>
        <c:lblOffset val="100"/>
        <c:noMultiLvlLbl val="0"/>
      </c:catAx>
      <c:valAx>
        <c:axId val="18720051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8719914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w="6350" cap="flat" cmpd="sng" algn="ctr">
          <a:noFill/>
          <a:prstDash val="solid"/>
          <a:round/>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5441561733451601"/>
          <c:y val="0.1714609697050006"/>
          <c:w val="0.5977221708691316"/>
          <c:h val="0.74131621422919824"/>
        </c:manualLayout>
      </c:layout>
      <c:pie3DChart>
        <c:varyColors val="1"/>
        <c:ser>
          <c:idx val="0"/>
          <c:order val="0"/>
          <c:tx>
            <c:strRef>
              <c:f>Sayfa1!$B$1</c:f>
              <c:strCache>
                <c:ptCount val="1"/>
              </c:strCache>
            </c:strRef>
          </c:tx>
          <c:dPt>
            <c:idx val="0"/>
            <c:bubble3D val="0"/>
            <c:spPr>
              <a:solidFill>
                <a:schemeClr val="accent6"/>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72DC-4E85-A2AC-FAEBFB97AA02}"/>
              </c:ext>
            </c:extLst>
          </c:dPt>
          <c:dPt>
            <c:idx val="1"/>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72DC-4E85-A2AC-FAEBFB97AA02}"/>
              </c:ext>
            </c:extLst>
          </c:dPt>
          <c:dPt>
            <c:idx val="2"/>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72DC-4E85-A2AC-FAEBFB97AA02}"/>
              </c:ext>
            </c:extLst>
          </c:dPt>
          <c:dPt>
            <c:idx val="3"/>
            <c:bubble3D val="0"/>
            <c:spPr>
              <a:solidFill>
                <a:schemeClr val="accent6">
                  <a:lumMod val="60000"/>
                </a:schemeClr>
              </a:solidFill>
              <a:ln>
                <a:noFill/>
              </a:ln>
              <a:effectLst/>
              <a:sp3d/>
            </c:spPr>
            <c:extLst>
              <c:ext xmlns:c16="http://schemas.microsoft.com/office/drawing/2014/chart" uri="{C3380CC4-5D6E-409C-BE32-E72D297353CC}">
                <c16:uniqueId val="{00000006-DEFA-4F71-B918-2050C614B86E}"/>
              </c:ext>
            </c:extLst>
          </c:dPt>
          <c:dLbls>
            <c:dLbl>
              <c:idx val="0"/>
              <c:layout>
                <c:manualLayout>
                  <c:x val="0.14432332430951397"/>
                  <c:y val="-3.274654560472174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0806"/>
                        <a:gd name="adj2" fmla="val 92535"/>
                      </a:avLst>
                    </a:prstGeom>
                    <a:noFill/>
                    <a:ln>
                      <a:noFill/>
                    </a:ln>
                  </c15:spPr>
                </c:ext>
                <c:ext xmlns:c16="http://schemas.microsoft.com/office/drawing/2014/chart" uri="{C3380CC4-5D6E-409C-BE32-E72D297353CC}">
                  <c16:uniqueId val="{00000001-72DC-4E85-A2AC-FAEBFB97AA02}"/>
                </c:ext>
              </c:extLst>
            </c:dLbl>
            <c:dLbl>
              <c:idx val="1"/>
              <c:layout>
                <c:manualLayout>
                  <c:x val="-9.5400163526627904E-2"/>
                  <c:y val="0.16371539783409755"/>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43012"/>
                        <a:gd name="adj2" fmla="val -147937"/>
                      </a:avLst>
                    </a:prstGeom>
                    <a:noFill/>
                    <a:ln>
                      <a:noFill/>
                    </a:ln>
                  </c15:spPr>
                </c:ext>
                <c:ext xmlns:c16="http://schemas.microsoft.com/office/drawing/2014/chart" uri="{C3380CC4-5D6E-409C-BE32-E72D297353CC}">
                  <c16:uniqueId val="{00000003-72DC-4E85-A2AC-FAEBFB97AA02}"/>
                </c:ext>
              </c:extLst>
            </c:dLbl>
            <c:dLbl>
              <c:idx val="2"/>
              <c:layout>
                <c:manualLayout>
                  <c:x val="-3.4246212548020322E-2"/>
                  <c:y val="-7.7695443039910717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116312"/>
                        <a:gd name="adj2" fmla="val 52125"/>
                      </a:avLst>
                    </a:prstGeom>
                    <a:noFill/>
                    <a:ln>
                      <a:noFill/>
                    </a:ln>
                  </c15:spPr>
                </c:ext>
                <c:ext xmlns:c16="http://schemas.microsoft.com/office/drawing/2014/chart" uri="{C3380CC4-5D6E-409C-BE32-E72D297353CC}">
                  <c16:uniqueId val="{00000005-72DC-4E85-A2AC-FAEBFB97AA02}"/>
                </c:ext>
              </c:extLst>
            </c:dLbl>
            <c:dLbl>
              <c:idx val="3"/>
              <c:layout>
                <c:manualLayout>
                  <c:x val="-1.956926431315446E-2"/>
                  <c:y val="-7.2145768537059896E-2"/>
                </c:manualLayout>
              </c:layout>
              <c:spPr>
                <a:solidFill>
                  <a:prstClr val="white"/>
                </a:solidFill>
                <a:ln w="9525" cap="flat" cmpd="sng" algn="ctr">
                  <a:solidFill>
                    <a:srgbClr val="5B9BD5"/>
                  </a:solidFill>
                  <a:prstDash val="solid"/>
                  <a:round/>
                  <a:headEnd type="none" w="med" len="med"/>
                  <a:tailEnd type="none" w="med" len="med"/>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gd name="adj1" fmla="val 27197"/>
                        <a:gd name="adj2" fmla="val 123532"/>
                      </a:avLst>
                    </a:prstGeom>
                    <a:noFill/>
                    <a:ln>
                      <a:noFill/>
                    </a:ln>
                  </c15:spPr>
                </c:ext>
                <c:ext xmlns:c16="http://schemas.microsoft.com/office/drawing/2014/chart" uri="{C3380CC4-5D6E-409C-BE32-E72D297353CC}">
                  <c16:uniqueId val="{00000006-DEFA-4F71-B918-2050C614B86E}"/>
                </c:ext>
              </c:extLst>
            </c:dLbl>
            <c:spPr>
              <a:solidFill>
                <a:prstClr val="white"/>
              </a:solidFill>
              <a:ln>
                <a:solidFill>
                  <a:srgbClr val="5B9BD5"/>
                </a:solidFill>
              </a:ln>
              <a:effectLst/>
            </c:spPr>
            <c:txPr>
              <a:bodyPr rot="0" spcFirstLastPara="1" vertOverflow="clip" horzOverflow="clip" vert="horz" wrap="square" lIns="38100" tIns="19050" rIns="38100" bIns="19050" anchor="ctr" anchorCtr="1">
                <a:spAutoFit/>
              </a:bodyPr>
              <a:lstStyle/>
              <a:p>
                <a:pPr>
                  <a:defRPr sz="1330" b="0" i="0" u="none" strike="noStrike" kern="1200" baseline="0">
                    <a:solidFill>
                      <a:schemeClr val="tx1"/>
                    </a:solidFill>
                    <a:latin typeface="+mn-lt"/>
                    <a:ea typeface="+mn-ea"/>
                    <a:cs typeface="+mn-cs"/>
                  </a:defRPr>
                </a:pPr>
                <a:endParaRPr lang="tr-T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Sayfa1!$A$2:$A$5</c:f>
              <c:strCache>
                <c:ptCount val="4"/>
                <c:pt idx="0">
                  <c:v>Kanalizasyon</c:v>
                </c:pt>
                <c:pt idx="1">
                  <c:v>Yol ve Ulaşım</c:v>
                </c:pt>
                <c:pt idx="2">
                  <c:v>İçmesuyu</c:v>
                </c:pt>
                <c:pt idx="3">
                  <c:v>Sulama Tesisi</c:v>
                </c:pt>
              </c:strCache>
            </c:strRef>
          </c:cat>
          <c:val>
            <c:numRef>
              <c:f>Sayfa1!$B$2:$B$5</c:f>
              <c:numCache>
                <c:formatCode>General</c:formatCode>
                <c:ptCount val="4"/>
                <c:pt idx="0">
                  <c:v>4</c:v>
                </c:pt>
                <c:pt idx="1">
                  <c:v>65</c:v>
                </c:pt>
                <c:pt idx="2">
                  <c:v>44</c:v>
                </c:pt>
                <c:pt idx="3">
                  <c:v>2</c:v>
                </c:pt>
              </c:numCache>
            </c:numRef>
          </c:val>
          <c:extLst>
            <c:ext xmlns:c16="http://schemas.microsoft.com/office/drawing/2014/chart" uri="{C3380CC4-5D6E-409C-BE32-E72D297353CC}">
              <c16:uniqueId val="{00000008-72DC-4E85-A2AC-FAEBFB97AA02}"/>
            </c:ext>
          </c:extLst>
        </c:ser>
        <c:dLbls>
          <c:showLegendKey val="0"/>
          <c:showVal val="0"/>
          <c:showCatName val="1"/>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zero"/>
    <c:showDLblsOverMax val="0"/>
  </c:chart>
  <c:spPr>
    <a:noFill/>
    <a:ln w="19050" cap="flat" cmpd="sng" algn="ctr">
      <a:solidFill>
        <a:srgbClr val="BCD6ED"/>
      </a:solidFill>
      <a:prstDash val="sysDash"/>
      <a:miter lim="800000"/>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Taşınan Öğrenci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2024-2025</c:v>
                </c:pt>
              </c:strCache>
            </c:strRef>
          </c:cat>
          <c:val>
            <c:numRef>
              <c:f>Sayfa1!$B$2</c:f>
              <c:numCache>
                <c:formatCode>#,##0</c:formatCode>
                <c:ptCount val="1"/>
                <c:pt idx="0">
                  <c:v>5485</c:v>
                </c:pt>
              </c:numCache>
            </c:numRef>
          </c:val>
          <c:extLst>
            <c:ext xmlns:c16="http://schemas.microsoft.com/office/drawing/2014/chart" uri="{C3380CC4-5D6E-409C-BE32-E72D297353CC}">
              <c16:uniqueId val="{00000000-C28F-44D5-AE74-14E7B56E4697}"/>
            </c:ext>
          </c:extLst>
        </c:ser>
        <c:ser>
          <c:idx val="1"/>
          <c:order val="1"/>
          <c:tx>
            <c:strRef>
              <c:f>Sayfa1!$C$1</c:f>
              <c:strCache>
                <c:ptCount val="1"/>
                <c:pt idx="0">
                  <c:v>Diğer Öğrenci</c:v>
                </c:pt>
              </c:strCache>
            </c:strRef>
          </c:tx>
          <c:spPr>
            <a:solidFill>
              <a:srgbClr val="850F0F"/>
            </a:solidFill>
            <a:ln>
              <a:noFill/>
            </a:ln>
            <a:effectLst>
              <a:outerShdw blurRad="57150" dist="19050" dir="5400000" algn="ctr" rotWithShape="0">
                <a:srgbClr val="000000">
                  <a:alpha val="63000"/>
                </a:srgbClr>
              </a:outerShdw>
            </a:effectLst>
          </c:spPr>
          <c:invertIfNegative val="0"/>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r>
                      <a:rPr lang="en-US" dirty="0" smtClean="0"/>
                      <a:t>50.853</a:t>
                    </a:r>
                    <a:endParaRPr lang="en-US" dirty="0"/>
                  </a:p>
                </c:rich>
              </c:tx>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tr-T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28F-44D5-AE74-14E7B56E469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2024-2025</c:v>
                </c:pt>
              </c:strCache>
            </c:strRef>
          </c:cat>
          <c:val>
            <c:numRef>
              <c:f>Sayfa1!$C$2</c:f>
              <c:numCache>
                <c:formatCode>#,##0</c:formatCode>
                <c:ptCount val="1"/>
                <c:pt idx="0">
                  <c:v>50853</c:v>
                </c:pt>
              </c:numCache>
            </c:numRef>
          </c:val>
          <c:extLst>
            <c:ext xmlns:c16="http://schemas.microsoft.com/office/drawing/2014/chart" uri="{C3380CC4-5D6E-409C-BE32-E72D297353CC}">
              <c16:uniqueId val="{00000002-C28F-44D5-AE74-14E7B56E4697}"/>
            </c:ext>
          </c:extLst>
        </c:ser>
        <c:ser>
          <c:idx val="2"/>
          <c:order val="2"/>
          <c:tx>
            <c:strRef>
              <c:f>Sayfa1!$D$1</c:f>
              <c:strCache>
                <c:ptCount val="1"/>
                <c:pt idx="0">
                  <c:v>Sütun1</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2024-2025</c:v>
                </c:pt>
              </c:strCache>
            </c:strRef>
          </c:cat>
          <c:val>
            <c:numRef>
              <c:f>Sayfa1!$D$2</c:f>
              <c:numCache>
                <c:formatCode>General</c:formatCode>
                <c:ptCount val="1"/>
              </c:numCache>
            </c:numRef>
          </c:val>
          <c:extLst>
            <c:ext xmlns:c16="http://schemas.microsoft.com/office/drawing/2014/chart" uri="{C3380CC4-5D6E-409C-BE32-E72D297353CC}">
              <c16:uniqueId val="{00000003-C28F-44D5-AE74-14E7B56E4697}"/>
            </c:ext>
          </c:extLst>
        </c:ser>
        <c:dLbls>
          <c:dLblPos val="inEnd"/>
          <c:showLegendKey val="0"/>
          <c:showVal val="1"/>
          <c:showCatName val="0"/>
          <c:showSerName val="0"/>
          <c:showPercent val="0"/>
          <c:showBubbleSize val="0"/>
        </c:dLbls>
        <c:gapWidth val="100"/>
        <c:overlap val="-24"/>
        <c:axId val="-1618299856"/>
        <c:axId val="-1618300400"/>
      </c:barChart>
      <c:catAx>
        <c:axId val="-1618299856"/>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0400"/>
        <c:crosses val="autoZero"/>
        <c:auto val="1"/>
        <c:lblAlgn val="ctr"/>
        <c:lblOffset val="100"/>
        <c:noMultiLvlLbl val="0"/>
      </c:catAx>
      <c:valAx>
        <c:axId val="-16183004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299856"/>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Turist Sayıları (Yerli)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0"/>
                  <c:y val="-1.5553223252436162E-2"/>
                </c:manualLayout>
              </c:layout>
              <c:tx>
                <c:rich>
                  <a:bodyPr/>
                  <a:lstStyle/>
                  <a:p>
                    <a:fld id="{709494DF-BA6B-4114-AB9F-9708B309C85C}" type="VALUE">
                      <a:rPr lang="en-US" b="0"/>
                      <a:pPr/>
                      <a:t>[DEĞER]</a:t>
                    </a:fld>
                    <a:endParaRPr lang="tr-T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502F-4CB9-9F62-499ADC8F277D}"/>
                </c:ext>
              </c:extLst>
            </c:dLbl>
            <c:dLbl>
              <c:idx val="1"/>
              <c:layout>
                <c:manualLayout>
                  <c:x val="2.1468448649330104E-3"/>
                  <c:y val="-2.7218140691763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502F-4CB9-9F62-499ADC8F277D}"/>
                </c:ext>
              </c:extLst>
            </c:dLbl>
            <c:dLbl>
              <c:idx val="2"/>
              <c:layout>
                <c:manualLayout>
                  <c:x val="1.2881069189598181E-2"/>
                  <c:y val="-2.72181406917632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02F-4CB9-9F62-499ADC8F277D}"/>
                </c:ext>
              </c:extLst>
            </c:dLbl>
            <c:dLbl>
              <c:idx val="3"/>
              <c:layout>
                <c:manualLayout>
                  <c:x val="1.5027914054531213E-2"/>
                  <c:y val="-2.7218140691763284E-2"/>
                </c:manualLayout>
              </c:layout>
              <c:tx>
                <c:rich>
                  <a:bodyPr/>
                  <a:lstStyle/>
                  <a:p>
                    <a:r>
                      <a:rPr lang="en-US" dirty="0"/>
                      <a:t>58.602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02F-4CB9-9F62-499ADC8F277D}"/>
                </c:ext>
              </c:extLst>
            </c:dLbl>
            <c:dLbl>
              <c:idx val="4"/>
              <c:layout>
                <c:manualLayout>
                  <c:x val="1.0734222510121018E-2"/>
                  <c:y val="-2.7218140691763294E-2"/>
                </c:manualLayout>
              </c:layout>
              <c:tx>
                <c:rich>
                  <a:bodyPr/>
                  <a:lstStyle/>
                  <a:p>
                    <a:r>
                      <a:rPr lang="en-US" dirty="0"/>
                      <a:t>39.632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02F-4CB9-9F62-499ADC8F277D}"/>
                </c:ext>
              </c:extLst>
            </c:dLbl>
            <c:dLbl>
              <c:idx val="8"/>
              <c:layout>
                <c:manualLayout>
                  <c:x val="1.0734224324664993E-2"/>
                  <c:y val="-1.16649174393271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0F9-46D5-BCE9-3C6C4B8649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Sayfa1!$A$2:$A$10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Sayfa1!$B$2:$B$10</c:f>
              <c:numCache>
                <c:formatCode>#,##0</c:formatCode>
                <c:ptCount val="9"/>
                <c:pt idx="0">
                  <c:v>43687</c:v>
                </c:pt>
                <c:pt idx="1">
                  <c:v>56895</c:v>
                </c:pt>
                <c:pt idx="2">
                  <c:v>64335</c:v>
                </c:pt>
                <c:pt idx="3">
                  <c:v>52325</c:v>
                </c:pt>
                <c:pt idx="4">
                  <c:v>39343</c:v>
                </c:pt>
                <c:pt idx="5">
                  <c:v>77120</c:v>
                </c:pt>
                <c:pt idx="6">
                  <c:v>87847</c:v>
                </c:pt>
                <c:pt idx="7">
                  <c:v>78368</c:v>
                </c:pt>
                <c:pt idx="8">
                  <c:v>74776</c:v>
                </c:pt>
              </c:numCache>
            </c:numRef>
          </c:val>
          <c:extLst>
            <c:ext xmlns:c16="http://schemas.microsoft.com/office/drawing/2014/chart" uri="{C3380CC4-5D6E-409C-BE32-E72D297353CC}">
              <c16:uniqueId val="{00000000-3FA3-4050-91FF-E9B36FDE2207}"/>
            </c:ext>
          </c:extLst>
        </c:ser>
        <c:ser>
          <c:idx val="1"/>
          <c:order val="1"/>
          <c:tx>
            <c:strRef>
              <c:f>Sayfa1!$C$1</c:f>
              <c:strCache>
                <c:ptCount val="1"/>
                <c:pt idx="0">
                  <c:v>Turist Sayıları (Yabancı)</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5762134024290409E-2"/>
                  <c:y val="-2.7218140691763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02F-4CB9-9F62-499ADC8F277D}"/>
                </c:ext>
              </c:extLst>
            </c:dLbl>
            <c:dLbl>
              <c:idx val="1"/>
              <c:layout>
                <c:manualLayout>
                  <c:x val="1.717475601619364E-2"/>
                  <c:y val="-2.332983487865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02F-4CB9-9F62-499ADC8F277D}"/>
                </c:ext>
              </c:extLst>
            </c:dLbl>
            <c:dLbl>
              <c:idx val="2"/>
              <c:layout>
                <c:manualLayout>
                  <c:x val="2.146844502024204E-2"/>
                  <c:y val="-2.3329834878654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02F-4CB9-9F62-499ADC8F277D}"/>
                </c:ext>
              </c:extLst>
            </c:dLbl>
            <c:dLbl>
              <c:idx val="3"/>
              <c:layout>
                <c:manualLayout>
                  <c:x val="1.5027911514169431E-2"/>
                  <c:y val="-2.332983487865424E-2"/>
                </c:manualLayout>
              </c:layout>
              <c:tx>
                <c:rich>
                  <a:bodyPr/>
                  <a:lstStyle/>
                  <a:p>
                    <a:r>
                      <a:rPr lang="en-US" dirty="0"/>
                      <a:t>532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02F-4CB9-9F62-499ADC8F277D}"/>
                </c:ext>
              </c:extLst>
            </c:dLbl>
            <c:dLbl>
              <c:idx val="4"/>
              <c:layout>
                <c:manualLayout>
                  <c:x val="3.2202667530363077E-2"/>
                  <c:y val="-2.332983487865424E-2"/>
                </c:manualLayout>
              </c:layout>
              <c:tx>
                <c:rich>
                  <a:bodyPr/>
                  <a:lstStyle/>
                  <a:p>
                    <a:r>
                      <a:rPr lang="en-US" dirty="0"/>
                      <a:t>240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02F-4CB9-9F62-499ADC8F277D}"/>
                </c:ext>
              </c:extLst>
            </c:dLbl>
            <c:dLbl>
              <c:idx val="5"/>
              <c:layout>
                <c:manualLayout>
                  <c:x val="3.2202672973995455E-2"/>
                  <c:y val="-7.776611626218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02F-4CB9-9F62-499ADC8F277D}"/>
                </c:ext>
              </c:extLst>
            </c:dLbl>
            <c:dLbl>
              <c:idx val="6"/>
              <c:layout>
                <c:manualLayout>
                  <c:x val="2.5762138379196362E-2"/>
                  <c:y val="7.776611626218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69A-4673-8606-21BCB1EE2518}"/>
                </c:ext>
              </c:extLst>
            </c:dLbl>
            <c:dLbl>
              <c:idx val="7"/>
              <c:layout>
                <c:manualLayout>
                  <c:x val="2.7908983244129236E-2"/>
                  <c:y val="-7.77661162621808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A1-40D1-A5F6-AD38ABC5092D}"/>
                </c:ext>
              </c:extLst>
            </c:dLbl>
            <c:dLbl>
              <c:idx val="8"/>
              <c:layout>
                <c:manualLayout>
                  <c:x val="2.3615293514263332E-2"/>
                  <c:y val="-1.944152906554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9A0-4DE7-9294-D242329C1433}"/>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Sayfa1!$A$2:$A$10</c:f>
              <c:numCache>
                <c:formatCode>General</c:formatCode>
                <c:ptCount val="9"/>
                <c:pt idx="0">
                  <c:v>2016</c:v>
                </c:pt>
                <c:pt idx="1">
                  <c:v>2017</c:v>
                </c:pt>
                <c:pt idx="2">
                  <c:v>2018</c:v>
                </c:pt>
                <c:pt idx="3">
                  <c:v>2019</c:v>
                </c:pt>
                <c:pt idx="4">
                  <c:v>2020</c:v>
                </c:pt>
                <c:pt idx="5">
                  <c:v>2021</c:v>
                </c:pt>
                <c:pt idx="6">
                  <c:v>2022</c:v>
                </c:pt>
                <c:pt idx="7">
                  <c:v>2023</c:v>
                </c:pt>
                <c:pt idx="8">
                  <c:v>2024</c:v>
                </c:pt>
              </c:numCache>
            </c:numRef>
          </c:cat>
          <c:val>
            <c:numRef>
              <c:f>Sayfa1!$C$2:$C$10</c:f>
              <c:numCache>
                <c:formatCode>General</c:formatCode>
                <c:ptCount val="9"/>
                <c:pt idx="0">
                  <c:v>555</c:v>
                </c:pt>
                <c:pt idx="1">
                  <c:v>545</c:v>
                </c:pt>
                <c:pt idx="2">
                  <c:v>826</c:v>
                </c:pt>
                <c:pt idx="3">
                  <c:v>465</c:v>
                </c:pt>
                <c:pt idx="4">
                  <c:v>257</c:v>
                </c:pt>
                <c:pt idx="5">
                  <c:v>976</c:v>
                </c:pt>
                <c:pt idx="6" formatCode="#,##0">
                  <c:v>3078</c:v>
                </c:pt>
                <c:pt idx="7" formatCode="#,##0">
                  <c:v>2066</c:v>
                </c:pt>
                <c:pt idx="8" formatCode="#,##0">
                  <c:v>2289</c:v>
                </c:pt>
              </c:numCache>
            </c:numRef>
          </c:val>
          <c:extLst>
            <c:ext xmlns:c16="http://schemas.microsoft.com/office/drawing/2014/chart" uri="{C3380CC4-5D6E-409C-BE32-E72D297353CC}">
              <c16:uniqueId val="{00000000-69AB-48BB-9C04-28A1B456D93E}"/>
            </c:ext>
          </c:extLst>
        </c:ser>
        <c:dLbls>
          <c:showLegendKey val="0"/>
          <c:showVal val="1"/>
          <c:showCatName val="0"/>
          <c:showSerName val="0"/>
          <c:showPercent val="0"/>
          <c:showBubbleSize val="0"/>
        </c:dLbls>
        <c:gapWidth val="150"/>
        <c:shape val="box"/>
        <c:axId val="74115712"/>
        <c:axId val="74166656"/>
        <c:axId val="0"/>
      </c:bar3DChart>
      <c:catAx>
        <c:axId val="74115712"/>
        <c:scaling>
          <c:orientation val="minMax"/>
        </c:scaling>
        <c:delete val="0"/>
        <c:axPos val="b"/>
        <c:numFmt formatCode="General" sourceLinked="1"/>
        <c:majorTickMark val="out"/>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74166656"/>
        <c:crosses val="autoZero"/>
        <c:auto val="1"/>
        <c:lblAlgn val="ctr"/>
        <c:lblOffset val="100"/>
        <c:noMultiLvlLbl val="0"/>
      </c:catAx>
      <c:valAx>
        <c:axId val="74166656"/>
        <c:scaling>
          <c:orientation val="minMax"/>
        </c:scaling>
        <c:delete val="1"/>
        <c:axPos val="l"/>
        <c:numFmt formatCode="#,##0" sourceLinked="1"/>
        <c:majorTickMark val="out"/>
        <c:minorTickMark val="none"/>
        <c:tickLblPos val="nextTo"/>
        <c:crossAx val="741157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tr-TR"/>
              <a:t>Derslik Başına Düşen Öğrenci Sayıları</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tr-TR"/>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3.5273368606702118E-2"/>
                  <c:y val="-0.1143027532054468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850-47C2-906E-30AFE6A643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2020-2021</c:v>
                </c:pt>
              </c:strCache>
            </c:strRef>
          </c:cat>
          <c:val>
            <c:numRef>
              <c:f>Sayfa1!$B$2</c:f>
              <c:numCache>
                <c:formatCode>#,##0</c:formatCode>
                <c:ptCount val="1"/>
                <c:pt idx="0">
                  <c:v>24</c:v>
                </c:pt>
              </c:numCache>
            </c:numRef>
          </c:val>
          <c:extLst>
            <c:ext xmlns:c16="http://schemas.microsoft.com/office/drawing/2014/chart" uri="{C3380CC4-5D6E-409C-BE32-E72D297353CC}">
              <c16:uniqueId val="{00000001-5850-47C2-906E-30AFE6A643A2}"/>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4.6296296296296398E-2"/>
                  <c:y val="-0.134181492893350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850-47C2-906E-30AFE6A643A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c:f>
              <c:strCache>
                <c:ptCount val="1"/>
                <c:pt idx="0">
                  <c:v>2020-2021</c:v>
                </c:pt>
              </c:strCache>
            </c:strRef>
          </c:cat>
          <c:val>
            <c:numRef>
              <c:f>Sayfa1!$C$2</c:f>
              <c:numCache>
                <c:formatCode>#,##0</c:formatCode>
                <c:ptCount val="1"/>
                <c:pt idx="0">
                  <c:v>23</c:v>
                </c:pt>
              </c:numCache>
            </c:numRef>
          </c:val>
          <c:extLst>
            <c:ext xmlns:c16="http://schemas.microsoft.com/office/drawing/2014/chart" uri="{C3380CC4-5D6E-409C-BE32-E72D297353CC}">
              <c16:uniqueId val="{00000003-5850-47C2-906E-30AFE6A643A2}"/>
            </c:ext>
          </c:extLst>
        </c:ser>
        <c:dLbls>
          <c:showLegendKey val="0"/>
          <c:showVal val="1"/>
          <c:showCatName val="0"/>
          <c:showSerName val="0"/>
          <c:showPercent val="0"/>
          <c:showBubbleSize val="0"/>
        </c:dLbls>
        <c:gapWidth val="150"/>
        <c:shape val="box"/>
        <c:axId val="-1696837920"/>
        <c:axId val="-1696830304"/>
        <c:axId val="0"/>
      </c:bar3DChart>
      <c:catAx>
        <c:axId val="-1696837920"/>
        <c:scaling>
          <c:orientation val="minMax"/>
        </c:scaling>
        <c:delete val="1"/>
        <c:axPos val="b"/>
        <c:numFmt formatCode="General" sourceLinked="1"/>
        <c:majorTickMark val="none"/>
        <c:minorTickMark val="none"/>
        <c:tickLblPos val="none"/>
        <c:crossAx val="-1696830304"/>
        <c:crosses val="autoZero"/>
        <c:auto val="1"/>
        <c:lblAlgn val="ctr"/>
        <c:lblOffset val="100"/>
        <c:noMultiLvlLbl val="0"/>
      </c:catAx>
      <c:valAx>
        <c:axId val="-1696830304"/>
        <c:scaling>
          <c:orientation val="minMax"/>
        </c:scaling>
        <c:delete val="1"/>
        <c:axPos val="l"/>
        <c:numFmt formatCode="#,##0" sourceLinked="1"/>
        <c:majorTickMark val="none"/>
        <c:minorTickMark val="none"/>
        <c:tickLblPos val="none"/>
        <c:crossAx val="-16968379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8.1467303992542768E-3"/>
                  <c:y val="-2.87107720211004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C81-4492-B642-1791ED4CA00E}"/>
                </c:ext>
              </c:extLst>
            </c:dLbl>
            <c:dLbl>
              <c:idx val="1"/>
              <c:layout>
                <c:manualLayout>
                  <c:x val="1.3119227539882455E-2"/>
                  <c:y val="-3.86223427581246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C81-4492-B642-1791ED4CA00E}"/>
                </c:ext>
              </c:extLst>
            </c:dLbl>
            <c:dLbl>
              <c:idx val="2"/>
              <c:layout>
                <c:manualLayout>
                  <c:x val="1.8366918555835433E-2"/>
                  <c:y val="-3.0897630918067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C81-4492-B642-1791ED4CA0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c:v>
                </c:pt>
                <c:pt idx="1">
                  <c:v>İlkokul-Ortaokul</c:v>
                </c:pt>
                <c:pt idx="2">
                  <c:v>lise</c:v>
                </c:pt>
              </c:strCache>
            </c:strRef>
          </c:cat>
          <c:val>
            <c:numRef>
              <c:f>Sayfa1!$B$2:$B$4</c:f>
              <c:numCache>
                <c:formatCode>#,##0</c:formatCode>
                <c:ptCount val="3"/>
                <c:pt idx="0">
                  <c:v>20.93</c:v>
                </c:pt>
                <c:pt idx="1">
                  <c:v>21.82</c:v>
                </c:pt>
                <c:pt idx="2">
                  <c:v>21.32</c:v>
                </c:pt>
              </c:numCache>
            </c:numRef>
          </c:val>
          <c:extLst>
            <c:ext xmlns:c16="http://schemas.microsoft.com/office/drawing/2014/chart" uri="{C3380CC4-5D6E-409C-BE32-E72D297353CC}">
              <c16:uniqueId val="{00000003-4C81-4492-B642-1791ED4CA00E}"/>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9371367936690602E-2"/>
                  <c:y val="-3.28703959944993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C81-4492-B642-1791ED4CA00E}"/>
                </c:ext>
              </c:extLst>
            </c:dLbl>
            <c:dLbl>
              <c:idx val="1"/>
              <c:layout>
                <c:manualLayout>
                  <c:x val="2.6238455079765008E-2"/>
                  <c:y val="-3.08976309180672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C81-4492-B642-1791ED4CA00E}"/>
                </c:ext>
              </c:extLst>
            </c:dLbl>
            <c:dLbl>
              <c:idx val="2"/>
              <c:layout>
                <c:manualLayout>
                  <c:x val="2.3614609571788407E-2"/>
                  <c:y val="-2.70354270533088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C81-4492-B642-1791ED4CA00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c:v>
                </c:pt>
                <c:pt idx="1">
                  <c:v>İlkokul-Ortaokul</c:v>
                </c:pt>
                <c:pt idx="2">
                  <c:v>lise</c:v>
                </c:pt>
              </c:strCache>
            </c:strRef>
          </c:cat>
          <c:val>
            <c:numRef>
              <c:f>Sayfa1!$C$2:$C$4</c:f>
              <c:numCache>
                <c:formatCode>#,##0</c:formatCode>
                <c:ptCount val="3"/>
                <c:pt idx="0">
                  <c:v>20</c:v>
                </c:pt>
                <c:pt idx="1">
                  <c:v>17</c:v>
                </c:pt>
                <c:pt idx="2">
                  <c:v>11</c:v>
                </c:pt>
              </c:numCache>
            </c:numRef>
          </c:val>
          <c:extLst>
            <c:ext xmlns:c16="http://schemas.microsoft.com/office/drawing/2014/chart" uri="{C3380CC4-5D6E-409C-BE32-E72D297353CC}">
              <c16:uniqueId val="{00000007-4C81-4492-B642-1791ED4CA00E}"/>
            </c:ext>
          </c:extLst>
        </c:ser>
        <c:dLbls>
          <c:showLegendKey val="0"/>
          <c:showVal val="1"/>
          <c:showCatName val="0"/>
          <c:showSerName val="0"/>
          <c:showPercent val="0"/>
          <c:showBubbleSize val="0"/>
        </c:dLbls>
        <c:gapWidth val="150"/>
        <c:shape val="box"/>
        <c:axId val="-1696828672"/>
        <c:axId val="-1696839552"/>
        <c:axId val="0"/>
      </c:bar3DChart>
      <c:catAx>
        <c:axId val="-169682867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96839552"/>
        <c:crosses val="autoZero"/>
        <c:auto val="1"/>
        <c:lblAlgn val="ctr"/>
        <c:lblOffset val="100"/>
        <c:noMultiLvlLbl val="0"/>
      </c:catAx>
      <c:valAx>
        <c:axId val="-1696839552"/>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968286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İlkokul</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6700832298846148E-2"/>
                  <c:y val="-4.5500561258746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A7C-4384-A1E5-697390A3CA2B}"/>
                </c:ext>
              </c:extLst>
            </c:dLbl>
            <c:dLbl>
              <c:idx val="1"/>
              <c:layout>
                <c:manualLayout>
                  <c:x val="1.062465997180584E-2"/>
                  <c:y val="-5.8736985650166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A7C-4384-A1E5-697390A3CA2B}"/>
                </c:ext>
              </c:extLst>
            </c:dLbl>
            <c:dLbl>
              <c:idx val="2"/>
              <c:layout>
                <c:manualLayout>
                  <c:x val="1.1929165927747221E-2"/>
                  <c:y val="-3.90100853078595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A7C-4384-A1E5-697390A3CA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Sayfa1!$B$2:$B$4</c:f>
              <c:numCache>
                <c:formatCode>#,##0</c:formatCode>
                <c:ptCount val="3"/>
                <c:pt idx="0">
                  <c:v>19463</c:v>
                </c:pt>
                <c:pt idx="1">
                  <c:v>19768</c:v>
                </c:pt>
                <c:pt idx="2">
                  <c:v>19936</c:v>
                </c:pt>
              </c:numCache>
            </c:numRef>
          </c:val>
          <c:extLst>
            <c:ext xmlns:c16="http://schemas.microsoft.com/office/drawing/2014/chart" uri="{C3380CC4-5D6E-409C-BE32-E72D297353CC}">
              <c16:uniqueId val="{00000003-1A7C-4384-A1E5-697390A3CA2B}"/>
            </c:ext>
          </c:extLst>
        </c:ser>
        <c:ser>
          <c:idx val="1"/>
          <c:order val="1"/>
          <c:tx>
            <c:strRef>
              <c:f>Sayfa1!$C$1</c:f>
              <c:strCache>
                <c:ptCount val="1"/>
                <c:pt idx="0">
                  <c:v>Özel İlkokul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3858331855494404E-2"/>
                  <c:y val="-3.72204766622195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A7C-4384-A1E5-697390A3CA2B}"/>
                </c:ext>
              </c:extLst>
            </c:dLbl>
            <c:dLbl>
              <c:idx val="1"/>
              <c:layout>
                <c:manualLayout>
                  <c:x val="2.1472498669945012E-2"/>
                  <c:y val="-2.69339137344440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A7C-4384-A1E5-697390A3CA2B}"/>
                </c:ext>
              </c:extLst>
            </c:dLbl>
            <c:dLbl>
              <c:idx val="2"/>
              <c:layout>
                <c:manualLayout>
                  <c:x val="2.8629998226593296E-2"/>
                  <c:y val="-3.79508937633483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A7C-4384-A1E5-697390A3CA2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Sayfa1!$C$2:$C$4</c:f>
              <c:numCache>
                <c:formatCode>#,##0</c:formatCode>
                <c:ptCount val="3"/>
                <c:pt idx="0">
                  <c:v>376</c:v>
                </c:pt>
                <c:pt idx="1">
                  <c:v>372</c:v>
                </c:pt>
                <c:pt idx="2">
                  <c:v>349</c:v>
                </c:pt>
              </c:numCache>
            </c:numRef>
          </c:val>
          <c:extLst>
            <c:ext xmlns:c16="http://schemas.microsoft.com/office/drawing/2014/chart" uri="{C3380CC4-5D6E-409C-BE32-E72D297353CC}">
              <c16:uniqueId val="{00000007-1A7C-4384-A1E5-697390A3CA2B}"/>
            </c:ext>
          </c:extLst>
        </c:ser>
        <c:dLbls>
          <c:showLegendKey val="0"/>
          <c:showVal val="1"/>
          <c:showCatName val="0"/>
          <c:showSerName val="0"/>
          <c:showPercent val="0"/>
          <c:showBubbleSize val="0"/>
        </c:dLbls>
        <c:gapWidth val="150"/>
        <c:shape val="box"/>
        <c:axId val="-1618311824"/>
        <c:axId val="-1618306928"/>
        <c:axId val="0"/>
      </c:bar3DChart>
      <c:catAx>
        <c:axId val="-16183118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6928"/>
        <c:crosses val="autoZero"/>
        <c:auto val="1"/>
        <c:lblAlgn val="ctr"/>
        <c:lblOffset val="100"/>
        <c:noMultiLvlLbl val="0"/>
      </c:catAx>
      <c:valAx>
        <c:axId val="-1618306928"/>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1182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İmam Hatip Lisesi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9086665484395523E-2"/>
                  <c:y val="-1.6160310277957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960-4290-99F6-F21B09697D75}"/>
                </c:ext>
              </c:extLst>
            </c:dLbl>
            <c:dLbl>
              <c:idx val="1"/>
              <c:layout>
                <c:manualLayout>
                  <c:x val="-7.1574995566483224E-3"/>
                  <c:y val="-1.077396434043030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960-4290-99F6-F21B09697D75}"/>
                </c:ext>
              </c:extLst>
            </c:dLbl>
            <c:dLbl>
              <c:idx val="2"/>
              <c:layout>
                <c:manualLayout>
                  <c:x val="-1.1929165927747221E-2"/>
                  <c:y val="-2.154750452573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6960-4290-99F6-F21B09697D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Sayfa1!$B$2:$B$4</c:f>
              <c:numCache>
                <c:formatCode>#,##0</c:formatCode>
                <c:ptCount val="3"/>
                <c:pt idx="0">
                  <c:v>2446</c:v>
                </c:pt>
                <c:pt idx="1">
                  <c:v>2331</c:v>
                </c:pt>
                <c:pt idx="2">
                  <c:v>2209</c:v>
                </c:pt>
              </c:numCache>
            </c:numRef>
          </c:val>
          <c:extLst>
            <c:ext xmlns:c16="http://schemas.microsoft.com/office/drawing/2014/chart" uri="{C3380CC4-5D6E-409C-BE32-E72D297353CC}">
              <c16:uniqueId val="{00000003-6960-4290-99F6-F21B09697D75}"/>
            </c:ext>
          </c:extLst>
        </c:ser>
        <c:ser>
          <c:idx val="1"/>
          <c:order val="1"/>
          <c:tx>
            <c:strRef>
              <c:f>Sayfa1!$C$1</c:f>
              <c:strCache>
                <c:ptCount val="1"/>
                <c:pt idx="0">
                  <c:v>Mesleki ve Teknik Lise</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1929165927747221E-2"/>
                  <c:y val="-3.7707390648567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6960-4290-99F6-F21B09697D75}"/>
                </c:ext>
              </c:extLst>
            </c:dLbl>
            <c:dLbl>
              <c:idx val="1"/>
              <c:layout>
                <c:manualLayout>
                  <c:x val="-1.4314999113296638E-2"/>
                  <c:y val="-6.46412411118293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960-4290-99F6-F21B09697D75}"/>
                </c:ext>
              </c:extLst>
            </c:dLbl>
            <c:dLbl>
              <c:idx val="2"/>
              <c:layout>
                <c:manualLayout>
                  <c:x val="-2.1472498669944964E-2"/>
                  <c:y val="-4.84813549889974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960-4290-99F6-F21B09697D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Sayfa1!$C$2:$C$4</c:f>
              <c:numCache>
                <c:formatCode>#,##0</c:formatCode>
                <c:ptCount val="3"/>
                <c:pt idx="0">
                  <c:v>4767</c:v>
                </c:pt>
                <c:pt idx="1">
                  <c:v>4783</c:v>
                </c:pt>
                <c:pt idx="2">
                  <c:v>5407</c:v>
                </c:pt>
              </c:numCache>
            </c:numRef>
          </c:val>
          <c:extLst>
            <c:ext xmlns:c16="http://schemas.microsoft.com/office/drawing/2014/chart" uri="{C3380CC4-5D6E-409C-BE32-E72D297353CC}">
              <c16:uniqueId val="{00000007-6960-4290-99F6-F21B09697D75}"/>
            </c:ext>
          </c:extLst>
        </c:ser>
        <c:ser>
          <c:idx val="2"/>
          <c:order val="2"/>
          <c:tx>
            <c:strRef>
              <c:f>Sayfa1!$D$1</c:f>
              <c:strCache>
                <c:ptCount val="1"/>
                <c:pt idx="0">
                  <c:v>Genel Lise</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1.6700832298846148E-2"/>
                  <c:y val="-3.2320620555914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960-4290-99F6-F21B09697D75}"/>
                </c:ext>
              </c:extLst>
            </c:dLbl>
            <c:dLbl>
              <c:idx val="1"/>
              <c:layout>
                <c:manualLayout>
                  <c:x val="9.5433327421977614E-3"/>
                  <c:y val="-3.23206205559146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960-4290-99F6-F21B09697D75}"/>
                </c:ext>
              </c:extLst>
            </c:dLbl>
            <c:dLbl>
              <c:idx val="2"/>
              <c:layout>
                <c:manualLayout>
                  <c:x val="4.7716663710989909E-3"/>
                  <c:y val="-2.15470803706097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960-4290-99F6-F21B09697D75}"/>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Sayfa1!$D$2:$D$4</c:f>
              <c:numCache>
                <c:formatCode>#,##0</c:formatCode>
                <c:ptCount val="3"/>
                <c:pt idx="0">
                  <c:v>8300</c:v>
                </c:pt>
                <c:pt idx="1">
                  <c:v>8073</c:v>
                </c:pt>
                <c:pt idx="2">
                  <c:v>7075</c:v>
                </c:pt>
              </c:numCache>
            </c:numRef>
          </c:val>
          <c:extLst>
            <c:ext xmlns:c16="http://schemas.microsoft.com/office/drawing/2014/chart" uri="{C3380CC4-5D6E-409C-BE32-E72D297353CC}">
              <c16:uniqueId val="{0000000B-6960-4290-99F6-F21B09697D75}"/>
            </c:ext>
          </c:extLst>
        </c:ser>
        <c:dLbls>
          <c:showLegendKey val="0"/>
          <c:showVal val="1"/>
          <c:showCatName val="0"/>
          <c:showSerName val="0"/>
          <c:showPercent val="0"/>
          <c:showBubbleSize val="0"/>
        </c:dLbls>
        <c:gapWidth val="150"/>
        <c:shape val="box"/>
        <c:axId val="-1618304208"/>
        <c:axId val="-1618310736"/>
        <c:axId val="0"/>
      </c:bar3DChart>
      <c:catAx>
        <c:axId val="-161830420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10736"/>
        <c:crosses val="autoZero"/>
        <c:auto val="1"/>
        <c:lblAlgn val="ctr"/>
        <c:lblOffset val="100"/>
        <c:noMultiLvlLbl val="0"/>
      </c:catAx>
      <c:valAx>
        <c:axId val="-1618310736"/>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42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İmam Hatip Ortaokulu</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1.3928016278519161E-2"/>
                  <c:y val="-1.36313018708763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6DA-4F7A-BA28-84F44E9894C2}"/>
                </c:ext>
              </c:extLst>
            </c:dLbl>
            <c:dLbl>
              <c:idx val="1"/>
              <c:layout>
                <c:manualLayout>
                  <c:x val="-1.417412327005467E-2"/>
                  <c:y val="-1.58315948449937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6DA-4F7A-BA28-84F44E9894C2}"/>
                </c:ext>
              </c:extLst>
            </c:dLbl>
            <c:dLbl>
              <c:idx val="2"/>
              <c:layout>
                <c:manualLayout>
                  <c:x val="-6.9112028436319195E-3"/>
                  <c:y val="-1.81320550166838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6DA-4F7A-BA28-84F44E9894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Sayfa1!$B$2:$B$4</c:f>
              <c:numCache>
                <c:formatCode>#,##0</c:formatCode>
                <c:ptCount val="3"/>
                <c:pt idx="0">
                  <c:v>1948</c:v>
                </c:pt>
                <c:pt idx="1">
                  <c:v>1870</c:v>
                </c:pt>
                <c:pt idx="2">
                  <c:v>1888</c:v>
                </c:pt>
              </c:numCache>
            </c:numRef>
          </c:val>
          <c:extLst>
            <c:ext xmlns:c16="http://schemas.microsoft.com/office/drawing/2014/chart" uri="{C3380CC4-5D6E-409C-BE32-E72D297353CC}">
              <c16:uniqueId val="{00000003-A6DA-4F7A-BA28-84F44E9894C2}"/>
            </c:ext>
          </c:extLst>
        </c:ser>
        <c:ser>
          <c:idx val="1"/>
          <c:order val="1"/>
          <c:tx>
            <c:strRef>
              <c:f>Sayfa1!$C$1</c:f>
              <c:strCache>
                <c:ptCount val="1"/>
                <c:pt idx="0">
                  <c:v>Ortaokul</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5.6332003097402529E-4"/>
                  <c:y val="-3.01202563961634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6DA-4F7A-BA28-84F44E9894C2}"/>
                </c:ext>
              </c:extLst>
            </c:dLbl>
            <c:dLbl>
              <c:idx val="1"/>
              <c:layout>
                <c:manualLayout>
                  <c:x val="3.0547005672852054E-3"/>
                  <c:y val="-3.1763356887560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6DA-4F7A-BA28-84F44E9894C2}"/>
                </c:ext>
              </c:extLst>
            </c:dLbl>
            <c:dLbl>
              <c:idx val="2"/>
              <c:layout>
                <c:manualLayout>
                  <c:x val="7.7911640155359134E-3"/>
                  <c:y val="-5.14385443376259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6DA-4F7A-BA28-84F44E9894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Sayfa1!$C$2:$C$4</c:f>
              <c:numCache>
                <c:formatCode>#,##0</c:formatCode>
                <c:ptCount val="3"/>
                <c:pt idx="0">
                  <c:v>15448</c:v>
                </c:pt>
                <c:pt idx="1">
                  <c:v>15075</c:v>
                </c:pt>
                <c:pt idx="2">
                  <c:v>15114</c:v>
                </c:pt>
              </c:numCache>
            </c:numRef>
          </c:val>
          <c:extLst>
            <c:ext xmlns:c16="http://schemas.microsoft.com/office/drawing/2014/chart" uri="{C3380CC4-5D6E-409C-BE32-E72D297353CC}">
              <c16:uniqueId val="{00000007-A6DA-4F7A-BA28-84F44E9894C2}"/>
            </c:ext>
          </c:extLst>
        </c:ser>
        <c:ser>
          <c:idx val="2"/>
          <c:order val="2"/>
          <c:tx>
            <c:strRef>
              <c:f>Sayfa1!$D$1</c:f>
              <c:strCache>
                <c:ptCount val="1"/>
                <c:pt idx="0">
                  <c:v>Yatılı Bölge Okulu</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2.4386324305343477E-2"/>
                  <c:y val="-1.46170426819796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6DA-4F7A-BA28-84F44E9894C2}"/>
                </c:ext>
              </c:extLst>
            </c:dLbl>
            <c:dLbl>
              <c:idx val="1"/>
              <c:layout>
                <c:manualLayout>
                  <c:x val="2.4315980788785298E-2"/>
                  <c:y val="-1.461704268197965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6DA-4F7A-BA28-84F44E9894C2}"/>
                </c:ext>
              </c:extLst>
            </c:dLbl>
            <c:dLbl>
              <c:idx val="2"/>
              <c:layout>
                <c:manualLayout>
                  <c:x val="3.1156649483022842E-2"/>
                  <c:y val="-2.0003966859991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6DA-4F7A-BA28-84F44E9894C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2022-2023</c:v>
                </c:pt>
                <c:pt idx="1">
                  <c:v>2023-2024</c:v>
                </c:pt>
                <c:pt idx="2">
                  <c:v>2024-2025</c:v>
                </c:pt>
              </c:strCache>
            </c:strRef>
          </c:cat>
          <c:val>
            <c:numRef>
              <c:f>Sayfa1!$D$2:$D$4</c:f>
              <c:numCache>
                <c:formatCode>#,##0</c:formatCode>
                <c:ptCount val="3"/>
                <c:pt idx="0">
                  <c:v>1244</c:v>
                </c:pt>
                <c:pt idx="1">
                  <c:v>1232</c:v>
                </c:pt>
                <c:pt idx="2">
                  <c:v>1135</c:v>
                </c:pt>
              </c:numCache>
            </c:numRef>
          </c:val>
          <c:extLst>
            <c:ext xmlns:c16="http://schemas.microsoft.com/office/drawing/2014/chart" uri="{C3380CC4-5D6E-409C-BE32-E72D297353CC}">
              <c16:uniqueId val="{0000000B-A6DA-4F7A-BA28-84F44E9894C2}"/>
            </c:ext>
          </c:extLst>
        </c:ser>
        <c:dLbls>
          <c:showLegendKey val="0"/>
          <c:showVal val="1"/>
          <c:showCatName val="0"/>
          <c:showSerName val="0"/>
          <c:showPercent val="0"/>
          <c:showBubbleSize val="0"/>
        </c:dLbls>
        <c:gapWidth val="150"/>
        <c:shape val="box"/>
        <c:axId val="-1618301488"/>
        <c:axId val="-1618309648"/>
        <c:axId val="0"/>
      </c:bar3DChart>
      <c:catAx>
        <c:axId val="-1618301488"/>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9648"/>
        <c:crosses val="autoZero"/>
        <c:auto val="1"/>
        <c:lblAlgn val="ctr"/>
        <c:lblOffset val="100"/>
        <c:noMultiLvlLbl val="0"/>
      </c:catAx>
      <c:valAx>
        <c:axId val="-1618309648"/>
        <c:scaling>
          <c:orientation val="minMax"/>
        </c:scaling>
        <c:delete val="0"/>
        <c:axPos val="l"/>
        <c:numFmt formatCode="#,##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14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Türkiye</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Lbls>
            <c:dLbl>
              <c:idx val="0"/>
              <c:layout>
                <c:manualLayout>
                  <c:x val="2.6918832689681801E-2"/>
                  <c:y val="-4.23703222870816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2F-4E26-9FE6-6DBE490705DF}"/>
                </c:ext>
              </c:extLst>
            </c:dLbl>
            <c:dLbl>
              <c:idx val="1"/>
              <c:layout>
                <c:manualLayout>
                  <c:x val="2.5683824079084452E-2"/>
                  <c:y val="-4.52729265805304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C2F-4E26-9FE6-6DBE490705DF}"/>
                </c:ext>
              </c:extLst>
            </c:dLbl>
            <c:dLbl>
              <c:idx val="2"/>
              <c:layout>
                <c:manualLayout>
                  <c:x val="2.5291700700986991E-2"/>
                  <c:y val="-3.8354978768222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C2F-4E26-9FE6-6DBE49070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 (3-5 yaş)</c:v>
                </c:pt>
                <c:pt idx="1">
                  <c:v>İlkokul</c:v>
                </c:pt>
                <c:pt idx="2">
                  <c:v>Ortaokul</c:v>
                </c:pt>
              </c:strCache>
            </c:strRef>
          </c:cat>
          <c:val>
            <c:numRef>
              <c:f>Sayfa1!$B$2:$B$4</c:f>
              <c:numCache>
                <c:formatCode>#,##0.00</c:formatCode>
                <c:ptCount val="3"/>
                <c:pt idx="0">
                  <c:v>51.89</c:v>
                </c:pt>
                <c:pt idx="1">
                  <c:v>95.03</c:v>
                </c:pt>
                <c:pt idx="2">
                  <c:v>91.45</c:v>
                </c:pt>
              </c:numCache>
            </c:numRef>
          </c:val>
          <c:extLst>
            <c:ext xmlns:c16="http://schemas.microsoft.com/office/drawing/2014/chart" uri="{C3380CC4-5D6E-409C-BE32-E72D297353CC}">
              <c16:uniqueId val="{00000003-0C2F-4E26-9FE6-6DBE490705DF}"/>
            </c:ext>
          </c:extLst>
        </c:ser>
        <c:ser>
          <c:idx val="1"/>
          <c:order val="1"/>
          <c:tx>
            <c:strRef>
              <c:f>Sayfa1!$C$1</c:f>
              <c:strCache>
                <c:ptCount val="1"/>
                <c:pt idx="0">
                  <c:v>Bingöl</c:v>
                </c:pt>
              </c:strCache>
            </c:strRef>
          </c:tx>
          <c:spPr>
            <a:solidFill>
              <a:srgbClr val="C00000"/>
            </a:solidFill>
            <a:ln>
              <a:noFill/>
            </a:ln>
            <a:effectLst>
              <a:outerShdw blurRad="57150" dist="19050" dir="5400000" algn="ctr" rotWithShape="0">
                <a:srgbClr val="000000">
                  <a:alpha val="63000"/>
                </a:srgbClr>
              </a:outerShdw>
            </a:effectLst>
            <a:sp3d/>
          </c:spPr>
          <c:invertIfNegative val="0"/>
          <c:dLbls>
            <c:dLbl>
              <c:idx val="0"/>
              <c:layout>
                <c:manualLayout>
                  <c:x val="3.7013052033246299E-2"/>
                  <c:y val="-4.60983328003513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C2F-4E26-9FE6-6DBE490705DF}"/>
                </c:ext>
              </c:extLst>
            </c:dLbl>
            <c:dLbl>
              <c:idx val="1"/>
              <c:layout>
                <c:manualLayout>
                  <c:x val="3.8965438962146978E-2"/>
                  <c:y val="-4.05161811757108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C2F-4E26-9FE6-6DBE490705DF}"/>
                </c:ext>
              </c:extLst>
            </c:dLbl>
            <c:dLbl>
              <c:idx val="2"/>
              <c:layout>
                <c:manualLayout>
                  <c:x val="3.768070766696386E-2"/>
                  <c:y val="-3.36300531868348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C2F-4E26-9FE6-6DBE490705DF}"/>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Sayfa1!$A$2:$A$4</c:f>
              <c:strCache>
                <c:ptCount val="3"/>
                <c:pt idx="0">
                  <c:v>Okul Öncesi (3-5 yaş)</c:v>
                </c:pt>
                <c:pt idx="1">
                  <c:v>İlkokul</c:v>
                </c:pt>
                <c:pt idx="2">
                  <c:v>Ortaokul</c:v>
                </c:pt>
              </c:strCache>
            </c:strRef>
          </c:cat>
          <c:val>
            <c:numRef>
              <c:f>Sayfa1!$C$2:$C$4</c:f>
              <c:numCache>
                <c:formatCode>#,##0.00</c:formatCode>
                <c:ptCount val="3"/>
                <c:pt idx="0">
                  <c:v>45.03</c:v>
                </c:pt>
                <c:pt idx="1">
                  <c:v>94.87</c:v>
                </c:pt>
                <c:pt idx="2">
                  <c:v>90.13</c:v>
                </c:pt>
              </c:numCache>
            </c:numRef>
          </c:val>
          <c:extLst>
            <c:ext xmlns:c16="http://schemas.microsoft.com/office/drawing/2014/chart" uri="{C3380CC4-5D6E-409C-BE32-E72D297353CC}">
              <c16:uniqueId val="{00000007-0C2F-4E26-9FE6-6DBE490705DF}"/>
            </c:ext>
          </c:extLst>
        </c:ser>
        <c:dLbls>
          <c:showLegendKey val="0"/>
          <c:showVal val="1"/>
          <c:showCatName val="0"/>
          <c:showSerName val="0"/>
          <c:showPercent val="0"/>
          <c:showBubbleSize val="0"/>
        </c:dLbls>
        <c:gapWidth val="150"/>
        <c:shape val="box"/>
        <c:axId val="-1618304752"/>
        <c:axId val="-1618308560"/>
        <c:axId val="0"/>
      </c:bar3DChart>
      <c:catAx>
        <c:axId val="-161830475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8560"/>
        <c:crosses val="autoZero"/>
        <c:auto val="1"/>
        <c:lblAlgn val="ctr"/>
        <c:lblOffset val="100"/>
        <c:noMultiLvlLbl val="0"/>
      </c:catAx>
      <c:valAx>
        <c:axId val="-1618308560"/>
        <c:scaling>
          <c:orientation val="minMax"/>
        </c:scaling>
        <c:delete val="0"/>
        <c:axPos val="l"/>
        <c:numFmt formatCode="#,##0.00"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16183047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w="19050">
      <a:solidFill>
        <a:srgbClr val="BCD6ED"/>
      </a:solidFill>
      <a:prstDash val="sysDash"/>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withinLinear" id="15">
  <a:schemeClr val="accent2"/>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3.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22.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2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6.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3" y="1"/>
            <a:ext cx="3078427" cy="513508"/>
          </a:xfrm>
          <a:prstGeom prst="rect">
            <a:avLst/>
          </a:prstGeom>
        </p:spPr>
        <p:txBody>
          <a:bodyPr vert="horz" lIns="94787" tIns="47393" rIns="94787" bIns="47393" rtlCol="0"/>
          <a:lstStyle>
            <a:lvl1pPr algn="l">
              <a:defRPr sz="1200"/>
            </a:lvl1pPr>
          </a:lstStyle>
          <a:p>
            <a:endParaRPr lang="tr-TR"/>
          </a:p>
        </p:txBody>
      </p:sp>
      <p:sp>
        <p:nvSpPr>
          <p:cNvPr id="3" name="Veri Yer Tutucusu 2"/>
          <p:cNvSpPr>
            <a:spLocks noGrp="1"/>
          </p:cNvSpPr>
          <p:nvPr>
            <p:ph type="dt" idx="1"/>
          </p:nvPr>
        </p:nvSpPr>
        <p:spPr>
          <a:xfrm>
            <a:off x="4023995" y="1"/>
            <a:ext cx="3078427" cy="513508"/>
          </a:xfrm>
          <a:prstGeom prst="rect">
            <a:avLst/>
          </a:prstGeom>
        </p:spPr>
        <p:txBody>
          <a:bodyPr vert="horz" lIns="94787" tIns="47393" rIns="94787" bIns="47393" rtlCol="0"/>
          <a:lstStyle>
            <a:lvl1pPr algn="r">
              <a:defRPr sz="1200"/>
            </a:lvl1pPr>
          </a:lstStyle>
          <a:p>
            <a:fld id="{5F180F70-C341-42F7-BB93-72C75E72EFDF}" type="datetimeFigureOut">
              <a:rPr lang="tr-TR" smtClean="0"/>
              <a:t>3.03.2025</a:t>
            </a:fld>
            <a:endParaRPr lang="tr-TR"/>
          </a:p>
        </p:txBody>
      </p:sp>
      <p:sp>
        <p:nvSpPr>
          <p:cNvPr id="4" name="Slayt Görüntüsü Yer Tutucusu 3"/>
          <p:cNvSpPr>
            <a:spLocks noGrp="1" noRot="1" noChangeAspect="1"/>
          </p:cNvSpPr>
          <p:nvPr>
            <p:ph type="sldImg" idx="2"/>
          </p:nvPr>
        </p:nvSpPr>
        <p:spPr>
          <a:xfrm>
            <a:off x="481013" y="1279525"/>
            <a:ext cx="6142037" cy="3454400"/>
          </a:xfrm>
          <a:prstGeom prst="rect">
            <a:avLst/>
          </a:prstGeom>
          <a:noFill/>
          <a:ln w="12700">
            <a:solidFill>
              <a:prstClr val="black"/>
            </a:solidFill>
          </a:ln>
        </p:spPr>
        <p:txBody>
          <a:bodyPr vert="horz" lIns="94787" tIns="47393" rIns="94787" bIns="47393" rtlCol="0" anchor="ctr"/>
          <a:lstStyle/>
          <a:p>
            <a:endParaRPr lang="tr-TR"/>
          </a:p>
        </p:txBody>
      </p:sp>
      <p:sp>
        <p:nvSpPr>
          <p:cNvPr id="5" name="Not Yer Tutucusu 4"/>
          <p:cNvSpPr>
            <a:spLocks noGrp="1"/>
          </p:cNvSpPr>
          <p:nvPr>
            <p:ph type="body" sz="quarter" idx="3"/>
          </p:nvPr>
        </p:nvSpPr>
        <p:spPr>
          <a:xfrm>
            <a:off x="710407" y="4925409"/>
            <a:ext cx="5683250" cy="4029879"/>
          </a:xfrm>
          <a:prstGeom prst="rect">
            <a:avLst/>
          </a:prstGeom>
        </p:spPr>
        <p:txBody>
          <a:bodyPr vert="horz" lIns="94787" tIns="47393" rIns="94787" bIns="47393"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3" y="9721111"/>
            <a:ext cx="3078427" cy="513507"/>
          </a:xfrm>
          <a:prstGeom prst="rect">
            <a:avLst/>
          </a:prstGeom>
        </p:spPr>
        <p:txBody>
          <a:bodyPr vert="horz" lIns="94787" tIns="47393" rIns="94787" bIns="47393" rtlCol="0" anchor="b"/>
          <a:lstStyle>
            <a:lvl1pPr algn="l">
              <a:defRPr sz="1200"/>
            </a:lvl1pPr>
          </a:lstStyle>
          <a:p>
            <a:endParaRPr lang="tr-TR"/>
          </a:p>
        </p:txBody>
      </p:sp>
      <p:sp>
        <p:nvSpPr>
          <p:cNvPr id="7" name="Slayt Numarası Yer Tutucusu 6"/>
          <p:cNvSpPr>
            <a:spLocks noGrp="1"/>
          </p:cNvSpPr>
          <p:nvPr>
            <p:ph type="sldNum" sz="quarter" idx="5"/>
          </p:nvPr>
        </p:nvSpPr>
        <p:spPr>
          <a:xfrm>
            <a:off x="4023995" y="9721111"/>
            <a:ext cx="3078427" cy="513507"/>
          </a:xfrm>
          <a:prstGeom prst="rect">
            <a:avLst/>
          </a:prstGeom>
        </p:spPr>
        <p:txBody>
          <a:bodyPr vert="horz" lIns="94787" tIns="47393" rIns="94787" bIns="47393" rtlCol="0" anchor="b"/>
          <a:lstStyle>
            <a:lvl1pPr algn="r">
              <a:defRPr sz="1200"/>
            </a:lvl1pPr>
          </a:lstStyle>
          <a:p>
            <a:fld id="{BA1CD41E-00D1-4045-A704-145037456712}" type="slidenum">
              <a:rPr lang="tr-TR" smtClean="0"/>
              <a:t>‹#›</a:t>
            </a:fld>
            <a:endParaRPr lang="tr-TR"/>
          </a:p>
        </p:txBody>
      </p:sp>
    </p:spTree>
    <p:extLst>
      <p:ext uri="{BB962C8B-B14F-4D97-AF65-F5344CB8AC3E}">
        <p14:creationId xmlns:p14="http://schemas.microsoft.com/office/powerpoint/2010/main" val="26742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8B0E9F4-65B8-4D77-91A8-483D046554E7}" type="slidenum">
              <a:rPr lang="tr-TR">
                <a:solidFill>
                  <a:prstClr val="black"/>
                </a:solidFill>
                <a:latin typeface="Calibri" panose="020F0502020204030204"/>
              </a:rPr>
              <a:pPr defTabSz="947868">
                <a:defRPr/>
              </a:pPr>
              <a:t>1</a:t>
            </a:fld>
            <a:endParaRPr lang="tr-TR">
              <a:solidFill>
                <a:prstClr val="black"/>
              </a:solidFill>
              <a:latin typeface="Calibri" panose="020F0502020204030204"/>
            </a:endParaRPr>
          </a:p>
        </p:txBody>
      </p:sp>
    </p:spTree>
    <p:extLst>
      <p:ext uri="{BB962C8B-B14F-4D97-AF65-F5344CB8AC3E}">
        <p14:creationId xmlns:p14="http://schemas.microsoft.com/office/powerpoint/2010/main" val="248858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17</a:t>
            </a:fld>
            <a:endParaRPr lang="tr-TR"/>
          </a:p>
        </p:txBody>
      </p:sp>
    </p:spTree>
    <p:extLst>
      <p:ext uri="{BB962C8B-B14F-4D97-AF65-F5344CB8AC3E}">
        <p14:creationId xmlns:p14="http://schemas.microsoft.com/office/powerpoint/2010/main" val="14601499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aseline="0"/>
              <a:t>Türkiye’de hekim </a:t>
            </a:r>
            <a:r>
              <a:rPr lang="tr-TR" baseline="0" dirty="0"/>
              <a:t>sayısı </a:t>
            </a:r>
            <a:r>
              <a:rPr lang="tr-TR" dirty="0"/>
              <a:t>2018 Sağlık İstatistikleri Yıllığından </a:t>
            </a:r>
            <a:r>
              <a:rPr lang="tr-TR" baseline="0" dirty="0"/>
              <a:t>kişi başı müracaat olarak hesaplanmıştır.</a:t>
            </a:r>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18</a:t>
            </a:fld>
            <a:endParaRPr lang="tr-TR">
              <a:solidFill>
                <a:prstClr val="black"/>
              </a:solidFill>
              <a:latin typeface="Calibri" panose="020F0502020204030204"/>
            </a:endParaRPr>
          </a:p>
        </p:txBody>
      </p:sp>
    </p:spTree>
    <p:extLst>
      <p:ext uri="{BB962C8B-B14F-4D97-AF65-F5344CB8AC3E}">
        <p14:creationId xmlns:p14="http://schemas.microsoft.com/office/powerpoint/2010/main" val="4067507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20</a:t>
            </a:fld>
            <a:endParaRPr lang="tr-TR"/>
          </a:p>
        </p:txBody>
      </p:sp>
    </p:spTree>
    <p:extLst>
      <p:ext uri="{BB962C8B-B14F-4D97-AF65-F5344CB8AC3E}">
        <p14:creationId xmlns:p14="http://schemas.microsoft.com/office/powerpoint/2010/main" val="24394537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859821">
              <a:defRPr/>
            </a:pPr>
            <a:fld id="{BA1CD41E-00D1-4045-A704-145037456712}" type="slidenum">
              <a:rPr lang="tr-TR" sz="1100">
                <a:solidFill>
                  <a:prstClr val="black"/>
                </a:solidFill>
                <a:latin typeface="Calibri" panose="020F0502020204030204"/>
              </a:rPr>
              <a:pPr defTabSz="859821">
                <a:defRPr/>
              </a:pPr>
              <a:t>21</a:t>
            </a:fld>
            <a:endParaRPr lang="tr-TR" sz="1100">
              <a:solidFill>
                <a:prstClr val="black"/>
              </a:solidFill>
              <a:latin typeface="Calibri" panose="020F0502020204030204"/>
            </a:endParaRPr>
          </a:p>
        </p:txBody>
      </p:sp>
    </p:spTree>
    <p:extLst>
      <p:ext uri="{BB962C8B-B14F-4D97-AF65-F5344CB8AC3E}">
        <p14:creationId xmlns:p14="http://schemas.microsoft.com/office/powerpoint/2010/main" val="2655872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22</a:t>
            </a:fld>
            <a:endParaRPr lang="tr-TR"/>
          </a:p>
        </p:txBody>
      </p:sp>
    </p:spTree>
    <p:extLst>
      <p:ext uri="{BB962C8B-B14F-4D97-AF65-F5344CB8AC3E}">
        <p14:creationId xmlns:p14="http://schemas.microsoft.com/office/powerpoint/2010/main" val="6369167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14314">
              <a:defRPr/>
            </a:pPr>
            <a:fld id="{BA1CD41E-00D1-4045-A704-145037456712}" type="slidenum">
              <a:rPr lang="tr-TR" sz="1100">
                <a:solidFill>
                  <a:prstClr val="black"/>
                </a:solidFill>
                <a:latin typeface="Calibri" panose="020F0502020204030204"/>
              </a:rPr>
              <a:pPr defTabSz="914314">
                <a:defRPr/>
              </a:pPr>
              <a:t>23</a:t>
            </a:fld>
            <a:endParaRPr lang="tr-TR" sz="1100">
              <a:solidFill>
                <a:prstClr val="black"/>
              </a:solidFill>
              <a:latin typeface="Calibri" panose="020F0502020204030204"/>
            </a:endParaRPr>
          </a:p>
        </p:txBody>
      </p:sp>
    </p:spTree>
    <p:extLst>
      <p:ext uri="{BB962C8B-B14F-4D97-AF65-F5344CB8AC3E}">
        <p14:creationId xmlns:p14="http://schemas.microsoft.com/office/powerpoint/2010/main" val="3411442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24</a:t>
            </a:fld>
            <a:endParaRPr lang="tr-TR">
              <a:solidFill>
                <a:prstClr val="black"/>
              </a:solidFill>
              <a:latin typeface="Calibri" panose="020F0502020204030204"/>
            </a:endParaRPr>
          </a:p>
        </p:txBody>
      </p:sp>
    </p:spTree>
    <p:extLst>
      <p:ext uri="{BB962C8B-B14F-4D97-AF65-F5344CB8AC3E}">
        <p14:creationId xmlns:p14="http://schemas.microsoft.com/office/powerpoint/2010/main" val="1644802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25</a:t>
            </a:fld>
            <a:endParaRPr lang="tr-TR"/>
          </a:p>
        </p:txBody>
      </p:sp>
    </p:spTree>
    <p:extLst>
      <p:ext uri="{BB962C8B-B14F-4D97-AF65-F5344CB8AC3E}">
        <p14:creationId xmlns:p14="http://schemas.microsoft.com/office/powerpoint/2010/main" val="11027163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26</a:t>
            </a:fld>
            <a:endParaRPr lang="tr-TR">
              <a:solidFill>
                <a:prstClr val="black"/>
              </a:solidFill>
              <a:latin typeface="Calibri" panose="020F0502020204030204"/>
            </a:endParaRPr>
          </a:p>
        </p:txBody>
      </p:sp>
    </p:spTree>
    <p:extLst>
      <p:ext uri="{BB962C8B-B14F-4D97-AF65-F5344CB8AC3E}">
        <p14:creationId xmlns:p14="http://schemas.microsoft.com/office/powerpoint/2010/main" val="737717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28</a:t>
            </a:fld>
            <a:endParaRPr lang="tr-TR"/>
          </a:p>
        </p:txBody>
      </p:sp>
    </p:spTree>
    <p:extLst>
      <p:ext uri="{BB962C8B-B14F-4D97-AF65-F5344CB8AC3E}">
        <p14:creationId xmlns:p14="http://schemas.microsoft.com/office/powerpoint/2010/main" val="647591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5</a:t>
            </a:fld>
            <a:endParaRPr lang="tr-TR"/>
          </a:p>
        </p:txBody>
      </p:sp>
    </p:spTree>
    <p:extLst>
      <p:ext uri="{BB962C8B-B14F-4D97-AF65-F5344CB8AC3E}">
        <p14:creationId xmlns:p14="http://schemas.microsoft.com/office/powerpoint/2010/main" val="1136063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29</a:t>
            </a:fld>
            <a:endParaRPr lang="tr-TR"/>
          </a:p>
        </p:txBody>
      </p:sp>
    </p:spTree>
    <p:extLst>
      <p:ext uri="{BB962C8B-B14F-4D97-AF65-F5344CB8AC3E}">
        <p14:creationId xmlns:p14="http://schemas.microsoft.com/office/powerpoint/2010/main" val="37296504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CD41E-00D1-4045-A704-14503745671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5911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32</a:t>
            </a:fld>
            <a:endParaRPr lang="tr-TR">
              <a:solidFill>
                <a:prstClr val="black"/>
              </a:solidFill>
              <a:latin typeface="Calibri" panose="020F0502020204030204"/>
            </a:endParaRPr>
          </a:p>
        </p:txBody>
      </p:sp>
    </p:spTree>
    <p:extLst>
      <p:ext uri="{BB962C8B-B14F-4D97-AF65-F5344CB8AC3E}">
        <p14:creationId xmlns:p14="http://schemas.microsoft.com/office/powerpoint/2010/main" val="16601886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34</a:t>
            </a:fld>
            <a:endParaRPr lang="tr-TR">
              <a:solidFill>
                <a:prstClr val="black"/>
              </a:solidFill>
              <a:latin typeface="Calibri" panose="020F0502020204030204"/>
            </a:endParaRPr>
          </a:p>
        </p:txBody>
      </p:sp>
    </p:spTree>
    <p:extLst>
      <p:ext uri="{BB962C8B-B14F-4D97-AF65-F5344CB8AC3E}">
        <p14:creationId xmlns:p14="http://schemas.microsoft.com/office/powerpoint/2010/main" val="36494458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35</a:t>
            </a:fld>
            <a:endParaRPr lang="tr-TR">
              <a:solidFill>
                <a:prstClr val="black"/>
              </a:solidFill>
              <a:latin typeface="Calibri" panose="020F0502020204030204"/>
            </a:endParaRPr>
          </a:p>
        </p:txBody>
      </p:sp>
    </p:spTree>
    <p:extLst>
      <p:ext uri="{BB962C8B-B14F-4D97-AF65-F5344CB8AC3E}">
        <p14:creationId xmlns:p14="http://schemas.microsoft.com/office/powerpoint/2010/main" val="1197237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37</a:t>
            </a:fld>
            <a:endParaRPr lang="tr-TR"/>
          </a:p>
        </p:txBody>
      </p:sp>
    </p:spTree>
    <p:extLst>
      <p:ext uri="{BB962C8B-B14F-4D97-AF65-F5344CB8AC3E}">
        <p14:creationId xmlns:p14="http://schemas.microsoft.com/office/powerpoint/2010/main" val="2904051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39</a:t>
            </a:fld>
            <a:endParaRPr lang="tr-TR">
              <a:solidFill>
                <a:prstClr val="black"/>
              </a:solidFill>
              <a:latin typeface="Calibri" panose="020F0502020204030204"/>
            </a:endParaRPr>
          </a:p>
        </p:txBody>
      </p:sp>
    </p:spTree>
    <p:extLst>
      <p:ext uri="{BB962C8B-B14F-4D97-AF65-F5344CB8AC3E}">
        <p14:creationId xmlns:p14="http://schemas.microsoft.com/office/powerpoint/2010/main" val="40293402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40</a:t>
            </a:fld>
            <a:endParaRPr lang="tr-TR">
              <a:solidFill>
                <a:prstClr val="black"/>
              </a:solidFill>
              <a:latin typeface="Calibri" panose="020F0502020204030204"/>
            </a:endParaRPr>
          </a:p>
        </p:txBody>
      </p:sp>
    </p:spTree>
    <p:extLst>
      <p:ext uri="{BB962C8B-B14F-4D97-AF65-F5344CB8AC3E}">
        <p14:creationId xmlns:p14="http://schemas.microsoft.com/office/powerpoint/2010/main" val="2163148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2022 yılı tarımsal</a:t>
            </a:r>
            <a:r>
              <a:rPr lang="tr-TR" baseline="0" dirty="0"/>
              <a:t> üretim değeri verileri henüz yayınlanmamıştır.</a:t>
            </a:r>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a:rPr>
              <a:pPr defTabSz="947868">
                <a:defRPr/>
              </a:pPr>
              <a:t>42</a:t>
            </a:fld>
            <a:endParaRPr lang="tr-TR">
              <a:solidFill>
                <a:prstClr val="black"/>
              </a:solidFill>
              <a:latin typeface="Calibri"/>
            </a:endParaRPr>
          </a:p>
        </p:txBody>
      </p:sp>
    </p:spTree>
    <p:extLst>
      <p:ext uri="{BB962C8B-B14F-4D97-AF65-F5344CB8AC3E}">
        <p14:creationId xmlns:p14="http://schemas.microsoft.com/office/powerpoint/2010/main" val="1930050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BA1CD41E-00D1-4045-A704-145037456712}" type="slidenum">
              <a:rPr lang="tr-TR" smtClean="0"/>
              <a:t>44</a:t>
            </a:fld>
            <a:endParaRPr lang="tr-TR"/>
          </a:p>
        </p:txBody>
      </p:sp>
    </p:spTree>
    <p:extLst>
      <p:ext uri="{BB962C8B-B14F-4D97-AF65-F5344CB8AC3E}">
        <p14:creationId xmlns:p14="http://schemas.microsoft.com/office/powerpoint/2010/main" val="2692427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6</a:t>
            </a:fld>
            <a:endParaRPr lang="tr-TR"/>
          </a:p>
        </p:txBody>
      </p:sp>
    </p:spTree>
    <p:extLst>
      <p:ext uri="{BB962C8B-B14F-4D97-AF65-F5344CB8AC3E}">
        <p14:creationId xmlns:p14="http://schemas.microsoft.com/office/powerpoint/2010/main" val="9439740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46</a:t>
            </a:fld>
            <a:endParaRPr lang="tr-TR"/>
          </a:p>
        </p:txBody>
      </p:sp>
    </p:spTree>
    <p:extLst>
      <p:ext uri="{BB962C8B-B14F-4D97-AF65-F5344CB8AC3E}">
        <p14:creationId xmlns:p14="http://schemas.microsoft.com/office/powerpoint/2010/main" val="2683709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CD41E-00D1-4045-A704-14503745671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14093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49</a:t>
            </a:fld>
            <a:endParaRPr lang="tr-TR"/>
          </a:p>
        </p:txBody>
      </p:sp>
    </p:spTree>
    <p:extLst>
      <p:ext uri="{BB962C8B-B14F-4D97-AF65-F5344CB8AC3E}">
        <p14:creationId xmlns:p14="http://schemas.microsoft.com/office/powerpoint/2010/main" val="22276877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50</a:t>
            </a:fld>
            <a:endParaRPr lang="tr-TR">
              <a:solidFill>
                <a:prstClr val="black"/>
              </a:solidFill>
              <a:latin typeface="Calibri"/>
            </a:endParaRPr>
          </a:p>
        </p:txBody>
      </p:sp>
    </p:spTree>
    <p:extLst>
      <p:ext uri="{BB962C8B-B14F-4D97-AF65-F5344CB8AC3E}">
        <p14:creationId xmlns:p14="http://schemas.microsoft.com/office/powerpoint/2010/main" val="18842659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panose="020F0502020204030204"/>
              </a:rPr>
              <a:pPr defTabSz="914314">
                <a:defRPr/>
              </a:pPr>
              <a:t>51</a:t>
            </a:fld>
            <a:endParaRPr lang="tr-TR">
              <a:solidFill>
                <a:prstClr val="black"/>
              </a:solidFill>
              <a:latin typeface="Calibri" panose="020F0502020204030204"/>
            </a:endParaRPr>
          </a:p>
        </p:txBody>
      </p:sp>
    </p:spTree>
    <p:extLst>
      <p:ext uri="{BB962C8B-B14F-4D97-AF65-F5344CB8AC3E}">
        <p14:creationId xmlns:p14="http://schemas.microsoft.com/office/powerpoint/2010/main" val="34846163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52</a:t>
            </a:fld>
            <a:endParaRPr lang="tr-TR">
              <a:solidFill>
                <a:prstClr val="black"/>
              </a:solidFill>
              <a:latin typeface="Calibri" panose="020F0502020204030204"/>
            </a:endParaRPr>
          </a:p>
        </p:txBody>
      </p:sp>
    </p:spTree>
    <p:extLst>
      <p:ext uri="{BB962C8B-B14F-4D97-AF65-F5344CB8AC3E}">
        <p14:creationId xmlns:p14="http://schemas.microsoft.com/office/powerpoint/2010/main" val="2881710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2397D5D-78B0-4605-A76A-34123DABD494}" type="slidenum">
              <a:rPr lang="tr-TR">
                <a:solidFill>
                  <a:prstClr val="black"/>
                </a:solidFill>
                <a:latin typeface="Calibri" panose="020F0502020204030204"/>
              </a:rPr>
              <a:pPr defTabSz="947868">
                <a:defRPr/>
              </a:pPr>
              <a:t>54</a:t>
            </a:fld>
            <a:endParaRPr lang="tr-TR">
              <a:solidFill>
                <a:prstClr val="black"/>
              </a:solidFill>
              <a:latin typeface="Calibri" panose="020F0502020204030204"/>
            </a:endParaRPr>
          </a:p>
        </p:txBody>
      </p:sp>
    </p:spTree>
    <p:extLst>
      <p:ext uri="{BB962C8B-B14F-4D97-AF65-F5344CB8AC3E}">
        <p14:creationId xmlns:p14="http://schemas.microsoft.com/office/powerpoint/2010/main" val="886614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1CD41E-00D1-4045-A704-145037456712}" type="slidenum">
              <a:rPr kumimoji="0" lang="tr-T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2237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57</a:t>
            </a:fld>
            <a:endParaRPr lang="tr-TR">
              <a:solidFill>
                <a:prstClr val="black"/>
              </a:solidFill>
              <a:latin typeface="Calibri" panose="020F0502020204030204"/>
            </a:endParaRPr>
          </a:p>
        </p:txBody>
      </p:sp>
    </p:spTree>
    <p:extLst>
      <p:ext uri="{BB962C8B-B14F-4D97-AF65-F5344CB8AC3E}">
        <p14:creationId xmlns:p14="http://schemas.microsoft.com/office/powerpoint/2010/main" val="6177371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pPr defTabSz="947868">
              <a:defRPr/>
            </a:pPr>
            <a:fld id="{BA1CD41E-00D1-4045-A704-145037456712}" type="slidenum">
              <a:rPr lang="tr-TR">
                <a:solidFill>
                  <a:prstClr val="black"/>
                </a:solidFill>
                <a:latin typeface="Calibri"/>
              </a:rPr>
              <a:pPr defTabSz="947868">
                <a:defRPr/>
              </a:pPr>
              <a:t>59</a:t>
            </a:fld>
            <a:endParaRPr lang="tr-TR">
              <a:solidFill>
                <a:prstClr val="black"/>
              </a:solidFill>
              <a:latin typeface="Calibri"/>
            </a:endParaRPr>
          </a:p>
        </p:txBody>
      </p:sp>
    </p:spTree>
    <p:extLst>
      <p:ext uri="{BB962C8B-B14F-4D97-AF65-F5344CB8AC3E}">
        <p14:creationId xmlns:p14="http://schemas.microsoft.com/office/powerpoint/2010/main" val="3488152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7</a:t>
            </a:fld>
            <a:endParaRPr lang="tr-TR">
              <a:solidFill>
                <a:prstClr val="black"/>
              </a:solidFill>
              <a:latin typeface="Calibri"/>
            </a:endParaRPr>
          </a:p>
        </p:txBody>
      </p:sp>
    </p:spTree>
    <p:extLst>
      <p:ext uri="{BB962C8B-B14F-4D97-AF65-F5344CB8AC3E}">
        <p14:creationId xmlns:p14="http://schemas.microsoft.com/office/powerpoint/2010/main" val="30287994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BA1CD41E-00D1-4045-A704-145037456712}" type="slidenum">
              <a:rPr lang="tr-TR" smtClean="0"/>
              <a:t>64</a:t>
            </a:fld>
            <a:endParaRPr lang="tr-TR"/>
          </a:p>
        </p:txBody>
      </p:sp>
    </p:spTree>
    <p:extLst>
      <p:ext uri="{BB962C8B-B14F-4D97-AF65-F5344CB8AC3E}">
        <p14:creationId xmlns:p14="http://schemas.microsoft.com/office/powerpoint/2010/main" val="12557709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BA1CD41E-00D1-4045-A704-145037456712}" type="slidenum">
              <a:rPr lang="tr-TR">
                <a:solidFill>
                  <a:prstClr val="black"/>
                </a:solidFill>
                <a:latin typeface="Calibri" panose="020F0502020204030204"/>
              </a:rPr>
              <a:pPr defTabSz="947868">
                <a:defRPr/>
              </a:pPr>
              <a:t>67</a:t>
            </a:fld>
            <a:endParaRPr lang="tr-TR">
              <a:solidFill>
                <a:prstClr val="black"/>
              </a:solidFill>
              <a:latin typeface="Calibri" panose="020F0502020204030204"/>
            </a:endParaRPr>
          </a:p>
        </p:txBody>
      </p:sp>
    </p:spTree>
    <p:extLst>
      <p:ext uri="{BB962C8B-B14F-4D97-AF65-F5344CB8AC3E}">
        <p14:creationId xmlns:p14="http://schemas.microsoft.com/office/powerpoint/2010/main" val="1780482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47868">
              <a:defRPr/>
            </a:pPr>
            <a:fld id="{78B0E9F4-65B8-4D77-91A8-483D046554E7}" type="slidenum">
              <a:rPr lang="tr-TR">
                <a:solidFill>
                  <a:prstClr val="black"/>
                </a:solidFill>
                <a:latin typeface="Calibri" panose="020F0502020204030204"/>
              </a:rPr>
              <a:pPr defTabSz="947868">
                <a:defRPr/>
              </a:pPr>
              <a:t>68</a:t>
            </a:fld>
            <a:endParaRPr lang="tr-TR">
              <a:solidFill>
                <a:prstClr val="black"/>
              </a:solidFill>
              <a:latin typeface="Calibri" panose="020F0502020204030204"/>
            </a:endParaRPr>
          </a:p>
        </p:txBody>
      </p:sp>
    </p:spTree>
    <p:extLst>
      <p:ext uri="{BB962C8B-B14F-4D97-AF65-F5344CB8AC3E}">
        <p14:creationId xmlns:p14="http://schemas.microsoft.com/office/powerpoint/2010/main" val="864900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8</a:t>
            </a:fld>
            <a:endParaRPr lang="tr-TR">
              <a:solidFill>
                <a:prstClr val="black"/>
              </a:solidFill>
              <a:latin typeface="Calibri"/>
            </a:endParaRPr>
          </a:p>
        </p:txBody>
      </p:sp>
    </p:spTree>
    <p:extLst>
      <p:ext uri="{BB962C8B-B14F-4D97-AF65-F5344CB8AC3E}">
        <p14:creationId xmlns:p14="http://schemas.microsoft.com/office/powerpoint/2010/main" val="1756795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10</a:t>
            </a:fld>
            <a:endParaRPr lang="tr-TR">
              <a:solidFill>
                <a:prstClr val="black"/>
              </a:solidFill>
              <a:latin typeface="Calibri"/>
            </a:endParaRPr>
          </a:p>
        </p:txBody>
      </p:sp>
    </p:spTree>
    <p:extLst>
      <p:ext uri="{BB962C8B-B14F-4D97-AF65-F5344CB8AC3E}">
        <p14:creationId xmlns:p14="http://schemas.microsoft.com/office/powerpoint/2010/main" val="287629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12</a:t>
            </a:fld>
            <a:endParaRPr lang="tr-TR">
              <a:solidFill>
                <a:prstClr val="black"/>
              </a:solidFill>
              <a:latin typeface="Calibri"/>
            </a:endParaRPr>
          </a:p>
        </p:txBody>
      </p:sp>
    </p:spTree>
    <p:extLst>
      <p:ext uri="{BB962C8B-B14F-4D97-AF65-F5344CB8AC3E}">
        <p14:creationId xmlns:p14="http://schemas.microsoft.com/office/powerpoint/2010/main" val="2166647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defTabSz="914314">
              <a:defRPr/>
            </a:pPr>
            <a:fld id="{BA1CD41E-00D1-4045-A704-145037456712}" type="slidenum">
              <a:rPr lang="tr-TR">
                <a:solidFill>
                  <a:prstClr val="black"/>
                </a:solidFill>
                <a:latin typeface="Calibri"/>
              </a:rPr>
              <a:pPr defTabSz="914314">
                <a:defRPr/>
              </a:pPr>
              <a:t>14</a:t>
            </a:fld>
            <a:endParaRPr lang="tr-TR">
              <a:solidFill>
                <a:prstClr val="black"/>
              </a:solidFill>
              <a:latin typeface="Calibri"/>
            </a:endParaRPr>
          </a:p>
        </p:txBody>
      </p:sp>
    </p:spTree>
    <p:extLst>
      <p:ext uri="{BB962C8B-B14F-4D97-AF65-F5344CB8AC3E}">
        <p14:creationId xmlns:p14="http://schemas.microsoft.com/office/powerpoint/2010/main" val="22222534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BA1CD41E-00D1-4045-A704-145037456712}" type="slidenum">
              <a:rPr lang="tr-TR" smtClean="0"/>
              <a:t>15</a:t>
            </a:fld>
            <a:endParaRPr lang="tr-TR"/>
          </a:p>
        </p:txBody>
      </p:sp>
    </p:spTree>
    <p:extLst>
      <p:ext uri="{BB962C8B-B14F-4D97-AF65-F5344CB8AC3E}">
        <p14:creationId xmlns:p14="http://schemas.microsoft.com/office/powerpoint/2010/main" val="33250450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algn="l"/>
            <a:r>
              <a:rPr lang="tr-TR" dirty="0"/>
              <a:t>www.bingol.gov.tr</a:t>
            </a:r>
          </a:p>
        </p:txBody>
      </p:sp>
      <p:sp>
        <p:nvSpPr>
          <p:cNvPr id="6" name="Slayt Numarası Yer Tutucusu 5"/>
          <p:cNvSpPr>
            <a:spLocks noGrp="1"/>
          </p:cNvSpPr>
          <p:nvPr>
            <p:ph type="sldNum" sz="quarter" idx="12"/>
          </p:nvPr>
        </p:nvSpPr>
        <p:spPr>
          <a:xfrm>
            <a:off x="8801100" y="6236429"/>
            <a:ext cx="2743200" cy="365125"/>
          </a:xfrm>
        </p:spPr>
        <p:txBody>
          <a:bodyPr/>
          <a:lstStyle/>
          <a:p>
            <a:fld id="{5FCBCB59-1ABC-4049-880D-4C4072460D6D}" type="slidenum">
              <a:rPr lang="tr-TR" smtClean="0"/>
              <a:t>‹#›</a:t>
            </a:fld>
            <a:endParaRPr lang="tr-T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algn="ctr"/>
            <a:r>
              <a:rPr lang="tr-TR" sz="1400" b="1" dirty="0">
                <a:solidFill>
                  <a:schemeClr val="bg1"/>
                </a:solidFill>
              </a:rPr>
              <a:t>T.C.</a:t>
            </a:r>
          </a:p>
          <a:p>
            <a:pPr algn="ctr"/>
            <a:r>
              <a:rPr lang="tr-TR" sz="1400" b="1" dirty="0">
                <a:solidFill>
                  <a:schemeClr val="bg1"/>
                </a:solidFill>
              </a:rPr>
              <a:t>BİNGÖL</a:t>
            </a:r>
            <a:r>
              <a:rPr lang="tr-TR" sz="1400" b="1" baseline="0" dirty="0">
                <a:solidFill>
                  <a:schemeClr val="bg1"/>
                </a:solidFill>
              </a:rPr>
              <a:t> VALİLİĞİ</a:t>
            </a:r>
            <a:endParaRPr lang="tr-TR" sz="1400" b="1" dirty="0">
              <a:solidFill>
                <a:schemeClr val="bg1"/>
              </a:solidFill>
            </a:endParaRP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fld id="{AF2504AB-8CA3-4FFB-BC2B-4E7344C11464}" type="slidenum">
              <a:rPr lang="tr-TR" sz="1400" b="1" smtClean="0">
                <a:solidFill>
                  <a:srgbClr val="781E1E"/>
                </a:solidFill>
              </a:rPr>
              <a:t>‹#›</a:t>
            </a:fld>
            <a:r>
              <a:rPr lang="tr-TR" sz="1400" b="1" dirty="0" smtClean="0">
                <a:solidFill>
                  <a:srgbClr val="781E1E"/>
                </a:solidFill>
              </a:rPr>
              <a:t>/67</a:t>
            </a:r>
            <a:endParaRPr lang="tr-TR" sz="1400" b="1" dirty="0">
              <a:solidFill>
                <a:srgbClr val="781E1E"/>
              </a:solidFill>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lvl="1"/>
            <a:endParaRPr b="1" dirty="0">
              <a:solidFill>
                <a:schemeClr val="bg1"/>
              </a:solidFill>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21157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606009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0573502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4772"/>
            </a:lvl1pPr>
          </a:lstStyle>
          <a:p>
            <a:r>
              <a:rPr lang="tr-TR"/>
              <a:t>Asıl başlık stili için tıklatın</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1909">
                <a:solidFill>
                  <a:schemeClr val="tx1">
                    <a:lumMod val="75000"/>
                    <a:lumOff val="25000"/>
                  </a:schemeClr>
                </a:solidFill>
              </a:defRPr>
            </a:lvl1pPr>
            <a:lvl2pPr marL="363636" indent="0" algn="ctr">
              <a:buNone/>
              <a:defRPr sz="2227"/>
            </a:lvl2pPr>
            <a:lvl3pPr marL="727272" indent="0" algn="ctr">
              <a:buNone/>
              <a:defRPr sz="1909"/>
            </a:lvl3pPr>
            <a:lvl4pPr marL="1090908" indent="0" algn="ctr">
              <a:buNone/>
              <a:defRPr sz="1591"/>
            </a:lvl4pPr>
            <a:lvl5pPr marL="1454543" indent="0" algn="ctr">
              <a:buNone/>
              <a:defRPr sz="1591"/>
            </a:lvl5pPr>
            <a:lvl6pPr marL="1818180" indent="0" algn="ctr">
              <a:buNone/>
              <a:defRPr sz="1591"/>
            </a:lvl6pPr>
            <a:lvl7pPr marL="2181816" indent="0" algn="ctr">
              <a:buNone/>
              <a:defRPr sz="1591"/>
            </a:lvl7pPr>
            <a:lvl8pPr marL="2545452" indent="0" algn="ctr">
              <a:buNone/>
              <a:defRPr sz="1591"/>
            </a:lvl8pPr>
            <a:lvl9pPr marL="2909088" indent="0" algn="ctr">
              <a:buNone/>
              <a:defRPr sz="1591"/>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464284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defTabSz="727272"/>
            <a:fld id="{F070A7B3-6521-4DCA-87E5-044747A908C1}"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7234673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4"/>
            <a:ext cx="10515601" cy="2851208"/>
          </a:xfrm>
        </p:spPr>
        <p:txBody>
          <a:bodyPr anchor="b">
            <a:normAutofit/>
          </a:bodyPr>
          <a:lstStyle>
            <a:lvl1pPr>
              <a:defRPr sz="4772" b="0"/>
            </a:lvl1pPr>
          </a:lstStyle>
          <a:p>
            <a:r>
              <a:rPr lang="tr-TR"/>
              <a:t>Asıl başlık stili için tıklatın</a:t>
            </a:r>
            <a:endParaRPr lang="en-US" dirty="0"/>
          </a:p>
        </p:txBody>
      </p:sp>
      <p:sp>
        <p:nvSpPr>
          <p:cNvPr id="3" name="Text Placeholder 2"/>
          <p:cNvSpPr>
            <a:spLocks noGrp="1"/>
          </p:cNvSpPr>
          <p:nvPr>
            <p:ph type="body" idx="1"/>
          </p:nvPr>
        </p:nvSpPr>
        <p:spPr>
          <a:xfrm>
            <a:off x="831850" y="4552634"/>
            <a:ext cx="10515601" cy="1500187"/>
          </a:xfrm>
        </p:spPr>
        <p:txBody>
          <a:bodyPr anchor="t">
            <a:normAutofit/>
          </a:bodyPr>
          <a:lstStyle>
            <a:lvl1pPr marL="0" indent="0">
              <a:buNone/>
              <a:defRPr sz="1909">
                <a:solidFill>
                  <a:schemeClr val="tx1">
                    <a:lumMod val="75000"/>
                    <a:lumOff val="25000"/>
                  </a:schemeClr>
                </a:solidFill>
              </a:defRPr>
            </a:lvl1pPr>
            <a:lvl2pPr marL="363636" indent="0">
              <a:buNone/>
              <a:defRPr sz="1432">
                <a:solidFill>
                  <a:schemeClr val="tx1">
                    <a:tint val="75000"/>
                  </a:schemeClr>
                </a:solidFill>
              </a:defRPr>
            </a:lvl2pPr>
            <a:lvl3pPr marL="727272" indent="0">
              <a:buNone/>
              <a:defRPr sz="1272">
                <a:solidFill>
                  <a:schemeClr val="tx1">
                    <a:tint val="75000"/>
                  </a:schemeClr>
                </a:solidFill>
              </a:defRPr>
            </a:lvl3pPr>
            <a:lvl4pPr marL="1090908" indent="0">
              <a:buNone/>
              <a:defRPr sz="1114">
                <a:solidFill>
                  <a:schemeClr val="tx1">
                    <a:tint val="75000"/>
                  </a:schemeClr>
                </a:solidFill>
              </a:defRPr>
            </a:lvl4pPr>
            <a:lvl5pPr marL="1454543" indent="0">
              <a:buNone/>
              <a:defRPr sz="1114">
                <a:solidFill>
                  <a:schemeClr val="tx1">
                    <a:tint val="75000"/>
                  </a:schemeClr>
                </a:solidFill>
              </a:defRPr>
            </a:lvl5pPr>
            <a:lvl6pPr marL="1818180" indent="0">
              <a:buNone/>
              <a:defRPr sz="1114">
                <a:solidFill>
                  <a:schemeClr val="tx1">
                    <a:tint val="75000"/>
                  </a:schemeClr>
                </a:solidFill>
              </a:defRPr>
            </a:lvl6pPr>
            <a:lvl7pPr marL="2181816" indent="0">
              <a:buNone/>
              <a:defRPr sz="1114">
                <a:solidFill>
                  <a:schemeClr val="tx1">
                    <a:tint val="75000"/>
                  </a:schemeClr>
                </a:solidFill>
              </a:defRPr>
            </a:lvl7pPr>
            <a:lvl8pPr marL="2545452" indent="0">
              <a:buNone/>
              <a:defRPr sz="1114">
                <a:solidFill>
                  <a:schemeClr val="tx1">
                    <a:tint val="75000"/>
                  </a:schemeClr>
                </a:solidFill>
              </a:defRPr>
            </a:lvl8pPr>
            <a:lvl9pPr marL="2909088" indent="0">
              <a:buNone/>
              <a:defRPr sz="1114">
                <a:solidFill>
                  <a:schemeClr val="tx1">
                    <a:tint val="75000"/>
                  </a:schemeClr>
                </a:solidFill>
              </a:defRPr>
            </a:lvl9pPr>
          </a:lstStyle>
          <a:p>
            <a:pPr lvl="0"/>
            <a:r>
              <a:rPr lang="tr-TR"/>
              <a:t>Asıl metin stillerini düzenle</a:t>
            </a:r>
          </a:p>
        </p:txBody>
      </p:sp>
      <p:sp>
        <p:nvSpPr>
          <p:cNvPr id="4" name="Date Placeholder 3"/>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770810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dirty="0"/>
          </a:p>
        </p:txBody>
      </p:sp>
      <p:sp>
        <p:nvSpPr>
          <p:cNvPr id="3" name="Content Placeholder 2"/>
          <p:cNvSpPr>
            <a:spLocks noGrp="1"/>
          </p:cNvSpPr>
          <p:nvPr>
            <p:ph sz="half" idx="1"/>
          </p:nvPr>
        </p:nvSpPr>
        <p:spPr>
          <a:xfrm>
            <a:off x="845128"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1" y="1828800"/>
            <a:ext cx="5181600" cy="4351337"/>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pPr defTabSz="727272"/>
            <a:fld id="{AB134690-1557-4C89-A502-4959FE7FAD70}"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1628355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Karşılaştırma">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8" y="1681851"/>
            <a:ext cx="5156200" cy="825699"/>
          </a:xfrm>
        </p:spPr>
        <p:txBody>
          <a:bodyPr anchor="b">
            <a:normAutofit/>
          </a:bodyPr>
          <a:lstStyle>
            <a:lvl1pPr marL="0" indent="0">
              <a:spcBef>
                <a:spcPts val="0"/>
              </a:spcBef>
              <a:buNone/>
              <a:defRPr sz="1909" b="1"/>
            </a:lvl1pPr>
            <a:lvl2pPr marL="363636" indent="0">
              <a:buNone/>
              <a:defRPr sz="1591" b="1"/>
            </a:lvl2pPr>
            <a:lvl3pPr marL="727272" indent="0">
              <a:buNone/>
              <a:defRPr sz="1432" b="1"/>
            </a:lvl3pPr>
            <a:lvl4pPr marL="1090908" indent="0">
              <a:buNone/>
              <a:defRPr sz="1272" b="1"/>
            </a:lvl4pPr>
            <a:lvl5pPr marL="1454543" indent="0">
              <a:buNone/>
              <a:defRPr sz="1272" b="1"/>
            </a:lvl5pPr>
            <a:lvl6pPr marL="1818180" indent="0">
              <a:buNone/>
              <a:defRPr sz="1272" b="1"/>
            </a:lvl6pPr>
            <a:lvl7pPr marL="2181816" indent="0">
              <a:buNone/>
              <a:defRPr sz="1272" b="1"/>
            </a:lvl7pPr>
            <a:lvl8pPr marL="2545452" indent="0">
              <a:buNone/>
              <a:defRPr sz="1272" b="1"/>
            </a:lvl8pPr>
            <a:lvl9pPr marL="2909088" indent="0">
              <a:buNone/>
              <a:defRPr sz="1272" b="1"/>
            </a:lvl9pPr>
          </a:lstStyle>
          <a:p>
            <a:pPr lvl="0"/>
            <a:r>
              <a:rPr lang="tr-TR"/>
              <a:t>Asıl metin stillerini düzenle</a:t>
            </a:r>
          </a:p>
        </p:txBody>
      </p:sp>
      <p:sp>
        <p:nvSpPr>
          <p:cNvPr id="4" name="Content Placeholder 3"/>
          <p:cNvSpPr>
            <a:spLocks noGrp="1"/>
          </p:cNvSpPr>
          <p:nvPr>
            <p:ph sz="half" idx="2"/>
          </p:nvPr>
        </p:nvSpPr>
        <p:spPr>
          <a:xfrm>
            <a:off x="845128" y="2507551"/>
            <a:ext cx="5156200"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1909" b="1"/>
            </a:lvl1pPr>
            <a:lvl2pPr marL="363636" indent="0">
              <a:buNone/>
              <a:defRPr sz="1591" b="1"/>
            </a:lvl2pPr>
            <a:lvl3pPr marL="727272" indent="0">
              <a:buNone/>
              <a:defRPr sz="1432" b="1"/>
            </a:lvl3pPr>
            <a:lvl4pPr marL="1090908" indent="0">
              <a:buNone/>
              <a:defRPr sz="1272" b="1"/>
            </a:lvl4pPr>
            <a:lvl5pPr marL="1454543" indent="0">
              <a:buNone/>
              <a:defRPr sz="1272" b="1"/>
            </a:lvl5pPr>
            <a:lvl6pPr marL="1818180" indent="0">
              <a:buNone/>
              <a:defRPr sz="1272" b="1"/>
            </a:lvl6pPr>
            <a:lvl7pPr marL="2181816" indent="0">
              <a:buNone/>
              <a:defRPr sz="1272" b="1"/>
            </a:lvl7pPr>
            <a:lvl8pPr marL="2545452" indent="0">
              <a:buNone/>
              <a:defRPr sz="1272" b="1"/>
            </a:lvl8pPr>
            <a:lvl9pPr marL="2909088" indent="0">
              <a:buNone/>
              <a:defRPr sz="1272" b="1"/>
            </a:lvl9pPr>
          </a:lstStyle>
          <a:p>
            <a:pPr lvl="0"/>
            <a:r>
              <a:rPr lang="tr-TR"/>
              <a:t>Asıl metin stillerini düzenle</a:t>
            </a:r>
          </a:p>
        </p:txBody>
      </p:sp>
      <p:sp>
        <p:nvSpPr>
          <p:cNvPr id="6" name="Content Placeholder 5"/>
          <p:cNvSpPr>
            <a:spLocks noGrp="1"/>
          </p:cNvSpPr>
          <p:nvPr>
            <p:ph sz="quarter" idx="4"/>
          </p:nvPr>
        </p:nvSpPr>
        <p:spPr>
          <a:xfrm>
            <a:off x="6172200" y="2507551"/>
            <a:ext cx="5181601" cy="3680525"/>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7" name="Date Placeholder 6"/>
          <p:cNvSpPr>
            <a:spLocks noGrp="1"/>
          </p:cNvSpPr>
          <p:nvPr>
            <p:ph type="dt" sz="half" idx="10"/>
          </p:nvPr>
        </p:nvSpPr>
        <p:spPr/>
        <p:txBody>
          <a:bodyPr/>
          <a:lstStyle/>
          <a:p>
            <a:pPr defTabSz="727272"/>
            <a:fld id="{1160EA64-D806-43AC-9DF2-F8C432F32B4C}"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8" name="Footer Placeholder 7"/>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
        <p:nvSpPr>
          <p:cNvPr id="10" name="Title 9"/>
          <p:cNvSpPr>
            <a:spLocks noGrp="1"/>
          </p:cNvSpPr>
          <p:nvPr>
            <p:ph type="title"/>
          </p:nvPr>
        </p:nvSpPr>
        <p:spPr/>
        <p:txBody>
          <a:bodyPr/>
          <a:lstStyle/>
          <a:p>
            <a:r>
              <a:rPr lang="tr-TR"/>
              <a:t>Asıl başlık stili için tıklatın</a:t>
            </a:r>
            <a:endParaRPr lang="en-US" dirty="0"/>
          </a:p>
        </p:txBody>
      </p:sp>
    </p:spTree>
    <p:extLst>
      <p:ext uri="{BB962C8B-B14F-4D97-AF65-F5344CB8AC3E}">
        <p14:creationId xmlns:p14="http://schemas.microsoft.com/office/powerpoint/2010/main" val="42464049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Yalnızca Başlı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defTabSz="727272"/>
            <a:fld id="{E1037C31-9E7A-4F99-8774-A0E530DE1A42}"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4" name="Footer Placeholder 3"/>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
        <p:nvSpPr>
          <p:cNvPr id="6" name="Title 5"/>
          <p:cNvSpPr>
            <a:spLocks noGrp="1"/>
          </p:cNvSpPr>
          <p:nvPr>
            <p:ph type="title"/>
          </p:nvPr>
        </p:nvSpPr>
        <p:spPr/>
        <p:txBody>
          <a:bodyPr/>
          <a:lstStyle/>
          <a:p>
            <a:r>
              <a:rPr lang="tr-TR"/>
              <a:t>Asıl başlık stili için tıklatın</a:t>
            </a:r>
            <a:endParaRPr lang="en-US"/>
          </a:p>
        </p:txBody>
      </p:sp>
    </p:spTree>
    <p:extLst>
      <p:ext uri="{BB962C8B-B14F-4D97-AF65-F5344CB8AC3E}">
        <p14:creationId xmlns:p14="http://schemas.microsoft.com/office/powerpoint/2010/main" val="2172471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27272"/>
            <a:fld id="{C278504F-A551-4DE0-9316-4DCD1D8CC752}"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3" name="Footer Placeholder 2"/>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2878462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41247" y="457200"/>
            <a:ext cx="3931921" cy="1600197"/>
          </a:xfrm>
        </p:spPr>
        <p:txBody>
          <a:bodyPr anchor="b">
            <a:normAutofit/>
          </a:bodyPr>
          <a:lstStyle>
            <a:lvl1pPr>
              <a:defRPr sz="2545" b="0"/>
            </a:lvl1pPr>
          </a:lstStyle>
          <a:p>
            <a:r>
              <a:rPr lang="tr-TR"/>
              <a:t>Asıl başlık stili için tıklatın</a:t>
            </a:r>
            <a:endParaRPr lang="en-US" dirty="0"/>
          </a:p>
        </p:txBody>
      </p:sp>
      <p:sp>
        <p:nvSpPr>
          <p:cNvPr id="3" name="Content Placeholder 2"/>
          <p:cNvSpPr>
            <a:spLocks noGrp="1"/>
          </p:cNvSpPr>
          <p:nvPr>
            <p:ph idx="1"/>
          </p:nvPr>
        </p:nvSpPr>
        <p:spPr>
          <a:xfrm>
            <a:off x="5181600" y="990601"/>
            <a:ext cx="6172200" cy="4876800"/>
          </a:xfrm>
        </p:spPr>
        <p:txBody>
          <a:bodyPr/>
          <a:lstStyle>
            <a:lvl1pPr>
              <a:defRPr sz="2545"/>
            </a:lvl1pPr>
            <a:lvl2pPr>
              <a:defRPr sz="2227"/>
            </a:lvl2pPr>
            <a:lvl3pPr>
              <a:defRPr sz="1909"/>
            </a:lvl3pPr>
            <a:lvl4pPr>
              <a:defRPr sz="1591"/>
            </a:lvl4pPr>
            <a:lvl5pPr>
              <a:defRPr sz="1591"/>
            </a:lvl5pPr>
            <a:lvl6pPr>
              <a:defRPr sz="1591"/>
            </a:lvl6pPr>
            <a:lvl7pPr>
              <a:defRPr sz="1591"/>
            </a:lvl7pPr>
            <a:lvl8pPr>
              <a:defRPr sz="1591"/>
            </a:lvl8pPr>
            <a:lvl9pPr>
              <a:defRPr sz="1591"/>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41247" y="2057400"/>
            <a:ext cx="3931921" cy="3810001"/>
          </a:xfrm>
        </p:spPr>
        <p:txBody>
          <a:bodyPr>
            <a:normAutofit/>
          </a:bodyPr>
          <a:lstStyle>
            <a:lvl1pPr marL="0" indent="0">
              <a:lnSpc>
                <a:spcPct val="90000"/>
              </a:lnSpc>
              <a:buNone/>
              <a:defRPr sz="1272"/>
            </a:lvl1pPr>
            <a:lvl2pPr marL="363636" indent="0">
              <a:buNone/>
              <a:defRPr sz="955"/>
            </a:lvl2pPr>
            <a:lvl3pPr marL="727272" indent="0">
              <a:buNone/>
              <a:defRPr sz="795"/>
            </a:lvl3pPr>
            <a:lvl4pPr marL="1090908" indent="0">
              <a:buNone/>
              <a:defRPr sz="715"/>
            </a:lvl4pPr>
            <a:lvl5pPr marL="1454543" indent="0">
              <a:buNone/>
              <a:defRPr sz="715"/>
            </a:lvl5pPr>
            <a:lvl6pPr marL="1818180" indent="0">
              <a:buNone/>
              <a:defRPr sz="715"/>
            </a:lvl6pPr>
            <a:lvl7pPr marL="2181816" indent="0">
              <a:buNone/>
              <a:defRPr sz="715"/>
            </a:lvl7pPr>
            <a:lvl8pPr marL="2545452" indent="0">
              <a:buNone/>
              <a:defRPr sz="715"/>
            </a:lvl8pPr>
            <a:lvl9pPr marL="2909088" indent="0">
              <a:buNone/>
              <a:defRPr sz="715"/>
            </a:lvl9pPr>
          </a:lstStyle>
          <a:p>
            <a:pPr lvl="0"/>
            <a:r>
              <a:rPr lang="tr-TR"/>
              <a:t>Asıl metin stillerini düzenle</a:t>
            </a:r>
          </a:p>
        </p:txBody>
      </p:sp>
      <p:sp>
        <p:nvSpPr>
          <p:cNvPr id="5" name="Date Placeholder 4"/>
          <p:cNvSpPr>
            <a:spLocks noGrp="1"/>
          </p:cNvSpPr>
          <p:nvPr>
            <p:ph type="dt" sz="half" idx="10"/>
          </p:nvPr>
        </p:nvSpPr>
        <p:spPr/>
        <p:txBody>
          <a:bodyPr/>
          <a:lstStyle/>
          <a:p>
            <a:pPr defTabSz="727272"/>
            <a:fld id="{D1BE4249-C0D0-4B06-8692-E8BB871AF643}"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1566821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116471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41247" y="457200"/>
            <a:ext cx="3931921" cy="1600200"/>
          </a:xfrm>
        </p:spPr>
        <p:txBody>
          <a:bodyPr anchor="b">
            <a:normAutofit/>
          </a:bodyPr>
          <a:lstStyle>
            <a:lvl1pPr>
              <a:defRPr sz="2545" b="0"/>
            </a:lvl1pPr>
          </a:lstStyle>
          <a:p>
            <a:r>
              <a:rPr lang="tr-TR"/>
              <a:t>Asıl başlık stili için tıklatın</a:t>
            </a:r>
            <a:endParaRPr lang="en-US" dirty="0"/>
          </a:p>
        </p:txBody>
      </p:sp>
      <p:sp>
        <p:nvSpPr>
          <p:cNvPr id="3" name="Picture Placeholder 2"/>
          <p:cNvSpPr>
            <a:spLocks noGrp="1"/>
          </p:cNvSpPr>
          <p:nvPr>
            <p:ph type="pic" idx="1"/>
          </p:nvPr>
        </p:nvSpPr>
        <p:spPr>
          <a:xfrm>
            <a:off x="5181600" y="990601"/>
            <a:ext cx="6172200" cy="4876800"/>
          </a:xfrm>
        </p:spPr>
        <p:txBody>
          <a:bodyPr/>
          <a:lstStyle>
            <a:lvl1pPr marL="0" indent="0">
              <a:buNone/>
              <a:defRPr sz="2545"/>
            </a:lvl1pPr>
            <a:lvl2pPr marL="363636" indent="0">
              <a:buNone/>
              <a:defRPr sz="2227"/>
            </a:lvl2pPr>
            <a:lvl3pPr marL="727272" indent="0">
              <a:buNone/>
              <a:defRPr sz="1909"/>
            </a:lvl3pPr>
            <a:lvl4pPr marL="1090908" indent="0">
              <a:buNone/>
              <a:defRPr sz="1591"/>
            </a:lvl4pPr>
            <a:lvl5pPr marL="1454543" indent="0">
              <a:buNone/>
              <a:defRPr sz="1591"/>
            </a:lvl5pPr>
            <a:lvl6pPr marL="1818180" indent="0">
              <a:buNone/>
              <a:defRPr sz="1591"/>
            </a:lvl6pPr>
            <a:lvl7pPr marL="2181816" indent="0">
              <a:buNone/>
              <a:defRPr sz="1591"/>
            </a:lvl7pPr>
            <a:lvl8pPr marL="2545452" indent="0">
              <a:buNone/>
              <a:defRPr sz="1591"/>
            </a:lvl8pPr>
            <a:lvl9pPr marL="2909088" indent="0">
              <a:buNone/>
              <a:defRPr sz="1591"/>
            </a:lvl9pPr>
          </a:lstStyle>
          <a:p>
            <a:r>
              <a:rPr lang="tr-TR"/>
              <a:t>Resim eklemek için simgeyi tıklatın</a:t>
            </a:r>
            <a:endParaRPr lang="en-US" dirty="0"/>
          </a:p>
        </p:txBody>
      </p:sp>
      <p:sp>
        <p:nvSpPr>
          <p:cNvPr id="4" name="Text Placeholder 3"/>
          <p:cNvSpPr>
            <a:spLocks noGrp="1"/>
          </p:cNvSpPr>
          <p:nvPr>
            <p:ph type="body" sz="half" idx="2"/>
          </p:nvPr>
        </p:nvSpPr>
        <p:spPr>
          <a:xfrm>
            <a:off x="841247" y="2057400"/>
            <a:ext cx="3931921" cy="3810000"/>
          </a:xfrm>
        </p:spPr>
        <p:txBody>
          <a:bodyPr>
            <a:normAutofit/>
          </a:bodyPr>
          <a:lstStyle>
            <a:lvl1pPr marL="0" indent="0">
              <a:lnSpc>
                <a:spcPct val="90000"/>
              </a:lnSpc>
              <a:buNone/>
              <a:defRPr sz="1272"/>
            </a:lvl1pPr>
            <a:lvl2pPr marL="363636" indent="0">
              <a:buNone/>
              <a:defRPr sz="955"/>
            </a:lvl2pPr>
            <a:lvl3pPr marL="727272" indent="0">
              <a:buNone/>
              <a:defRPr sz="795"/>
            </a:lvl3pPr>
            <a:lvl4pPr marL="1090908" indent="0">
              <a:buNone/>
              <a:defRPr sz="715"/>
            </a:lvl4pPr>
            <a:lvl5pPr marL="1454543" indent="0">
              <a:buNone/>
              <a:defRPr sz="715"/>
            </a:lvl5pPr>
            <a:lvl6pPr marL="1818180" indent="0">
              <a:buNone/>
              <a:defRPr sz="715"/>
            </a:lvl6pPr>
            <a:lvl7pPr marL="2181816" indent="0">
              <a:buNone/>
              <a:defRPr sz="715"/>
            </a:lvl7pPr>
            <a:lvl8pPr marL="2545452" indent="0">
              <a:buNone/>
              <a:defRPr sz="715"/>
            </a:lvl8pPr>
            <a:lvl9pPr marL="2909088" indent="0">
              <a:buNone/>
              <a:defRPr sz="715"/>
            </a:lvl9pPr>
          </a:lstStyle>
          <a:p>
            <a:pPr lvl="0"/>
            <a:r>
              <a:rPr lang="tr-TR"/>
              <a:t>Asıl metin stillerini düzenle</a:t>
            </a:r>
          </a:p>
        </p:txBody>
      </p:sp>
      <p:sp>
        <p:nvSpPr>
          <p:cNvPr id="5" name="Date Placeholder 4"/>
          <p:cNvSpPr>
            <a:spLocks noGrp="1"/>
          </p:cNvSpPr>
          <p:nvPr>
            <p:ph type="dt" sz="half" idx="10"/>
          </p:nvPr>
        </p:nvSpPr>
        <p:spPr/>
        <p:txBody>
          <a:bodyPr/>
          <a:lstStyle/>
          <a:p>
            <a:pPr defTabSz="727272"/>
            <a:fld id="{042B0DB6-F5C7-45FB-8CF3-31B45F9C2DAC}"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6" name="Footer Placeholder 5"/>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943912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 için tıklatın</a:t>
            </a:r>
            <a:endParaRPr lang="en-US"/>
          </a:p>
        </p:txBody>
      </p:sp>
      <p:sp>
        <p:nvSpPr>
          <p:cNvPr id="3" name="Vertical Text Placeholder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pPr defTabSz="727272"/>
            <a:fld id="{E9F9C37B-1D36-470B-8223-D6C91242EC14}"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38208717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tr-TR"/>
              <a:t>Asıl başlık stili için tıklatın</a:t>
            </a:r>
            <a:endParaRPr lang="en-US"/>
          </a:p>
        </p:txBody>
      </p:sp>
      <p:sp>
        <p:nvSpPr>
          <p:cNvPr id="3" name="Vertical Text Placeholder 2"/>
          <p:cNvSpPr>
            <a:spLocks noGrp="1"/>
          </p:cNvSpPr>
          <p:nvPr>
            <p:ph type="body" orient="vert" idx="1"/>
          </p:nvPr>
        </p:nvSpPr>
        <p:spPr>
          <a:xfrm>
            <a:off x="838200" y="360363"/>
            <a:ext cx="7734300" cy="5811837"/>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a:p>
        </p:txBody>
      </p:sp>
      <p:sp>
        <p:nvSpPr>
          <p:cNvPr id="4" name="Date Placeholder 3"/>
          <p:cNvSpPr>
            <a:spLocks noGrp="1"/>
          </p:cNvSpPr>
          <p:nvPr>
            <p:ph type="dt" sz="half" idx="10"/>
          </p:nvPr>
        </p:nvSpPr>
        <p:spPr/>
        <p:txBody>
          <a:bodyPr/>
          <a:lstStyle/>
          <a:p>
            <a:pPr defTabSz="727272"/>
            <a:fld id="{67C6F52A-A82B-47A2-A83A-8C4C91F2D59F}"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5" name="Footer Placeholder 4"/>
          <p:cNvSpPr>
            <a:spLocks noGrp="1"/>
          </p:cNvSpPr>
          <p:nvPr>
            <p:ph type="ftr" sz="quarter" idx="11"/>
          </p:nvPr>
        </p:nvSpPr>
        <p:spPr/>
        <p:txBody>
          <a:body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4174932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6" y="6344878"/>
            <a:ext cx="1328655" cy="365125"/>
          </a:xfrm>
        </p:spPr>
        <p:txBody>
          <a:bodyPr/>
          <a:lstStyle>
            <a:lvl1pPr>
              <a:defRPr>
                <a:solidFill>
                  <a:srgbClr val="781E1E"/>
                </a:solidFill>
              </a:defRPr>
            </a:lvl1pPr>
          </a:lstStyle>
          <a:p>
            <a:pPr algn="l"/>
            <a:r>
              <a:rPr lang="tr-TR" dirty="0"/>
              <a:t>www.bingol.gov.tr</a:t>
            </a:r>
          </a:p>
        </p:txBody>
      </p:sp>
      <p:sp>
        <p:nvSpPr>
          <p:cNvPr id="6" name="Slayt Numarası Yer Tutucusu 5"/>
          <p:cNvSpPr>
            <a:spLocks noGrp="1"/>
          </p:cNvSpPr>
          <p:nvPr>
            <p:ph type="sldNum" sz="quarter" idx="12"/>
          </p:nvPr>
        </p:nvSpPr>
        <p:spPr>
          <a:xfrm>
            <a:off x="8801100" y="6236431"/>
            <a:ext cx="2743200" cy="365125"/>
          </a:xfrm>
        </p:spPr>
        <p:txBody>
          <a:bodyPr/>
          <a:lstStyle/>
          <a:p>
            <a:fld id="{5FCBCB59-1ABC-4049-880D-4C4072460D6D}" type="slidenum">
              <a:rPr lang="tr-TR" smtClean="0"/>
              <a:t>‹#›</a:t>
            </a:fld>
            <a:endParaRPr lang="tr-T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1" y="23815"/>
            <a:ext cx="581297" cy="581297"/>
          </a:xfrm>
          <a:prstGeom prst="rect">
            <a:avLst/>
          </a:prstGeom>
        </p:spPr>
      </p:pic>
      <p:sp>
        <p:nvSpPr>
          <p:cNvPr id="9" name="Metin kutusu 8"/>
          <p:cNvSpPr txBox="1"/>
          <p:nvPr userDrawn="1"/>
        </p:nvSpPr>
        <p:spPr>
          <a:xfrm>
            <a:off x="10487622" y="32569"/>
            <a:ext cx="1531871" cy="523220"/>
          </a:xfrm>
          <a:prstGeom prst="rect">
            <a:avLst/>
          </a:prstGeom>
          <a:noFill/>
        </p:spPr>
        <p:txBody>
          <a:bodyPr wrap="square" rtlCol="0">
            <a:spAutoFit/>
          </a:bodyPr>
          <a:lstStyle/>
          <a:p>
            <a:pPr algn="ctr"/>
            <a:r>
              <a:rPr lang="tr-TR" sz="1400" b="1" dirty="0">
                <a:solidFill>
                  <a:schemeClr val="bg1"/>
                </a:solidFill>
              </a:rPr>
              <a:t>T.C.</a:t>
            </a:r>
          </a:p>
          <a:p>
            <a:pPr algn="ctr"/>
            <a:r>
              <a:rPr lang="tr-TR" sz="1400" b="1" dirty="0">
                <a:solidFill>
                  <a:schemeClr val="bg1"/>
                </a:solidFill>
              </a:rPr>
              <a:t>BİNGÖL</a:t>
            </a:r>
            <a:r>
              <a:rPr lang="tr-TR" sz="1400" b="1" baseline="0" dirty="0">
                <a:solidFill>
                  <a:schemeClr val="bg1"/>
                </a:solidFill>
              </a:rPr>
              <a:t> VALİLİĞİ</a:t>
            </a:r>
            <a:endParaRPr lang="tr-TR" sz="1400" b="1" dirty="0">
              <a:solidFill>
                <a:schemeClr val="bg1"/>
              </a:solidFill>
            </a:endParaRPr>
          </a:p>
        </p:txBody>
      </p:sp>
      <p:sp>
        <p:nvSpPr>
          <p:cNvPr id="10" name="Metin kutusu 9"/>
          <p:cNvSpPr txBox="1"/>
          <p:nvPr userDrawn="1"/>
        </p:nvSpPr>
        <p:spPr>
          <a:xfrm>
            <a:off x="11253558" y="6373549"/>
            <a:ext cx="738831" cy="307777"/>
          </a:xfrm>
          <a:prstGeom prst="rect">
            <a:avLst/>
          </a:prstGeom>
          <a:noFill/>
        </p:spPr>
        <p:txBody>
          <a:bodyPr wrap="square" rtlCol="0">
            <a:spAutoFit/>
          </a:bodyPr>
          <a:lstStyle/>
          <a:p>
            <a:fld id="{AF2504AB-8CA3-4FFB-BC2B-4E7344C11464}" type="slidenum">
              <a:rPr lang="tr-TR" sz="1400" b="1" smtClean="0">
                <a:solidFill>
                  <a:srgbClr val="781E1E"/>
                </a:solidFill>
              </a:rPr>
              <a:t>‹#›</a:t>
            </a:fld>
            <a:r>
              <a:rPr lang="tr-TR" sz="1400" b="1" dirty="0" smtClean="0">
                <a:solidFill>
                  <a:srgbClr val="781E1E"/>
                </a:solidFill>
              </a:rPr>
              <a:t>/67</a:t>
            </a:r>
            <a:endParaRPr lang="tr-TR" sz="1400" b="1" dirty="0">
              <a:solidFill>
                <a:srgbClr val="781E1E"/>
              </a:solidFill>
            </a:endParaRPr>
          </a:p>
        </p:txBody>
      </p:sp>
      <p:sp>
        <p:nvSpPr>
          <p:cNvPr id="11" name="object 4"/>
          <p:cNvSpPr/>
          <p:nvPr userDrawn="1"/>
        </p:nvSpPr>
        <p:spPr>
          <a:xfrm>
            <a:off x="345751"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lvl="1"/>
            <a:endParaRPr sz="1800" b="1" dirty="0">
              <a:solidFill>
                <a:schemeClr val="bg1"/>
              </a:solidFill>
            </a:endParaRPr>
          </a:p>
        </p:txBody>
      </p:sp>
      <p:cxnSp>
        <p:nvCxnSpPr>
          <p:cNvPr id="13" name="Düz Bağlayıcı 12"/>
          <p:cNvCxnSpPr>
            <a:stCxn id="5" idx="3"/>
            <a:endCxn id="10" idx="1"/>
          </p:cNvCxnSpPr>
          <p:nvPr userDrawn="1"/>
        </p:nvCxnSpPr>
        <p:spPr>
          <a:xfrm flipV="1">
            <a:off x="1524001" y="6527438"/>
            <a:ext cx="9729557" cy="3"/>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2501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574319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1" y="1709740"/>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446218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9706804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7"/>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9"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1"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www.bingol.gov.tr</a:t>
            </a:r>
          </a:p>
        </p:txBody>
      </p:sp>
      <p:sp>
        <p:nvSpPr>
          <p:cNvPr id="8" name="Altbilgi Yer Tutucusu 7"/>
          <p:cNvSpPr>
            <a:spLocks noGrp="1"/>
          </p:cNvSpPr>
          <p:nvPr>
            <p:ph type="ftr" sz="quarter" idx="11"/>
          </p:nvPr>
        </p:nvSpPr>
        <p:spPr/>
        <p:txBody>
          <a:bodyPr/>
          <a:lstStyle/>
          <a:p>
            <a:r>
              <a:rPr lang="tr-TR"/>
              <a:t>www.bingol.gov.tr</a:t>
            </a:r>
          </a:p>
        </p:txBody>
      </p:sp>
      <p:sp>
        <p:nvSpPr>
          <p:cNvPr id="9" name="Slayt Numarası Yer Tutucusu 8"/>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2068332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www.bingol.gov.tr</a:t>
            </a:r>
          </a:p>
        </p:txBody>
      </p:sp>
      <p:sp>
        <p:nvSpPr>
          <p:cNvPr id="4" name="Altbilgi Yer Tutucusu 3"/>
          <p:cNvSpPr>
            <a:spLocks noGrp="1"/>
          </p:cNvSpPr>
          <p:nvPr>
            <p:ph type="ftr" sz="quarter" idx="11"/>
          </p:nvPr>
        </p:nvSpPr>
        <p:spPr/>
        <p:txBody>
          <a:bodyPr/>
          <a:lstStyle/>
          <a:p>
            <a:r>
              <a:rPr lang="tr-TR"/>
              <a:t>www.bingol.gov.tr</a:t>
            </a:r>
          </a:p>
        </p:txBody>
      </p:sp>
      <p:sp>
        <p:nvSpPr>
          <p:cNvPr id="5" name="Slayt Numarası Yer Tutucusu 4"/>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855438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www.bingol.gov.tr</a:t>
            </a:r>
          </a:p>
        </p:txBody>
      </p:sp>
      <p:sp>
        <p:nvSpPr>
          <p:cNvPr id="3" name="Altbilgi Yer Tutucusu 2"/>
          <p:cNvSpPr>
            <a:spLocks noGrp="1"/>
          </p:cNvSpPr>
          <p:nvPr>
            <p:ph type="ftr" sz="quarter" idx="11"/>
          </p:nvPr>
        </p:nvSpPr>
        <p:spPr/>
        <p:txBody>
          <a:bodyPr/>
          <a:lstStyle/>
          <a:p>
            <a:r>
              <a:rPr lang="tr-TR"/>
              <a:t>www.bingol.gov.tr</a:t>
            </a:r>
          </a:p>
        </p:txBody>
      </p:sp>
      <p:sp>
        <p:nvSpPr>
          <p:cNvPr id="4" name="Slayt Numarası Yer Tutucusu 3"/>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70128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101958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27383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7"/>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794549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20053125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1"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1"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r>
              <a:rPr lang="tr-TR"/>
              <a:t>www.bingol.gov.tr</a:t>
            </a:r>
          </a:p>
        </p:txBody>
      </p:sp>
      <p:sp>
        <p:nvSpPr>
          <p:cNvPr id="5" name="Altbilgi Yer Tutucusu 4"/>
          <p:cNvSpPr>
            <a:spLocks noGrp="1"/>
          </p:cNvSpPr>
          <p:nvPr>
            <p:ph type="ftr" sz="quarter" idx="11"/>
          </p:nvPr>
        </p:nvSpPr>
        <p:spPr/>
        <p:txBody>
          <a:bodyPr/>
          <a:lstStyle/>
          <a:p>
            <a:r>
              <a:rPr lang="tr-TR"/>
              <a:t>www.bingol.gov.tr</a:t>
            </a:r>
          </a:p>
        </p:txBody>
      </p:sp>
      <p:sp>
        <p:nvSpPr>
          <p:cNvPr id="6" name="Slayt Numarası Yer Tutucusu 5"/>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292068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a:xfrm>
            <a:off x="8801100" y="62364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Resim 7"/>
          <p:cNvPicPr>
            <a:picLocks noChangeAspect="1"/>
          </p:cNvPicPr>
          <p:nvPr userDrawn="1"/>
        </p:nvPicPr>
        <p:blipFill>
          <a:blip r:embed="rId3" cstate="print">
            <a:biLevel thresh="25000"/>
            <a:extLst>
              <a:ext uri="{28A0092B-C50C-407E-A947-70E740481C1C}">
                <a14:useLocalDpi xmlns:a14="http://schemas.microsoft.com/office/drawing/2010/main" val="0"/>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latin typeface="Calibri" panose="020F0502020204030204"/>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white"/>
                </a:solidFill>
                <a:effectLst/>
                <a:uLnTx/>
                <a:uFillTx/>
                <a:latin typeface="Calibri" panose="020F0502020204030204"/>
                <a:ea typeface="+mn-ea"/>
                <a:cs typeface="+mn-cs"/>
              </a:rPr>
              <a:t>BİNGÖL VALİLİĞİ</a:t>
            </a: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504AB-8CA3-4FFB-BC2B-4E7344C11464}" type="slidenum">
              <a:rPr kumimoji="0" lang="tr-TR" sz="1400" b="1" i="0" u="none" strike="noStrike" kern="1200" cap="none" spc="0" normalizeH="0" baseline="0" noProof="0" smtClean="0">
                <a:ln>
                  <a:noFill/>
                </a:ln>
                <a:solidFill>
                  <a:srgbClr val="781E1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tr-TR" sz="1400" b="1" i="0" u="none" strike="noStrike" kern="1200" cap="none" spc="0" normalizeH="0" baseline="0" noProof="0" dirty="0" smtClean="0">
                <a:ln>
                  <a:noFill/>
                </a:ln>
                <a:solidFill>
                  <a:srgbClr val="781E1E"/>
                </a:solidFill>
                <a:effectLst/>
                <a:uLnTx/>
                <a:uFillTx/>
                <a:latin typeface="Calibri" panose="020F0502020204030204"/>
                <a:ea typeface="+mn-ea"/>
                <a:cs typeface="+mn-cs"/>
              </a:rPr>
              <a:t>/67</a:t>
            </a:r>
            <a:endParaRPr kumimoji="0" lang="tr-TR" sz="1400" b="1" i="0" u="none" strike="noStrike" kern="1200" cap="none" spc="0" normalizeH="0" baseline="0" noProof="0" dirty="0">
              <a:ln>
                <a:noFill/>
              </a:ln>
              <a:solidFill>
                <a:srgbClr val="781E1E"/>
              </a:solidFill>
              <a:effectLst/>
              <a:uLnTx/>
              <a:uFillTx/>
              <a:latin typeface="Calibri" panose="020F0502020204030204"/>
              <a:ea typeface="+mn-ea"/>
              <a:cs typeface="+mn-cs"/>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467101"/>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0252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5319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0836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929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151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5561604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5510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7736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0183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0602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2267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pic>
        <p:nvPicPr>
          <p:cNvPr id="7" name="Resim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tıklayın</a:t>
            </a:r>
            <a:endParaRPr lang="tr-TR"/>
          </a:p>
        </p:txBody>
      </p:sp>
      <p:sp>
        <p:nvSpPr>
          <p:cNvPr id="5" name="Altbilgi Yer Tutucusu 4"/>
          <p:cNvSpPr>
            <a:spLocks noGrp="1"/>
          </p:cNvSpPr>
          <p:nvPr>
            <p:ph type="ftr" sz="quarter" idx="11"/>
          </p:nvPr>
        </p:nvSpPr>
        <p:spPr>
          <a:xfrm>
            <a:off x="195345" y="6344876"/>
            <a:ext cx="1328655" cy="365125"/>
          </a:xfrm>
        </p:spPr>
        <p:txBody>
          <a:bodyPr/>
          <a:lstStyle>
            <a:lvl1pPr>
              <a:defRPr>
                <a:solidFill>
                  <a:srgbClr val="781E1E"/>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6" name="Slayt Numarası Yer Tutucusu 5"/>
          <p:cNvSpPr>
            <a:spLocks noGrp="1"/>
          </p:cNvSpPr>
          <p:nvPr>
            <p:ph type="sldNum" sz="quarter" idx="12"/>
          </p:nvPr>
        </p:nvSpPr>
        <p:spPr>
          <a:xfrm>
            <a:off x="8801100" y="62364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Resim 7"/>
          <p:cNvPicPr>
            <a:picLocks noChangeAspect="1"/>
          </p:cNvPicPr>
          <p:nvPr userDrawn="1"/>
        </p:nvPicPr>
        <p:blipFill>
          <a:blip r:embed="rId3" cstate="email">
            <a:biLevel thresh="25000"/>
            <a:extLst>
              <a:ext uri="{28A0092B-C50C-407E-A947-70E740481C1C}">
                <a14:useLocalDpi xmlns:a14="http://schemas.microsoft.com/office/drawing/2010/main"/>
              </a:ext>
            </a:extLst>
          </a:blip>
          <a:stretch>
            <a:fillRect/>
          </a:stretch>
        </p:blipFill>
        <p:spPr>
          <a:xfrm>
            <a:off x="9982200" y="23813"/>
            <a:ext cx="581297" cy="581297"/>
          </a:xfrm>
          <a:prstGeom prst="rect">
            <a:avLst/>
          </a:prstGeom>
        </p:spPr>
      </p:pic>
      <p:sp>
        <p:nvSpPr>
          <p:cNvPr id="9" name="Metin kutusu 8"/>
          <p:cNvSpPr txBox="1"/>
          <p:nvPr userDrawn="1"/>
        </p:nvSpPr>
        <p:spPr>
          <a:xfrm>
            <a:off x="10487621" y="32569"/>
            <a:ext cx="15318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smtClean="0">
                <a:ln>
                  <a:noFill/>
                </a:ln>
                <a:solidFill>
                  <a:prstClr val="white"/>
                </a:solidFill>
                <a:effectLst/>
                <a:uLnTx/>
                <a:uFillTx/>
                <a:latin typeface="Calibri"/>
                <a:ea typeface="+mn-ea"/>
                <a:cs typeface="+mn-cs"/>
              </a:rPr>
              <a:t>BİNGÖL VALİLİĞİ</a:t>
            </a:r>
            <a:endParaRPr kumimoji="0" lang="tr-TR" sz="14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Metin kutusu 9"/>
          <p:cNvSpPr txBox="1"/>
          <p:nvPr userDrawn="1"/>
        </p:nvSpPr>
        <p:spPr>
          <a:xfrm>
            <a:off x="11253556" y="6373549"/>
            <a:ext cx="7388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F2504AB-8CA3-4FFB-BC2B-4E7344C11464}" type="slidenum">
              <a:rPr kumimoji="0" lang="tr-TR" sz="1400" b="1" i="0" u="none" strike="noStrike" kern="1200" cap="none" spc="0" normalizeH="0" baseline="0" noProof="0" smtClean="0">
                <a:ln>
                  <a:noFill/>
                </a:ln>
                <a:solidFill>
                  <a:srgbClr val="781E1E"/>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r>
              <a:rPr kumimoji="0" lang="tr-TR" sz="1400" b="1" i="0" u="none" strike="noStrike" kern="1200" cap="none" spc="0" normalizeH="0" baseline="0" noProof="0" dirty="0" smtClean="0">
                <a:ln>
                  <a:noFill/>
                </a:ln>
                <a:solidFill>
                  <a:srgbClr val="781E1E"/>
                </a:solidFill>
                <a:effectLst/>
                <a:uLnTx/>
                <a:uFillTx/>
                <a:latin typeface="Calibri"/>
                <a:ea typeface="+mn-ea"/>
                <a:cs typeface="+mn-cs"/>
              </a:rPr>
              <a:t>/67</a:t>
            </a:r>
            <a:endParaRPr kumimoji="0" lang="tr-TR" sz="1400" b="1" i="0" u="none" strike="noStrike" kern="1200" cap="none" spc="0" normalizeH="0" baseline="0" noProof="0" dirty="0">
              <a:ln>
                <a:noFill/>
              </a:ln>
              <a:solidFill>
                <a:srgbClr val="781E1E"/>
              </a:solidFill>
              <a:effectLst/>
              <a:uLnTx/>
              <a:uFillTx/>
              <a:latin typeface="Calibri"/>
              <a:ea typeface="+mn-ea"/>
              <a:cs typeface="+mn-cs"/>
            </a:endParaRPr>
          </a:p>
        </p:txBody>
      </p:sp>
      <p:sp>
        <p:nvSpPr>
          <p:cNvPr id="11" name="object 4"/>
          <p:cNvSpPr/>
          <p:nvPr userDrawn="1"/>
        </p:nvSpPr>
        <p:spPr>
          <a:xfrm>
            <a:off x="345750" y="255639"/>
            <a:ext cx="9329191" cy="347178"/>
          </a:xfrm>
          <a:prstGeom prst="roundRect">
            <a:avLst/>
          </a:prstGeom>
          <a:gradFill flip="none" rotWithShape="1">
            <a:gsLst>
              <a:gs pos="0">
                <a:srgbClr val="AA0000">
                  <a:lumMod val="97000"/>
                  <a:lumOff val="3000"/>
                </a:srgbClr>
              </a:gs>
              <a:gs pos="19000">
                <a:srgbClr val="861312"/>
              </a:gs>
              <a:gs pos="100000">
                <a:srgbClr val="A90404">
                  <a:lumMod val="76000"/>
                </a:srgbClr>
              </a:gs>
            </a:gsLst>
            <a:path path="circle">
              <a:fillToRect t="100000" r="100000"/>
            </a:path>
            <a:tileRect l="-100000" b="-100000"/>
          </a:gradFill>
        </p:spPr>
        <p:txBody>
          <a:bodyPr wrap="square" lIns="0" tIns="0" rIns="0" bIns="0"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sz="1800" b="1"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 name="Düz Bağlayıcı 12"/>
          <p:cNvCxnSpPr>
            <a:stCxn id="5" idx="3"/>
            <a:endCxn id="10" idx="1"/>
          </p:cNvCxnSpPr>
          <p:nvPr userDrawn="1"/>
        </p:nvCxnSpPr>
        <p:spPr>
          <a:xfrm flipV="1">
            <a:off x="1524000" y="6527438"/>
            <a:ext cx="9729556" cy="1"/>
          </a:xfrm>
          <a:prstGeom prst="line">
            <a:avLst/>
          </a:prstGeom>
          <a:ln>
            <a:solidFill>
              <a:srgbClr val="781E1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348985"/>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907609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a:t>
            </a: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2641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12956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Altbilgi Yer Tutucusu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ayt Numarası Yer Tutucusu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32554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r>
              <a:rPr lang="tr-TR"/>
              <a:t>www.bingol.gov.tr</a:t>
            </a:r>
          </a:p>
        </p:txBody>
      </p:sp>
      <p:sp>
        <p:nvSpPr>
          <p:cNvPr id="8" name="Altbilgi Yer Tutucusu 7"/>
          <p:cNvSpPr>
            <a:spLocks noGrp="1"/>
          </p:cNvSpPr>
          <p:nvPr>
            <p:ph type="ftr" sz="quarter" idx="11"/>
          </p:nvPr>
        </p:nvSpPr>
        <p:spPr/>
        <p:txBody>
          <a:bodyPr/>
          <a:lstStyle/>
          <a:p>
            <a:r>
              <a:rPr lang="tr-TR"/>
              <a:t>www.bingol.gov.tr</a:t>
            </a:r>
          </a:p>
        </p:txBody>
      </p:sp>
      <p:sp>
        <p:nvSpPr>
          <p:cNvPr id="9" name="Slayt Numarası Yer Tutucusu 8"/>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42133704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ayt Numarası Yer Tutucusu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151115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ayt Numarası Yer Tutucusu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137628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53889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Veri Yer Tutucusu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ayt Numarası Yer Tutucusu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320999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939058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84493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r>
              <a:rPr lang="tr-TR"/>
              <a:t>www.bingol.gov.tr</a:t>
            </a:r>
          </a:p>
        </p:txBody>
      </p:sp>
      <p:sp>
        <p:nvSpPr>
          <p:cNvPr id="4" name="Altbilgi Yer Tutucusu 3"/>
          <p:cNvSpPr>
            <a:spLocks noGrp="1"/>
          </p:cNvSpPr>
          <p:nvPr>
            <p:ph type="ftr" sz="quarter" idx="11"/>
          </p:nvPr>
        </p:nvSpPr>
        <p:spPr/>
        <p:txBody>
          <a:bodyPr/>
          <a:lstStyle/>
          <a:p>
            <a:r>
              <a:rPr lang="tr-TR"/>
              <a:t>www.bingol.gov.tr</a:t>
            </a:r>
          </a:p>
        </p:txBody>
      </p:sp>
      <p:sp>
        <p:nvSpPr>
          <p:cNvPr id="5" name="Slayt Numarası Yer Tutucusu 4"/>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3652970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r>
              <a:rPr lang="tr-TR"/>
              <a:t>www.bingol.gov.tr</a:t>
            </a:r>
          </a:p>
        </p:txBody>
      </p:sp>
      <p:sp>
        <p:nvSpPr>
          <p:cNvPr id="3" name="Altbilgi Yer Tutucusu 2"/>
          <p:cNvSpPr>
            <a:spLocks noGrp="1"/>
          </p:cNvSpPr>
          <p:nvPr>
            <p:ph type="ftr" sz="quarter" idx="11"/>
          </p:nvPr>
        </p:nvSpPr>
        <p:spPr/>
        <p:txBody>
          <a:bodyPr/>
          <a:lstStyle/>
          <a:p>
            <a:r>
              <a:rPr lang="tr-TR"/>
              <a:t>www.bingol.gov.tr</a:t>
            </a:r>
          </a:p>
        </p:txBody>
      </p:sp>
      <p:sp>
        <p:nvSpPr>
          <p:cNvPr id="4" name="Slayt Numarası Yer Tutucusu 3"/>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7390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3330134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r>
              <a:rPr lang="tr-TR"/>
              <a:t>www.bingol.gov.tr</a:t>
            </a:r>
          </a:p>
        </p:txBody>
      </p:sp>
      <p:sp>
        <p:nvSpPr>
          <p:cNvPr id="6" name="Altbilgi Yer Tutucusu 5"/>
          <p:cNvSpPr>
            <a:spLocks noGrp="1"/>
          </p:cNvSpPr>
          <p:nvPr>
            <p:ph type="ftr" sz="quarter" idx="11"/>
          </p:nvPr>
        </p:nvSpPr>
        <p:spPr/>
        <p:txBody>
          <a:bodyPr/>
          <a:lstStyle/>
          <a:p>
            <a:r>
              <a:rPr lang="tr-TR"/>
              <a:t>www.bingol.gov.tr</a:t>
            </a:r>
          </a:p>
        </p:txBody>
      </p:sp>
      <p:sp>
        <p:nvSpPr>
          <p:cNvPr id="7" name="Slayt Numarası Yer Tutucusu 6"/>
          <p:cNvSpPr>
            <a:spLocks noGrp="1"/>
          </p:cNvSpPr>
          <p:nvPr>
            <p:ph type="sldNum" sz="quarter" idx="12"/>
          </p:nvPr>
        </p:nvSpPr>
        <p:spPr/>
        <p:txBody>
          <a:bodyPr/>
          <a:lstStyle/>
          <a:p>
            <a:fld id="{5FCBCB59-1ABC-4049-880D-4C4072460D6D}" type="slidenum">
              <a:rPr lang="tr-TR" smtClean="0"/>
              <a:t>‹#›</a:t>
            </a:fld>
            <a:endParaRPr lang="tr-TR"/>
          </a:p>
        </p:txBody>
      </p:sp>
    </p:spTree>
    <p:extLst>
      <p:ext uri="{BB962C8B-B14F-4D97-AF65-F5344CB8AC3E}">
        <p14:creationId xmlns:p14="http://schemas.microsoft.com/office/powerpoint/2010/main" val="1183179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www.bingol.gov.tr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www.bingol.gov.tr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CB59-1ABC-4049-880D-4C4072460D6D}" type="slidenum">
              <a:rPr lang="tr-TR" smtClean="0"/>
              <a:t>‹#›</a:t>
            </a:fld>
            <a:endParaRPr lang="tr-TR"/>
          </a:p>
        </p:txBody>
      </p:sp>
    </p:spTree>
    <p:extLst>
      <p:ext uri="{BB962C8B-B14F-4D97-AF65-F5344CB8AC3E}">
        <p14:creationId xmlns:p14="http://schemas.microsoft.com/office/powerpoint/2010/main" val="225994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1" cy="1325562"/>
          </a:xfrm>
          <a:prstGeom prst="rect">
            <a:avLst/>
          </a:prstGeom>
        </p:spPr>
        <p:txBody>
          <a:bodyPr vert="horz" lIns="91440" tIns="45720" rIns="91440" bIns="45720" rtlCol="0" anchor="ctr">
            <a:normAutofit/>
          </a:bodyPr>
          <a:lstStyle/>
          <a:p>
            <a:r>
              <a:rPr lang="tr-TR"/>
              <a:t>Asıl başlık stili için tıklatın</a:t>
            </a:r>
            <a:endParaRPr lang="en-US" dirty="0"/>
          </a:p>
        </p:txBody>
      </p:sp>
      <p:sp>
        <p:nvSpPr>
          <p:cNvPr id="3" name="Text Placeholder 2"/>
          <p:cNvSpPr>
            <a:spLocks noGrp="1"/>
          </p:cNvSpPr>
          <p:nvPr>
            <p:ph type="body" idx="1"/>
          </p:nvPr>
        </p:nvSpPr>
        <p:spPr>
          <a:xfrm>
            <a:off x="845127" y="1828800"/>
            <a:ext cx="10515601" cy="4351337"/>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875">
                <a:solidFill>
                  <a:schemeClr val="tx1">
                    <a:lumMod val="65000"/>
                    <a:lumOff val="35000"/>
                  </a:schemeClr>
                </a:solidFill>
              </a:defRPr>
            </a:lvl1pPr>
          </a:lstStyle>
          <a:p>
            <a:pPr defTabSz="727272"/>
            <a:fld id="{1160EA64-D806-43AC-9DF2-F8C432F32B4C}" type="datetimeFigureOut">
              <a:rPr lang="en-US" smtClean="0">
                <a:solidFill>
                  <a:prstClr val="black">
                    <a:lumMod val="65000"/>
                    <a:lumOff val="35000"/>
                  </a:prstClr>
                </a:solidFill>
              </a:rPr>
              <a:pPr defTabSz="727272"/>
              <a:t>3/3/2025</a:t>
            </a:fld>
            <a:endParaRPr lang="en-US" dirty="0">
              <a:solidFill>
                <a:prstClr val="black">
                  <a:lumMod val="65000"/>
                  <a:lumOff val="35000"/>
                </a:prstClr>
              </a:solidFill>
            </a:endParaRPr>
          </a:p>
        </p:txBody>
      </p:sp>
      <p:sp>
        <p:nvSpPr>
          <p:cNvPr id="5" name="Footer Placeholder 4"/>
          <p:cNvSpPr>
            <a:spLocks noGrp="1"/>
          </p:cNvSpPr>
          <p:nvPr>
            <p:ph type="ftr" sz="quarter" idx="3"/>
          </p:nvPr>
        </p:nvSpPr>
        <p:spPr>
          <a:xfrm>
            <a:off x="4038601" y="6356351"/>
            <a:ext cx="4114801" cy="365125"/>
          </a:xfrm>
          <a:prstGeom prst="rect">
            <a:avLst/>
          </a:prstGeom>
        </p:spPr>
        <p:txBody>
          <a:bodyPr vert="horz" lIns="91440" tIns="45720" rIns="91440" bIns="45720" rtlCol="0" anchor="ctr"/>
          <a:lstStyle>
            <a:lvl1pPr algn="ctr">
              <a:defRPr sz="875">
                <a:solidFill>
                  <a:schemeClr val="tx1">
                    <a:lumMod val="65000"/>
                    <a:lumOff val="35000"/>
                  </a:schemeClr>
                </a:solidFill>
              </a:defRPr>
            </a:lvl1pPr>
          </a:lstStyle>
          <a:p>
            <a:pPr defTabSz="727272"/>
            <a:endParaRPr lang="en-US" dirty="0">
              <a:solidFill>
                <a:prstClr val="black">
                  <a:lumMod val="65000"/>
                  <a:lumOff val="35000"/>
                </a:prstClr>
              </a:solidFill>
            </a:endParaRPr>
          </a:p>
        </p:txBody>
      </p:sp>
      <p:sp>
        <p:nvSpPr>
          <p:cNvPr id="6" name="Slide Number Placeholder 5"/>
          <p:cNvSpPr>
            <a:spLocks noGrp="1"/>
          </p:cNvSpPr>
          <p:nvPr>
            <p:ph type="sldNum" sz="quarter" idx="4"/>
          </p:nvPr>
        </p:nvSpPr>
        <p:spPr>
          <a:xfrm>
            <a:off x="8617527" y="6356351"/>
            <a:ext cx="2743200" cy="365125"/>
          </a:xfrm>
          <a:prstGeom prst="rect">
            <a:avLst/>
          </a:prstGeom>
        </p:spPr>
        <p:txBody>
          <a:bodyPr vert="horz" lIns="91440" tIns="45720" rIns="91440" bIns="45720" rtlCol="0" anchor="ctr"/>
          <a:lstStyle>
            <a:lvl1pPr algn="r">
              <a:defRPr sz="875">
                <a:solidFill>
                  <a:schemeClr val="tx1">
                    <a:tint val="75000"/>
                  </a:schemeClr>
                </a:solidFill>
              </a:defRPr>
            </a:lvl1pPr>
          </a:lstStyle>
          <a:p>
            <a:pPr defTabSz="727272"/>
            <a:fld id="{8A7A6979-0714-4377-B894-6BE4C2D6E202}" type="slidenum">
              <a:rPr lang="en-US" smtClean="0">
                <a:solidFill>
                  <a:prstClr val="black">
                    <a:tint val="75000"/>
                  </a:prstClr>
                </a:solidFill>
              </a:rPr>
              <a:pPr defTabSz="727272"/>
              <a:t>‹#›</a:t>
            </a:fld>
            <a:endParaRPr lang="en-US" dirty="0">
              <a:solidFill>
                <a:prstClr val="black">
                  <a:tint val="75000"/>
                </a:prstClr>
              </a:solidFill>
            </a:endParaRPr>
          </a:p>
        </p:txBody>
      </p:sp>
    </p:spTree>
    <p:extLst>
      <p:ext uri="{BB962C8B-B14F-4D97-AF65-F5344CB8AC3E}">
        <p14:creationId xmlns:p14="http://schemas.microsoft.com/office/powerpoint/2010/main" val="7625563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727272" rtl="0" eaLnBrk="1" latinLnBrk="0" hangingPunct="1">
        <a:lnSpc>
          <a:spcPct val="90000"/>
        </a:lnSpc>
        <a:spcBef>
          <a:spcPct val="0"/>
        </a:spcBef>
        <a:buNone/>
        <a:defRPr sz="3499" kern="1200">
          <a:solidFill>
            <a:schemeClr val="tx1"/>
          </a:solidFill>
          <a:latin typeface="+mj-lt"/>
          <a:ea typeface="+mj-ea"/>
          <a:cs typeface="+mj-cs"/>
        </a:defRPr>
      </a:lvl1pPr>
    </p:titleStyle>
    <p:bodyStyle>
      <a:lvl1pPr marL="181818" indent="-181818" algn="l" defTabSz="727272" rtl="0" eaLnBrk="1" latinLnBrk="0" hangingPunct="1">
        <a:lnSpc>
          <a:spcPct val="90000"/>
        </a:lnSpc>
        <a:spcBef>
          <a:spcPts val="795"/>
        </a:spcBef>
        <a:buFont typeface="Wingdings 2" pitchFamily="18" charset="2"/>
        <a:buChar char=""/>
        <a:defRPr sz="2227" kern="1200">
          <a:solidFill>
            <a:schemeClr val="tx1"/>
          </a:solidFill>
          <a:latin typeface="+mn-lt"/>
          <a:ea typeface="+mn-ea"/>
          <a:cs typeface="+mn-cs"/>
        </a:defRPr>
      </a:lvl1pPr>
      <a:lvl2pPr marL="545454" indent="-181818" algn="l" defTabSz="727272" rtl="0" eaLnBrk="1" latinLnBrk="0" hangingPunct="1">
        <a:lnSpc>
          <a:spcPct val="90000"/>
        </a:lnSpc>
        <a:spcBef>
          <a:spcPts val="398"/>
        </a:spcBef>
        <a:buFont typeface="Wingdings 2" pitchFamily="18" charset="2"/>
        <a:buChar char=""/>
        <a:defRPr sz="1909" kern="1200">
          <a:solidFill>
            <a:schemeClr val="tx1"/>
          </a:solidFill>
          <a:latin typeface="+mn-lt"/>
          <a:ea typeface="+mn-ea"/>
          <a:cs typeface="+mn-cs"/>
        </a:defRPr>
      </a:lvl2pPr>
      <a:lvl3pPr marL="909090" indent="-181818" algn="l" defTabSz="727272" rtl="0" eaLnBrk="1" latinLnBrk="0" hangingPunct="1">
        <a:lnSpc>
          <a:spcPct val="90000"/>
        </a:lnSpc>
        <a:spcBef>
          <a:spcPts val="398"/>
        </a:spcBef>
        <a:buFont typeface="Wingdings 2" pitchFamily="18" charset="2"/>
        <a:buChar char=""/>
        <a:defRPr sz="1591" kern="1200">
          <a:solidFill>
            <a:schemeClr val="tx1"/>
          </a:solidFill>
          <a:latin typeface="+mn-lt"/>
          <a:ea typeface="+mn-ea"/>
          <a:cs typeface="+mn-cs"/>
        </a:defRPr>
      </a:lvl3pPr>
      <a:lvl4pPr marL="1272726" indent="-181818" algn="l" defTabSz="727272" rtl="0" eaLnBrk="1" latinLnBrk="0" hangingPunct="1">
        <a:lnSpc>
          <a:spcPct val="90000"/>
        </a:lnSpc>
        <a:spcBef>
          <a:spcPts val="398"/>
        </a:spcBef>
        <a:buFont typeface="Wingdings 2" pitchFamily="18" charset="2"/>
        <a:buChar char=""/>
        <a:defRPr sz="1432" kern="1200">
          <a:solidFill>
            <a:schemeClr val="tx1"/>
          </a:solidFill>
          <a:latin typeface="+mn-lt"/>
          <a:ea typeface="+mn-ea"/>
          <a:cs typeface="+mn-cs"/>
        </a:defRPr>
      </a:lvl4pPr>
      <a:lvl5pPr marL="1636362" indent="-181818" algn="l" defTabSz="727272" rtl="0" eaLnBrk="1" latinLnBrk="0" hangingPunct="1">
        <a:lnSpc>
          <a:spcPct val="90000"/>
        </a:lnSpc>
        <a:spcBef>
          <a:spcPts val="398"/>
        </a:spcBef>
        <a:buFont typeface="Wingdings 2" pitchFamily="18" charset="2"/>
        <a:buChar char=""/>
        <a:defRPr sz="1432" kern="1200">
          <a:solidFill>
            <a:schemeClr val="tx1"/>
          </a:solidFill>
          <a:latin typeface="+mn-lt"/>
          <a:ea typeface="+mn-ea"/>
          <a:cs typeface="+mn-cs"/>
        </a:defRPr>
      </a:lvl5pPr>
      <a:lvl6pPr marL="1999998"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6pPr>
      <a:lvl7pPr marL="2363634"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7pPr>
      <a:lvl8pPr marL="2727270"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8pPr>
      <a:lvl9pPr marL="3090906" indent="-181818" algn="l" defTabSz="727272" rtl="0" eaLnBrk="1" latinLnBrk="0" hangingPunct="1">
        <a:spcBef>
          <a:spcPct val="20000"/>
        </a:spcBef>
        <a:buFont typeface="Wingdings 2" pitchFamily="18" charset="2"/>
        <a:buChar char=""/>
        <a:defRPr sz="1432" kern="1200">
          <a:solidFill>
            <a:schemeClr val="tx1"/>
          </a:solidFill>
          <a:latin typeface="+mn-lt"/>
          <a:ea typeface="+mn-ea"/>
          <a:cs typeface="+mn-cs"/>
        </a:defRPr>
      </a:lvl9pPr>
    </p:bodyStyle>
    <p:otherStyle>
      <a:defPPr>
        <a:defRPr lang="en-US"/>
      </a:defPPr>
      <a:lvl1pPr marL="0" algn="l" defTabSz="727272" rtl="0" eaLnBrk="1" latinLnBrk="0" hangingPunct="1">
        <a:defRPr sz="1432" kern="1200">
          <a:solidFill>
            <a:schemeClr val="tx1"/>
          </a:solidFill>
          <a:latin typeface="+mn-lt"/>
          <a:ea typeface="+mn-ea"/>
          <a:cs typeface="+mn-cs"/>
        </a:defRPr>
      </a:lvl1pPr>
      <a:lvl2pPr marL="363636" algn="l" defTabSz="727272" rtl="0" eaLnBrk="1" latinLnBrk="0" hangingPunct="1">
        <a:defRPr sz="1432" kern="1200">
          <a:solidFill>
            <a:schemeClr val="tx1"/>
          </a:solidFill>
          <a:latin typeface="+mn-lt"/>
          <a:ea typeface="+mn-ea"/>
          <a:cs typeface="+mn-cs"/>
        </a:defRPr>
      </a:lvl2pPr>
      <a:lvl3pPr marL="727272" algn="l" defTabSz="727272" rtl="0" eaLnBrk="1" latinLnBrk="0" hangingPunct="1">
        <a:defRPr sz="1432" kern="1200">
          <a:solidFill>
            <a:schemeClr val="tx1"/>
          </a:solidFill>
          <a:latin typeface="+mn-lt"/>
          <a:ea typeface="+mn-ea"/>
          <a:cs typeface="+mn-cs"/>
        </a:defRPr>
      </a:lvl3pPr>
      <a:lvl4pPr marL="1090908" algn="l" defTabSz="727272" rtl="0" eaLnBrk="1" latinLnBrk="0" hangingPunct="1">
        <a:defRPr sz="1432" kern="1200">
          <a:solidFill>
            <a:schemeClr val="tx1"/>
          </a:solidFill>
          <a:latin typeface="+mn-lt"/>
          <a:ea typeface="+mn-ea"/>
          <a:cs typeface="+mn-cs"/>
        </a:defRPr>
      </a:lvl4pPr>
      <a:lvl5pPr marL="1454543" algn="l" defTabSz="727272" rtl="0" eaLnBrk="1" latinLnBrk="0" hangingPunct="1">
        <a:defRPr sz="1432" kern="1200">
          <a:solidFill>
            <a:schemeClr val="tx1"/>
          </a:solidFill>
          <a:latin typeface="+mn-lt"/>
          <a:ea typeface="+mn-ea"/>
          <a:cs typeface="+mn-cs"/>
        </a:defRPr>
      </a:lvl5pPr>
      <a:lvl6pPr marL="1818180" algn="l" defTabSz="727272" rtl="0" eaLnBrk="1" latinLnBrk="0" hangingPunct="1">
        <a:defRPr sz="1432" kern="1200">
          <a:solidFill>
            <a:schemeClr val="tx1"/>
          </a:solidFill>
          <a:latin typeface="+mn-lt"/>
          <a:ea typeface="+mn-ea"/>
          <a:cs typeface="+mn-cs"/>
        </a:defRPr>
      </a:lvl6pPr>
      <a:lvl7pPr marL="2181816" algn="l" defTabSz="727272" rtl="0" eaLnBrk="1" latinLnBrk="0" hangingPunct="1">
        <a:defRPr sz="1432" kern="1200">
          <a:solidFill>
            <a:schemeClr val="tx1"/>
          </a:solidFill>
          <a:latin typeface="+mn-lt"/>
          <a:ea typeface="+mn-ea"/>
          <a:cs typeface="+mn-cs"/>
        </a:defRPr>
      </a:lvl7pPr>
      <a:lvl8pPr marL="2545452" algn="l" defTabSz="727272" rtl="0" eaLnBrk="1" latinLnBrk="0" hangingPunct="1">
        <a:defRPr sz="1432" kern="1200">
          <a:solidFill>
            <a:schemeClr val="tx1"/>
          </a:solidFill>
          <a:latin typeface="+mn-lt"/>
          <a:ea typeface="+mn-ea"/>
          <a:cs typeface="+mn-cs"/>
        </a:defRPr>
      </a:lvl8pPr>
      <a:lvl9pPr marL="2909088" algn="l" defTabSz="727272" rtl="0" eaLnBrk="1" latinLnBrk="0" hangingPunct="1">
        <a:defRPr sz="1432"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tr-TR"/>
              <a:t>www.bingol.gov.tr</a:t>
            </a:r>
          </a:p>
        </p:txBody>
      </p:sp>
      <p:sp>
        <p:nvSpPr>
          <p:cNvPr id="5" name="Altbilgi Yer Tutucusu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www.bingol.gov.tr</a:t>
            </a:r>
          </a:p>
        </p:txBody>
      </p:sp>
      <p:sp>
        <p:nvSpPr>
          <p:cNvPr id="6" name="Slayt Numarası Yer Tutucusu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CBCB59-1ABC-4049-880D-4C4072460D6D}" type="slidenum">
              <a:rPr lang="tr-TR" smtClean="0"/>
              <a:t>‹#›</a:t>
            </a:fld>
            <a:endParaRPr lang="tr-TR"/>
          </a:p>
        </p:txBody>
      </p:sp>
    </p:spTree>
    <p:extLst>
      <p:ext uri="{BB962C8B-B14F-4D97-AF65-F5344CB8AC3E}">
        <p14:creationId xmlns:p14="http://schemas.microsoft.com/office/powerpoint/2010/main" val="31813826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t>www.bingol.gov.tr</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641109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t>www.bingol.gov.tr</a:t>
            </a:r>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CBCB59-1ABC-4049-880D-4C4072460D6D}" type="slidenum">
              <a:rPr kumimoji="0" lang="tr-T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tr-T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154740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iming>
    <p:tnLst>
      <p:par>
        <p:cTn id="1" dur="indefinite" restart="never" nodeType="tmRoot"/>
      </p:par>
    </p:tnLst>
  </p:timing>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45.xml"/><Relationship Id="rId5" Type="http://schemas.openxmlformats.org/officeDocument/2006/relationships/chart" Target="../charts/chart8.xml"/><Relationship Id="rId4" Type="http://schemas.openxmlformats.org/officeDocument/2006/relationships/chart" Target="../charts/char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45.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fi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4.xml"/><Relationship Id="rId1" Type="http://schemas.openxmlformats.org/officeDocument/2006/relationships/slideLayout" Target="../slideLayouts/slideLayout23.xml"/><Relationship Id="rId4" Type="http://schemas.openxmlformats.org/officeDocument/2006/relationships/chart" Target="../charts/char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chart" Target="../charts/chart15.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chart" Target="../charts/chart20.xml"/></Relationships>
</file>

<file path=ppt/slides/_rels/slide41.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microsoft.com/office/2007/relationships/hdphoto" Target="../media/hdphoto6.wdp"/></Relationships>
</file>

<file path=ppt/slides/_rels/slide43.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4.jfif"/><Relationship Id="rId2" Type="http://schemas.openxmlformats.org/officeDocument/2006/relationships/image" Target="../media/image43.jfif"/><Relationship Id="rId1" Type="http://schemas.openxmlformats.org/officeDocument/2006/relationships/slideLayout" Target="../slideLayouts/slideLayout1.xml"/><Relationship Id="rId5" Type="http://schemas.openxmlformats.org/officeDocument/2006/relationships/image" Target="../media/image46.jfif"/><Relationship Id="rId4" Type="http://schemas.openxmlformats.org/officeDocument/2006/relationships/image" Target="../media/image45.jfif"/></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chart" Target="../charts/chart25.xml"/></Relationships>
</file>

<file path=ppt/slides/_rels/slide51.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chart" Target="../charts/chart28.xml"/><Relationship Id="rId4" Type="http://schemas.openxmlformats.org/officeDocument/2006/relationships/chart" Target="../charts/chart27.xml"/></Relationships>
</file>

<file path=ppt/slides/_rels/slide5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2.jpeg"/><Relationship Id="rId18" Type="http://schemas.openxmlformats.org/officeDocument/2006/relationships/image" Target="../media/image67.jpe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1.jpeg"/><Relationship Id="rId17" Type="http://schemas.openxmlformats.org/officeDocument/2006/relationships/image" Target="../media/image66.jpeg"/><Relationship Id="rId2" Type="http://schemas.openxmlformats.org/officeDocument/2006/relationships/image" Target="../media/image52.png"/><Relationship Id="rId16" Type="http://schemas.openxmlformats.org/officeDocument/2006/relationships/image" Target="../media/image65.jpeg"/><Relationship Id="rId1" Type="http://schemas.openxmlformats.org/officeDocument/2006/relationships/slideLayout" Target="../slideLayouts/slideLayout1.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png"/><Relationship Id="rId15" Type="http://schemas.openxmlformats.org/officeDocument/2006/relationships/image" Target="../media/image64.jpeg"/><Relationship Id="rId10" Type="http://schemas.openxmlformats.org/officeDocument/2006/relationships/image" Target="../media/image59.png"/><Relationship Id="rId19" Type="http://schemas.openxmlformats.org/officeDocument/2006/relationships/image" Target="../media/image68.jpeg"/><Relationship Id="rId4" Type="http://schemas.openxmlformats.org/officeDocument/2006/relationships/image" Target="../media/image54.png"/><Relationship Id="rId9" Type="http://schemas.openxmlformats.org/officeDocument/2006/relationships/hyperlink" Target="Resim1.jpg" TargetMode="External"/><Relationship Id="rId14" Type="http://schemas.openxmlformats.org/officeDocument/2006/relationships/image" Target="../media/image6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etin kutusu 2"/>
          <p:cNvSpPr txBox="1"/>
          <p:nvPr/>
        </p:nvSpPr>
        <p:spPr>
          <a:xfrm>
            <a:off x="2735100" y="2557417"/>
            <a:ext cx="673768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BİNGÖL VALİLİĞİ</a:t>
            </a:r>
          </a:p>
        </p:txBody>
      </p:sp>
      <p:sp>
        <p:nvSpPr>
          <p:cNvPr id="9" name="Oval 8"/>
          <p:cNvSpPr/>
          <p:nvPr/>
        </p:nvSpPr>
        <p:spPr>
          <a:xfrm>
            <a:off x="5175309" y="718897"/>
            <a:ext cx="1851950" cy="1851950"/>
          </a:xfrm>
          <a:prstGeom prst="ellips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Resim 5"/>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5228517" y="772105"/>
            <a:ext cx="1745534" cy="1745534"/>
          </a:xfrm>
          <a:prstGeom prst="rect">
            <a:avLst/>
          </a:prstGeom>
        </p:spPr>
      </p:pic>
      <p:sp>
        <p:nvSpPr>
          <p:cNvPr id="10" name="Metin kutusu 9"/>
          <p:cNvSpPr txBox="1"/>
          <p:nvPr/>
        </p:nvSpPr>
        <p:spPr>
          <a:xfrm>
            <a:off x="3560064" y="6083348"/>
            <a:ext cx="50789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600" b="1" dirty="0" smtClean="0">
                <a:solidFill>
                  <a:prstClr val="white"/>
                </a:solidFill>
                <a:latin typeface="Bookman Old Style" panose="02050604050505020204" pitchFamily="18" charset="0"/>
              </a:rPr>
              <a:t>OCAK</a:t>
            </a:r>
            <a:r>
              <a:rPr lang="tr-TR" sz="1600" b="1" dirty="0" smtClean="0">
                <a:solidFill>
                  <a:prstClr val="white"/>
                </a:solidFill>
                <a:latin typeface="Bookman Old Style" panose="02050604050505020204" pitchFamily="18" charset="0"/>
              </a:rPr>
              <a:t> </a:t>
            </a:r>
            <a:r>
              <a:rPr kumimoji="0" lang="tr-TR" sz="1600" b="1" i="0" u="none" strike="noStrike" kern="1200" cap="none" spc="0" normalizeH="0" baseline="0" noProof="0" smtClean="0">
                <a:ln>
                  <a:noFill/>
                </a:ln>
                <a:solidFill>
                  <a:prstClr val="white"/>
                </a:solidFill>
                <a:effectLst/>
                <a:uLnTx/>
                <a:uFillTx/>
                <a:latin typeface="Bookman Old Style" panose="02050604050505020204" pitchFamily="18" charset="0"/>
              </a:rPr>
              <a:t>2025</a:t>
            </a:r>
            <a:endParaRPr kumimoji="0" lang="tr-TR" sz="1600" b="1" i="0" u="none" strike="noStrike" kern="1200" cap="none" spc="0" normalizeH="0" baseline="0" noProof="0" dirty="0">
              <a:ln>
                <a:noFill/>
              </a:ln>
              <a:solidFill>
                <a:prstClr val="white"/>
              </a:solidFill>
              <a:effectLst/>
              <a:uLnTx/>
              <a:uFillTx/>
              <a:latin typeface="Bookman Old Style" panose="02050604050505020204" pitchFamily="18" charset="0"/>
            </a:endParaRPr>
          </a:p>
        </p:txBody>
      </p:sp>
      <p:sp>
        <p:nvSpPr>
          <p:cNvPr id="12" name="Dikdörtgen 11"/>
          <p:cNvSpPr/>
          <p:nvPr/>
        </p:nvSpPr>
        <p:spPr>
          <a:xfrm>
            <a:off x="304800" y="267855"/>
            <a:ext cx="11647055" cy="6354618"/>
          </a:xfrm>
          <a:prstGeom prst="rect">
            <a:avLst/>
          </a:prstGeom>
          <a:noFill/>
          <a:ln w="19050"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Metin kutusu 7"/>
          <p:cNvSpPr txBox="1"/>
          <p:nvPr/>
        </p:nvSpPr>
        <p:spPr>
          <a:xfrm>
            <a:off x="2727157" y="4475641"/>
            <a:ext cx="673768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prstClr val="white"/>
                </a:solidFill>
                <a:latin typeface="Bookman Old Style" panose="02050604050505020204" pitchFamily="18" charset="0"/>
              </a:rPr>
              <a:t>İL BRİFİNGİ</a:t>
            </a:r>
            <a:endParaRPr kumimoji="0" lang="tr-TR" sz="2800" b="1" i="0" u="none" strike="noStrike" kern="1200" cap="none" spc="0" normalizeH="0" baseline="0" noProof="0" dirty="0">
              <a:ln>
                <a:noFill/>
              </a:ln>
              <a:solidFill>
                <a:prstClr val="white"/>
              </a:solidFill>
              <a:effectLst/>
              <a:uLnTx/>
              <a:uFillTx/>
              <a:latin typeface="Bookman Old Style" panose="02050604050505020204" pitchFamily="18" charset="0"/>
            </a:endParaRPr>
          </a:p>
        </p:txBody>
      </p:sp>
    </p:spTree>
    <p:extLst>
      <p:ext uri="{BB962C8B-B14F-4D97-AF65-F5344CB8AC3E}">
        <p14:creationId xmlns:p14="http://schemas.microsoft.com/office/powerpoint/2010/main" val="12586187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27"/>
          <p:cNvSpPr/>
          <p:nvPr/>
        </p:nvSpPr>
        <p:spPr>
          <a:xfrm>
            <a:off x="6157996" y="1009622"/>
            <a:ext cx="45719" cy="5349713"/>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14" name="object 37"/>
          <p:cNvSpPr txBox="1"/>
          <p:nvPr/>
        </p:nvSpPr>
        <p:spPr>
          <a:xfrm>
            <a:off x="646779" y="995163"/>
            <a:ext cx="532828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Yıllara Göre İlkokul Öğrenci Sayıları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38"/>
          <p:cNvSpPr txBox="1"/>
          <p:nvPr/>
        </p:nvSpPr>
        <p:spPr>
          <a:xfrm>
            <a:off x="6339317" y="995163"/>
            <a:ext cx="524446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Yıllara Göre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Ortaokul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Öğrenci Sayıları</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38"/>
          <p:cNvSpPr txBox="1"/>
          <p:nvPr/>
        </p:nvSpPr>
        <p:spPr>
          <a:xfrm>
            <a:off x="646779" y="3667923"/>
            <a:ext cx="5323087"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Yıllara Göre Lise Öğrenci Sayıları</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9" name="Grafik 18"/>
          <p:cNvGraphicFramePr>
            <a:graphicFrameLocks/>
          </p:cNvGraphicFramePr>
          <p:nvPr>
            <p:extLst>
              <p:ext uri="{D42A27DB-BD31-4B8C-83A1-F6EECF244321}">
                <p14:modId xmlns:p14="http://schemas.microsoft.com/office/powerpoint/2010/main" val="2297474678"/>
              </p:ext>
            </p:extLst>
          </p:nvPr>
        </p:nvGraphicFramePr>
        <p:xfrm>
          <a:off x="646779" y="1323271"/>
          <a:ext cx="5323088" cy="23055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Grafik 19"/>
          <p:cNvGraphicFramePr>
            <a:graphicFrameLocks/>
          </p:cNvGraphicFramePr>
          <p:nvPr>
            <p:extLst>
              <p:ext uri="{D42A27DB-BD31-4B8C-83A1-F6EECF244321}">
                <p14:modId xmlns:p14="http://schemas.microsoft.com/office/powerpoint/2010/main" val="4074949283"/>
              </p:ext>
            </p:extLst>
          </p:nvPr>
        </p:nvGraphicFramePr>
        <p:xfrm>
          <a:off x="646778" y="3987248"/>
          <a:ext cx="5323088" cy="235762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afik 20"/>
          <p:cNvGraphicFramePr>
            <a:graphicFrameLocks/>
          </p:cNvGraphicFramePr>
          <p:nvPr>
            <p:extLst>
              <p:ext uri="{D42A27DB-BD31-4B8C-83A1-F6EECF244321}">
                <p14:modId xmlns:p14="http://schemas.microsoft.com/office/powerpoint/2010/main" val="1655852785"/>
              </p:ext>
            </p:extLst>
          </p:nvPr>
        </p:nvGraphicFramePr>
        <p:xfrm>
          <a:off x="6338095" y="1323272"/>
          <a:ext cx="5245686" cy="502160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54349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2" name="Resim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722987" y="1399565"/>
            <a:ext cx="4929272" cy="3189799"/>
          </a:xfrm>
          <a:prstGeom prst="rect">
            <a:avLst/>
          </a:prstGeom>
          <a:ln w="19050">
            <a:solidFill>
              <a:srgbClr val="BCD6ED"/>
            </a:solidFill>
          </a:ln>
        </p:spPr>
      </p:pic>
      <p:sp>
        <p:nvSpPr>
          <p:cNvPr id="10" name="object 15"/>
          <p:cNvSpPr txBox="1"/>
          <p:nvPr/>
        </p:nvSpPr>
        <p:spPr>
          <a:xfrm>
            <a:off x="10354236" y="4297032"/>
            <a:ext cx="1271475"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ctr"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Calibri"/>
                <a:ea typeface="+mn-ea"/>
                <a:cs typeface="Calibri"/>
              </a:rPr>
              <a:t>Bingöl MEM</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21"/>
          <p:cNvSpPr/>
          <p:nvPr/>
        </p:nvSpPr>
        <p:spPr>
          <a:xfrm>
            <a:off x="667353" y="4617047"/>
            <a:ext cx="10984906" cy="338328"/>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chor="ctr"/>
          <a:lstStyle/>
          <a:p>
            <a:pPr marL="91440" marR="0" lvl="0" indent="0" algn="l" defTabSz="914400" rtl="0" eaLnBrk="1" fontAlgn="auto" latinLnBrk="0" hangingPunct="1">
              <a:lnSpc>
                <a:spcPct val="100000"/>
              </a:lnSpc>
              <a:spcBef>
                <a:spcPts val="95"/>
              </a:spcBef>
              <a:spcAft>
                <a:spcPts val="0"/>
              </a:spcAft>
              <a:buClrTx/>
              <a:buSzTx/>
              <a:buFontTx/>
              <a:buNone/>
              <a:tabLst/>
              <a:defRPr/>
            </a:pP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6+ </a:t>
            </a:r>
            <a:r>
              <a:rPr kumimoji="0" lang="tr-TR" sz="1800" b="0" i="0" u="none" strike="noStrike" kern="1200" cap="none" spc="-15" normalizeH="0" baseline="0" noProof="0" dirty="0">
                <a:ln>
                  <a:noFill/>
                </a:ln>
                <a:solidFill>
                  <a:srgbClr val="FFFFFF"/>
                </a:solidFill>
                <a:effectLst/>
                <a:uLnTx/>
                <a:uFillTx/>
                <a:latin typeface="Calibri"/>
                <a:ea typeface="+mn-ea"/>
                <a:cs typeface="Calibri"/>
              </a:rPr>
              <a:t>Okuma </a:t>
            </a:r>
            <a:r>
              <a:rPr kumimoji="0" lang="tr-TR" sz="1800" b="0" i="0" u="none" strike="noStrike" kern="1200" cap="none" spc="-25" normalizeH="0" baseline="0" noProof="0" dirty="0">
                <a:ln>
                  <a:noFill/>
                </a:ln>
                <a:solidFill>
                  <a:srgbClr val="FFFFFF"/>
                </a:solidFill>
                <a:effectLst/>
                <a:uLnTx/>
                <a:uFillTx/>
                <a:latin typeface="Calibri"/>
                <a:ea typeface="+mn-ea"/>
                <a:cs typeface="Calibri"/>
              </a:rPr>
              <a:t>Yazma </a:t>
            </a:r>
            <a:r>
              <a:rPr kumimoji="0" lang="tr-TR" sz="1800" b="0" i="0" u="none" strike="noStrike" kern="1200" cap="none" spc="-10" normalizeH="0" baseline="0" noProof="0" dirty="0">
                <a:ln>
                  <a:noFill/>
                </a:ln>
                <a:solidFill>
                  <a:srgbClr val="FFFFFF"/>
                </a:solidFill>
                <a:effectLst/>
                <a:uLnTx/>
                <a:uFillTx/>
                <a:latin typeface="Calibri"/>
                <a:ea typeface="+mn-ea"/>
                <a:cs typeface="Calibri"/>
              </a:rPr>
              <a:t>Oranları (TUİK</a:t>
            </a:r>
            <a:r>
              <a:rPr kumimoji="0" lang="tr-TR" sz="1800" b="0" i="0" u="none" strike="noStrike" kern="1200" cap="none" spc="60" normalizeH="0" baseline="0" noProof="0" dirty="0">
                <a:ln>
                  <a:noFill/>
                </a:ln>
                <a:solidFill>
                  <a:srgbClr val="FFFFFF"/>
                </a:solidFill>
                <a:effectLst/>
                <a:uLnTx/>
                <a:uFillTx/>
                <a:latin typeface="Calibri"/>
                <a:ea typeface="+mn-ea"/>
                <a:cs typeface="Calibri"/>
              </a:rPr>
              <a:t> </a:t>
            </a:r>
            <a:r>
              <a:rPr kumimoji="0" lang="tr-TR" sz="1800" b="0" i="0" u="none" strike="noStrike" kern="1200" cap="none" spc="-10" normalizeH="0" baseline="0" noProof="0" dirty="0" smtClean="0">
                <a:ln>
                  <a:noFill/>
                </a:ln>
                <a:solidFill>
                  <a:srgbClr val="FFFFFF"/>
                </a:solidFill>
                <a:effectLst/>
                <a:uLnTx/>
                <a:uFillTx/>
                <a:latin typeface="Calibri"/>
                <a:ea typeface="+mn-ea"/>
                <a:cs typeface="Calibri"/>
              </a:rPr>
              <a:t>2023)</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23"/>
          <p:cNvSpPr txBox="1"/>
          <p:nvPr/>
        </p:nvSpPr>
        <p:spPr>
          <a:xfrm>
            <a:off x="667353" y="5102597"/>
            <a:ext cx="10984906" cy="729046"/>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12395" rIns="0" bIns="0" rtlCol="0">
            <a:spAutoFit/>
          </a:bodyPr>
          <a:lstStyle/>
          <a:p>
            <a:pPr marL="0" marR="139700" lvl="0" indent="0" algn="ctr" defTabSz="914400" rtl="0" eaLnBrk="1" fontAlgn="auto" latinLnBrk="0" hangingPunct="1">
              <a:lnSpc>
                <a:spcPct val="100000"/>
              </a:lnSpc>
              <a:spcBef>
                <a:spcPts val="885"/>
              </a:spcBef>
              <a:spcAft>
                <a:spcPts val="0"/>
              </a:spcAft>
              <a:buClrTx/>
              <a:buSzTx/>
              <a:buFontTx/>
              <a:buNone/>
              <a:tabLst/>
              <a:defRPr/>
            </a:pPr>
            <a:r>
              <a:rPr kumimoji="0" sz="20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İlimizde okuma </a:t>
            </a:r>
            <a:r>
              <a:rPr kumimoji="0" sz="2000" b="1" i="0" u="none" strike="noStrike" kern="1200" cap="none" spc="-5" normalizeH="0" baseline="0" noProof="0" dirty="0" err="1">
                <a:ln>
                  <a:noFill/>
                </a:ln>
                <a:solidFill>
                  <a:srgbClr val="FFFFFF"/>
                </a:solidFill>
                <a:effectLst>
                  <a:outerShdw blurRad="38100" dist="38100" dir="2700000" algn="tl">
                    <a:srgbClr val="000000">
                      <a:alpha val="43137"/>
                    </a:srgbClr>
                  </a:outerShdw>
                </a:effectLst>
                <a:uLnTx/>
                <a:uFillTx/>
                <a:latin typeface="Calibri"/>
                <a:ea typeface="+mn-ea"/>
                <a:cs typeface="Calibri"/>
              </a:rPr>
              <a:t>yazma</a:t>
            </a:r>
            <a:r>
              <a:rPr kumimoji="0" sz="2000" b="1" i="0" u="none" strike="noStrike" kern="1200" cap="none" spc="-10" normalizeH="0" baseline="0" noProof="0" dirty="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1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oranı</a:t>
            </a:r>
            <a:r>
              <a:rPr kumimoji="0" lang="tr-TR" sz="2000" b="1" i="0" u="none" strike="noStrike" kern="1200" cap="none" spc="-1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9</a:t>
            </a:r>
            <a:r>
              <a:rPr lang="tr-TR" sz="2000" b="1" dirty="0" smtClean="0">
                <a:solidFill>
                  <a:srgbClr val="FFFFFF"/>
                </a:solidFill>
                <a:effectLst>
                  <a:outerShdw blurRad="38100" dist="38100" dir="2700000" algn="tl">
                    <a:srgbClr val="000000">
                      <a:alpha val="43137"/>
                    </a:srgbClr>
                  </a:outerShdw>
                </a:effectLst>
                <a:latin typeface="Calibri"/>
                <a:cs typeface="Calibri"/>
              </a:rPr>
              <a:t>5,34</a:t>
            </a:r>
            <a:endPar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endParaRPr>
          </a:p>
          <a:p>
            <a:pPr marL="0" marR="140335"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20" normalizeH="0" baseline="0" noProof="0" dirty="0" err="1"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Türkiye'de</a:t>
            </a:r>
            <a:r>
              <a:rPr kumimoji="0" sz="2000" b="1" i="0" u="none" strike="noStrike" kern="1200" cap="none" spc="-2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5"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9</a:t>
            </a:r>
            <a:r>
              <a:rPr kumimoji="0" lang="tr-TR"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7</a:t>
            </a:r>
            <a:r>
              <a:rPr kumimoji="0" sz="2000" b="1" i="0" u="none" strike="noStrike" kern="1200" cap="none" spc="0" normalizeH="0" baseline="0" noProof="0" dirty="0" smtClean="0">
                <a:ln>
                  <a:noFill/>
                </a:ln>
                <a:solidFill>
                  <a:srgbClr val="FFFFFF"/>
                </a:solidFill>
                <a:effectLst>
                  <a:outerShdw blurRad="38100" dist="38100" dir="2700000" algn="tl">
                    <a:srgbClr val="000000">
                      <a:alpha val="43137"/>
                    </a:srgbClr>
                  </a:outerShdw>
                </a:effectLst>
                <a:uLnTx/>
                <a:uFillTx/>
                <a:latin typeface="Calibri"/>
                <a:ea typeface="+mn-ea"/>
                <a:cs typeface="Calibri"/>
              </a:rPr>
              <a:t>,</a:t>
            </a:r>
            <a:r>
              <a:rPr lang="tr-TR" sz="2000" b="1" dirty="0" smtClean="0">
                <a:solidFill>
                  <a:srgbClr val="FFFFFF"/>
                </a:solidFill>
                <a:effectLst>
                  <a:outerShdw blurRad="38100" dist="38100" dir="2700000" algn="tl">
                    <a:srgbClr val="000000">
                      <a:alpha val="43137"/>
                    </a:srgbClr>
                  </a:outerShdw>
                </a:effectLst>
                <a:latin typeface="Calibri"/>
                <a:cs typeface="Calibri"/>
              </a:rPr>
              <a:t>64</a:t>
            </a:r>
            <a:endParaRPr kumimoji="0" sz="2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5" name="object 21"/>
          <p:cNvSpPr/>
          <p:nvPr/>
        </p:nvSpPr>
        <p:spPr>
          <a:xfrm>
            <a:off x="667353" y="994700"/>
            <a:ext cx="10984906" cy="338328"/>
          </a:xfrm>
          <a:prstGeom prst="rect">
            <a:avLst/>
          </a:prstGeom>
          <a:blipFill>
            <a:blip r:embed="rId3" cstate="print">
              <a:extLst>
                <a:ext uri="{28A0092B-C50C-407E-A947-70E740481C1C}">
                  <a14:useLocalDpi xmlns:a14="http://schemas.microsoft.com/office/drawing/2010/main" val="0"/>
                </a:ext>
              </a:extLst>
            </a:blip>
            <a:stretch>
              <a:fillRect/>
            </a:stretch>
          </a:blipFill>
        </p:spPr>
        <p:txBody>
          <a:bodyPr wrap="square" lIns="0" tIns="0" rIns="0" bIns="0" rtlCol="0" anchor="ctr"/>
          <a:lstStyle/>
          <a:p>
            <a:pPr marL="91440" marR="0" lvl="0" indent="0" algn="l" defTabSz="914400" rtl="0" eaLnBrk="1" fontAlgn="auto" latinLnBrk="0" hangingPunct="1">
              <a:lnSpc>
                <a:spcPct val="100000"/>
              </a:lnSpc>
              <a:spcBef>
                <a:spcPts val="95"/>
              </a:spcBef>
              <a:spcAft>
                <a:spcPts val="0"/>
              </a:spcAft>
              <a:buClrTx/>
              <a:buSzTx/>
              <a:buFontTx/>
              <a:buNone/>
              <a:tabLst/>
              <a:defRPr/>
            </a:pPr>
            <a:r>
              <a:rPr kumimoji="0" lang="tr-TR" sz="1800" b="0" i="0" u="none" strike="noStrike" kern="1200" cap="none" spc="-5" normalizeH="0" baseline="0" noProof="0" dirty="0" smtClean="0">
                <a:ln>
                  <a:noFill/>
                </a:ln>
                <a:solidFill>
                  <a:srgbClr val="FFFFFF"/>
                </a:solidFill>
                <a:effectLst/>
                <a:uLnTx/>
                <a:uFillTx/>
                <a:latin typeface="Calibri"/>
                <a:ea typeface="+mn-ea"/>
                <a:cs typeface="Calibri"/>
              </a:rPr>
              <a:t>Okullaşma Oranları % (2023-2024) Öğretim Yılı</a:t>
            </a:r>
            <a:endParaRPr kumimoji="0" lang="tr-TR" sz="1800" b="0" i="0" u="none" strike="noStrike" kern="1200" cap="none" spc="-5" normalizeH="0" baseline="0" noProof="0" dirty="0">
              <a:ln>
                <a:noFill/>
              </a:ln>
              <a:solidFill>
                <a:srgbClr val="FFFFFF"/>
              </a:solidFill>
              <a:effectLst/>
              <a:uLnTx/>
              <a:uFillTx/>
              <a:latin typeface="Calibri"/>
              <a:ea typeface="+mn-ea"/>
              <a:cs typeface="Calibri"/>
            </a:endParaRPr>
          </a:p>
        </p:txBody>
      </p:sp>
      <p:graphicFrame>
        <p:nvGraphicFramePr>
          <p:cNvPr id="16" name="Grafik 15"/>
          <p:cNvGraphicFramePr>
            <a:graphicFrameLocks/>
          </p:cNvGraphicFramePr>
          <p:nvPr>
            <p:extLst>
              <p:ext uri="{D42A27DB-BD31-4B8C-83A1-F6EECF244321}">
                <p14:modId xmlns:p14="http://schemas.microsoft.com/office/powerpoint/2010/main" val="1758471884"/>
              </p:ext>
            </p:extLst>
          </p:nvPr>
        </p:nvGraphicFramePr>
        <p:xfrm>
          <a:off x="667353" y="1402672"/>
          <a:ext cx="5832348" cy="299153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791893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17" name="Picture 3" descr="C:\Users\Gökhan\Desktop\şehit mustafa.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685590" y="4017815"/>
            <a:ext cx="3854368" cy="2187675"/>
          </a:xfrm>
          <a:prstGeom prst="rect">
            <a:avLst/>
          </a:prstGeom>
          <a:noFill/>
        </p:spPr>
      </p:pic>
      <p:pic>
        <p:nvPicPr>
          <p:cNvPr id="5" name="Resim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85589" y="1383219"/>
            <a:ext cx="3854369" cy="2516427"/>
          </a:xfrm>
          <a:prstGeom prst="rect">
            <a:avLst/>
          </a:prstGeom>
        </p:spPr>
      </p:pic>
      <p:sp>
        <p:nvSpPr>
          <p:cNvPr id="9" name="object 8"/>
          <p:cNvSpPr txBox="1"/>
          <p:nvPr/>
        </p:nvSpPr>
        <p:spPr>
          <a:xfrm>
            <a:off x="680154" y="970194"/>
            <a:ext cx="10859803"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MEB </a:t>
            </a:r>
            <a:r>
              <a:rPr kumimoji="0" sz="1600" b="1" i="0" u="none" strike="noStrike" kern="1200" cap="none" spc="-20" normalizeH="0" baseline="0" noProof="0" dirty="0">
                <a:ln>
                  <a:noFill/>
                </a:ln>
                <a:solidFill>
                  <a:srgbClr val="FFFFFF"/>
                </a:solidFill>
                <a:effectLst/>
                <a:uLnTx/>
                <a:uFillTx/>
                <a:latin typeface="Calibri"/>
                <a:ea typeface="+mn-ea"/>
                <a:cs typeface="Calibri"/>
              </a:rPr>
              <a:t>Yatırım </a:t>
            </a:r>
            <a:r>
              <a:rPr kumimoji="0" sz="1600" b="1" i="0" u="none" strike="noStrike" kern="1200" cap="none" spc="-5" normalizeH="0" baseline="0" noProof="0" dirty="0">
                <a:ln>
                  <a:noFill/>
                </a:ln>
                <a:solidFill>
                  <a:srgbClr val="FFFFFF"/>
                </a:solidFill>
                <a:effectLst/>
                <a:uLnTx/>
                <a:uFillTx/>
                <a:latin typeface="Calibri"/>
                <a:ea typeface="+mn-ea"/>
                <a:cs typeface="Calibri"/>
              </a:rPr>
              <a:t>Bilgileri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2017-20</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2691668054"/>
              </p:ext>
            </p:extLst>
          </p:nvPr>
        </p:nvGraphicFramePr>
        <p:xfrm>
          <a:off x="674509" y="4317079"/>
          <a:ext cx="6640692" cy="1899813"/>
        </p:xfrm>
        <a:graphic>
          <a:graphicData uri="http://schemas.openxmlformats.org/drawingml/2006/table">
            <a:tbl>
              <a:tblPr/>
              <a:tblGrid>
                <a:gridCol w="6640692">
                  <a:extLst>
                    <a:ext uri="{9D8B030D-6E8A-4147-A177-3AD203B41FA5}">
                      <a16:colId xmlns:a16="http://schemas.microsoft.com/office/drawing/2014/main" val="20000"/>
                    </a:ext>
                  </a:extLst>
                </a:gridCol>
              </a:tblGrid>
              <a:tr h="425809">
                <a:tc>
                  <a:txBody>
                    <a:bodyPr/>
                    <a:lstStyle/>
                    <a:p>
                      <a:pPr algn="l" rtl="0" fontAlgn="ctr"/>
                      <a:r>
                        <a:rPr lang="tr-TR" sz="1200" b="0" i="0" u="none" strike="noStrike" dirty="0">
                          <a:solidFill>
                            <a:srgbClr val="C00000"/>
                          </a:solidFill>
                          <a:effectLst/>
                          <a:latin typeface="Arial" panose="020B0604020202020204" pitchFamily="34" charset="0"/>
                        </a:rPr>
                        <a:t>•</a:t>
                      </a:r>
                      <a:r>
                        <a:rPr lang="tr-TR" sz="1200" b="0" i="0" u="none" strike="noStrike" dirty="0">
                          <a:solidFill>
                            <a:srgbClr val="000000"/>
                          </a:solidFill>
                          <a:effectLst/>
                          <a:latin typeface="Calibri" panose="020F0502020204030204" pitchFamily="34" charset="0"/>
                        </a:rPr>
                        <a:t>2017 yılında; 16 derslikli Okul,  1 spor salonu, 200 öğrenci kapasiteli pansiyon, 1 konferans  salonu, 1 Öğretmenevi tamamlanmıştır.</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0"/>
                  </a:ext>
                </a:extLst>
              </a:tr>
              <a:tr h="210572">
                <a:tc>
                  <a:txBody>
                    <a:bodyPr/>
                    <a:lstStyle/>
                    <a:p>
                      <a:pPr algn="l" rtl="0" fontAlgn="ctr"/>
                      <a:r>
                        <a:rPr lang="tr-TR" sz="1200" b="0" i="0" u="none" strike="noStrike" dirty="0">
                          <a:solidFill>
                            <a:srgbClr val="C00000"/>
                          </a:solidFill>
                          <a:effectLst/>
                          <a:latin typeface="Arial" panose="020B0604020202020204" pitchFamily="34" charset="0"/>
                        </a:rPr>
                        <a:t>•</a:t>
                      </a:r>
                      <a:r>
                        <a:rPr lang="tr-TR" sz="1200" b="0" i="0" u="none" strike="noStrike" dirty="0">
                          <a:solidFill>
                            <a:srgbClr val="000000"/>
                          </a:solidFill>
                          <a:effectLst/>
                          <a:latin typeface="Calibri" panose="020F0502020204030204" pitchFamily="34" charset="0"/>
                        </a:rPr>
                        <a:t>2018 yılında; 24 </a:t>
                      </a:r>
                      <a:r>
                        <a:rPr lang="tr-TR" sz="1200" b="0" i="0" u="none" strike="noStrike" dirty="0" err="1">
                          <a:solidFill>
                            <a:srgbClr val="000000"/>
                          </a:solidFill>
                          <a:effectLst/>
                          <a:latin typeface="Calibri" panose="020F0502020204030204" pitchFamily="34" charset="0"/>
                        </a:rPr>
                        <a:t>deslikli</a:t>
                      </a:r>
                      <a:r>
                        <a:rPr lang="tr-TR" sz="1200" b="0" i="0" u="none" strike="noStrike" dirty="0">
                          <a:solidFill>
                            <a:srgbClr val="000000"/>
                          </a:solidFill>
                          <a:effectLst/>
                          <a:latin typeface="Calibri" panose="020F0502020204030204" pitchFamily="34" charset="0"/>
                        </a:rPr>
                        <a:t> 2 okul, 21 daireli  3 lojman, 2 spor salonu tamamlanmıştır.</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1"/>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2019 yılında; 48 derslikli 4 okul tamamlanmıştır.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2"/>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2020 yılında; 40 derslikli 3 okul, 15 daireli  Lojman tamamlanarak hizmete girmiştir.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3"/>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2022 yılında 7 Derslikli 2 adet okul okul  ve 1 Öğretmenevi tamamlanarak hizmete girmiştir.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4"/>
                  </a:ext>
                </a:extLst>
              </a:tr>
              <a:tr h="210572">
                <a:tc>
                  <a:txBody>
                    <a:bodyPr/>
                    <a:lstStyle/>
                    <a:p>
                      <a:pPr algn="l" rtl="0" fontAlgn="ctr"/>
                      <a:r>
                        <a:rPr lang="tr-TR" sz="1200" b="0" i="0" u="none" strike="noStrike" dirty="0" smtClean="0">
                          <a:solidFill>
                            <a:schemeClr val="tx1"/>
                          </a:solidFill>
                          <a:effectLst/>
                          <a:latin typeface="Arial" panose="020B0604020202020204" pitchFamily="34" charset="0"/>
                        </a:rPr>
                        <a:t>•2023-</a:t>
                      </a:r>
                      <a:r>
                        <a:rPr lang="tr-TR" sz="1200" b="0" i="0" u="none" strike="noStrike" dirty="0" smtClean="0">
                          <a:solidFill>
                            <a:schemeClr val="tx1"/>
                          </a:solidFill>
                          <a:effectLst/>
                          <a:latin typeface="Calibri" panose="020F0502020204030204" pitchFamily="34" charset="0"/>
                        </a:rPr>
                        <a:t>2024 </a:t>
                      </a:r>
                      <a:r>
                        <a:rPr lang="tr-TR" sz="1200" b="0" i="0" u="none" strike="noStrike" dirty="0">
                          <a:solidFill>
                            <a:srgbClr val="000000"/>
                          </a:solidFill>
                          <a:effectLst/>
                          <a:latin typeface="Calibri" panose="020F0502020204030204" pitchFamily="34" charset="0"/>
                        </a:rPr>
                        <a:t>yılında; 44 Derslikli 5 okul tamamlanarak hizmete girmiştir.</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5"/>
                  </a:ext>
                </a:extLst>
              </a:tr>
              <a:tr h="210572">
                <a:tc>
                  <a:txBody>
                    <a:bodyPr/>
                    <a:lstStyle/>
                    <a:p>
                      <a:pPr algn="l" rtl="0" fontAlgn="ctr"/>
                      <a:r>
                        <a:rPr lang="tr-TR" sz="1200" b="0" i="0" u="none" strike="noStrike">
                          <a:solidFill>
                            <a:srgbClr val="C00000"/>
                          </a:solidFill>
                          <a:effectLst/>
                          <a:latin typeface="Arial" panose="020B0604020202020204" pitchFamily="34" charset="0"/>
                        </a:rPr>
                        <a:t>•</a:t>
                      </a:r>
                      <a:r>
                        <a:rPr lang="tr-TR" sz="1200" b="0" i="0" u="none" strike="noStrike">
                          <a:solidFill>
                            <a:srgbClr val="000000"/>
                          </a:solidFill>
                          <a:effectLst/>
                          <a:latin typeface="Calibri" panose="020F0502020204030204" pitchFamily="34" charset="0"/>
                        </a:rPr>
                        <a:t>2024 yılında; 100 öğrenci kapasiteli 2 pansiyon ve 136 derslikli 8 okulun yapımı devam etmektedir.</a:t>
                      </a:r>
                      <a:endParaRPr lang="tr-TR" sz="1200" b="0" i="0" u="none" strike="noStrike">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6"/>
                  </a:ext>
                </a:extLst>
              </a:tr>
              <a:tr h="210572">
                <a:tc>
                  <a:txBody>
                    <a:bodyPr/>
                    <a:lstStyle/>
                    <a:p>
                      <a:pPr algn="l" rtl="0" fontAlgn="ctr"/>
                      <a:r>
                        <a:rPr lang="tr-TR" sz="1200" b="0" i="0" u="none" strike="noStrike" dirty="0">
                          <a:solidFill>
                            <a:srgbClr val="C00000"/>
                          </a:solidFill>
                          <a:effectLst/>
                          <a:latin typeface="Arial" panose="020B0604020202020204" pitchFamily="34" charset="0"/>
                        </a:rPr>
                        <a:t>•</a:t>
                      </a:r>
                      <a:r>
                        <a:rPr lang="tr-TR" sz="1200" b="0" i="0" u="none" strike="noStrike" dirty="0">
                          <a:solidFill>
                            <a:srgbClr val="000000"/>
                          </a:solidFill>
                          <a:effectLst/>
                          <a:latin typeface="Calibri" panose="020F0502020204030204" pitchFamily="34" charset="0"/>
                        </a:rPr>
                        <a:t>2024 yılında 60 derslikli 3 </a:t>
                      </a:r>
                      <a:r>
                        <a:rPr lang="tr-TR" sz="1200" b="0" i="0" u="none" strike="noStrike" dirty="0" err="1">
                          <a:solidFill>
                            <a:srgbClr val="000000"/>
                          </a:solidFill>
                          <a:effectLst/>
                          <a:latin typeface="Calibri" panose="020F0502020204030204" pitchFamily="34" charset="0"/>
                        </a:rPr>
                        <a:t>okul'un</a:t>
                      </a:r>
                      <a:r>
                        <a:rPr lang="tr-TR" sz="1200" b="0" i="0" u="none" strike="noStrike" dirty="0">
                          <a:solidFill>
                            <a:srgbClr val="000000"/>
                          </a:solidFill>
                          <a:effectLst/>
                          <a:latin typeface="Calibri" panose="020F0502020204030204" pitchFamily="34" charset="0"/>
                        </a:rPr>
                        <a:t> ihalesi yapıldı,  1 Öğretmenevi  İhale aşamasında bulunmaktadır. </a:t>
                      </a:r>
                      <a:endParaRPr lang="tr-TR" sz="1200" b="0" i="0" u="none" strike="noStrike" dirty="0">
                        <a:solidFill>
                          <a:srgbClr val="C00000"/>
                        </a:solidFill>
                        <a:effectLst/>
                        <a:latin typeface="Arial" panose="020B0604020202020204" pitchFamily="34" charset="0"/>
                      </a:endParaRPr>
                    </a:p>
                  </a:txBody>
                  <a:tcPr marL="9525" marR="9525" marT="9525" marB="0" anchor="ctr">
                    <a:lnL>
                      <a:noFill/>
                    </a:lnL>
                    <a:lnR>
                      <a:noFill/>
                    </a:lnR>
                    <a:lnT>
                      <a:noFill/>
                    </a:lnT>
                    <a:lnB>
                      <a:noFill/>
                    </a:lnB>
                  </a:tcPr>
                </a:tc>
                <a:extLst>
                  <a:ext uri="{0D108BD9-81ED-4DB2-BD59-A6C34878D82A}">
                    <a16:rowId xmlns:a16="http://schemas.microsoft.com/office/drawing/2014/main" val="10007"/>
                  </a:ext>
                </a:extLst>
              </a:tr>
            </a:tbl>
          </a:graphicData>
        </a:graphic>
      </p:graphicFrame>
      <p:graphicFrame>
        <p:nvGraphicFramePr>
          <p:cNvPr id="12" name="Tablo 11"/>
          <p:cNvGraphicFramePr>
            <a:graphicFrameLocks noGrp="1"/>
          </p:cNvGraphicFramePr>
          <p:nvPr>
            <p:extLst>
              <p:ext uri="{D42A27DB-BD31-4B8C-83A1-F6EECF244321}">
                <p14:modId xmlns:p14="http://schemas.microsoft.com/office/powerpoint/2010/main" val="470360984"/>
              </p:ext>
            </p:extLst>
          </p:nvPr>
        </p:nvGraphicFramePr>
        <p:xfrm>
          <a:off x="680155" y="1420019"/>
          <a:ext cx="6635045" cy="2710026"/>
        </p:xfrm>
        <a:graphic>
          <a:graphicData uri="http://schemas.openxmlformats.org/drawingml/2006/table">
            <a:tbl>
              <a:tblPr/>
              <a:tblGrid>
                <a:gridCol w="2726649">
                  <a:extLst>
                    <a:ext uri="{9D8B030D-6E8A-4147-A177-3AD203B41FA5}">
                      <a16:colId xmlns:a16="http://schemas.microsoft.com/office/drawing/2014/main" val="20000"/>
                    </a:ext>
                  </a:extLst>
                </a:gridCol>
                <a:gridCol w="1119236">
                  <a:extLst>
                    <a:ext uri="{9D8B030D-6E8A-4147-A177-3AD203B41FA5}">
                      <a16:colId xmlns:a16="http://schemas.microsoft.com/office/drawing/2014/main" val="20001"/>
                    </a:ext>
                  </a:extLst>
                </a:gridCol>
                <a:gridCol w="1119236">
                  <a:extLst>
                    <a:ext uri="{9D8B030D-6E8A-4147-A177-3AD203B41FA5}">
                      <a16:colId xmlns:a16="http://schemas.microsoft.com/office/drawing/2014/main" val="20002"/>
                    </a:ext>
                  </a:extLst>
                </a:gridCol>
                <a:gridCol w="1669924">
                  <a:extLst>
                    <a:ext uri="{9D8B030D-6E8A-4147-A177-3AD203B41FA5}">
                      <a16:colId xmlns:a16="http://schemas.microsoft.com/office/drawing/2014/main" val="20003"/>
                    </a:ext>
                  </a:extLst>
                </a:gridCol>
              </a:tblGrid>
              <a:tr h="246366">
                <a:tc>
                  <a:txBody>
                    <a:bodyPr/>
                    <a:lstStyle/>
                    <a:p>
                      <a:pPr algn="l" rtl="0" fontAlgn="ctr"/>
                      <a:r>
                        <a:rPr lang="tr-TR" sz="1400" b="1" i="0" u="none" strike="noStrike" dirty="0">
                          <a:solidFill>
                            <a:srgbClr val="000000"/>
                          </a:solidFill>
                          <a:effectLst/>
                          <a:latin typeface="Calibri" panose="020F0502020204030204" pitchFamily="34" charset="0"/>
                        </a:rPr>
                        <a:t>Proje Aşaması</a:t>
                      </a:r>
                    </a:p>
                  </a:txBody>
                  <a:tcPr marL="68580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l" rtl="0" fontAlgn="ctr"/>
                      <a:r>
                        <a:rPr lang="tr-TR" sz="1400" b="1" i="0" u="none" strike="noStrike">
                          <a:solidFill>
                            <a:srgbClr val="000000"/>
                          </a:solidFill>
                          <a:effectLst/>
                          <a:latin typeface="Calibri" panose="020F0502020204030204" pitchFamily="34" charset="0"/>
                        </a:rPr>
                        <a:t>Bina Sayısı</a:t>
                      </a:r>
                    </a:p>
                  </a:txBody>
                  <a:tcPr marL="17145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l" rtl="0" fontAlgn="ctr"/>
                      <a:r>
                        <a:rPr lang="tr-TR" sz="1400" b="1" i="0" u="none" strike="noStrike">
                          <a:solidFill>
                            <a:srgbClr val="000000"/>
                          </a:solidFill>
                          <a:effectLst/>
                          <a:latin typeface="Calibri" panose="020F0502020204030204" pitchFamily="34" charset="0"/>
                        </a:rPr>
                        <a:t>Derslik</a:t>
                      </a:r>
                    </a:p>
                  </a:txBody>
                  <a:tcPr marL="171450"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l" rtl="0" fontAlgn="ctr"/>
                      <a:r>
                        <a:rPr lang="tr-TR" sz="1400" b="1" i="0" u="none" strike="noStrike">
                          <a:solidFill>
                            <a:srgbClr val="000000"/>
                          </a:solidFill>
                          <a:effectLst/>
                          <a:latin typeface="Calibri" panose="020F0502020204030204" pitchFamily="34" charset="0"/>
                        </a:rPr>
                        <a:t>İhale Bedeli (₺)</a:t>
                      </a:r>
                    </a:p>
                  </a:txBody>
                  <a:tcPr marL="857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46366">
                <a:tc>
                  <a:txBody>
                    <a:bodyPr/>
                    <a:lstStyle/>
                    <a:p>
                      <a:pPr algn="l" rtl="0" fontAlgn="ctr"/>
                      <a:r>
                        <a:rPr lang="tr-TR" sz="1400" b="0" i="0" u="none" strike="noStrike">
                          <a:solidFill>
                            <a:srgbClr val="000000"/>
                          </a:solidFill>
                          <a:effectLst/>
                          <a:latin typeface="Calibri" panose="020F0502020204030204" pitchFamily="34" charset="0"/>
                        </a:rPr>
                        <a:t>2017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16.593.000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246366">
                <a:tc>
                  <a:txBody>
                    <a:bodyPr/>
                    <a:lstStyle/>
                    <a:p>
                      <a:pPr algn="l" rtl="0" fontAlgn="ctr"/>
                      <a:r>
                        <a:rPr lang="tr-TR" sz="1400" b="0" i="0" u="none" strike="noStrike">
                          <a:solidFill>
                            <a:srgbClr val="000000"/>
                          </a:solidFill>
                          <a:effectLst/>
                          <a:latin typeface="Calibri" panose="020F0502020204030204" pitchFamily="34" charset="0"/>
                        </a:rPr>
                        <a:t>2018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21.412.191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46366">
                <a:tc>
                  <a:txBody>
                    <a:bodyPr/>
                    <a:lstStyle/>
                    <a:p>
                      <a:pPr algn="l" rtl="0" fontAlgn="ctr"/>
                      <a:r>
                        <a:rPr lang="tr-TR" sz="1400" b="0" i="0" u="none" strike="noStrike">
                          <a:solidFill>
                            <a:srgbClr val="000000"/>
                          </a:solidFill>
                          <a:effectLst/>
                          <a:latin typeface="Calibri" panose="020F0502020204030204" pitchFamily="34" charset="0"/>
                        </a:rPr>
                        <a:t>2019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25.860.920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46366">
                <a:tc>
                  <a:txBody>
                    <a:bodyPr/>
                    <a:lstStyle/>
                    <a:p>
                      <a:pPr algn="l" rtl="0" fontAlgn="ctr"/>
                      <a:r>
                        <a:rPr lang="tr-TR" sz="1400" b="0" i="0" u="none" strike="noStrike">
                          <a:solidFill>
                            <a:srgbClr val="000000"/>
                          </a:solidFill>
                          <a:effectLst/>
                          <a:latin typeface="Calibri" panose="020F0502020204030204" pitchFamily="34" charset="0"/>
                        </a:rPr>
                        <a:t>2020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28.479.109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46366">
                <a:tc>
                  <a:txBody>
                    <a:bodyPr/>
                    <a:lstStyle/>
                    <a:p>
                      <a:pPr algn="l" rtl="0" fontAlgn="ctr"/>
                      <a:r>
                        <a:rPr lang="tr-TR" sz="1400" b="0" i="0" u="none" strike="noStrike">
                          <a:solidFill>
                            <a:srgbClr val="000000"/>
                          </a:solidFill>
                          <a:effectLst/>
                          <a:latin typeface="Calibri" panose="020F0502020204030204" pitchFamily="34" charset="0"/>
                        </a:rPr>
                        <a:t>2021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11.036.562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246366">
                <a:tc>
                  <a:txBody>
                    <a:bodyPr/>
                    <a:lstStyle/>
                    <a:p>
                      <a:pPr algn="l" rtl="0" fontAlgn="ctr"/>
                      <a:r>
                        <a:rPr lang="tr-TR" sz="1400" b="0" i="0" u="none" strike="noStrike">
                          <a:solidFill>
                            <a:srgbClr val="000000"/>
                          </a:solidFill>
                          <a:effectLst/>
                          <a:latin typeface="Calibri" panose="020F0502020204030204" pitchFamily="34" charset="0"/>
                        </a:rPr>
                        <a:t>2022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15.049.851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46366">
                <a:tc>
                  <a:txBody>
                    <a:bodyPr/>
                    <a:lstStyle/>
                    <a:p>
                      <a:pPr algn="l" rtl="0" fontAlgn="ctr"/>
                      <a:r>
                        <a:rPr lang="tr-TR" sz="1400" b="0" i="0" u="none" strike="noStrike">
                          <a:solidFill>
                            <a:srgbClr val="000000"/>
                          </a:solidFill>
                          <a:effectLst/>
                          <a:latin typeface="Calibri" panose="020F0502020204030204" pitchFamily="34" charset="0"/>
                        </a:rPr>
                        <a:t>2023-2024 Yılında Tamamlanan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93.388.793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246366">
                <a:tc>
                  <a:txBody>
                    <a:bodyPr/>
                    <a:lstStyle/>
                    <a:p>
                      <a:pPr algn="l" rtl="0" fontAlgn="ctr"/>
                      <a:r>
                        <a:rPr lang="tr-TR" sz="1400" b="0" i="0" u="none" strike="noStrike">
                          <a:solidFill>
                            <a:srgbClr val="000000"/>
                          </a:solidFill>
                          <a:effectLst/>
                          <a:latin typeface="Calibri" panose="020F0502020204030204" pitchFamily="34" charset="0"/>
                        </a:rPr>
                        <a:t>2024 Yapımı Devam Eden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477.165.169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46366">
                <a:tc>
                  <a:txBody>
                    <a:bodyPr/>
                    <a:lstStyle/>
                    <a:p>
                      <a:pPr algn="l" rtl="0" fontAlgn="ctr"/>
                      <a:r>
                        <a:rPr lang="tr-TR" sz="1400" b="0" i="0" u="none" strike="noStrike">
                          <a:solidFill>
                            <a:srgbClr val="000000"/>
                          </a:solidFill>
                          <a:effectLst/>
                          <a:latin typeface="Calibri" panose="020F0502020204030204" pitchFamily="34" charset="0"/>
                        </a:rPr>
                        <a:t>2024 İhale Aşamasında Olan</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60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452.500.000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46366">
                <a:tc>
                  <a:txBody>
                    <a:bodyPr/>
                    <a:lstStyle/>
                    <a:p>
                      <a:pPr algn="l" rtl="0" fontAlgn="ctr"/>
                      <a:r>
                        <a:rPr lang="tr-TR" sz="1400" b="1" i="0" u="none" strike="noStrike">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46</a:t>
                      </a:r>
                      <a:endParaRPr lang="tr-TR" sz="1400" b="1"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395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a:solidFill>
                            <a:srgbClr val="000000"/>
                          </a:solidFill>
                          <a:effectLst/>
                          <a:latin typeface="Calibri" panose="020F0502020204030204" pitchFamily="34" charset="0"/>
                        </a:rPr>
                        <a:t>1.141.485.595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223923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Eğitimde Hedeflerimiz</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dirty="0">
              <a:ln>
                <a:noFill/>
              </a:ln>
              <a:solidFill>
                <a:srgbClr val="781E1E"/>
              </a:solidFill>
              <a:effectLst/>
              <a:uLnTx/>
              <a:uFillTx/>
              <a:latin typeface="Calibri"/>
              <a:ea typeface="+mn-ea"/>
              <a:cs typeface="+mn-cs"/>
            </a:endParaRPr>
          </a:p>
        </p:txBody>
      </p:sp>
      <p:sp>
        <p:nvSpPr>
          <p:cNvPr id="14" name="object 8"/>
          <p:cNvSpPr txBox="1"/>
          <p:nvPr/>
        </p:nvSpPr>
        <p:spPr>
          <a:xfrm>
            <a:off x="695738" y="977847"/>
            <a:ext cx="10827478"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1- Öğretim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Türüne Göre Okul ve Öğrenci Sayıları (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2024-2025)</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4"/>
          <p:cNvSpPr/>
          <p:nvPr/>
        </p:nvSpPr>
        <p:spPr>
          <a:xfrm flipV="1">
            <a:off x="695738" y="3393314"/>
            <a:ext cx="10827480" cy="84676"/>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23"/>
          <p:cNvSpPr txBox="1"/>
          <p:nvPr/>
        </p:nvSpPr>
        <p:spPr>
          <a:xfrm>
            <a:off x="695739" y="3803678"/>
            <a:ext cx="1887664" cy="1460015"/>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12395" rIns="0" bIns="0" rtlCol="0" anchor="ctr">
            <a:spAutoFit/>
          </a:bodyPr>
          <a:lstStyle/>
          <a:p>
            <a:pPr marL="0" marR="139700" lvl="0" indent="0" algn="ctr" defTabSz="914400" rtl="0" eaLnBrk="1" fontAlgn="auto" latinLnBrk="0" hangingPunct="1">
              <a:lnSpc>
                <a:spcPct val="150000"/>
              </a:lnSpc>
              <a:spcBef>
                <a:spcPts val="885"/>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Calibri"/>
              </a:rPr>
              <a:t>Tam Gün Eğitime Geçiş</a:t>
            </a:r>
          </a:p>
          <a:p>
            <a:pPr marL="0" marR="139700" lvl="0" indent="0" algn="ctr" defTabSz="914400" rtl="0" eaLnBrk="1" fontAlgn="auto" latinLnBrk="0" hangingPunct="1">
              <a:lnSpc>
                <a:spcPct val="100000"/>
              </a:lnSpc>
              <a:spcBef>
                <a:spcPts val="885"/>
              </a:spcBef>
              <a:spcAft>
                <a:spcPts val="0"/>
              </a:spcAft>
              <a:buClrTx/>
              <a:buSzTx/>
              <a:buFontTx/>
              <a:buNone/>
              <a:tabLst/>
              <a:defRPr/>
            </a:pPr>
            <a:endParaRPr kumimoji="0"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Calibri"/>
            </a:endParaRPr>
          </a:p>
        </p:txBody>
      </p:sp>
      <p:sp>
        <p:nvSpPr>
          <p:cNvPr id="17" name="object 23"/>
          <p:cNvSpPr txBox="1"/>
          <p:nvPr/>
        </p:nvSpPr>
        <p:spPr>
          <a:xfrm>
            <a:off x="3330577" y="3946023"/>
            <a:ext cx="3030040" cy="1175322"/>
          </a:xfrm>
          <a:prstGeom prst="rect">
            <a:avLst/>
          </a:prstGeom>
          <a:solidFill>
            <a:srgbClr val="C5DFB4"/>
          </a:solidFill>
        </p:spPr>
        <p:txBody>
          <a:bodyPr vert="horz" wrap="square" lIns="0" tIns="112395" rIns="0" bIns="0" rtlCol="0" anchor="ctr">
            <a:spAutoFit/>
          </a:bodyPr>
          <a:lstStyle/>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14 adet 16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ilkokul</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6 adet 16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ortaokul</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 </a:t>
            </a:r>
            <a:r>
              <a:rPr lang="tr-TR" b="1" dirty="0">
                <a:solidFill>
                  <a:prstClr val="black"/>
                </a:solidFill>
                <a:effectLst>
                  <a:outerShdw blurRad="38100" dist="38100" dir="2700000" algn="tl">
                    <a:srgbClr val="000000">
                      <a:alpha val="43137"/>
                    </a:srgbClr>
                  </a:outerShdw>
                </a:effectLst>
                <a:latin typeface="Calibri"/>
                <a:cs typeface="Calibri"/>
              </a:rPr>
              <a:t>4</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 adet 12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derslikli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ortaokul</a:t>
            </a:r>
            <a:endParaRPr kumimoji="0"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sp>
        <p:nvSpPr>
          <p:cNvPr id="19" name="object 23"/>
          <p:cNvSpPr txBox="1"/>
          <p:nvPr/>
        </p:nvSpPr>
        <p:spPr>
          <a:xfrm>
            <a:off x="7107793" y="3946023"/>
            <a:ext cx="4415425" cy="1175322"/>
          </a:xfrm>
          <a:prstGeom prst="rect">
            <a:avLst/>
          </a:prstGeom>
          <a:solidFill>
            <a:srgbClr val="BCD6ED"/>
          </a:solidFill>
        </p:spPr>
        <p:txBody>
          <a:bodyPr vert="horz" wrap="square" lIns="0" tIns="112395" rIns="0" bIns="0" rtlCol="0" anchor="ctr">
            <a:spAutoFit/>
          </a:bodyPr>
          <a:lstStyle/>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•24 okul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binasında </a:t>
            </a:r>
            <a:r>
              <a:rPr lang="tr-TR" b="1" dirty="0" smtClean="0">
                <a:solidFill>
                  <a:prstClr val="black"/>
                </a:solidFill>
                <a:effectLst>
                  <a:outerShdw blurRad="38100" dist="38100" dir="2700000" algn="tl">
                    <a:srgbClr val="000000">
                      <a:alpha val="43137"/>
                    </a:srgbClr>
                  </a:outerShdw>
                </a:effectLst>
                <a:latin typeface="Calibri"/>
                <a:cs typeface="Calibri"/>
              </a:rPr>
              <a:t>368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derslik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ihtiyacı vardır</a:t>
            </a: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•Toplam </a:t>
            </a:r>
            <a:r>
              <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rPr>
              <a:t>maliyeti yaklaşık </a:t>
            </a:r>
            <a:r>
              <a:rPr lang="tr-TR" b="1" dirty="0" smtClean="0">
                <a:solidFill>
                  <a:prstClr val="black"/>
                </a:solidFill>
                <a:effectLst>
                  <a:outerShdw blurRad="38100" dist="38100" dir="2700000" algn="tl">
                    <a:srgbClr val="000000">
                      <a:alpha val="43137"/>
                    </a:srgbClr>
                  </a:outerShdw>
                </a:effectLst>
                <a:latin typeface="Calibri"/>
                <a:cs typeface="Calibri"/>
              </a:rPr>
              <a:t> 4.140.000.000 </a:t>
            </a: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TL</a:t>
            </a:r>
            <a:endParaRPr kumimoji="0" lang="tr-TR"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a:p>
            <a:pPr marL="0" marR="139700" lvl="0" indent="0" algn="l" defTabSz="914400" rtl="0" eaLnBrk="1" fontAlgn="auto" latinLnBrk="0" hangingPunct="1">
              <a:lnSpc>
                <a:spcPct val="100000"/>
              </a:lnSpc>
              <a:spcBef>
                <a:spcPts val="885"/>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Calibri"/>
                <a:ea typeface="+mn-ea"/>
                <a:cs typeface="Calibri"/>
              </a:rPr>
              <a:t>Olacaktır.</a:t>
            </a:r>
            <a:endParaRPr kumimoji="0"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Calibri"/>
            </a:endParaRPr>
          </a:p>
        </p:txBody>
      </p:sp>
      <p:cxnSp>
        <p:nvCxnSpPr>
          <p:cNvPr id="20" name="Düz Ok Bağlayıcısı 19"/>
          <p:cNvCxnSpPr>
            <a:stCxn id="16" idx="3"/>
            <a:endCxn id="17" idx="1"/>
          </p:cNvCxnSpPr>
          <p:nvPr/>
        </p:nvCxnSpPr>
        <p:spPr>
          <a:xfrm flipV="1">
            <a:off x="2583403" y="4533684"/>
            <a:ext cx="747174" cy="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1" name="Sağ Ayraç 20"/>
          <p:cNvSpPr/>
          <p:nvPr/>
        </p:nvSpPr>
        <p:spPr>
          <a:xfrm>
            <a:off x="6517636" y="3875207"/>
            <a:ext cx="433137" cy="1388486"/>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14"/>
          <p:cNvSpPr/>
          <p:nvPr/>
        </p:nvSpPr>
        <p:spPr>
          <a:xfrm flipV="1">
            <a:off x="733743" y="5631716"/>
            <a:ext cx="10887076" cy="79997"/>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7" name="Tablo 26"/>
          <p:cNvGraphicFramePr>
            <a:graphicFrameLocks noGrp="1"/>
          </p:cNvGraphicFramePr>
          <p:nvPr>
            <p:extLst>
              <p:ext uri="{D42A27DB-BD31-4B8C-83A1-F6EECF244321}">
                <p14:modId xmlns:p14="http://schemas.microsoft.com/office/powerpoint/2010/main" val="3112869317"/>
              </p:ext>
            </p:extLst>
          </p:nvPr>
        </p:nvGraphicFramePr>
        <p:xfrm>
          <a:off x="695739" y="1553540"/>
          <a:ext cx="10827477" cy="1289412"/>
        </p:xfrm>
        <a:graphic>
          <a:graphicData uri="http://schemas.openxmlformats.org/drawingml/2006/table">
            <a:tbl>
              <a:tblPr/>
              <a:tblGrid>
                <a:gridCol w="2265489">
                  <a:extLst>
                    <a:ext uri="{9D8B030D-6E8A-4147-A177-3AD203B41FA5}">
                      <a16:colId xmlns:a16="http://schemas.microsoft.com/office/drawing/2014/main" val="20000"/>
                    </a:ext>
                  </a:extLst>
                </a:gridCol>
                <a:gridCol w="984316">
                  <a:extLst>
                    <a:ext uri="{9D8B030D-6E8A-4147-A177-3AD203B41FA5}">
                      <a16:colId xmlns:a16="http://schemas.microsoft.com/office/drawing/2014/main" val="20001"/>
                    </a:ext>
                  </a:extLst>
                </a:gridCol>
                <a:gridCol w="984316">
                  <a:extLst>
                    <a:ext uri="{9D8B030D-6E8A-4147-A177-3AD203B41FA5}">
                      <a16:colId xmlns:a16="http://schemas.microsoft.com/office/drawing/2014/main" val="20002"/>
                    </a:ext>
                  </a:extLst>
                </a:gridCol>
                <a:gridCol w="984316">
                  <a:extLst>
                    <a:ext uri="{9D8B030D-6E8A-4147-A177-3AD203B41FA5}">
                      <a16:colId xmlns:a16="http://schemas.microsoft.com/office/drawing/2014/main" val="20003"/>
                    </a:ext>
                  </a:extLst>
                </a:gridCol>
                <a:gridCol w="984316">
                  <a:extLst>
                    <a:ext uri="{9D8B030D-6E8A-4147-A177-3AD203B41FA5}">
                      <a16:colId xmlns:a16="http://schemas.microsoft.com/office/drawing/2014/main" val="20004"/>
                    </a:ext>
                  </a:extLst>
                </a:gridCol>
                <a:gridCol w="1249925">
                  <a:extLst>
                    <a:ext uri="{9D8B030D-6E8A-4147-A177-3AD203B41FA5}">
                      <a16:colId xmlns:a16="http://schemas.microsoft.com/office/drawing/2014/main" val="20005"/>
                    </a:ext>
                  </a:extLst>
                </a:gridCol>
                <a:gridCol w="1249925">
                  <a:extLst>
                    <a:ext uri="{9D8B030D-6E8A-4147-A177-3AD203B41FA5}">
                      <a16:colId xmlns:a16="http://schemas.microsoft.com/office/drawing/2014/main" val="20006"/>
                    </a:ext>
                  </a:extLst>
                </a:gridCol>
                <a:gridCol w="1062437">
                  <a:extLst>
                    <a:ext uri="{9D8B030D-6E8A-4147-A177-3AD203B41FA5}">
                      <a16:colId xmlns:a16="http://schemas.microsoft.com/office/drawing/2014/main" val="20007"/>
                    </a:ext>
                  </a:extLst>
                </a:gridCol>
                <a:gridCol w="1062437">
                  <a:extLst>
                    <a:ext uri="{9D8B030D-6E8A-4147-A177-3AD203B41FA5}">
                      <a16:colId xmlns:a16="http://schemas.microsoft.com/office/drawing/2014/main" val="20008"/>
                    </a:ext>
                  </a:extLst>
                </a:gridCol>
              </a:tblGrid>
              <a:tr h="322353">
                <a:tc rowSpan="2">
                  <a:txBody>
                    <a:bodyPr/>
                    <a:lstStyle/>
                    <a:p>
                      <a:pPr algn="ctr" rtl="0" fontAlgn="ctr"/>
                      <a:r>
                        <a:rPr lang="tr-TR" sz="1600" b="1" i="0" u="none" strike="noStrike" dirty="0">
                          <a:solidFill>
                            <a:srgbClr val="000000"/>
                          </a:solidFill>
                          <a:effectLst/>
                          <a:latin typeface="Calibri" panose="020F0502020204030204" pitchFamily="34" charset="0"/>
                        </a:rPr>
                        <a:t>Okul Türü</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600" b="1" i="0" u="none" strike="noStrike">
                          <a:solidFill>
                            <a:srgbClr val="000000"/>
                          </a:solidFill>
                          <a:effectLst/>
                          <a:latin typeface="Calibri" panose="020F0502020204030204" pitchFamily="34" charset="0"/>
                        </a:rPr>
                        <a:t>İkili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3">
                  <a:txBody>
                    <a:bodyPr/>
                    <a:lstStyle/>
                    <a:p>
                      <a:pPr algn="ctr" rtl="0" fontAlgn="ctr"/>
                      <a:r>
                        <a:rPr lang="tr-TR" sz="1600" b="1" i="0" u="none" strike="noStrike">
                          <a:solidFill>
                            <a:srgbClr val="000000"/>
                          </a:solidFill>
                          <a:effectLst/>
                          <a:latin typeface="Calibri" panose="020F0502020204030204" pitchFamily="34" charset="0"/>
                        </a:rPr>
                        <a:t>Normal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600" b="1" i="0" u="none" strike="noStrike">
                          <a:solidFill>
                            <a:srgbClr val="000000"/>
                          </a:solidFill>
                          <a:effectLst/>
                          <a:latin typeface="Calibri" panose="020F0502020204030204" pitchFamily="34" charset="0"/>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extLst>
                  <a:ext uri="{0D108BD9-81ED-4DB2-BD59-A6C34878D82A}">
                    <a16:rowId xmlns:a16="http://schemas.microsoft.com/office/drawing/2014/main" val="10000"/>
                  </a:ext>
                </a:extLst>
              </a:tr>
              <a:tr h="322353">
                <a:tc vMerge="1">
                  <a:txBody>
                    <a:bodyPr/>
                    <a:lstStyle/>
                    <a:p>
                      <a:endParaRPr lang="tr-TR"/>
                    </a:p>
                  </a:txBody>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Oranı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Oranı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600" b="1" i="0" u="none" strike="noStrike">
                          <a:solidFill>
                            <a:srgbClr val="000000"/>
                          </a:solidFill>
                          <a:effectLst/>
                          <a:latin typeface="Calibri" panose="020F0502020204030204" pitchFamily="34" charset="0"/>
                        </a:rPr>
                        <a:t>Öğrenci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1"/>
                  </a:ext>
                </a:extLst>
              </a:tr>
              <a:tr h="322353">
                <a:tc>
                  <a:txBody>
                    <a:bodyPr/>
                    <a:lstStyle/>
                    <a:p>
                      <a:pPr algn="l" rtl="0" fontAlgn="ctr"/>
                      <a:r>
                        <a:rPr lang="tr-TR" sz="1600" b="1" i="0" u="none" strike="noStrike">
                          <a:solidFill>
                            <a:srgbClr val="000000"/>
                          </a:solidFill>
                          <a:effectLst/>
                          <a:latin typeface="Calibri" panose="020F0502020204030204" pitchFamily="34" charset="0"/>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600" b="0" i="0" u="none" strike="noStrike">
                          <a:solidFill>
                            <a:srgbClr val="000000"/>
                          </a:solidFill>
                          <a:effectLst/>
                          <a:latin typeface="Calibri" panose="020F0502020204030204" pitchFamily="34" charset="0"/>
                        </a:rPr>
                        <a:t>17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10.761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53,98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187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9175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46,02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204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19.936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322353">
                <a:tc>
                  <a:txBody>
                    <a:bodyPr/>
                    <a:lstStyle/>
                    <a:p>
                      <a:pPr algn="l" rtl="0" fontAlgn="ctr"/>
                      <a:r>
                        <a:rPr lang="tr-TR" sz="1600" b="1" i="0" u="none" strike="noStrike">
                          <a:solidFill>
                            <a:srgbClr val="000000"/>
                          </a:solidFill>
                          <a:effectLst/>
                          <a:latin typeface="Calibri" panose="020F0502020204030204" pitchFamily="34" charset="0"/>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600" b="0" i="0" u="none" strike="noStrike">
                          <a:solidFill>
                            <a:srgbClr val="000000"/>
                          </a:solidFill>
                          <a:effectLst/>
                          <a:latin typeface="Calibri" panose="020F0502020204030204" pitchFamily="34" charset="0"/>
                        </a:rPr>
                        <a:t>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3.762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21,20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76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13.981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78,80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a:solidFill>
                            <a:srgbClr val="000000"/>
                          </a:solidFill>
                          <a:effectLst/>
                          <a:latin typeface="Calibri" panose="020F0502020204030204" pitchFamily="34" charset="0"/>
                        </a:rPr>
                        <a:t>84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600" b="0" i="0" u="none" strike="noStrike" dirty="0">
                          <a:solidFill>
                            <a:srgbClr val="000000"/>
                          </a:solidFill>
                          <a:effectLst/>
                          <a:latin typeface="Calibri" panose="020F0502020204030204" pitchFamily="34" charset="0"/>
                        </a:rPr>
                        <a:t>17.743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3432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Metin kutusu 2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Eğitimde Hedeflerimiz</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5" name="Altbilgi Yer Tutucusu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25" name="object 8"/>
          <p:cNvSpPr txBox="1"/>
          <p:nvPr/>
        </p:nvSpPr>
        <p:spPr>
          <a:xfrm>
            <a:off x="683812" y="971470"/>
            <a:ext cx="10862361"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2-Okul Öncesi Okullaşma Oranının Arttırılması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0" name="object 14"/>
          <p:cNvSpPr/>
          <p:nvPr/>
        </p:nvSpPr>
        <p:spPr>
          <a:xfrm flipV="1">
            <a:off x="683811" y="4083558"/>
            <a:ext cx="10862362" cy="69939"/>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31" name="Düz Ok Bağlayıcısı 30"/>
          <p:cNvCxnSpPr>
            <a:stCxn id="33" idx="3"/>
            <a:endCxn id="34" idx="1"/>
          </p:cNvCxnSpPr>
          <p:nvPr/>
        </p:nvCxnSpPr>
        <p:spPr>
          <a:xfrm>
            <a:off x="2704992" y="5057149"/>
            <a:ext cx="703732" cy="13748"/>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object 14"/>
          <p:cNvSpPr/>
          <p:nvPr/>
        </p:nvSpPr>
        <p:spPr>
          <a:xfrm flipV="1">
            <a:off x="683810" y="5844103"/>
            <a:ext cx="10862363" cy="102794"/>
          </a:xfrm>
          <a:custGeom>
            <a:avLst/>
            <a:gdLst/>
            <a:ahLst/>
            <a:cxnLst/>
            <a:rect l="l" t="t" r="r" b="b"/>
            <a:pathLst>
              <a:path w="10158095">
                <a:moveTo>
                  <a:pt x="0" y="0"/>
                </a:moveTo>
                <a:lnTo>
                  <a:pt x="1015784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Dikdörtgen 32"/>
          <p:cNvSpPr/>
          <p:nvPr/>
        </p:nvSpPr>
        <p:spPr>
          <a:xfrm>
            <a:off x="683812" y="4469488"/>
            <a:ext cx="2021180" cy="1175322"/>
          </a:xfrm>
          <a:prstGeom prst="rect">
            <a:avLst/>
          </a:prstGeom>
          <a:gradFill>
            <a:gsLst>
              <a:gs pos="0">
                <a:srgbClr val="781E1E"/>
              </a:gs>
              <a:gs pos="50000">
                <a:srgbClr val="9C2728"/>
              </a:gs>
              <a:gs pos="100000">
                <a:srgbClr val="90201E"/>
              </a:gs>
            </a:gsLst>
            <a:path path="circle">
              <a:fillToRect t="100000" r="100000"/>
            </a:path>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Okul Öncesi Eğitimde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Net Okullaşma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Oranının Artırılması</a:t>
            </a:r>
          </a:p>
        </p:txBody>
      </p:sp>
      <p:sp>
        <p:nvSpPr>
          <p:cNvPr id="34" name="Dikdörtgen 33"/>
          <p:cNvSpPr/>
          <p:nvPr/>
        </p:nvSpPr>
        <p:spPr>
          <a:xfrm>
            <a:off x="3408724" y="4483236"/>
            <a:ext cx="4973120" cy="1175322"/>
          </a:xfrm>
          <a:prstGeom prst="rect">
            <a:avLst/>
          </a:prstGeom>
          <a:solidFill>
            <a:srgbClr val="C5D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Dikdörtgen 34"/>
          <p:cNvSpPr/>
          <p:nvPr/>
        </p:nvSpPr>
        <p:spPr>
          <a:xfrm>
            <a:off x="9135121" y="4478324"/>
            <a:ext cx="2411052" cy="1175322"/>
          </a:xfrm>
          <a:prstGeom prst="rect">
            <a:avLst/>
          </a:prstGeom>
          <a:solidFill>
            <a:srgbClr val="BCD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Yaklaşık Maliyet Derslik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Başına</a:t>
            </a:r>
          </a:p>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smtClean="0">
                <a:solidFill>
                  <a:prstClr val="black"/>
                </a:solidFill>
                <a:latin typeface="Calibri"/>
              </a:rPr>
              <a:t>2.475.000.000</a:t>
            </a: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₺`dir</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6" name="Düz Ok Bağlayıcısı 35"/>
          <p:cNvCxnSpPr/>
          <p:nvPr/>
        </p:nvCxnSpPr>
        <p:spPr>
          <a:xfrm flipV="1">
            <a:off x="8381844" y="5087005"/>
            <a:ext cx="753277" cy="491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7" name="Tablo 36"/>
          <p:cNvGraphicFramePr>
            <a:graphicFrameLocks noGrp="1"/>
          </p:cNvGraphicFramePr>
          <p:nvPr>
            <p:extLst>
              <p:ext uri="{D42A27DB-BD31-4B8C-83A1-F6EECF244321}">
                <p14:modId xmlns:p14="http://schemas.microsoft.com/office/powerpoint/2010/main" val="922039462"/>
              </p:ext>
            </p:extLst>
          </p:nvPr>
        </p:nvGraphicFramePr>
        <p:xfrm>
          <a:off x="692588" y="1366796"/>
          <a:ext cx="5965562" cy="2660785"/>
        </p:xfrm>
        <a:graphic>
          <a:graphicData uri="http://schemas.openxmlformats.org/drawingml/2006/table">
            <a:tbl>
              <a:tblPr/>
              <a:tblGrid>
                <a:gridCol w="1633854">
                  <a:extLst>
                    <a:ext uri="{9D8B030D-6E8A-4147-A177-3AD203B41FA5}">
                      <a16:colId xmlns:a16="http://schemas.microsoft.com/office/drawing/2014/main" val="1620524514"/>
                    </a:ext>
                  </a:extLst>
                </a:gridCol>
                <a:gridCol w="2165854">
                  <a:extLst>
                    <a:ext uri="{9D8B030D-6E8A-4147-A177-3AD203B41FA5}">
                      <a16:colId xmlns:a16="http://schemas.microsoft.com/office/drawing/2014/main" val="2102746499"/>
                    </a:ext>
                  </a:extLst>
                </a:gridCol>
                <a:gridCol w="2165854">
                  <a:extLst>
                    <a:ext uri="{9D8B030D-6E8A-4147-A177-3AD203B41FA5}">
                      <a16:colId xmlns:a16="http://schemas.microsoft.com/office/drawing/2014/main" val="4117422061"/>
                    </a:ext>
                  </a:extLst>
                </a:gridCol>
              </a:tblGrid>
              <a:tr h="532157">
                <a:tc rowSpan="2">
                  <a:txBody>
                    <a:bodyPr/>
                    <a:lstStyle/>
                    <a:p>
                      <a:pPr marL="45720">
                        <a:lnSpc>
                          <a:spcPct val="100000"/>
                        </a:lnSpc>
                        <a:spcBef>
                          <a:spcPts val="439"/>
                        </a:spcBef>
                      </a:pPr>
                      <a:endParaRPr sz="1600" dirty="0">
                        <a:latin typeface="+mn-lt"/>
                        <a:cs typeface="Calibri"/>
                      </a:endParaRPr>
                    </a:p>
                  </a:txBody>
                  <a:tcPr marL="0" marR="0" marT="5587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00660" algn="ctr">
                        <a:lnSpc>
                          <a:spcPct val="100000"/>
                        </a:lnSpc>
                        <a:spcBef>
                          <a:spcPts val="10"/>
                        </a:spcBef>
                      </a:pPr>
                      <a:r>
                        <a:rPr lang="tr-TR" sz="1600" b="1" spc="-10" dirty="0" smtClean="0">
                          <a:latin typeface="+mn-lt"/>
                        </a:rPr>
                        <a:t>Bingöl (%)</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00660" algn="ctr">
                        <a:lnSpc>
                          <a:spcPct val="100000"/>
                        </a:lnSpc>
                        <a:spcBef>
                          <a:spcPts val="10"/>
                        </a:spcBef>
                      </a:pPr>
                      <a:r>
                        <a:rPr lang="tr-TR" sz="1600" b="1" spc="-10" dirty="0" smtClean="0">
                          <a:latin typeface="+mn-lt"/>
                        </a:rPr>
                        <a:t>Türkiye (%)</a:t>
                      </a:r>
                      <a:endParaRPr lang="tr-T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85038272"/>
                  </a:ext>
                </a:extLst>
              </a:tr>
              <a:tr h="532157">
                <a:tc vMerge="1">
                  <a:txBody>
                    <a:bodyPr/>
                    <a:lstStyle/>
                    <a:p>
                      <a:pPr marL="45720" marR="0" indent="0" algn="l" defTabSz="914400" rtl="0" eaLnBrk="1" fontAlgn="auto" latinLnBrk="0" hangingPunct="1">
                        <a:lnSpc>
                          <a:spcPct val="100000"/>
                        </a:lnSpc>
                        <a:spcBef>
                          <a:spcPts val="439"/>
                        </a:spcBef>
                        <a:spcAft>
                          <a:spcPts val="0"/>
                        </a:spcAft>
                        <a:buClrTx/>
                        <a:buSzTx/>
                        <a:buFontTx/>
                        <a:buNone/>
                        <a:tabLst/>
                        <a:defRPr/>
                      </a:pPr>
                      <a:endParaRPr lang="tr-TR" sz="1400" dirty="0" smtClean="0">
                        <a:latin typeface="+mn-lt"/>
                        <a:cs typeface="Calibri"/>
                      </a:endParaRPr>
                    </a:p>
                  </a:txBody>
                  <a:tcPr marL="0" marR="0" marT="5587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200660" algn="ctr">
                        <a:lnSpc>
                          <a:spcPct val="100000"/>
                        </a:lnSpc>
                        <a:spcBef>
                          <a:spcPts val="10"/>
                        </a:spcBef>
                      </a:pPr>
                      <a:r>
                        <a:rPr lang="tr-TR" sz="1600" b="1" dirty="0" smtClean="0">
                          <a:latin typeface="+mn-lt"/>
                        </a:rPr>
                        <a:t>2023-2024</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1450" algn="ctr">
                        <a:lnSpc>
                          <a:spcPct val="100000"/>
                        </a:lnSpc>
                        <a:spcBef>
                          <a:spcPts val="10"/>
                        </a:spcBef>
                      </a:pPr>
                      <a:r>
                        <a:rPr lang="tr-TR" sz="1600" b="1" dirty="0" smtClean="0">
                          <a:latin typeface="+mn-lt"/>
                        </a:rPr>
                        <a:t>2023-2024</a:t>
                      </a:r>
                      <a:endParaRPr sz="1600" b="1" dirty="0">
                        <a:latin typeface="+mn-lt"/>
                        <a:cs typeface="Calibri"/>
                      </a:endParaRPr>
                    </a:p>
                  </a:txBody>
                  <a:tcPr marL="0" marR="0" marT="127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83154733"/>
                  </a:ext>
                </a:extLst>
              </a:tr>
              <a:tr h="532157">
                <a:tc>
                  <a:txBody>
                    <a:bodyPr/>
                    <a:lstStyle/>
                    <a:p>
                      <a:pPr marL="9525" algn="ctr">
                        <a:lnSpc>
                          <a:spcPts val="1800"/>
                        </a:lnSpc>
                        <a:spcBef>
                          <a:spcPts val="125"/>
                        </a:spcBef>
                      </a:pPr>
                      <a:r>
                        <a:rPr lang="tr-TR" sz="1600" b="1" dirty="0" smtClean="0">
                          <a:latin typeface="+mn-lt"/>
                        </a:rPr>
                        <a:t>3-5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spc="-5" dirty="0" smtClean="0">
                          <a:latin typeface="+mn-lt"/>
                        </a:rPr>
                        <a:t>45,03</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51,89</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02177414"/>
                  </a:ext>
                </a:extLst>
              </a:tr>
              <a:tr h="532157">
                <a:tc>
                  <a:txBody>
                    <a:bodyPr/>
                    <a:lstStyle/>
                    <a:p>
                      <a:pPr marL="9525" algn="ctr">
                        <a:lnSpc>
                          <a:spcPts val="1800"/>
                        </a:lnSpc>
                        <a:spcBef>
                          <a:spcPts val="125"/>
                        </a:spcBef>
                      </a:pPr>
                      <a:r>
                        <a:rPr lang="tr-TR" sz="1600" b="1" dirty="0" smtClean="0">
                          <a:latin typeface="+mn-lt"/>
                        </a:rPr>
                        <a:t>4-5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spc="-5" dirty="0" smtClean="0">
                          <a:latin typeface="+mn-lt"/>
                        </a:rPr>
                        <a:t>58,50</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64,04</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532157">
                <a:tc>
                  <a:txBody>
                    <a:bodyPr/>
                    <a:lstStyle/>
                    <a:p>
                      <a:pPr marL="9525" algn="ctr">
                        <a:lnSpc>
                          <a:spcPts val="1800"/>
                        </a:lnSpc>
                        <a:spcBef>
                          <a:spcPts val="125"/>
                        </a:spcBef>
                      </a:pPr>
                      <a:r>
                        <a:rPr lang="tr-TR" sz="1600" b="1" dirty="0" smtClean="0">
                          <a:latin typeface="+mn-lt"/>
                        </a:rPr>
                        <a:t>5 Yaş</a:t>
                      </a:r>
                      <a:endParaRPr sz="16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600" dirty="0" smtClean="0">
                          <a:latin typeface="+mn-lt"/>
                          <a:cs typeface="+mn-cs"/>
                        </a:rPr>
                        <a:t>85,07</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00"/>
                        </a:lnSpc>
                        <a:spcBef>
                          <a:spcPts val="125"/>
                        </a:spcBef>
                      </a:pPr>
                      <a:r>
                        <a:rPr lang="tr-TR" sz="1600" dirty="0" smtClean="0">
                          <a:latin typeface="+mn-lt"/>
                        </a:rPr>
                        <a:t>84,26</a:t>
                      </a:r>
                      <a:endParaRPr sz="16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bl>
          </a:graphicData>
        </a:graphic>
      </p:graphicFrame>
      <p:pic>
        <p:nvPicPr>
          <p:cNvPr id="38" name="Resim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426" y="1366796"/>
            <a:ext cx="4716748" cy="2654066"/>
          </a:xfrm>
          <a:prstGeom prst="rect">
            <a:avLst/>
          </a:prstGeom>
        </p:spPr>
      </p:pic>
      <p:sp>
        <p:nvSpPr>
          <p:cNvPr id="39" name="Dikdörtgen 38"/>
          <p:cNvSpPr/>
          <p:nvPr/>
        </p:nvSpPr>
        <p:spPr>
          <a:xfrm>
            <a:off x="3408724" y="4483236"/>
            <a:ext cx="4973120" cy="1175322"/>
          </a:xfrm>
          <a:prstGeom prst="rect">
            <a:avLst/>
          </a:prstGeom>
          <a:solidFill>
            <a:srgbClr val="C5DF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0" name="Metin kutusu 39"/>
          <p:cNvSpPr txBox="1"/>
          <p:nvPr/>
        </p:nvSpPr>
        <p:spPr>
          <a:xfrm>
            <a:off x="3456905" y="4797924"/>
            <a:ext cx="10838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5 Yaş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4-5 Yaş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3-5 Yaş</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1" name="Metin kutusu 40"/>
          <p:cNvSpPr txBox="1"/>
          <p:nvPr/>
        </p:nvSpPr>
        <p:spPr>
          <a:xfrm>
            <a:off x="5427031" y="4797924"/>
            <a:ext cx="78137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100 %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85   %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70   %</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cxnSp>
        <p:nvCxnSpPr>
          <p:cNvPr id="42" name="Düz Ok Bağlayıcısı 41"/>
          <p:cNvCxnSpPr/>
          <p:nvPr/>
        </p:nvCxnSpPr>
        <p:spPr>
          <a:xfrm>
            <a:off x="4418253" y="4985328"/>
            <a:ext cx="1008778" cy="672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3" name="Düz Ok Bağlayıcısı 42"/>
          <p:cNvCxnSpPr>
            <a:endCxn id="41" idx="1"/>
          </p:cNvCxnSpPr>
          <p:nvPr/>
        </p:nvCxnSpPr>
        <p:spPr>
          <a:xfrm>
            <a:off x="4418252" y="5252046"/>
            <a:ext cx="1008779" cy="75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4" name="Düz Ok Bağlayıcısı 43"/>
          <p:cNvCxnSpPr/>
          <p:nvPr/>
        </p:nvCxnSpPr>
        <p:spPr>
          <a:xfrm flipV="1">
            <a:off x="4402035" y="5509962"/>
            <a:ext cx="1024996" cy="30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5" name="Metin kutusu 44"/>
          <p:cNvSpPr txBox="1"/>
          <p:nvPr/>
        </p:nvSpPr>
        <p:spPr>
          <a:xfrm>
            <a:off x="6829425" y="5057149"/>
            <a:ext cx="13299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smtClean="0">
                <a:solidFill>
                  <a:prstClr val="black"/>
                </a:solidFill>
                <a:latin typeface="Calibri"/>
              </a:rPr>
              <a:t>220</a:t>
            </a:r>
            <a:r>
              <a:rPr kumimoji="0" lang="tr-TR" sz="1800" b="1" i="0" u="none" strike="noStrike" kern="1200" cap="none" spc="0" normalizeH="0" baseline="0" noProof="0" dirty="0" smtClean="0">
                <a:ln>
                  <a:noFill/>
                </a:ln>
                <a:solidFill>
                  <a:prstClr val="black"/>
                </a:solidFill>
                <a:effectLst/>
                <a:uLnTx/>
                <a:uFillTx/>
                <a:latin typeface="Calibri"/>
                <a:ea typeface="+mn-ea"/>
                <a:cs typeface="+mn-cs"/>
              </a:rPr>
              <a:t> Derslik</a:t>
            </a:r>
            <a:endParaRPr kumimoji="0" lang="tr-TR"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6" name="Metin kutusu 45"/>
          <p:cNvSpPr txBox="1"/>
          <p:nvPr/>
        </p:nvSpPr>
        <p:spPr>
          <a:xfrm>
            <a:off x="4878434" y="4455669"/>
            <a:ext cx="132996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sng" strike="noStrike" kern="1200" cap="none" spc="0" normalizeH="0" baseline="0" noProof="0" dirty="0" smtClean="0">
                <a:ln>
                  <a:noFill/>
                </a:ln>
                <a:solidFill>
                  <a:srgbClr val="C00000"/>
                </a:solidFill>
                <a:effectLst/>
                <a:uLnTx/>
                <a:uFillTx/>
                <a:latin typeface="Calibri"/>
                <a:ea typeface="+mn-ea"/>
                <a:cs typeface="+mn-cs"/>
              </a:rPr>
              <a:t>2024 Hedefi</a:t>
            </a:r>
            <a:endParaRPr kumimoji="0" lang="tr-TR" sz="1800" b="1" i="0" u="sng" strike="noStrike" kern="1200" cap="none" spc="0" normalizeH="0" baseline="0" noProof="0" dirty="0">
              <a:ln>
                <a:noFill/>
              </a:ln>
              <a:solidFill>
                <a:srgbClr val="C00000"/>
              </a:solidFill>
              <a:effectLst/>
              <a:uLnTx/>
              <a:uFillTx/>
              <a:latin typeface="Calibri"/>
              <a:ea typeface="+mn-ea"/>
              <a:cs typeface="+mn-cs"/>
            </a:endParaRPr>
          </a:p>
        </p:txBody>
      </p:sp>
    </p:spTree>
    <p:extLst>
      <p:ext uri="{BB962C8B-B14F-4D97-AF65-F5344CB8AC3E}">
        <p14:creationId xmlns:p14="http://schemas.microsoft.com/office/powerpoint/2010/main" val="41780499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69"/>
          <p:cNvGraphicFramePr>
            <a:graphicFrameLocks noGrp="1"/>
          </p:cNvGraphicFramePr>
          <p:nvPr>
            <p:extLst>
              <p:ext uri="{D42A27DB-BD31-4B8C-83A1-F6EECF244321}">
                <p14:modId xmlns:p14="http://schemas.microsoft.com/office/powerpoint/2010/main" val="3937366847"/>
              </p:ext>
            </p:extLst>
          </p:nvPr>
        </p:nvGraphicFramePr>
        <p:xfrm>
          <a:off x="6113930" y="4518211"/>
          <a:ext cx="5447542" cy="1786136"/>
        </p:xfrm>
        <a:graphic>
          <a:graphicData uri="http://schemas.openxmlformats.org/drawingml/2006/table">
            <a:tbl>
              <a:tblPr firstRow="1" bandRow="1">
                <a:tableStyleId>{2D5ABB26-0587-4C30-8999-92F81FD0307C}</a:tableStyleId>
              </a:tblPr>
              <a:tblGrid>
                <a:gridCol w="3246715">
                  <a:extLst>
                    <a:ext uri="{9D8B030D-6E8A-4147-A177-3AD203B41FA5}">
                      <a16:colId xmlns:a16="http://schemas.microsoft.com/office/drawing/2014/main" val="20000"/>
                    </a:ext>
                  </a:extLst>
                </a:gridCol>
                <a:gridCol w="2200827">
                  <a:extLst>
                    <a:ext uri="{9D8B030D-6E8A-4147-A177-3AD203B41FA5}">
                      <a16:colId xmlns:a16="http://schemas.microsoft.com/office/drawing/2014/main" val="20001"/>
                    </a:ext>
                  </a:extLst>
                </a:gridCol>
              </a:tblGrid>
              <a:tr h="446534">
                <a:tc>
                  <a:txBody>
                    <a:bodyPr/>
                    <a:lstStyle/>
                    <a:p>
                      <a:pPr marL="520700" algn="l">
                        <a:lnSpc>
                          <a:spcPct val="100000"/>
                        </a:lnSpc>
                        <a:spcBef>
                          <a:spcPts val="975"/>
                        </a:spcBef>
                      </a:pPr>
                      <a:r>
                        <a:rPr lang="tr-TR" sz="1400" b="0" dirty="0" smtClean="0">
                          <a:latin typeface="Calibri"/>
                          <a:cs typeface="Calibri"/>
                        </a:rPr>
                        <a:t>Fakülte</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spc="-5" dirty="0">
                          <a:latin typeface="Calibri"/>
                          <a:cs typeface="Calibri"/>
                        </a:rPr>
                        <a:t>10</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446534">
                <a:tc>
                  <a:txBody>
                    <a:bodyPr/>
                    <a:lstStyle/>
                    <a:p>
                      <a:pPr marL="520700" algn="l">
                        <a:lnSpc>
                          <a:spcPct val="100000"/>
                        </a:lnSpc>
                        <a:spcBef>
                          <a:spcPts val="975"/>
                        </a:spcBef>
                      </a:pPr>
                      <a:r>
                        <a:rPr lang="tr-TR" sz="1400" b="0" dirty="0" smtClean="0">
                          <a:latin typeface="Calibri"/>
                          <a:cs typeface="Calibri"/>
                        </a:rPr>
                        <a:t>Yüksekokul (6’sı Meslek Yüksekokulu)</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dirty="0">
                          <a:latin typeface="Calibri"/>
                          <a:cs typeface="Calibri"/>
                        </a:rPr>
                        <a:t>7</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910305858"/>
                  </a:ext>
                </a:extLst>
              </a:tr>
              <a:tr h="446534">
                <a:tc>
                  <a:txBody>
                    <a:bodyPr/>
                    <a:lstStyle/>
                    <a:p>
                      <a:pPr marL="520700" algn="l">
                        <a:lnSpc>
                          <a:spcPct val="100000"/>
                        </a:lnSpc>
                        <a:spcBef>
                          <a:spcPts val="975"/>
                        </a:spcBef>
                      </a:pPr>
                      <a:r>
                        <a:rPr lang="tr-TR" sz="1500" b="0" dirty="0" smtClean="0">
                          <a:latin typeface="Calibri"/>
                          <a:cs typeface="Calibri"/>
                        </a:rPr>
                        <a:t>Enstitü</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R="2540" algn="ctr">
                        <a:lnSpc>
                          <a:spcPts val="1800"/>
                        </a:lnSpc>
                        <a:spcBef>
                          <a:spcPts val="125"/>
                        </a:spcBef>
                      </a:pPr>
                      <a:r>
                        <a:rPr lang="tr-TR" sz="1400" spc="-5" dirty="0">
                          <a:latin typeface="Calibri"/>
                          <a:cs typeface="Calibri"/>
                        </a:rPr>
                        <a:t>5</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446534">
                <a:tc>
                  <a:txBody>
                    <a:bodyPr/>
                    <a:lstStyle/>
                    <a:p>
                      <a:pPr marL="520700" algn="l">
                        <a:lnSpc>
                          <a:spcPct val="100000"/>
                        </a:lnSpc>
                        <a:spcBef>
                          <a:spcPts val="975"/>
                        </a:spcBef>
                      </a:pPr>
                      <a:r>
                        <a:rPr lang="tr-TR" sz="1500" b="0" dirty="0" smtClean="0">
                          <a:latin typeface="Calibri"/>
                          <a:cs typeface="Calibri"/>
                        </a:rPr>
                        <a:t>Araştırma Merkezi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R="2540" algn="ctr">
                        <a:lnSpc>
                          <a:spcPts val="1800"/>
                        </a:lnSpc>
                        <a:spcBef>
                          <a:spcPts val="125"/>
                        </a:spcBef>
                      </a:pPr>
                      <a:r>
                        <a:rPr lang="tr-TR" sz="1400" dirty="0" smtClean="0">
                          <a:latin typeface="Calibri"/>
                          <a:cs typeface="Calibri"/>
                        </a:rPr>
                        <a:t>23</a:t>
                      </a:r>
                      <a:endParaRPr sz="1400" dirty="0">
                        <a:latin typeface="Calibri"/>
                        <a:cs typeface="Calibri"/>
                      </a:endParaRPr>
                    </a:p>
                  </a:txBody>
                  <a:tcPr marL="0" marR="0" marT="1587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3162957403"/>
                  </a:ext>
                </a:extLst>
              </a:tr>
            </a:tbl>
          </a:graphicData>
        </a:graphic>
      </p:graphicFrame>
      <p:sp>
        <p:nvSpPr>
          <p:cNvPr id="12" name="Metin kutusu 11"/>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Bingöl Üniversitesi</a:t>
            </a:r>
          </a:p>
        </p:txBody>
      </p:sp>
      <p:sp>
        <p:nvSpPr>
          <p:cNvPr id="3" name="Altbilgi Yer Tutucusu 2"/>
          <p:cNvSpPr>
            <a:spLocks noGrp="1"/>
          </p:cNvSpPr>
          <p:nvPr>
            <p:ph type="ftr" sz="quarter" idx="11"/>
          </p:nvPr>
        </p:nvSpPr>
        <p:spPr/>
        <p:txBody>
          <a:bodyPr/>
          <a:lstStyle/>
          <a:p>
            <a:r>
              <a:rPr lang="tr-TR"/>
              <a:t>www.bingol.gov.tr</a:t>
            </a:r>
          </a:p>
        </p:txBody>
      </p:sp>
      <p:sp>
        <p:nvSpPr>
          <p:cNvPr id="11" name="object 8"/>
          <p:cNvSpPr txBox="1"/>
          <p:nvPr/>
        </p:nvSpPr>
        <p:spPr>
          <a:xfrm>
            <a:off x="689467" y="976397"/>
            <a:ext cx="10872005"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Öğrenci </a:t>
            </a:r>
            <a:r>
              <a:rPr lang="tr-TR" sz="1600" b="1" spc="-10" dirty="0" smtClean="0">
                <a:solidFill>
                  <a:srgbClr val="FFFFFF"/>
                </a:solidFill>
                <a:cs typeface="Calibri"/>
              </a:rPr>
              <a:t>Sayısı (30.06.2024)</a:t>
            </a:r>
            <a:endParaRPr sz="1600" dirty="0">
              <a:latin typeface="Calibri"/>
              <a:cs typeface="Calibri"/>
            </a:endParaRPr>
          </a:p>
        </p:txBody>
      </p:sp>
      <p:graphicFrame>
        <p:nvGraphicFramePr>
          <p:cNvPr id="13" name="object 69"/>
          <p:cNvGraphicFramePr>
            <a:graphicFrameLocks noGrp="1"/>
          </p:cNvGraphicFramePr>
          <p:nvPr>
            <p:extLst>
              <p:ext uri="{D42A27DB-BD31-4B8C-83A1-F6EECF244321}">
                <p14:modId xmlns:p14="http://schemas.microsoft.com/office/powerpoint/2010/main" val="965444880"/>
              </p:ext>
            </p:extLst>
          </p:nvPr>
        </p:nvGraphicFramePr>
        <p:xfrm>
          <a:off x="689462" y="1331298"/>
          <a:ext cx="5330489" cy="1439432"/>
        </p:xfrm>
        <a:graphic>
          <a:graphicData uri="http://schemas.openxmlformats.org/drawingml/2006/table">
            <a:tbl>
              <a:tblPr firstRow="1" bandRow="1">
                <a:tableStyleId>{2D5ABB26-0587-4C30-8999-92F81FD0307C}</a:tableStyleId>
              </a:tblPr>
              <a:tblGrid>
                <a:gridCol w="3176953">
                  <a:extLst>
                    <a:ext uri="{9D8B030D-6E8A-4147-A177-3AD203B41FA5}">
                      <a16:colId xmlns:a16="http://schemas.microsoft.com/office/drawing/2014/main" val="20000"/>
                    </a:ext>
                  </a:extLst>
                </a:gridCol>
                <a:gridCol w="2153536">
                  <a:extLst>
                    <a:ext uri="{9D8B030D-6E8A-4147-A177-3AD203B41FA5}">
                      <a16:colId xmlns:a16="http://schemas.microsoft.com/office/drawing/2014/main" val="20001"/>
                    </a:ext>
                  </a:extLst>
                </a:gridCol>
              </a:tblGrid>
              <a:tr h="359858">
                <a:tc>
                  <a:txBody>
                    <a:bodyPr/>
                    <a:lstStyle/>
                    <a:p>
                      <a:pPr marL="520700" algn="l">
                        <a:lnSpc>
                          <a:spcPct val="100000"/>
                        </a:lnSpc>
                        <a:spcBef>
                          <a:spcPts val="975"/>
                        </a:spcBef>
                      </a:pPr>
                      <a:r>
                        <a:rPr lang="tr-TR" sz="1500" b="0" dirty="0" err="1" smtClean="0">
                          <a:latin typeface="Calibri"/>
                          <a:cs typeface="Calibri"/>
                        </a:rPr>
                        <a:t>Önlisans</a:t>
                      </a:r>
                      <a:r>
                        <a:rPr lang="tr-TR" sz="1500" b="0" dirty="0" smtClean="0">
                          <a:latin typeface="Calibri"/>
                          <a:cs typeface="Calibri"/>
                        </a:rPr>
                        <a:t> Öğrenci</a:t>
                      </a:r>
                      <a:r>
                        <a:rPr lang="tr-TR" sz="1500" b="0" baseline="0" dirty="0" smtClean="0">
                          <a:latin typeface="Calibri"/>
                          <a:cs typeface="Calibri"/>
                        </a:rPr>
                        <a:t>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8.915</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130293051"/>
                  </a:ext>
                </a:extLst>
              </a:tr>
              <a:tr h="359858">
                <a:tc>
                  <a:txBody>
                    <a:bodyPr/>
                    <a:lstStyle/>
                    <a:p>
                      <a:pPr marL="520700" algn="l">
                        <a:lnSpc>
                          <a:spcPct val="100000"/>
                        </a:lnSpc>
                        <a:spcBef>
                          <a:spcPts val="975"/>
                        </a:spcBef>
                      </a:pPr>
                      <a:r>
                        <a:rPr lang="tr-TR" sz="1500" b="0" dirty="0" smtClean="0">
                          <a:latin typeface="Calibri"/>
                          <a:cs typeface="Calibri"/>
                        </a:rPr>
                        <a:t>Lisans Öğrenci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8.860</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503701961"/>
                  </a:ext>
                </a:extLst>
              </a:tr>
              <a:tr h="359858">
                <a:tc>
                  <a:txBody>
                    <a:bodyPr/>
                    <a:lstStyle/>
                    <a:p>
                      <a:pPr marL="520700" algn="l">
                        <a:lnSpc>
                          <a:spcPct val="100000"/>
                        </a:lnSpc>
                        <a:spcBef>
                          <a:spcPts val="975"/>
                        </a:spcBef>
                      </a:pPr>
                      <a:r>
                        <a:rPr lang="tr-TR" sz="1500" b="0" dirty="0" smtClean="0">
                          <a:latin typeface="Calibri"/>
                          <a:cs typeface="Calibri"/>
                        </a:rPr>
                        <a:t>Lisansüstü Öğrenci Sayısı</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dirty="0" smtClean="0">
                          <a:solidFill>
                            <a:schemeClr val="tx1"/>
                          </a:solidFill>
                          <a:effectLst/>
                          <a:latin typeface="+mn-lt"/>
                        </a:rPr>
                        <a:t>1.492</a:t>
                      </a:r>
                      <a:endParaRPr lang="tr-TR" sz="1400"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bg1"/>
                    </a:solidFill>
                  </a:tcPr>
                </a:tc>
                <a:extLst>
                  <a:ext uri="{0D108BD9-81ED-4DB2-BD59-A6C34878D82A}">
                    <a16:rowId xmlns:a16="http://schemas.microsoft.com/office/drawing/2014/main" val="3047863374"/>
                  </a:ext>
                </a:extLst>
              </a:tr>
              <a:tr h="359858">
                <a:tc>
                  <a:txBody>
                    <a:bodyPr/>
                    <a:lstStyle/>
                    <a:p>
                      <a:pPr marL="520700" algn="ctr">
                        <a:lnSpc>
                          <a:spcPct val="100000"/>
                        </a:lnSpc>
                        <a:spcBef>
                          <a:spcPts val="975"/>
                        </a:spcBef>
                      </a:pPr>
                      <a:r>
                        <a:rPr lang="tr-TR" sz="1500" b="1" dirty="0">
                          <a:latin typeface="Calibri"/>
                          <a:cs typeface="Calibri"/>
                        </a:rPr>
                        <a:t>Toplam</a:t>
                      </a:r>
                      <a:endParaRPr sz="1500" b="1"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marR="0" lvl="0" indent="0" algn="ctr" defTabSz="914400" rtl="0" eaLnBrk="1" fontAlgn="auto" latinLnBrk="0" hangingPunct="1">
                        <a:lnSpc>
                          <a:spcPct val="100000"/>
                        </a:lnSpc>
                        <a:spcBef>
                          <a:spcPts val="10"/>
                        </a:spcBef>
                        <a:spcAft>
                          <a:spcPts val="0"/>
                        </a:spcAft>
                        <a:buClrTx/>
                        <a:buSzTx/>
                        <a:buFontTx/>
                        <a:buNone/>
                        <a:tabLst/>
                        <a:defRPr/>
                      </a:pPr>
                      <a:r>
                        <a:rPr lang="tr-TR" sz="1400" b="1" i="0" kern="1200" dirty="0" smtClean="0">
                          <a:solidFill>
                            <a:schemeClr val="tx1"/>
                          </a:solidFill>
                          <a:effectLst/>
                          <a:latin typeface="+mn-lt"/>
                          <a:ea typeface="+mn-ea"/>
                          <a:cs typeface="+mn-cs"/>
                        </a:rPr>
                        <a:t>19.297</a:t>
                      </a:r>
                      <a:endParaRPr lang="tr-TR" sz="1400" b="1" dirty="0">
                        <a:solidFill>
                          <a:schemeClr val="tx1"/>
                        </a:solidFill>
                        <a:effectLst/>
                        <a:latin typeface="+mn-lt"/>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chemeClr val="bg1"/>
                    </a:solidFill>
                  </a:tcPr>
                </a:tc>
                <a:extLst>
                  <a:ext uri="{0D108BD9-81ED-4DB2-BD59-A6C34878D82A}">
                    <a16:rowId xmlns:a16="http://schemas.microsoft.com/office/drawing/2014/main" val="3730489054"/>
                  </a:ext>
                </a:extLst>
              </a:tr>
            </a:tbl>
          </a:graphicData>
        </a:graphic>
      </p:graphicFrame>
      <p:sp>
        <p:nvSpPr>
          <p:cNvPr id="15" name="object 8"/>
          <p:cNvSpPr txBox="1"/>
          <p:nvPr/>
        </p:nvSpPr>
        <p:spPr>
          <a:xfrm>
            <a:off x="689462" y="3167502"/>
            <a:ext cx="5330489"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Personel </a:t>
            </a:r>
            <a:r>
              <a:rPr lang="tr-TR" sz="1600" b="1" spc="-10" dirty="0" smtClean="0">
                <a:solidFill>
                  <a:srgbClr val="FFFFFF"/>
                </a:solidFill>
                <a:cs typeface="Calibri"/>
              </a:rPr>
              <a:t>Sayısı (30.06.2024)</a:t>
            </a:r>
            <a:endParaRPr sz="1600" dirty="0">
              <a:latin typeface="Calibri"/>
              <a:cs typeface="Calibri"/>
            </a:endParaRPr>
          </a:p>
        </p:txBody>
      </p:sp>
      <p:graphicFrame>
        <p:nvGraphicFramePr>
          <p:cNvPr id="16" name="object 69"/>
          <p:cNvGraphicFramePr>
            <a:graphicFrameLocks noGrp="1"/>
          </p:cNvGraphicFramePr>
          <p:nvPr>
            <p:extLst>
              <p:ext uri="{D42A27DB-BD31-4B8C-83A1-F6EECF244321}">
                <p14:modId xmlns:p14="http://schemas.microsoft.com/office/powerpoint/2010/main" val="541681706"/>
              </p:ext>
            </p:extLst>
          </p:nvPr>
        </p:nvGraphicFramePr>
        <p:xfrm>
          <a:off x="689463" y="3515430"/>
          <a:ext cx="5330489" cy="2788920"/>
        </p:xfrm>
        <a:graphic>
          <a:graphicData uri="http://schemas.openxmlformats.org/drawingml/2006/table">
            <a:tbl>
              <a:tblPr firstRow="1" bandRow="1">
                <a:tableStyleId>{2D5ABB26-0587-4C30-8999-92F81FD0307C}</a:tableStyleId>
              </a:tblPr>
              <a:tblGrid>
                <a:gridCol w="3176952">
                  <a:extLst>
                    <a:ext uri="{9D8B030D-6E8A-4147-A177-3AD203B41FA5}">
                      <a16:colId xmlns:a16="http://schemas.microsoft.com/office/drawing/2014/main" val="20000"/>
                    </a:ext>
                  </a:extLst>
                </a:gridCol>
                <a:gridCol w="2153537">
                  <a:extLst>
                    <a:ext uri="{9D8B030D-6E8A-4147-A177-3AD203B41FA5}">
                      <a16:colId xmlns:a16="http://schemas.microsoft.com/office/drawing/2014/main" val="20001"/>
                    </a:ext>
                  </a:extLst>
                </a:gridCol>
              </a:tblGrid>
              <a:tr h="326244">
                <a:tc>
                  <a:txBody>
                    <a:bodyPr/>
                    <a:lstStyle/>
                    <a:p>
                      <a:pPr marL="520700" algn="l">
                        <a:lnSpc>
                          <a:spcPct val="100000"/>
                        </a:lnSpc>
                        <a:spcBef>
                          <a:spcPts val="975"/>
                        </a:spcBef>
                      </a:pPr>
                      <a:r>
                        <a:rPr lang="tr-TR" sz="1400" b="0" dirty="0">
                          <a:latin typeface="Calibri"/>
                          <a:cs typeface="Calibri"/>
                        </a:rPr>
                        <a:t>Profesör</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400" b="0" dirty="0" smtClean="0">
                          <a:latin typeface="Calibri"/>
                          <a:cs typeface="Calibri"/>
                        </a:rPr>
                        <a:t>59</a:t>
                      </a:r>
                      <a:endParaRPr sz="14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3026433956"/>
                  </a:ext>
                </a:extLst>
              </a:tr>
              <a:tr h="326244">
                <a:tc>
                  <a:txBody>
                    <a:bodyPr/>
                    <a:lstStyle/>
                    <a:p>
                      <a:pPr marL="520700" algn="l">
                        <a:lnSpc>
                          <a:spcPct val="100000"/>
                        </a:lnSpc>
                        <a:spcBef>
                          <a:spcPts val="975"/>
                        </a:spcBef>
                      </a:pPr>
                      <a:r>
                        <a:rPr lang="tr-TR" sz="1400" b="0" dirty="0">
                          <a:latin typeface="Calibri"/>
                          <a:cs typeface="Calibri"/>
                        </a:rPr>
                        <a:t>Doçent</a:t>
                      </a:r>
                      <a:endParaRPr sz="14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400" b="0" dirty="0" smtClean="0">
                          <a:latin typeface="Calibri"/>
                          <a:cs typeface="Calibri"/>
                        </a:rPr>
                        <a:t>80</a:t>
                      </a:r>
                      <a:endParaRPr sz="14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3406815919"/>
                  </a:ext>
                </a:extLst>
              </a:tr>
              <a:tr h="340990">
                <a:tc>
                  <a:txBody>
                    <a:bodyPr/>
                    <a:lstStyle/>
                    <a:p>
                      <a:pPr marL="520700" algn="l">
                        <a:lnSpc>
                          <a:spcPct val="100000"/>
                        </a:lnSpc>
                        <a:spcBef>
                          <a:spcPts val="975"/>
                        </a:spcBef>
                      </a:pPr>
                      <a:r>
                        <a:rPr lang="tr-TR" sz="1500" b="0" dirty="0">
                          <a:latin typeface="Calibri"/>
                          <a:cs typeface="Calibri"/>
                        </a:rPr>
                        <a:t>Doktor Öğretim Üyesi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251</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2834738852"/>
                  </a:ext>
                </a:extLst>
              </a:tr>
              <a:tr h="340990">
                <a:tc>
                  <a:txBody>
                    <a:bodyPr/>
                    <a:lstStyle/>
                    <a:p>
                      <a:pPr marL="520700" algn="l">
                        <a:lnSpc>
                          <a:spcPct val="100000"/>
                        </a:lnSpc>
                        <a:spcBef>
                          <a:spcPts val="975"/>
                        </a:spcBef>
                      </a:pPr>
                      <a:r>
                        <a:rPr lang="tr-TR" sz="1500" b="0" dirty="0">
                          <a:latin typeface="Calibri"/>
                          <a:cs typeface="Calibri"/>
                        </a:rPr>
                        <a:t>Öğretim Görevlisi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219</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1557457855"/>
                  </a:ext>
                </a:extLst>
              </a:tr>
              <a:tr h="340990">
                <a:tc>
                  <a:txBody>
                    <a:bodyPr/>
                    <a:lstStyle/>
                    <a:p>
                      <a:pPr marL="520700" algn="l">
                        <a:lnSpc>
                          <a:spcPct val="100000"/>
                        </a:lnSpc>
                        <a:spcBef>
                          <a:spcPts val="975"/>
                        </a:spcBef>
                      </a:pPr>
                      <a:r>
                        <a:rPr lang="tr-TR" sz="1500" b="0" dirty="0">
                          <a:latin typeface="Calibri"/>
                          <a:cs typeface="Calibri"/>
                        </a:rPr>
                        <a:t>Araştırma Görevlisi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118</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4251735769"/>
                  </a:ext>
                </a:extLst>
              </a:tr>
              <a:tr h="340990">
                <a:tc>
                  <a:txBody>
                    <a:bodyPr/>
                    <a:lstStyle/>
                    <a:p>
                      <a:pPr marL="520700" algn="l">
                        <a:lnSpc>
                          <a:spcPct val="100000"/>
                        </a:lnSpc>
                        <a:spcBef>
                          <a:spcPts val="975"/>
                        </a:spcBef>
                      </a:pPr>
                      <a:r>
                        <a:rPr lang="tr-TR" sz="1500" b="0" dirty="0">
                          <a:latin typeface="Calibri"/>
                          <a:cs typeface="Calibri"/>
                        </a:rPr>
                        <a:t>İdari</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374</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171666908"/>
                  </a:ext>
                </a:extLst>
              </a:tr>
              <a:tr h="340990">
                <a:tc>
                  <a:txBody>
                    <a:bodyPr/>
                    <a:lstStyle/>
                    <a:p>
                      <a:pPr marL="520700" algn="l">
                        <a:lnSpc>
                          <a:spcPct val="100000"/>
                        </a:lnSpc>
                        <a:spcBef>
                          <a:spcPts val="975"/>
                        </a:spcBef>
                      </a:pPr>
                      <a:r>
                        <a:rPr lang="tr-TR" sz="1500" b="0" dirty="0">
                          <a:latin typeface="Calibri"/>
                          <a:cs typeface="Calibri"/>
                        </a:rPr>
                        <a:t>Diğer</a:t>
                      </a:r>
                      <a:endParaRPr sz="1500" b="0"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0" dirty="0" smtClean="0">
                          <a:latin typeface="Calibri"/>
                          <a:cs typeface="Calibri"/>
                        </a:rPr>
                        <a:t>334</a:t>
                      </a:r>
                      <a:endParaRPr sz="1500" b="0"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noFill/>
                  </a:tcPr>
                </a:tc>
                <a:extLst>
                  <a:ext uri="{0D108BD9-81ED-4DB2-BD59-A6C34878D82A}">
                    <a16:rowId xmlns:a16="http://schemas.microsoft.com/office/drawing/2014/main" val="2399089848"/>
                  </a:ext>
                </a:extLst>
              </a:tr>
              <a:tr h="340990">
                <a:tc>
                  <a:txBody>
                    <a:bodyPr/>
                    <a:lstStyle/>
                    <a:p>
                      <a:pPr marL="520700" algn="ctr">
                        <a:lnSpc>
                          <a:spcPct val="100000"/>
                        </a:lnSpc>
                        <a:spcBef>
                          <a:spcPts val="975"/>
                        </a:spcBef>
                      </a:pPr>
                      <a:r>
                        <a:rPr lang="tr-TR" sz="1500" b="1" dirty="0">
                          <a:latin typeface="Calibri"/>
                          <a:cs typeface="Calibri"/>
                        </a:rPr>
                        <a:t>Toplam</a:t>
                      </a:r>
                      <a:endParaRPr sz="1500" b="1" dirty="0">
                        <a:latin typeface="Calibri"/>
                        <a:cs typeface="Calibri"/>
                      </a:endParaRPr>
                    </a:p>
                  </a:txBody>
                  <a:tcPr marL="0" marR="0" marT="123825"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chemeClr val="accent6">
                        <a:lumMod val="20000"/>
                        <a:lumOff val="80000"/>
                      </a:schemeClr>
                    </a:solidFill>
                  </a:tcPr>
                </a:tc>
                <a:tc>
                  <a:txBody>
                    <a:bodyPr/>
                    <a:lstStyle/>
                    <a:p>
                      <a:pPr marL="200660" algn="ctr">
                        <a:lnSpc>
                          <a:spcPct val="100000"/>
                        </a:lnSpc>
                        <a:spcBef>
                          <a:spcPts val="10"/>
                        </a:spcBef>
                      </a:pPr>
                      <a:r>
                        <a:rPr lang="tr-TR" sz="1500" b="1" dirty="0" smtClean="0">
                          <a:latin typeface="Calibri"/>
                          <a:cs typeface="Calibri"/>
                        </a:rPr>
                        <a:t>1.435</a:t>
                      </a:r>
                      <a:endParaRPr sz="1500" b="1" dirty="0">
                        <a:latin typeface="Calibri"/>
                        <a:cs typeface="Calibri"/>
                      </a:endParaRPr>
                    </a:p>
                  </a:txBody>
                  <a:tcPr marL="0" marR="0" marT="12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noFill/>
                  </a:tcPr>
                </a:tc>
                <a:extLst>
                  <a:ext uri="{0D108BD9-81ED-4DB2-BD59-A6C34878D82A}">
                    <a16:rowId xmlns:a16="http://schemas.microsoft.com/office/drawing/2014/main" val="693128024"/>
                  </a:ext>
                </a:extLst>
              </a:tr>
            </a:tbl>
          </a:graphicData>
        </a:graphic>
      </p:graphicFrame>
      <p:sp>
        <p:nvSpPr>
          <p:cNvPr id="18" name="object 8"/>
          <p:cNvSpPr txBox="1"/>
          <p:nvPr/>
        </p:nvSpPr>
        <p:spPr>
          <a:xfrm>
            <a:off x="6113930" y="4167270"/>
            <a:ext cx="5447542"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Bölüm </a:t>
            </a:r>
            <a:r>
              <a:rPr lang="tr-TR" sz="1600" b="1" spc="-10" dirty="0" smtClean="0">
                <a:solidFill>
                  <a:srgbClr val="FFFFFF"/>
                </a:solidFill>
                <a:cs typeface="Calibri"/>
              </a:rPr>
              <a:t>Sayısı (30.06.2024)</a:t>
            </a:r>
            <a:endParaRPr sz="1600" dirty="0">
              <a:latin typeface="Calibri"/>
              <a:cs typeface="Calibri"/>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3929" y="1331298"/>
            <a:ext cx="5447543" cy="2764594"/>
          </a:xfrm>
          <a:prstGeom prst="rect">
            <a:avLst/>
          </a:prstGeom>
        </p:spPr>
      </p:pic>
    </p:spTree>
    <p:extLst>
      <p:ext uri="{BB962C8B-B14F-4D97-AF65-F5344CB8AC3E}">
        <p14:creationId xmlns:p14="http://schemas.microsoft.com/office/powerpoint/2010/main" val="1916500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466" y="976397"/>
            <a:ext cx="11170839"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Yükseköğretim</a:t>
            </a:r>
            <a:r>
              <a:rPr kumimoji="0" lang="tr-TR" sz="1600" b="1" i="0" u="none" strike="noStrike" kern="1200" cap="none" spc="-10" normalizeH="0" noProof="0" dirty="0" smtClean="0">
                <a:ln>
                  <a:noFill/>
                </a:ln>
                <a:solidFill>
                  <a:srgbClr val="FFFFFF"/>
                </a:solidFill>
                <a:effectLst/>
                <a:uLnTx/>
                <a:uFillTx/>
                <a:latin typeface="Calibri"/>
                <a:ea typeface="+mn-ea"/>
                <a:cs typeface="Calibri"/>
              </a:rPr>
              <a:t> Yurtları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4"/>
          <p:cNvSpPr/>
          <p:nvPr/>
        </p:nvSpPr>
        <p:spPr>
          <a:xfrm>
            <a:off x="689465" y="4078942"/>
            <a:ext cx="4608675" cy="62918"/>
          </a:xfrm>
          <a:custGeom>
            <a:avLst/>
            <a:gdLst/>
            <a:ahLst/>
            <a:cxnLst/>
            <a:rect l="l" t="t" r="r" b="b"/>
            <a:pathLst>
              <a:path w="10158095">
                <a:moveTo>
                  <a:pt x="0" y="0"/>
                </a:moveTo>
                <a:lnTo>
                  <a:pt x="10157841" y="0"/>
                </a:lnTo>
              </a:path>
            </a:pathLst>
          </a:custGeom>
          <a:ln w="6096">
            <a:solidFill>
              <a:srgbClr val="5B9BD4"/>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Yuvarlatılmış Dikdörtgen 2"/>
          <p:cNvSpPr/>
          <p:nvPr/>
        </p:nvSpPr>
        <p:spPr>
          <a:xfrm>
            <a:off x="1132561" y="4488501"/>
            <a:ext cx="1689042" cy="116694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Toplam </a:t>
            </a: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19.297</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üniversite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white"/>
                </a:solidFill>
                <a:effectLst/>
                <a:uLnTx/>
                <a:uFillTx/>
                <a:latin typeface="Calibri"/>
                <a:ea typeface="+mn-ea"/>
                <a:cs typeface="+mn-cs"/>
              </a:rPr>
              <a:t>öğrencisi</a:t>
            </a:r>
          </a:p>
        </p:txBody>
      </p:sp>
      <p:sp>
        <p:nvSpPr>
          <p:cNvPr id="18" name="Yuvarlatılmış Dikdörtgen 17"/>
          <p:cNvSpPr/>
          <p:nvPr/>
        </p:nvSpPr>
        <p:spPr>
          <a:xfrm>
            <a:off x="3140878" y="4488501"/>
            <a:ext cx="1689042" cy="1166948"/>
          </a:xfrm>
          <a:prstGeom prst="round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4.893</a:t>
            </a:r>
            <a:r>
              <a:rPr kumimoji="0" lang="tr-TR" sz="1800" b="0" i="0" u="none" strike="noStrike" kern="1200" cap="none" spc="0" normalizeH="0" baseline="0" noProof="0" dirty="0">
                <a:ln>
                  <a:noFill/>
                </a:ln>
                <a:solidFill>
                  <a:prstClr val="white"/>
                </a:solidFill>
                <a:effectLst/>
                <a:uLnTx/>
                <a:uFillTx/>
                <a:latin typeface="Calibri"/>
                <a:ea typeface="+mn-ea"/>
                <a:cs typeface="+mn-cs"/>
              </a:rPr>
              <a:t> </a:t>
            </a:r>
            <a:r>
              <a:rPr kumimoji="0" lang="nn-NO" sz="1800" b="0" i="0" u="none" strike="noStrike" kern="1200" cap="none" spc="0" normalizeH="0" baseline="0" noProof="0" dirty="0">
                <a:ln>
                  <a:noFill/>
                </a:ln>
                <a:solidFill>
                  <a:prstClr val="white"/>
                </a:solidFill>
                <a:effectLst/>
                <a:uLnTx/>
                <a:uFillTx/>
                <a:latin typeface="Calibri"/>
                <a:ea typeface="+mn-ea"/>
                <a:cs typeface="+mn-cs"/>
              </a:rPr>
              <a:t>yatak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Calibri"/>
                <a:ea typeface="+mn-ea"/>
                <a:cs typeface="+mn-cs"/>
              </a:rPr>
              <a:t>kapasiteli </a:t>
            </a:r>
            <a:r>
              <a:rPr kumimoji="0" lang="tr-TR" sz="1800" b="1" i="0" u="none" strike="noStrike" kern="1200" cap="none" spc="0" normalizeH="0" baseline="0" noProof="0" dirty="0">
                <a:ln>
                  <a:noFill/>
                </a:ln>
                <a:solidFill>
                  <a:prstClr val="white"/>
                </a:solidFill>
                <a:effectLst/>
                <a:uLnTx/>
                <a:uFillTx/>
                <a:latin typeface="Calibri"/>
                <a:ea typeface="+mn-ea"/>
                <a:cs typeface="+mn-cs"/>
              </a:rPr>
              <a:t>5</a:t>
            </a:r>
            <a:endParaRPr kumimoji="0" lang="nn-NO" sz="18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n-NO" sz="1800" b="0" i="0" u="none" strike="noStrike" kern="1200" cap="none" spc="0" normalizeH="0" baseline="0" noProof="0" dirty="0">
                <a:ln>
                  <a:noFill/>
                </a:ln>
                <a:solidFill>
                  <a:prstClr val="white"/>
                </a:solidFill>
                <a:effectLst/>
                <a:uLnTx/>
                <a:uFillTx/>
                <a:latin typeface="Calibri"/>
                <a:ea typeface="+mn-ea"/>
                <a:cs typeface="+mn-cs"/>
              </a:rPr>
              <a:t>adet </a:t>
            </a:r>
            <a:r>
              <a:rPr kumimoji="0" lang="tr-TR" sz="1800" b="0" i="0" u="none" strike="noStrike" kern="1200" cap="none" spc="0" normalizeH="0" baseline="0" noProof="0" dirty="0">
                <a:ln>
                  <a:noFill/>
                </a:ln>
                <a:solidFill>
                  <a:prstClr val="white"/>
                </a:solidFill>
                <a:effectLst/>
                <a:uLnTx/>
                <a:uFillTx/>
                <a:latin typeface="Calibri"/>
                <a:ea typeface="+mn-ea"/>
                <a:cs typeface="+mn-cs"/>
              </a:rPr>
              <a:t>Devlet </a:t>
            </a:r>
            <a:r>
              <a:rPr kumimoji="0" lang="nn-NO" sz="1800" b="0" i="0" u="none" strike="noStrike" kern="1200" cap="none" spc="0" normalizeH="0" baseline="0" noProof="0" dirty="0">
                <a:ln>
                  <a:noFill/>
                </a:ln>
                <a:solidFill>
                  <a:prstClr val="white"/>
                </a:solidFill>
                <a:effectLst/>
                <a:uLnTx/>
                <a:uFillTx/>
                <a:latin typeface="Calibri"/>
                <a:ea typeface="+mn-ea"/>
                <a:cs typeface="+mn-cs"/>
              </a:rPr>
              <a:t>yur</a:t>
            </a:r>
            <a:r>
              <a:rPr kumimoji="0" lang="tr-TR" sz="1800" b="0" i="0" u="none" strike="noStrike" kern="1200" cap="none" spc="0" normalizeH="0" baseline="0" noProof="0" dirty="0">
                <a:ln>
                  <a:noFill/>
                </a:ln>
                <a:solidFill>
                  <a:prstClr val="white"/>
                </a:solidFill>
                <a:effectLst/>
                <a:uLnTx/>
                <a:uFillTx/>
                <a:latin typeface="Calibri"/>
                <a:ea typeface="+mn-ea"/>
                <a:cs typeface="+mn-cs"/>
              </a:rPr>
              <a:t>du</a:t>
            </a:r>
            <a:endParaRPr kumimoji="0" lang="nn-NO"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Metin kutusu 13"/>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Öğrenci Yurtları</a:t>
            </a: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graphicFrame>
        <p:nvGraphicFramePr>
          <p:cNvPr id="16" name="Tablo 15"/>
          <p:cNvGraphicFramePr>
            <a:graphicFrameLocks noGrp="1"/>
          </p:cNvGraphicFramePr>
          <p:nvPr>
            <p:extLst>
              <p:ext uri="{D42A27DB-BD31-4B8C-83A1-F6EECF244321}">
                <p14:modId xmlns:p14="http://schemas.microsoft.com/office/powerpoint/2010/main" val="1582523840"/>
              </p:ext>
            </p:extLst>
          </p:nvPr>
        </p:nvGraphicFramePr>
        <p:xfrm>
          <a:off x="689465" y="1387831"/>
          <a:ext cx="4608675" cy="2455998"/>
        </p:xfrm>
        <a:graphic>
          <a:graphicData uri="http://schemas.openxmlformats.org/drawingml/2006/table">
            <a:tbl>
              <a:tblPr/>
              <a:tblGrid>
                <a:gridCol w="435713">
                  <a:extLst>
                    <a:ext uri="{9D8B030D-6E8A-4147-A177-3AD203B41FA5}">
                      <a16:colId xmlns:a16="http://schemas.microsoft.com/office/drawing/2014/main" val="1620524514"/>
                    </a:ext>
                  </a:extLst>
                </a:gridCol>
                <a:gridCol w="1742050">
                  <a:extLst>
                    <a:ext uri="{9D8B030D-6E8A-4147-A177-3AD203B41FA5}">
                      <a16:colId xmlns:a16="http://schemas.microsoft.com/office/drawing/2014/main" val="1322678312"/>
                    </a:ext>
                  </a:extLst>
                </a:gridCol>
                <a:gridCol w="1197174">
                  <a:extLst>
                    <a:ext uri="{9D8B030D-6E8A-4147-A177-3AD203B41FA5}">
                      <a16:colId xmlns:a16="http://schemas.microsoft.com/office/drawing/2014/main" val="2102746499"/>
                    </a:ext>
                  </a:extLst>
                </a:gridCol>
                <a:gridCol w="1233738">
                  <a:extLst>
                    <a:ext uri="{9D8B030D-6E8A-4147-A177-3AD203B41FA5}">
                      <a16:colId xmlns:a16="http://schemas.microsoft.com/office/drawing/2014/main" val="4117422061"/>
                    </a:ext>
                  </a:extLst>
                </a:gridCol>
              </a:tblGrid>
              <a:tr h="409333">
                <a:tc>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9525" algn="ctr">
                        <a:lnSpc>
                          <a:spcPts val="1800"/>
                        </a:lnSpc>
                        <a:spcBef>
                          <a:spcPts val="125"/>
                        </a:spcBef>
                      </a:pPr>
                      <a:r>
                        <a:rPr lang="tr-TR" sz="1400" b="1" dirty="0">
                          <a:latin typeface="+mn-lt"/>
                          <a:cs typeface="Calibri"/>
                        </a:rPr>
                        <a:t>Yurt</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540" algn="ctr">
                        <a:lnSpc>
                          <a:spcPts val="1800"/>
                        </a:lnSpc>
                        <a:spcBef>
                          <a:spcPts val="125"/>
                        </a:spcBef>
                      </a:pPr>
                      <a:r>
                        <a:rPr lang="tr-TR" sz="1400" b="1" dirty="0">
                          <a:latin typeface="+mn-lt"/>
                          <a:cs typeface="Calibri"/>
                        </a:rPr>
                        <a:t>Sayısı</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ts val="1800"/>
                        </a:lnSpc>
                        <a:spcBef>
                          <a:spcPts val="125"/>
                        </a:spcBef>
                      </a:pPr>
                      <a:r>
                        <a:rPr lang="tr-TR" sz="1400" b="1" dirty="0">
                          <a:latin typeface="+mn-lt"/>
                          <a:cs typeface="Calibri"/>
                        </a:rPr>
                        <a:t>Kapasitesi</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409333">
                <a:tc rowSpan="2">
                  <a:txBody>
                    <a:bodyPr/>
                    <a:lstStyle/>
                    <a:p>
                      <a:pPr marL="9525" algn="ctr">
                        <a:lnSpc>
                          <a:spcPts val="1800"/>
                        </a:lnSpc>
                        <a:spcBef>
                          <a:spcPts val="125"/>
                        </a:spcBef>
                      </a:pPr>
                      <a:r>
                        <a:rPr lang="tr-TR" sz="1400" b="1" dirty="0">
                          <a:latin typeface="+mn-lt"/>
                          <a:cs typeface="Calibri"/>
                        </a:rPr>
                        <a:t>Devlet</a:t>
                      </a:r>
                      <a:endParaRPr sz="1400" b="1" dirty="0">
                        <a:latin typeface="+mn-lt"/>
                        <a:cs typeface="Calibri"/>
                      </a:endParaRPr>
                    </a:p>
                  </a:txBody>
                  <a:tcPr marL="0" marR="0" marT="15875" marB="0" vert="vert27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Kız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spc="-5" dirty="0"/>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2540" indent="0" algn="ctr" defTabSz="914400" rtl="0" eaLnBrk="1" fontAlgn="auto" latinLnBrk="0" hangingPunct="1">
                        <a:lnSpc>
                          <a:spcPts val="1800"/>
                        </a:lnSpc>
                        <a:spcBef>
                          <a:spcPts val="125"/>
                        </a:spcBef>
                        <a:spcAft>
                          <a:spcPts val="0"/>
                        </a:spcAft>
                        <a:buClrTx/>
                        <a:buSzTx/>
                        <a:buFontTx/>
                        <a:buNone/>
                        <a:tabLst/>
                        <a:defRPr/>
                      </a:pPr>
                      <a:r>
                        <a:rPr lang="tr-TR" sz="1500" dirty="0" smtClean="0">
                          <a:latin typeface="+mn-lt"/>
                          <a:cs typeface="+mn-cs"/>
                        </a:rPr>
                        <a:t>3.055</a:t>
                      </a:r>
                      <a:endParaRPr lang="tr-TR" sz="1500" dirty="0" smtClean="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409333">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l">
                        <a:lnSpc>
                          <a:spcPts val="1800"/>
                        </a:lnSpc>
                        <a:spcBef>
                          <a:spcPts val="125"/>
                        </a:spcBef>
                      </a:pPr>
                      <a:r>
                        <a:rPr lang="tr-TR" sz="1500" dirty="0"/>
                        <a:t>Erkek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a:t>3</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mn-lt"/>
                          <a:cs typeface="+mn-cs"/>
                        </a:rPr>
                        <a:t>1.838</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409333">
                <a:tc rowSpan="2">
                  <a:txBody>
                    <a:bodyPr/>
                    <a:lstStyle/>
                    <a:p>
                      <a:pPr marL="9525" algn="ctr">
                        <a:lnSpc>
                          <a:spcPts val="1800"/>
                        </a:lnSpc>
                        <a:spcBef>
                          <a:spcPts val="125"/>
                        </a:spcBef>
                      </a:pPr>
                      <a:r>
                        <a:rPr lang="tr-TR" sz="1400" b="1" dirty="0">
                          <a:latin typeface="+mn-lt"/>
                          <a:cs typeface="Calibri"/>
                        </a:rPr>
                        <a:t>Özel</a:t>
                      </a:r>
                      <a:endParaRPr sz="1400" b="1" dirty="0">
                        <a:latin typeface="+mn-lt"/>
                        <a:cs typeface="Calibri"/>
                      </a:endParaRPr>
                    </a:p>
                  </a:txBody>
                  <a:tcPr marL="0" marR="0" marT="15875" marB="0" vert="vert27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Kız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211</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5742276"/>
                  </a:ext>
                </a:extLst>
              </a:tr>
              <a:tr h="409333">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l">
                        <a:lnSpc>
                          <a:spcPts val="1800"/>
                        </a:lnSpc>
                        <a:spcBef>
                          <a:spcPts val="125"/>
                        </a:spcBef>
                      </a:pPr>
                      <a:r>
                        <a:rPr lang="tr-TR" sz="1500" dirty="0"/>
                        <a:t>Erkek Yurdu</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dirty="0" smtClean="0">
                          <a:latin typeface="Calibri"/>
                          <a:cs typeface="Calibri"/>
                        </a:rPr>
                        <a:t>238</a:t>
                      </a:r>
                      <a:endParaRPr sz="1500"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63544360"/>
                  </a:ext>
                </a:extLst>
              </a:tr>
              <a:tr h="409333">
                <a:tc>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gn="l">
                        <a:lnSpc>
                          <a:spcPts val="1800"/>
                        </a:lnSpc>
                        <a:spcBef>
                          <a:spcPts val="125"/>
                        </a:spcBef>
                      </a:pPr>
                      <a:r>
                        <a:rPr lang="tr-TR" sz="1500" dirty="0"/>
                        <a:t>Toplam</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b="1" dirty="0">
                          <a:latin typeface="Calibri"/>
                          <a:cs typeface="Calibri"/>
                        </a:rPr>
                        <a:t>9</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2540" algn="ctr">
                        <a:lnSpc>
                          <a:spcPts val="1800"/>
                        </a:lnSpc>
                        <a:spcBef>
                          <a:spcPts val="125"/>
                        </a:spcBef>
                      </a:pPr>
                      <a:r>
                        <a:rPr lang="tr-TR" sz="1500" b="1" dirty="0" smtClean="0">
                          <a:latin typeface="Calibri"/>
                          <a:cs typeface="Calibri"/>
                        </a:rPr>
                        <a:t>5.342</a:t>
                      </a:r>
                      <a:endParaRPr sz="1500" b="1" dirty="0">
                        <a:latin typeface="Calibri"/>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01003141"/>
                  </a:ext>
                </a:extLst>
              </a:tr>
            </a:tbl>
          </a:graphicData>
        </a:graphic>
      </p:graphicFrame>
      <p:pic>
        <p:nvPicPr>
          <p:cNvPr id="2" name="Resi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8824" y="1343951"/>
            <a:ext cx="6526305" cy="5000925"/>
          </a:xfrm>
          <a:prstGeom prst="rect">
            <a:avLst/>
          </a:prstGeom>
        </p:spPr>
      </p:pic>
    </p:spTree>
    <p:extLst>
      <p:ext uri="{BB962C8B-B14F-4D97-AF65-F5344CB8AC3E}">
        <p14:creationId xmlns:p14="http://schemas.microsoft.com/office/powerpoint/2010/main" val="322933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466" y="976397"/>
            <a:ext cx="10859531" cy="279563"/>
          </a:xfrm>
          <a:prstGeom prst="rect">
            <a:avLst/>
          </a:prstGeom>
          <a:solidFill>
            <a:srgbClr val="333E50"/>
          </a:solidFill>
        </p:spPr>
        <p:txBody>
          <a:bodyPr vert="horz" wrap="square" lIns="0" tIns="33019" rIns="0" bIns="0" rtlCol="0" anchor="ctr">
            <a:spAutoFit/>
          </a:bodyPr>
          <a:lstStyle/>
          <a:p>
            <a:pPr marL="91440">
              <a:lnSpc>
                <a:spcPct val="100000"/>
              </a:lnSpc>
              <a:spcBef>
                <a:spcPts val="259"/>
              </a:spcBef>
            </a:pPr>
            <a:r>
              <a:rPr lang="tr-TR" sz="1600" b="1" spc="-10" dirty="0">
                <a:solidFill>
                  <a:srgbClr val="FFFFFF"/>
                </a:solidFill>
                <a:cs typeface="Calibri"/>
              </a:rPr>
              <a:t>Din Hizmetleri</a:t>
            </a:r>
            <a:endParaRPr sz="1600" dirty="0">
              <a:latin typeface="Calibri"/>
              <a:cs typeface="Calibri"/>
            </a:endParaRPr>
          </a:p>
        </p:txBody>
      </p:sp>
      <p:sp>
        <p:nvSpPr>
          <p:cNvPr id="14" name="Metin kutusu 13"/>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Din Hizmetleri</a:t>
            </a:r>
          </a:p>
        </p:txBody>
      </p:sp>
      <p:sp>
        <p:nvSpPr>
          <p:cNvPr id="4" name="Altbilgi Yer Tutucusu 3"/>
          <p:cNvSpPr>
            <a:spLocks noGrp="1"/>
          </p:cNvSpPr>
          <p:nvPr>
            <p:ph type="ftr" sz="quarter" idx="11"/>
          </p:nvPr>
        </p:nvSpPr>
        <p:spPr/>
        <p:txBody>
          <a:bodyPr/>
          <a:lstStyle/>
          <a:p>
            <a:r>
              <a:rPr lang="tr-TR"/>
              <a:t>www.bingol.gov.tr</a:t>
            </a:r>
          </a:p>
        </p:txBody>
      </p:sp>
      <p:graphicFrame>
        <p:nvGraphicFramePr>
          <p:cNvPr id="8" name="Tablo 7"/>
          <p:cNvGraphicFramePr>
            <a:graphicFrameLocks noGrp="1"/>
          </p:cNvGraphicFramePr>
          <p:nvPr>
            <p:extLst>
              <p:ext uri="{D42A27DB-BD31-4B8C-83A1-F6EECF244321}">
                <p14:modId xmlns:p14="http://schemas.microsoft.com/office/powerpoint/2010/main" val="730864153"/>
              </p:ext>
            </p:extLst>
          </p:nvPr>
        </p:nvGraphicFramePr>
        <p:xfrm>
          <a:off x="689467" y="1396113"/>
          <a:ext cx="6181596" cy="4728240"/>
        </p:xfrm>
        <a:graphic>
          <a:graphicData uri="http://schemas.openxmlformats.org/drawingml/2006/table">
            <a:tbl>
              <a:tblPr/>
              <a:tblGrid>
                <a:gridCol w="3689207">
                  <a:extLst>
                    <a:ext uri="{9D8B030D-6E8A-4147-A177-3AD203B41FA5}">
                      <a16:colId xmlns:a16="http://schemas.microsoft.com/office/drawing/2014/main" val="1322678312"/>
                    </a:ext>
                  </a:extLst>
                </a:gridCol>
                <a:gridCol w="2492389">
                  <a:extLst>
                    <a:ext uri="{9D8B030D-6E8A-4147-A177-3AD203B41FA5}">
                      <a16:colId xmlns:a16="http://schemas.microsoft.com/office/drawing/2014/main" val="2102746499"/>
                    </a:ext>
                  </a:extLst>
                </a:gridCol>
              </a:tblGrid>
              <a:tr h="591030">
                <a:tc>
                  <a:txBody>
                    <a:bodyPr/>
                    <a:lstStyle/>
                    <a:p>
                      <a:pPr marL="9360">
                        <a:lnSpc>
                          <a:spcPts val="1800"/>
                        </a:lnSpc>
                        <a:spcBef>
                          <a:spcPts val="125"/>
                        </a:spcBef>
                      </a:pPr>
                      <a:r>
                        <a:rPr lang="tr-TR" sz="1500" strike="noStrike" spc="-1" dirty="0"/>
                        <a:t>Cami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7" dirty="0" smtClean="0">
                          <a:solidFill>
                            <a:srgbClr val="000000"/>
                          </a:solidFill>
                          <a:latin typeface="Calibri"/>
                        </a:rPr>
                        <a:t>637</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02177414"/>
                  </a:ext>
                </a:extLst>
              </a:tr>
              <a:tr h="591030">
                <a:tc>
                  <a:txBody>
                    <a:bodyPr/>
                    <a:lstStyle/>
                    <a:p>
                      <a:pPr marL="9360">
                        <a:lnSpc>
                          <a:spcPts val="1800"/>
                        </a:lnSpc>
                        <a:spcBef>
                          <a:spcPts val="125"/>
                        </a:spcBef>
                      </a:pPr>
                      <a:r>
                        <a:rPr lang="tr-TR" sz="1500" strike="noStrike" spc="-1" dirty="0"/>
                        <a:t>Kur’an Kursu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82</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591030">
                <a:tc>
                  <a:txBody>
                    <a:bodyPr/>
                    <a:lstStyle/>
                    <a:p>
                      <a:pPr marL="9360">
                        <a:lnSpc>
                          <a:spcPts val="1800"/>
                        </a:lnSpc>
                        <a:spcBef>
                          <a:spcPts val="125"/>
                        </a:spcBef>
                      </a:pPr>
                      <a:r>
                        <a:rPr lang="tr-TR" sz="1500" strike="noStrike" spc="-1" dirty="0"/>
                        <a:t>Kur’an Kursu Öğrenci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2.375</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591030">
                <a:tc>
                  <a:txBody>
                    <a:bodyPr/>
                    <a:lstStyle/>
                    <a:p>
                      <a:pPr marL="9360">
                        <a:lnSpc>
                          <a:spcPts val="1800"/>
                        </a:lnSpc>
                        <a:spcBef>
                          <a:spcPts val="125"/>
                        </a:spcBef>
                      </a:pPr>
                      <a:r>
                        <a:rPr lang="tr-TR" sz="1500" strike="noStrike" spc="-1" dirty="0"/>
                        <a:t>Hafızlık Kursu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16</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35742276"/>
                  </a:ext>
                </a:extLst>
              </a:tr>
              <a:tr h="591030">
                <a:tc>
                  <a:txBody>
                    <a:bodyPr/>
                    <a:lstStyle/>
                    <a:p>
                      <a:pPr marL="9360">
                        <a:lnSpc>
                          <a:spcPts val="1800"/>
                        </a:lnSpc>
                        <a:spcBef>
                          <a:spcPts val="125"/>
                        </a:spcBef>
                      </a:pPr>
                      <a:r>
                        <a:rPr lang="tr-TR" sz="1500" strike="noStrike" spc="-1" dirty="0"/>
                        <a:t>İmam-Hatip Sayısı</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500</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63544360"/>
                  </a:ext>
                </a:extLst>
              </a:tr>
              <a:tr h="591030">
                <a:tc>
                  <a:txBody>
                    <a:bodyPr/>
                    <a:lstStyle/>
                    <a:p>
                      <a:pPr marL="9360">
                        <a:lnSpc>
                          <a:spcPts val="1800"/>
                        </a:lnSpc>
                        <a:spcBef>
                          <a:spcPts val="125"/>
                        </a:spcBef>
                      </a:pPr>
                      <a:r>
                        <a:rPr lang="tr-TR" sz="1500" strike="noStrike" spc="-1" dirty="0"/>
                        <a:t>Müezzin-Kayyım</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68</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01003141"/>
                  </a:ext>
                </a:extLst>
              </a:tr>
              <a:tr h="591030">
                <a:tc>
                  <a:txBody>
                    <a:bodyPr/>
                    <a:lstStyle/>
                    <a:p>
                      <a:pPr marL="9360">
                        <a:lnSpc>
                          <a:spcPts val="1800"/>
                        </a:lnSpc>
                        <a:spcBef>
                          <a:spcPts val="125"/>
                        </a:spcBef>
                      </a:pPr>
                      <a:r>
                        <a:rPr lang="tr-TR" sz="1500" strike="noStrike" spc="-1" dirty="0"/>
                        <a:t>Kur’an Kursu Öğreticisi</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121</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61695877"/>
                  </a:ext>
                </a:extLst>
              </a:tr>
              <a:tr h="591030">
                <a:tc>
                  <a:txBody>
                    <a:bodyPr/>
                    <a:lstStyle/>
                    <a:p>
                      <a:pPr marL="9360">
                        <a:lnSpc>
                          <a:spcPts val="1800"/>
                        </a:lnSpc>
                        <a:spcBef>
                          <a:spcPts val="125"/>
                        </a:spcBef>
                      </a:pPr>
                      <a:r>
                        <a:rPr lang="tr-TR" sz="1500" strike="noStrike" spc="-1" dirty="0"/>
                        <a:t>Geçici Kur’an Kursu Öğreticisi</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00"/>
                        </a:lnSpc>
                        <a:spcBef>
                          <a:spcPts val="125"/>
                        </a:spcBef>
                      </a:pPr>
                      <a:r>
                        <a:rPr lang="tr-TR" sz="1500" b="0" strike="noStrike" spc="-1" dirty="0" smtClean="0">
                          <a:solidFill>
                            <a:srgbClr val="000000"/>
                          </a:solidFill>
                          <a:latin typeface="Calibri"/>
                        </a:rPr>
                        <a:t>39</a:t>
                      </a: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06698803"/>
                  </a:ext>
                </a:extLst>
              </a:tr>
            </a:tbl>
          </a:graphicData>
        </a:graphic>
      </p:graphicFrame>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693" y="1396113"/>
            <a:ext cx="4503304" cy="4728240"/>
          </a:xfrm>
          <a:prstGeom prst="rect">
            <a:avLst/>
          </a:prstGeom>
        </p:spPr>
      </p:pic>
      <p:sp>
        <p:nvSpPr>
          <p:cNvPr id="10" name="object 14"/>
          <p:cNvSpPr txBox="1"/>
          <p:nvPr/>
        </p:nvSpPr>
        <p:spPr>
          <a:xfrm>
            <a:off x="10156802" y="5823388"/>
            <a:ext cx="1365300"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Bingöl Ulucami</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46068853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27"/>
          <p:cNvSpPr/>
          <p:nvPr/>
        </p:nvSpPr>
        <p:spPr>
          <a:xfrm>
            <a:off x="6372461" y="972858"/>
            <a:ext cx="164225" cy="5182136"/>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4" name="object 29"/>
          <p:cNvSpPr txBox="1"/>
          <p:nvPr/>
        </p:nvSpPr>
        <p:spPr>
          <a:xfrm>
            <a:off x="686999" y="975621"/>
            <a:ext cx="5588496"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Hastaneler </a:t>
            </a:r>
            <a:r>
              <a:rPr kumimoji="0" sz="1600" b="1" i="0" u="none" strike="noStrike" kern="1200" cap="none" spc="-10" normalizeH="0" baseline="0" noProof="0" dirty="0">
                <a:ln>
                  <a:noFill/>
                </a:ln>
                <a:solidFill>
                  <a:srgbClr val="FFFFFF"/>
                </a:solidFill>
                <a:effectLst/>
                <a:uLnTx/>
                <a:uFillTx/>
                <a:latin typeface="Calibri"/>
                <a:ea typeface="+mn-ea"/>
                <a:cs typeface="Calibri"/>
              </a:rPr>
              <a:t>ve </a:t>
            </a:r>
            <a:r>
              <a:rPr kumimoji="0" sz="1600" b="1" i="0" u="none" strike="noStrike" kern="1200" cap="none" spc="-30" normalizeH="0" baseline="0" noProof="0" dirty="0">
                <a:ln>
                  <a:noFill/>
                </a:ln>
                <a:solidFill>
                  <a:srgbClr val="FFFFFF"/>
                </a:solidFill>
                <a:effectLst/>
                <a:uLnTx/>
                <a:uFillTx/>
                <a:latin typeface="Calibri"/>
                <a:ea typeface="+mn-ea"/>
                <a:cs typeface="Calibri"/>
              </a:rPr>
              <a:t>Yatak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Sayıları</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3"/>
          <p:cNvSpPr txBox="1"/>
          <p:nvPr/>
        </p:nvSpPr>
        <p:spPr>
          <a:xfrm>
            <a:off x="6500588" y="5845295"/>
            <a:ext cx="5034116" cy="309699"/>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2384" rIns="0" bIns="0" rtlCol="0">
            <a:spAutoFit/>
          </a:bodyPr>
          <a:lstStyle/>
          <a:p>
            <a:pPr marL="1270" marR="0" lvl="0" indent="0" algn="ctr" defTabSz="914400" rtl="0" eaLnBrk="1" fontAlgn="auto" latinLnBrk="0" hangingPunct="1">
              <a:lnSpc>
                <a:spcPct val="100000"/>
              </a:lnSpc>
              <a:spcBef>
                <a:spcPts val="240"/>
              </a:spcBef>
              <a:spcAft>
                <a:spcPts val="0"/>
              </a:spcAft>
              <a:buClrTx/>
              <a:buSzTx/>
              <a:buFontTx/>
              <a:buNone/>
              <a:tabLst/>
              <a:defRPr/>
            </a:pPr>
            <a:r>
              <a:rPr kumimoji="0" lang="tr-TR" sz="1800" b="1" i="0" u="none" strike="noStrike" kern="1200" cap="none" spc="-5" normalizeH="0" baseline="0" noProof="0" dirty="0">
                <a:ln>
                  <a:noFill/>
                </a:ln>
                <a:solidFill>
                  <a:prstClr val="white"/>
                </a:solidFill>
                <a:effectLst/>
                <a:uLnTx/>
                <a:uFillTx/>
                <a:latin typeface="Calibri" panose="020F0502020204030204"/>
                <a:ea typeface="+mn-ea"/>
                <a:cs typeface="Calibri"/>
              </a:rPr>
              <a:t>Nitelikli </a:t>
            </a:r>
            <a:r>
              <a:rPr kumimoji="0" lang="tr-TR" sz="1800" b="1" i="0" u="none" strike="noStrike" kern="1200" cap="none" spc="-15" normalizeH="0" baseline="0" noProof="0" dirty="0">
                <a:ln>
                  <a:noFill/>
                </a:ln>
                <a:solidFill>
                  <a:prstClr val="white"/>
                </a:solidFill>
                <a:effectLst/>
                <a:uLnTx/>
                <a:uFillTx/>
                <a:latin typeface="Calibri" panose="020F0502020204030204"/>
                <a:ea typeface="+mn-ea"/>
                <a:cs typeface="Calibri"/>
              </a:rPr>
              <a:t>yatak </a:t>
            </a:r>
            <a:r>
              <a:rPr kumimoji="0" lang="tr-TR" sz="1800" b="1" i="0" u="none" strike="noStrike" kern="1200" cap="none" spc="-10" normalizeH="0" baseline="0" noProof="0" dirty="0">
                <a:ln>
                  <a:noFill/>
                </a:ln>
                <a:solidFill>
                  <a:prstClr val="white"/>
                </a:solidFill>
                <a:effectLst/>
                <a:uLnTx/>
                <a:uFillTx/>
                <a:latin typeface="Calibri" panose="020F0502020204030204"/>
                <a:ea typeface="+mn-ea"/>
                <a:cs typeface="Calibri"/>
              </a:rPr>
              <a:t>oranı </a:t>
            </a: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Calibri"/>
              </a:rPr>
              <a:t>%65,6’</a:t>
            </a:r>
            <a:r>
              <a:rPr kumimoji="0" lang="tr-TR" sz="1800" b="1" i="0" u="none" strike="noStrike" kern="1200" cap="none" spc="-40" normalizeH="0" baseline="0" noProof="0" dirty="0" smtClean="0">
                <a:ln>
                  <a:noFill/>
                </a:ln>
                <a:solidFill>
                  <a:prstClr val="white"/>
                </a:solidFill>
                <a:effectLst/>
                <a:uLnTx/>
                <a:uFillTx/>
                <a:latin typeface="Calibri" panose="020F0502020204030204"/>
                <a:ea typeface="+mn-ea"/>
                <a:cs typeface="Calibri"/>
              </a:rPr>
              <a:t>dır</a:t>
            </a:r>
            <a:r>
              <a:rPr kumimoji="0" lang="tr-TR" sz="1800" b="1" i="0" u="none" strike="noStrike" kern="1200" cap="none" spc="-40" normalizeH="0" baseline="0" noProof="0" dirty="0">
                <a:ln>
                  <a:noFill/>
                </a:ln>
                <a:solidFill>
                  <a:prstClr val="white"/>
                </a:solidFill>
                <a:effectLst/>
                <a:uLnTx/>
                <a:uFillTx/>
                <a:latin typeface="Calibri" panose="020F0502020204030204"/>
                <a:ea typeface="+mn-ea"/>
                <a:cs typeface="Calibri"/>
              </a:rPr>
              <a:t>.</a:t>
            </a: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Calibri"/>
            </a:endParaRPr>
          </a:p>
        </p:txBody>
      </p:sp>
      <p:sp>
        <p:nvSpPr>
          <p:cNvPr id="19" name="object 29"/>
          <p:cNvSpPr txBox="1"/>
          <p:nvPr/>
        </p:nvSpPr>
        <p:spPr>
          <a:xfrm>
            <a:off x="6500588" y="972858"/>
            <a:ext cx="5034116"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10.000 Kişiye Düşen Hekim ve Yatak Sayısı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29"/>
          <p:cNvSpPr txBox="1"/>
          <p:nvPr/>
        </p:nvSpPr>
        <p:spPr>
          <a:xfrm>
            <a:off x="686999" y="3468803"/>
            <a:ext cx="5586075"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Personel Durumu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21" name="Tablo 20"/>
          <p:cNvGraphicFramePr>
            <a:graphicFrameLocks noGrp="1"/>
          </p:cNvGraphicFramePr>
          <p:nvPr>
            <p:extLst>
              <p:ext uri="{D42A27DB-BD31-4B8C-83A1-F6EECF244321}">
                <p14:modId xmlns:p14="http://schemas.microsoft.com/office/powerpoint/2010/main" val="2850917380"/>
              </p:ext>
            </p:extLst>
          </p:nvPr>
        </p:nvGraphicFramePr>
        <p:xfrm>
          <a:off x="687000" y="1370185"/>
          <a:ext cx="5588495" cy="1663538"/>
        </p:xfrm>
        <a:graphic>
          <a:graphicData uri="http://schemas.openxmlformats.org/drawingml/2006/table">
            <a:tbl>
              <a:tblPr/>
              <a:tblGrid>
                <a:gridCol w="471119">
                  <a:extLst>
                    <a:ext uri="{9D8B030D-6E8A-4147-A177-3AD203B41FA5}">
                      <a16:colId xmlns:a16="http://schemas.microsoft.com/office/drawing/2014/main" val="1322678312"/>
                    </a:ext>
                  </a:extLst>
                </a:gridCol>
                <a:gridCol w="2775995">
                  <a:extLst>
                    <a:ext uri="{9D8B030D-6E8A-4147-A177-3AD203B41FA5}">
                      <a16:colId xmlns:a16="http://schemas.microsoft.com/office/drawing/2014/main" val="2102746499"/>
                    </a:ext>
                  </a:extLst>
                </a:gridCol>
                <a:gridCol w="1060276">
                  <a:extLst>
                    <a:ext uri="{9D8B030D-6E8A-4147-A177-3AD203B41FA5}">
                      <a16:colId xmlns:a16="http://schemas.microsoft.com/office/drawing/2014/main" val="635708914"/>
                    </a:ext>
                  </a:extLst>
                </a:gridCol>
                <a:gridCol w="1281105">
                  <a:extLst>
                    <a:ext uri="{9D8B030D-6E8A-4147-A177-3AD203B41FA5}">
                      <a16:colId xmlns:a16="http://schemas.microsoft.com/office/drawing/2014/main" val="3319546673"/>
                    </a:ext>
                  </a:extLst>
                </a:gridCol>
              </a:tblGrid>
              <a:tr h="401590">
                <a:tc>
                  <a:txBody>
                    <a:bodyPr/>
                    <a:lstStyle/>
                    <a:p>
                      <a:pPr>
                        <a:lnSpc>
                          <a:spcPct val="100000"/>
                        </a:lnSpc>
                      </a:pPr>
                      <a:endParaRPr sz="1400"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842644">
                        <a:lnSpc>
                          <a:spcPct val="100000"/>
                        </a:lnSpc>
                        <a:spcBef>
                          <a:spcPts val="1305"/>
                        </a:spcBef>
                      </a:pPr>
                      <a:r>
                        <a:rPr sz="1400" b="1" spc="-5" dirty="0">
                          <a:latin typeface="+mn-lt"/>
                          <a:cs typeface="Calibri"/>
                        </a:rPr>
                        <a:t>Hastane</a:t>
                      </a:r>
                      <a:r>
                        <a:rPr sz="1400" b="1" spc="-30" dirty="0">
                          <a:latin typeface="+mn-lt"/>
                          <a:cs typeface="Calibri"/>
                        </a:rPr>
                        <a:t> </a:t>
                      </a:r>
                      <a:r>
                        <a:rPr sz="1400" b="1" dirty="0">
                          <a:latin typeface="+mn-lt"/>
                          <a:cs typeface="Calibri"/>
                        </a:rPr>
                        <a:t>Adı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305"/>
                        </a:spcBef>
                      </a:pPr>
                      <a:r>
                        <a:rPr sz="1400" b="1" spc="-10" dirty="0">
                          <a:latin typeface="+mn-lt"/>
                          <a:cs typeface="Calibri"/>
                        </a:rPr>
                        <a:t>Sayısı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17475">
                        <a:lnSpc>
                          <a:spcPct val="100000"/>
                        </a:lnSpc>
                        <a:spcBef>
                          <a:spcPts val="1305"/>
                        </a:spcBef>
                      </a:pPr>
                      <a:r>
                        <a:rPr sz="1400" b="1" spc="-30" dirty="0">
                          <a:latin typeface="+mn-lt"/>
                          <a:cs typeface="Calibri"/>
                        </a:rPr>
                        <a:t>Yatak</a:t>
                      </a:r>
                      <a:r>
                        <a:rPr sz="1400" b="1" spc="-40" dirty="0">
                          <a:latin typeface="+mn-lt"/>
                          <a:cs typeface="Calibri"/>
                        </a:rPr>
                        <a:t> </a:t>
                      </a:r>
                      <a:r>
                        <a:rPr sz="1400" b="1" spc="-10" dirty="0">
                          <a:latin typeface="+mn-lt"/>
                          <a:cs typeface="Calibri"/>
                        </a:rPr>
                        <a:t>Sayısı</a:t>
                      </a:r>
                      <a:endParaRPr sz="1400" dirty="0">
                        <a:latin typeface="+mn-lt"/>
                        <a:cs typeface="Calibri"/>
                      </a:endParaRPr>
                    </a:p>
                  </a:txBody>
                  <a:tcPr marL="0" marR="0" marT="1657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315487">
                <a:tc>
                  <a:txBody>
                    <a:bodyPr/>
                    <a:lstStyle/>
                    <a:p>
                      <a:pPr marR="165735" algn="r">
                        <a:lnSpc>
                          <a:spcPct val="100000"/>
                        </a:lnSpc>
                        <a:spcBef>
                          <a:spcPts val="665"/>
                        </a:spcBef>
                      </a:pPr>
                      <a:r>
                        <a:rPr sz="1400" dirty="0">
                          <a:latin typeface="+mn-lt"/>
                          <a:cs typeface="Calibri"/>
                        </a:rPr>
                        <a:t>1</a:t>
                      </a: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lang="tr-TR" sz="1400" dirty="0">
                          <a:latin typeface="+mn-lt"/>
                          <a:cs typeface="Calibri"/>
                        </a:rPr>
                        <a:t>Bingöl Devlet Hastanesi</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lang="tr-TR" sz="1400" dirty="0">
                          <a:latin typeface="+mn-lt"/>
                          <a:cs typeface="Calibri"/>
                        </a:rPr>
                        <a:t>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spc="-5" dirty="0" smtClean="0">
                          <a:latin typeface="+mn-lt"/>
                          <a:cs typeface="Calibri"/>
                        </a:rPr>
                        <a:t>425</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315487">
                <a:tc>
                  <a:txBody>
                    <a:bodyPr/>
                    <a:lstStyle/>
                    <a:p>
                      <a:pPr marR="165735" algn="r">
                        <a:lnSpc>
                          <a:spcPct val="100000"/>
                        </a:lnSpc>
                        <a:spcBef>
                          <a:spcPts val="665"/>
                        </a:spcBef>
                      </a:pPr>
                      <a:r>
                        <a:rPr lang="tr-TR" sz="1400" dirty="0" smtClean="0">
                          <a:latin typeface="+mn-lt"/>
                          <a:cs typeface="Calibri"/>
                        </a:rPr>
                        <a:t>2</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sz="1400" dirty="0">
                          <a:latin typeface="+mn-lt"/>
                          <a:cs typeface="Calibri"/>
                        </a:rPr>
                        <a:t>İlçe </a:t>
                      </a:r>
                      <a:r>
                        <a:rPr sz="1400" spc="-5" dirty="0" err="1">
                          <a:latin typeface="+mn-lt"/>
                          <a:cs typeface="Calibri"/>
                        </a:rPr>
                        <a:t>Devlet</a:t>
                      </a:r>
                      <a:r>
                        <a:rPr sz="1400" spc="-15" dirty="0">
                          <a:latin typeface="+mn-lt"/>
                          <a:cs typeface="Calibri"/>
                        </a:rPr>
                        <a:t> </a:t>
                      </a:r>
                      <a:r>
                        <a:rPr sz="1400" spc="-5" dirty="0" err="1">
                          <a:latin typeface="+mn-lt"/>
                          <a:cs typeface="Calibri"/>
                        </a:rPr>
                        <a:t>Hastane</a:t>
                      </a:r>
                      <a:r>
                        <a:rPr lang="tr-TR" sz="1400" spc="-5" dirty="0" err="1">
                          <a:latin typeface="+mn-lt"/>
                          <a:cs typeface="Calibri"/>
                        </a:rPr>
                        <a:t>leri</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sz="1400" dirty="0">
                          <a:latin typeface="+mn-lt"/>
                          <a:cs typeface="Calibri"/>
                        </a:rPr>
                        <a:t>5</a:t>
                      </a: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dirty="0" smtClean="0">
                          <a:latin typeface="+mn-lt"/>
                          <a:cs typeface="Calibri"/>
                        </a:rPr>
                        <a:t>215</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71769313"/>
                  </a:ext>
                </a:extLst>
              </a:tr>
              <a:tr h="315487">
                <a:tc>
                  <a:txBody>
                    <a:bodyPr/>
                    <a:lstStyle/>
                    <a:p>
                      <a:pPr marR="165735" algn="r">
                        <a:lnSpc>
                          <a:spcPct val="100000"/>
                        </a:lnSpc>
                        <a:spcBef>
                          <a:spcPts val="665"/>
                        </a:spcBef>
                      </a:pPr>
                      <a:r>
                        <a:rPr lang="tr-TR" sz="1400" dirty="0" smtClean="0">
                          <a:latin typeface="+mn-lt"/>
                          <a:cs typeface="Calibri"/>
                        </a:rPr>
                        <a:t>3</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7620">
                        <a:lnSpc>
                          <a:spcPct val="100000"/>
                        </a:lnSpc>
                        <a:spcBef>
                          <a:spcPts val="665"/>
                        </a:spcBef>
                      </a:pPr>
                      <a:r>
                        <a:rPr lang="tr-TR" sz="1400" spc="-10" dirty="0">
                          <a:latin typeface="+mn-lt"/>
                          <a:cs typeface="Calibri"/>
                        </a:rPr>
                        <a:t>Özel Hastane</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65"/>
                        </a:spcBef>
                      </a:pPr>
                      <a:r>
                        <a:rPr lang="tr-TR" sz="1400" dirty="0" smtClean="0">
                          <a:latin typeface="+mn-lt"/>
                          <a:cs typeface="Calibri"/>
                        </a:rPr>
                        <a:t>2</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dirty="0">
                          <a:latin typeface="+mn-lt"/>
                          <a:cs typeface="Calibri"/>
                        </a:rPr>
                        <a:t>31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36154584"/>
                  </a:ext>
                </a:extLst>
              </a:tr>
              <a:tr h="315487">
                <a:tc gridSpan="2">
                  <a:txBody>
                    <a:bodyPr/>
                    <a:lstStyle/>
                    <a:p>
                      <a:pPr algn="ctr">
                        <a:lnSpc>
                          <a:spcPct val="100000"/>
                        </a:lnSpc>
                        <a:spcBef>
                          <a:spcPts val="665"/>
                        </a:spcBef>
                      </a:pPr>
                      <a:r>
                        <a:rPr sz="1400" b="1" spc="-25" dirty="0">
                          <a:solidFill>
                            <a:srgbClr val="C00000"/>
                          </a:solidFill>
                          <a:latin typeface="+mn-lt"/>
                          <a:cs typeface="Calibri"/>
                        </a:rPr>
                        <a:t>Toplam</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b="1" dirty="0" smtClean="0">
                          <a:solidFill>
                            <a:srgbClr val="C00000"/>
                          </a:solidFill>
                          <a:latin typeface="+mn-lt"/>
                          <a:cs typeface="Calibri"/>
                        </a:rPr>
                        <a:t>8</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65"/>
                        </a:spcBef>
                      </a:pPr>
                      <a:r>
                        <a:rPr lang="tr-TR" sz="1400" b="1" dirty="0" smtClean="0">
                          <a:solidFill>
                            <a:srgbClr val="C00000"/>
                          </a:solidFill>
                          <a:latin typeface="+mn-lt"/>
                          <a:cs typeface="Calibri"/>
                        </a:rPr>
                        <a:t>671</a:t>
                      </a:r>
                      <a:endParaRPr sz="1400" dirty="0">
                        <a:latin typeface="+mn-lt"/>
                        <a:cs typeface="Calibri"/>
                      </a:endParaRPr>
                    </a:p>
                  </a:txBody>
                  <a:tcPr marL="0" marR="0" marT="8445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61702689"/>
                  </a:ext>
                </a:extLst>
              </a:tr>
            </a:tbl>
          </a:graphicData>
        </a:graphic>
      </p:graphicFrame>
      <p:graphicFrame>
        <p:nvGraphicFramePr>
          <p:cNvPr id="23" name="Tablo 22"/>
          <p:cNvGraphicFramePr>
            <a:graphicFrameLocks noGrp="1"/>
          </p:cNvGraphicFramePr>
          <p:nvPr>
            <p:extLst>
              <p:ext uri="{D42A27DB-BD31-4B8C-83A1-F6EECF244321}">
                <p14:modId xmlns:p14="http://schemas.microsoft.com/office/powerpoint/2010/main" val="1203978433"/>
              </p:ext>
            </p:extLst>
          </p:nvPr>
        </p:nvGraphicFramePr>
        <p:xfrm>
          <a:off x="697312" y="3868615"/>
          <a:ext cx="5580608" cy="2286379"/>
        </p:xfrm>
        <a:graphic>
          <a:graphicData uri="http://schemas.openxmlformats.org/drawingml/2006/table">
            <a:tbl>
              <a:tblPr/>
              <a:tblGrid>
                <a:gridCol w="2204738">
                  <a:extLst>
                    <a:ext uri="{9D8B030D-6E8A-4147-A177-3AD203B41FA5}">
                      <a16:colId xmlns:a16="http://schemas.microsoft.com/office/drawing/2014/main" val="635708914"/>
                    </a:ext>
                  </a:extLst>
                </a:gridCol>
                <a:gridCol w="3375870">
                  <a:extLst>
                    <a:ext uri="{9D8B030D-6E8A-4147-A177-3AD203B41FA5}">
                      <a16:colId xmlns:a16="http://schemas.microsoft.com/office/drawing/2014/main" val="3319546673"/>
                    </a:ext>
                  </a:extLst>
                </a:gridCol>
              </a:tblGrid>
              <a:tr h="443739">
                <a:tc>
                  <a:txBody>
                    <a:bodyPr/>
                    <a:lstStyle/>
                    <a:p>
                      <a:pPr marL="9525">
                        <a:lnSpc>
                          <a:spcPct val="100000"/>
                        </a:lnSpc>
                        <a:spcBef>
                          <a:spcPts val="750"/>
                        </a:spcBef>
                      </a:pPr>
                      <a:r>
                        <a:rPr lang="tr-TR" sz="1400" spc="-10" dirty="0">
                          <a:latin typeface="Calibri"/>
                          <a:cs typeface="Calibri"/>
                        </a:rPr>
                        <a:t>Uzman Hekim</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195</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460660">
                <a:tc>
                  <a:txBody>
                    <a:bodyPr/>
                    <a:lstStyle/>
                    <a:p>
                      <a:pPr marL="9525">
                        <a:lnSpc>
                          <a:spcPct val="100000"/>
                        </a:lnSpc>
                        <a:spcBef>
                          <a:spcPts val="750"/>
                        </a:spcBef>
                      </a:pPr>
                      <a:r>
                        <a:rPr lang="tr-TR" sz="1400" dirty="0">
                          <a:latin typeface="Calibri"/>
                          <a:cs typeface="Calibri"/>
                        </a:rPr>
                        <a:t>Pratisyen Hekim</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247</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89014650"/>
                  </a:ext>
                </a:extLst>
              </a:tr>
              <a:tr h="460660">
                <a:tc>
                  <a:txBody>
                    <a:bodyPr/>
                    <a:lstStyle/>
                    <a:p>
                      <a:pPr marL="9525">
                        <a:lnSpc>
                          <a:spcPct val="100000"/>
                        </a:lnSpc>
                        <a:spcBef>
                          <a:spcPts val="750"/>
                        </a:spcBef>
                      </a:pPr>
                      <a:r>
                        <a:rPr lang="tr-TR" sz="1400" dirty="0">
                          <a:latin typeface="Calibri"/>
                          <a:cs typeface="Calibri"/>
                        </a:rPr>
                        <a:t>Aile Hekimi</a:t>
                      </a:r>
                      <a:endParaRPr sz="1400" dirty="0">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50"/>
                        </a:spcBef>
                      </a:pPr>
                      <a:r>
                        <a:rPr lang="tr-TR" sz="1400" b="1" dirty="0" smtClean="0">
                          <a:solidFill>
                            <a:srgbClr val="C00000"/>
                          </a:solidFill>
                          <a:latin typeface="Calibri"/>
                          <a:cs typeface="Calibri"/>
                        </a:rPr>
                        <a:t>98</a:t>
                      </a:r>
                      <a:endParaRPr sz="1400" b="1" dirty="0">
                        <a:solidFill>
                          <a:srgbClr val="C00000"/>
                        </a:solidFill>
                        <a:latin typeface="Calibri"/>
                        <a:cs typeface="Calibri"/>
                      </a:endParaRPr>
                    </a:p>
                  </a:txBody>
                  <a:tcPr marL="0" marR="0" marT="952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71769313"/>
                  </a:ext>
                </a:extLst>
              </a:tr>
              <a:tr h="460660">
                <a:tc>
                  <a:txBody>
                    <a:bodyPr/>
                    <a:lstStyle/>
                    <a:p>
                      <a:pPr marL="9525">
                        <a:lnSpc>
                          <a:spcPct val="100000"/>
                        </a:lnSpc>
                        <a:spcBef>
                          <a:spcPts val="715"/>
                        </a:spcBef>
                      </a:pPr>
                      <a:r>
                        <a:rPr lang="tr-TR" sz="1400" spc="-15" dirty="0">
                          <a:latin typeface="Calibri"/>
                          <a:cs typeface="Calibri"/>
                        </a:rPr>
                        <a:t>Ebe</a:t>
                      </a:r>
                      <a:r>
                        <a:rPr lang="tr-TR" sz="1400" spc="-15" baseline="0" dirty="0">
                          <a:latin typeface="Calibri"/>
                          <a:cs typeface="Calibri"/>
                        </a:rPr>
                        <a:t> ve Hemşire Sayısı</a:t>
                      </a:r>
                      <a:endParaRPr sz="1400" dirty="0">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15"/>
                        </a:spcBef>
                      </a:pPr>
                      <a:r>
                        <a:rPr lang="tr-TR" sz="1400" b="1" dirty="0" smtClean="0">
                          <a:solidFill>
                            <a:srgbClr val="C00000"/>
                          </a:solidFill>
                          <a:latin typeface="Calibri"/>
                          <a:cs typeface="Calibri"/>
                        </a:rPr>
                        <a:t>1.149</a:t>
                      </a:r>
                      <a:endParaRPr sz="1400" b="1" dirty="0">
                        <a:solidFill>
                          <a:srgbClr val="C00000"/>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36154584"/>
                  </a:ext>
                </a:extLst>
              </a:tr>
              <a:tr h="460660">
                <a:tc>
                  <a:txBody>
                    <a:bodyPr/>
                    <a:lstStyle/>
                    <a:p>
                      <a:pPr marL="9525">
                        <a:lnSpc>
                          <a:spcPct val="100000"/>
                        </a:lnSpc>
                        <a:spcBef>
                          <a:spcPts val="715"/>
                        </a:spcBef>
                      </a:pPr>
                      <a:r>
                        <a:rPr lang="tr-TR" sz="1400" dirty="0">
                          <a:latin typeface="Calibri"/>
                          <a:cs typeface="Calibri"/>
                        </a:rPr>
                        <a:t>Diğer Sağlık Personeli</a:t>
                      </a:r>
                      <a:endParaRPr sz="1400" dirty="0">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270" algn="ctr">
                        <a:lnSpc>
                          <a:spcPct val="100000"/>
                        </a:lnSpc>
                        <a:spcBef>
                          <a:spcPts val="715"/>
                        </a:spcBef>
                      </a:pPr>
                      <a:r>
                        <a:rPr lang="tr-TR" sz="1400" b="1" dirty="0" smtClean="0">
                          <a:solidFill>
                            <a:srgbClr val="C00000"/>
                          </a:solidFill>
                          <a:latin typeface="Calibri"/>
                          <a:cs typeface="Calibri"/>
                        </a:rPr>
                        <a:t>1.206</a:t>
                      </a:r>
                      <a:endParaRPr sz="1400" b="1" dirty="0">
                        <a:solidFill>
                          <a:srgbClr val="C00000"/>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861702689"/>
                  </a:ext>
                </a:extLst>
              </a:tr>
            </a:tbl>
          </a:graphicData>
        </a:graphic>
      </p:graphicFrame>
      <p:graphicFrame>
        <p:nvGraphicFramePr>
          <p:cNvPr id="25" name="Grafik 24"/>
          <p:cNvGraphicFramePr>
            <a:graphicFrameLocks/>
          </p:cNvGraphicFramePr>
          <p:nvPr>
            <p:extLst>
              <p:ext uri="{D42A27DB-BD31-4B8C-83A1-F6EECF244321}">
                <p14:modId xmlns:p14="http://schemas.microsoft.com/office/powerpoint/2010/main" val="1491986924"/>
              </p:ext>
            </p:extLst>
          </p:nvPr>
        </p:nvGraphicFramePr>
        <p:xfrm>
          <a:off x="6500588" y="1376039"/>
          <a:ext cx="5034116" cy="434136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6466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92332" y="987753"/>
            <a:ext cx="10848639" cy="278922"/>
          </a:xfrm>
          <a:prstGeom prst="rect">
            <a:avLst/>
          </a:prstGeom>
          <a:solidFill>
            <a:srgbClr val="333E50"/>
          </a:solidFill>
        </p:spPr>
        <p:txBody>
          <a:bodyPr vert="horz" wrap="square" lIns="0" tIns="32384" rIns="0" bIns="0" rtlCol="0" anchor="ctr">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err="1">
                <a:ln>
                  <a:noFill/>
                </a:ln>
                <a:solidFill>
                  <a:srgbClr val="FFFFFF"/>
                </a:solidFill>
                <a:effectLst/>
                <a:uLnTx/>
                <a:uFillTx/>
                <a:latin typeface="Calibri"/>
                <a:ea typeface="+mn-ea"/>
                <a:cs typeface="Calibri"/>
              </a:rPr>
              <a:t>Halk</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Sağlığı</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1"/>
          <p:cNvSpPr txBox="1"/>
          <p:nvPr/>
        </p:nvSpPr>
        <p:spPr>
          <a:xfrm>
            <a:off x="692339" y="5195559"/>
            <a:ext cx="5672661" cy="983603"/>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6350" rIns="0" bIns="0" rtlCol="0">
            <a:spAutoFit/>
          </a:bodyPr>
          <a:lstStyle/>
          <a:p>
            <a:pPr marL="0" marR="0" lvl="0" indent="0" algn="l" defTabSz="914400" rtl="0" eaLnBrk="1" fontAlgn="auto" latinLnBrk="0" hangingPunct="1">
              <a:lnSpc>
                <a:spcPct val="100000"/>
              </a:lnSpc>
              <a:spcBef>
                <a:spcPts val="50"/>
              </a:spcBef>
              <a:spcAft>
                <a:spcPts val="0"/>
              </a:spcAft>
              <a:buClrTx/>
              <a:buSzTx/>
              <a:buFontTx/>
              <a:buNone/>
              <a:tabLst/>
              <a:defRPr/>
            </a:pPr>
            <a:endParaRPr kumimoji="0" sz="2350" b="0" i="0" u="none" strike="noStrike" kern="1200" cap="none" spc="0" normalizeH="0" baseline="0" noProof="0" dirty="0">
              <a:ln>
                <a:noFill/>
              </a:ln>
              <a:solidFill>
                <a:prstClr val="black"/>
              </a:solidFill>
              <a:effectLst/>
              <a:uLnTx/>
              <a:uFillTx/>
              <a:latin typeface="Times New Roman"/>
              <a:ea typeface="+mn-ea"/>
              <a:cs typeface="Times New Roman"/>
            </a:endParaRPr>
          </a:p>
          <a:p>
            <a:pPr marL="74930" marR="0" lvl="0" indent="0" algn="ctr" defTabSz="914400" rtl="0" eaLnBrk="1" fontAlgn="auto" latinLnBrk="0" hangingPunct="1">
              <a:lnSpc>
                <a:spcPct val="100000"/>
              </a:lnSpc>
              <a:spcBef>
                <a:spcPts val="5"/>
              </a:spcBef>
              <a:spcAft>
                <a:spcPts val="0"/>
              </a:spcAft>
              <a:buClrTx/>
              <a:buSzTx/>
              <a:buFontTx/>
              <a:buNone/>
              <a:tabLst/>
              <a:defRPr/>
            </a:pPr>
            <a:r>
              <a:rPr kumimoji="0" sz="2000" b="1" i="0" u="none" strike="noStrike" kern="1200" cap="none" spc="0" normalizeH="0" baseline="0" noProof="0" dirty="0">
                <a:ln>
                  <a:noFill/>
                </a:ln>
                <a:solidFill>
                  <a:srgbClr val="FFFFFF"/>
                </a:solidFill>
                <a:effectLst/>
                <a:uLnTx/>
                <a:uFillTx/>
                <a:latin typeface="Calibri"/>
                <a:ea typeface="+mn-ea"/>
                <a:cs typeface="Calibri"/>
              </a:rPr>
              <a:t>Sağlıklı </a:t>
            </a:r>
            <a:r>
              <a:rPr kumimoji="0" sz="2000" b="1" i="0" u="none" strike="noStrike" kern="1200" cap="none" spc="-20" normalizeH="0" baseline="0" noProof="0" dirty="0">
                <a:ln>
                  <a:noFill/>
                </a:ln>
                <a:solidFill>
                  <a:srgbClr val="FFFFFF"/>
                </a:solidFill>
                <a:effectLst/>
                <a:uLnTx/>
                <a:uFillTx/>
                <a:latin typeface="Calibri"/>
                <a:ea typeface="+mn-ea"/>
                <a:cs typeface="Calibri"/>
              </a:rPr>
              <a:t>anneler, </a:t>
            </a:r>
            <a:r>
              <a:rPr kumimoji="0" sz="2000" b="1" i="0" u="none" strike="noStrike" kern="1200" cap="none" spc="-5" normalizeH="0" baseline="0" noProof="0" dirty="0">
                <a:ln>
                  <a:noFill/>
                </a:ln>
                <a:solidFill>
                  <a:srgbClr val="FFFFFF"/>
                </a:solidFill>
                <a:effectLst/>
                <a:uLnTx/>
                <a:uFillTx/>
                <a:latin typeface="Calibri"/>
                <a:ea typeface="+mn-ea"/>
                <a:cs typeface="Calibri"/>
              </a:rPr>
              <a:t>sağlıklı</a:t>
            </a:r>
            <a:r>
              <a:rPr kumimoji="0" sz="2000" b="1" i="0" u="none" strike="noStrike" kern="1200" cap="none" spc="-25"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err="1">
                <a:ln>
                  <a:noFill/>
                </a:ln>
                <a:solidFill>
                  <a:srgbClr val="FFFFFF"/>
                </a:solidFill>
                <a:effectLst/>
                <a:uLnTx/>
                <a:uFillTx/>
                <a:latin typeface="Calibri"/>
                <a:ea typeface="+mn-ea"/>
                <a:cs typeface="Calibri"/>
              </a:rPr>
              <a:t>nesiller</a:t>
            </a:r>
            <a:r>
              <a:rPr kumimoji="0" sz="2000" b="1" i="0" u="none" strike="noStrike" kern="1200" cap="none" spc="0" normalizeH="0" baseline="0" noProof="0" dirty="0">
                <a:ln>
                  <a:noFill/>
                </a:ln>
                <a:solidFill>
                  <a:srgbClr val="FFFFFF"/>
                </a:solidFill>
                <a:effectLst/>
                <a:uLnTx/>
                <a:uFillTx/>
                <a:latin typeface="Calibri"/>
                <a:ea typeface="+mn-ea"/>
                <a:cs typeface="Calibri"/>
              </a:rPr>
              <a:t>…</a:t>
            </a:r>
            <a:endParaRPr kumimoji="0" lang="tr-TR" sz="2000" b="1" i="0" u="none" strike="noStrike" kern="1200" cap="none" spc="0" normalizeH="0" baseline="0" noProof="0" dirty="0">
              <a:ln>
                <a:noFill/>
              </a:ln>
              <a:solidFill>
                <a:srgbClr val="FFFFFF"/>
              </a:solidFill>
              <a:effectLst/>
              <a:uLnTx/>
              <a:uFillTx/>
              <a:latin typeface="Calibri"/>
              <a:ea typeface="+mn-ea"/>
              <a:cs typeface="Calibri"/>
            </a:endParaRPr>
          </a:p>
          <a:p>
            <a:pPr marL="74930" marR="0" lvl="0" indent="0" algn="ctr" defTabSz="914400" rtl="0" eaLnBrk="1" fontAlgn="auto" latinLnBrk="0" hangingPunct="1">
              <a:lnSpc>
                <a:spcPct val="100000"/>
              </a:lnSpc>
              <a:spcBef>
                <a:spcPts val="5"/>
              </a:spcBef>
              <a:spcAft>
                <a:spcPts val="0"/>
              </a:spcAft>
              <a:buClrTx/>
              <a:buSzTx/>
              <a:buFontTx/>
              <a:buNone/>
              <a:tabLst/>
              <a:defRPr/>
            </a:pP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pic>
        <p:nvPicPr>
          <p:cNvPr id="11" name="Resim 10"/>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110000"/>
                    </a14:imgEffect>
                    <a14:imgEffect>
                      <a14:brightnessContrast bright="20000" contrast="11000"/>
                    </a14:imgEffect>
                  </a14:imgLayer>
                </a14:imgProps>
              </a:ext>
              <a:ext uri="{28A0092B-C50C-407E-A947-70E740481C1C}">
                <a14:useLocalDpi xmlns:a14="http://schemas.microsoft.com/office/drawing/2010/main" val="0"/>
              </a:ext>
            </a:extLst>
          </a:blip>
          <a:srcRect l="24162" t="-168" r="22870" b="168"/>
          <a:stretch/>
        </p:blipFill>
        <p:spPr>
          <a:xfrm>
            <a:off x="6472518" y="1432389"/>
            <a:ext cx="5068453" cy="4746773"/>
          </a:xfrm>
          <a:prstGeom prst="rect">
            <a:avLst/>
          </a:prstGeom>
          <a:ln>
            <a:solidFill>
              <a:schemeClr val="accent1"/>
            </a:solidFill>
          </a:ln>
        </p:spPr>
      </p:pic>
      <p:sp>
        <p:nvSpPr>
          <p:cNvPr id="12" name="object 15"/>
          <p:cNvSpPr txBox="1"/>
          <p:nvPr/>
        </p:nvSpPr>
        <p:spPr>
          <a:xfrm>
            <a:off x="9302437" y="5888588"/>
            <a:ext cx="2210541"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Bingöl İl Sağlık Müdürlüğü</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4" name="Tablo 3"/>
          <p:cNvGraphicFramePr>
            <a:graphicFrameLocks noGrp="1"/>
          </p:cNvGraphicFramePr>
          <p:nvPr>
            <p:extLst>
              <p:ext uri="{D42A27DB-BD31-4B8C-83A1-F6EECF244321}">
                <p14:modId xmlns:p14="http://schemas.microsoft.com/office/powerpoint/2010/main" val="2286882879"/>
              </p:ext>
            </p:extLst>
          </p:nvPr>
        </p:nvGraphicFramePr>
        <p:xfrm>
          <a:off x="692329" y="1432389"/>
          <a:ext cx="5672669" cy="1669894"/>
        </p:xfrm>
        <a:graphic>
          <a:graphicData uri="http://schemas.openxmlformats.org/drawingml/2006/table">
            <a:tbl>
              <a:tblPr/>
              <a:tblGrid>
                <a:gridCol w="1012271">
                  <a:extLst>
                    <a:ext uri="{9D8B030D-6E8A-4147-A177-3AD203B41FA5}">
                      <a16:colId xmlns:a16="http://schemas.microsoft.com/office/drawing/2014/main" val="20000"/>
                    </a:ext>
                  </a:extLst>
                </a:gridCol>
                <a:gridCol w="517822">
                  <a:extLst>
                    <a:ext uri="{9D8B030D-6E8A-4147-A177-3AD203B41FA5}">
                      <a16:colId xmlns:a16="http://schemas.microsoft.com/office/drawing/2014/main" val="20005"/>
                    </a:ext>
                  </a:extLst>
                </a:gridCol>
                <a:gridCol w="517822">
                  <a:extLst>
                    <a:ext uri="{9D8B030D-6E8A-4147-A177-3AD203B41FA5}">
                      <a16:colId xmlns:a16="http://schemas.microsoft.com/office/drawing/2014/main" val="1035957296"/>
                    </a:ext>
                  </a:extLst>
                </a:gridCol>
                <a:gridCol w="517822">
                  <a:extLst>
                    <a:ext uri="{9D8B030D-6E8A-4147-A177-3AD203B41FA5}">
                      <a16:colId xmlns:a16="http://schemas.microsoft.com/office/drawing/2014/main" val="2721822839"/>
                    </a:ext>
                  </a:extLst>
                </a:gridCol>
                <a:gridCol w="517822">
                  <a:extLst>
                    <a:ext uri="{9D8B030D-6E8A-4147-A177-3AD203B41FA5}">
                      <a16:colId xmlns:a16="http://schemas.microsoft.com/office/drawing/2014/main" val="1672750484"/>
                    </a:ext>
                  </a:extLst>
                </a:gridCol>
                <a:gridCol w="517822">
                  <a:extLst>
                    <a:ext uri="{9D8B030D-6E8A-4147-A177-3AD203B41FA5}">
                      <a16:colId xmlns:a16="http://schemas.microsoft.com/office/drawing/2014/main" val="2455520341"/>
                    </a:ext>
                  </a:extLst>
                </a:gridCol>
                <a:gridCol w="517822">
                  <a:extLst>
                    <a:ext uri="{9D8B030D-6E8A-4147-A177-3AD203B41FA5}">
                      <a16:colId xmlns:a16="http://schemas.microsoft.com/office/drawing/2014/main" val="372487272"/>
                    </a:ext>
                  </a:extLst>
                </a:gridCol>
                <a:gridCol w="517822">
                  <a:extLst>
                    <a:ext uri="{9D8B030D-6E8A-4147-A177-3AD203B41FA5}">
                      <a16:colId xmlns:a16="http://schemas.microsoft.com/office/drawing/2014/main" val="347302869"/>
                    </a:ext>
                  </a:extLst>
                </a:gridCol>
                <a:gridCol w="517822">
                  <a:extLst>
                    <a:ext uri="{9D8B030D-6E8A-4147-A177-3AD203B41FA5}">
                      <a16:colId xmlns:a16="http://schemas.microsoft.com/office/drawing/2014/main" val="3985188557"/>
                    </a:ext>
                  </a:extLst>
                </a:gridCol>
                <a:gridCol w="517822">
                  <a:extLst>
                    <a:ext uri="{9D8B030D-6E8A-4147-A177-3AD203B41FA5}">
                      <a16:colId xmlns:a16="http://schemas.microsoft.com/office/drawing/2014/main" val="806886195"/>
                    </a:ext>
                  </a:extLst>
                </a:gridCol>
              </a:tblGrid>
              <a:tr h="1104865">
                <a:tc>
                  <a:txBody>
                    <a:bodyPr/>
                    <a:lstStyle/>
                    <a:p>
                      <a:pPr algn="ctr" rtl="0" fontAlgn="b"/>
                      <a:r>
                        <a:rPr lang="tr-TR" sz="1400" b="1" i="0" u="none" strike="noStrike" dirty="0" smtClean="0">
                          <a:solidFill>
                            <a:srgbClr val="000000"/>
                          </a:solidFill>
                          <a:effectLst/>
                          <a:latin typeface="Calibri" panose="020F0502020204030204" pitchFamily="34" charset="0"/>
                        </a:rPr>
                        <a:t>Anne          </a:t>
                      </a:r>
                      <a:r>
                        <a:rPr lang="tr-TR" sz="1400" b="1" i="0" u="none" strike="noStrike" dirty="0">
                          <a:solidFill>
                            <a:srgbClr val="000000"/>
                          </a:solidFill>
                          <a:effectLst/>
                          <a:latin typeface="Calibri" panose="020F0502020204030204" pitchFamily="34" charset="0"/>
                        </a:rPr>
                        <a:t>Ölüm Oranı (</a:t>
                      </a:r>
                      <a:r>
                        <a:rPr lang="tr-TR" sz="1400" b="1" i="0" u="none" strike="noStrike" dirty="0" err="1" smtClean="0">
                          <a:solidFill>
                            <a:srgbClr val="000000"/>
                          </a:solidFill>
                          <a:effectLst/>
                          <a:latin typeface="Calibri" panose="020F0502020204030204" pitchFamily="34" charset="0"/>
                        </a:rPr>
                        <a:t>Yüzbinde</a:t>
                      </a:r>
                      <a:r>
                        <a:rPr lang="tr-TR" sz="1400" b="1" i="0" u="none" strike="noStrike" dirty="0" smtClean="0">
                          <a:solidFill>
                            <a:srgbClr val="000000"/>
                          </a:solidFill>
                          <a:effectLst/>
                          <a:latin typeface="Calibri" panose="020F0502020204030204" pitchFamily="34" charset="0"/>
                        </a:rPr>
                        <a:t>)</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2002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2017</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2018</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2019</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2020</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2021</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2023</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38125">
                <a:tc>
                  <a:txBody>
                    <a:bodyPr/>
                    <a:lstStyle/>
                    <a:p>
                      <a:pPr algn="l" rtl="0" fontAlgn="b"/>
                      <a:r>
                        <a:rPr lang="tr-TR" sz="1400" b="0" i="0" u="none" strike="noStrike">
                          <a:solidFill>
                            <a:srgbClr val="000000"/>
                          </a:solidFill>
                          <a:effectLst/>
                          <a:latin typeface="Calibri" panose="020F0502020204030204" pitchFamily="34" charset="0"/>
                        </a:rPr>
                        <a:t>Bingöl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0</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18,3</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37,7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20,2</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80,9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21,4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25,9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26904">
                <a:tc>
                  <a:txBody>
                    <a:bodyPr/>
                    <a:lstStyle/>
                    <a:p>
                      <a:pPr algn="l" rtl="0" fontAlgn="ctr"/>
                      <a:r>
                        <a:rPr lang="tr-TR" sz="1400" b="0" i="0" u="none" strike="noStrike">
                          <a:solidFill>
                            <a:srgbClr val="000000"/>
                          </a:solidFill>
                          <a:effectLst/>
                          <a:latin typeface="Calibri" panose="020F0502020204030204" pitchFamily="34" charset="0"/>
                        </a:rPr>
                        <a:t>Türkiye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14,6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12,54</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13,6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13,1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184054433"/>
              </p:ext>
            </p:extLst>
          </p:nvPr>
        </p:nvGraphicFramePr>
        <p:xfrm>
          <a:off x="692332" y="3200399"/>
          <a:ext cx="5672670" cy="1900518"/>
        </p:xfrm>
        <a:graphic>
          <a:graphicData uri="http://schemas.openxmlformats.org/drawingml/2006/table">
            <a:tbl>
              <a:tblPr/>
              <a:tblGrid>
                <a:gridCol w="1004055">
                  <a:extLst>
                    <a:ext uri="{9D8B030D-6E8A-4147-A177-3AD203B41FA5}">
                      <a16:colId xmlns:a16="http://schemas.microsoft.com/office/drawing/2014/main" val="20000"/>
                    </a:ext>
                  </a:extLst>
                </a:gridCol>
                <a:gridCol w="518735">
                  <a:extLst>
                    <a:ext uri="{9D8B030D-6E8A-4147-A177-3AD203B41FA5}">
                      <a16:colId xmlns:a16="http://schemas.microsoft.com/office/drawing/2014/main" val="20004"/>
                    </a:ext>
                  </a:extLst>
                </a:gridCol>
                <a:gridCol w="518735">
                  <a:extLst>
                    <a:ext uri="{9D8B030D-6E8A-4147-A177-3AD203B41FA5}">
                      <a16:colId xmlns:a16="http://schemas.microsoft.com/office/drawing/2014/main" val="13311250"/>
                    </a:ext>
                  </a:extLst>
                </a:gridCol>
                <a:gridCol w="518735">
                  <a:extLst>
                    <a:ext uri="{9D8B030D-6E8A-4147-A177-3AD203B41FA5}">
                      <a16:colId xmlns:a16="http://schemas.microsoft.com/office/drawing/2014/main" val="3327024192"/>
                    </a:ext>
                  </a:extLst>
                </a:gridCol>
                <a:gridCol w="518735">
                  <a:extLst>
                    <a:ext uri="{9D8B030D-6E8A-4147-A177-3AD203B41FA5}">
                      <a16:colId xmlns:a16="http://schemas.microsoft.com/office/drawing/2014/main" val="2707691468"/>
                    </a:ext>
                  </a:extLst>
                </a:gridCol>
                <a:gridCol w="518735">
                  <a:extLst>
                    <a:ext uri="{9D8B030D-6E8A-4147-A177-3AD203B41FA5}">
                      <a16:colId xmlns:a16="http://schemas.microsoft.com/office/drawing/2014/main" val="1899044543"/>
                    </a:ext>
                  </a:extLst>
                </a:gridCol>
                <a:gridCol w="518735">
                  <a:extLst>
                    <a:ext uri="{9D8B030D-6E8A-4147-A177-3AD203B41FA5}">
                      <a16:colId xmlns:a16="http://schemas.microsoft.com/office/drawing/2014/main" val="1783329124"/>
                    </a:ext>
                  </a:extLst>
                </a:gridCol>
                <a:gridCol w="518735">
                  <a:extLst>
                    <a:ext uri="{9D8B030D-6E8A-4147-A177-3AD203B41FA5}">
                      <a16:colId xmlns:a16="http://schemas.microsoft.com/office/drawing/2014/main" val="2256475924"/>
                    </a:ext>
                  </a:extLst>
                </a:gridCol>
                <a:gridCol w="518735">
                  <a:extLst>
                    <a:ext uri="{9D8B030D-6E8A-4147-A177-3AD203B41FA5}">
                      <a16:colId xmlns:a16="http://schemas.microsoft.com/office/drawing/2014/main" val="1699887430"/>
                    </a:ext>
                  </a:extLst>
                </a:gridCol>
                <a:gridCol w="518735">
                  <a:extLst>
                    <a:ext uri="{9D8B030D-6E8A-4147-A177-3AD203B41FA5}">
                      <a16:colId xmlns:a16="http://schemas.microsoft.com/office/drawing/2014/main" val="1179755089"/>
                    </a:ext>
                  </a:extLst>
                </a:gridCol>
              </a:tblGrid>
              <a:tr h="1230533">
                <a:tc>
                  <a:txBody>
                    <a:bodyPr/>
                    <a:lstStyle/>
                    <a:p>
                      <a:pPr algn="ctr" rtl="0" fontAlgn="ctr"/>
                      <a:r>
                        <a:rPr lang="tr-TR" sz="1400" b="1" i="0" u="none" strike="noStrike" dirty="0">
                          <a:solidFill>
                            <a:srgbClr val="000000"/>
                          </a:solidFill>
                          <a:effectLst/>
                          <a:latin typeface="Calibri" panose="020F0502020204030204" pitchFamily="34" charset="0"/>
                        </a:rPr>
                        <a:t>Bebek Ölüm Oranı </a:t>
                      </a:r>
                      <a:r>
                        <a:rPr lang="tr-TR" sz="1400" b="1" i="0" u="none" strike="noStrike" dirty="0" smtClean="0">
                          <a:solidFill>
                            <a:srgbClr val="000000"/>
                          </a:solidFill>
                          <a:effectLst/>
                          <a:latin typeface="Calibri" panose="020F0502020204030204" pitchFamily="34" charset="0"/>
                        </a:rPr>
                        <a:t> (</a:t>
                      </a:r>
                      <a:r>
                        <a:rPr lang="tr-TR" sz="1400" b="1" i="0" u="none" strike="noStrike" dirty="0">
                          <a:solidFill>
                            <a:srgbClr val="000000"/>
                          </a:solidFill>
                          <a:effectLst/>
                          <a:latin typeface="Calibri" panose="020F0502020204030204" pitchFamily="34" charset="0"/>
                        </a:rPr>
                        <a:t>Binde)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2002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2017</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2018</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2019</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2020</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2021</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2022</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2023</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vert="vert27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81645">
                <a:tc>
                  <a:txBody>
                    <a:bodyPr/>
                    <a:lstStyle/>
                    <a:p>
                      <a:pPr algn="l" rtl="0" fontAlgn="ctr"/>
                      <a:r>
                        <a:rPr lang="tr-TR" sz="1400" b="0" i="0" u="none" strike="noStrike" dirty="0">
                          <a:solidFill>
                            <a:srgbClr val="000000"/>
                          </a:solidFill>
                          <a:effectLst/>
                          <a:latin typeface="Calibri" panose="020F0502020204030204" pitchFamily="34" charset="0"/>
                        </a:rPr>
                        <a:t>Bingöl</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12,2</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12,9</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8,8</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88340">
                <a:tc>
                  <a:txBody>
                    <a:bodyPr/>
                    <a:lstStyle/>
                    <a:p>
                      <a:pPr algn="l" rtl="0" fontAlgn="ctr"/>
                      <a:r>
                        <a:rPr lang="tr-TR" sz="1400" b="0" i="0" u="none" strike="noStrike" dirty="0">
                          <a:solidFill>
                            <a:srgbClr val="000000"/>
                          </a:solidFill>
                          <a:effectLst/>
                          <a:latin typeface="Calibri" panose="020F0502020204030204" pitchFamily="34" charset="0"/>
                        </a:rPr>
                        <a:t>Türkiye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9,3</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9,0</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8,5</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9,1</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6,6</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9,7</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300" b="0" i="0" u="none" strike="noStrike" dirty="0" smtClean="0">
                          <a:solidFill>
                            <a:srgbClr val="000000"/>
                          </a:solidFill>
                          <a:effectLst/>
                          <a:latin typeface="Calibri" panose="020F0502020204030204" pitchFamily="34" charset="0"/>
                        </a:rPr>
                        <a:t>-</a:t>
                      </a:r>
                      <a:endParaRPr lang="tr-TR" sz="13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2030687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674452" y="967721"/>
            <a:ext cx="6252341" cy="5188529"/>
          </a:xfrm>
          <a:prstGeom prst="rect">
            <a:avLst/>
          </a:prstGeom>
          <a:gradFill flip="none" rotWithShape="1">
            <a:gsLst>
              <a:gs pos="0">
                <a:srgbClr val="781E1E"/>
              </a:gs>
              <a:gs pos="50000">
                <a:srgbClr val="AA0000"/>
              </a:gs>
              <a:gs pos="100000">
                <a:srgbClr val="781E1E"/>
              </a:gs>
            </a:gsLst>
            <a:path path="circle">
              <a:fillToRect l="100000" t="100000"/>
            </a:path>
            <a:tileRect r="-100000" b="-100000"/>
          </a:gra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1598" t="626" r="4895" b="1878"/>
          <a:stretch/>
        </p:blipFill>
        <p:spPr>
          <a:xfrm>
            <a:off x="7223432" y="967721"/>
            <a:ext cx="4323716" cy="3063505"/>
          </a:xfrm>
          <a:prstGeom prst="rect">
            <a:avLst/>
          </a:prstGeom>
          <a:ln>
            <a:solidFill>
              <a:schemeClr val="accent1"/>
            </a:solidFill>
            <a:prstDash val="dash"/>
          </a:ln>
        </p:spPr>
      </p:pic>
      <p:sp>
        <p:nvSpPr>
          <p:cNvPr id="25" name="object 37"/>
          <p:cNvSpPr/>
          <p:nvPr/>
        </p:nvSpPr>
        <p:spPr>
          <a:xfrm>
            <a:off x="804545" y="1636996"/>
            <a:ext cx="719455" cy="430519"/>
          </a:xfrm>
          <a:custGeom>
            <a:avLst/>
            <a:gdLst/>
            <a:ahLst/>
            <a:cxnLst/>
            <a:rect l="l" t="t" r="r" b="b"/>
            <a:pathLst>
              <a:path w="719454" h="421005">
                <a:moveTo>
                  <a:pt x="649224" y="0"/>
                </a:moveTo>
                <a:lnTo>
                  <a:pt x="70103" y="0"/>
                </a:lnTo>
                <a:lnTo>
                  <a:pt x="42808" y="5506"/>
                </a:lnTo>
                <a:lnTo>
                  <a:pt x="20526" y="20526"/>
                </a:lnTo>
                <a:lnTo>
                  <a:pt x="5506" y="42808"/>
                </a:lnTo>
                <a:lnTo>
                  <a:pt x="0" y="70104"/>
                </a:lnTo>
                <a:lnTo>
                  <a:pt x="0" y="350520"/>
                </a:lnTo>
                <a:lnTo>
                  <a:pt x="5506" y="377815"/>
                </a:lnTo>
                <a:lnTo>
                  <a:pt x="20526" y="400097"/>
                </a:lnTo>
                <a:lnTo>
                  <a:pt x="42808" y="415117"/>
                </a:lnTo>
                <a:lnTo>
                  <a:pt x="70103" y="420624"/>
                </a:lnTo>
                <a:lnTo>
                  <a:pt x="649224" y="420624"/>
                </a:lnTo>
                <a:lnTo>
                  <a:pt x="676519" y="415117"/>
                </a:lnTo>
                <a:lnTo>
                  <a:pt x="698801" y="400097"/>
                </a:lnTo>
                <a:lnTo>
                  <a:pt x="713821" y="377815"/>
                </a:lnTo>
                <a:lnTo>
                  <a:pt x="719327" y="350520"/>
                </a:lnTo>
                <a:lnTo>
                  <a:pt x="719327" y="70104"/>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1874</a:t>
            </a:r>
            <a:endParaRPr dirty="0">
              <a:solidFill>
                <a:schemeClr val="bg1"/>
              </a:solidFill>
            </a:endParaRPr>
          </a:p>
        </p:txBody>
      </p:sp>
      <p:sp>
        <p:nvSpPr>
          <p:cNvPr id="28" name="object 43"/>
          <p:cNvSpPr/>
          <p:nvPr/>
        </p:nvSpPr>
        <p:spPr>
          <a:xfrm>
            <a:off x="804545" y="2409254"/>
            <a:ext cx="713537" cy="433331"/>
          </a:xfrm>
          <a:custGeom>
            <a:avLst/>
            <a:gdLst/>
            <a:ahLst/>
            <a:cxnLst/>
            <a:rect l="l" t="t" r="r" b="b"/>
            <a:pathLst>
              <a:path w="719454" h="421004">
                <a:moveTo>
                  <a:pt x="649224" y="0"/>
                </a:moveTo>
                <a:lnTo>
                  <a:pt x="70103" y="0"/>
                </a:lnTo>
                <a:lnTo>
                  <a:pt x="42808" y="5506"/>
                </a:lnTo>
                <a:lnTo>
                  <a:pt x="20526" y="20526"/>
                </a:lnTo>
                <a:lnTo>
                  <a:pt x="5506" y="42808"/>
                </a:lnTo>
                <a:lnTo>
                  <a:pt x="0" y="70103"/>
                </a:lnTo>
                <a:lnTo>
                  <a:pt x="0" y="350519"/>
                </a:lnTo>
                <a:lnTo>
                  <a:pt x="5506" y="377815"/>
                </a:lnTo>
                <a:lnTo>
                  <a:pt x="20526" y="400097"/>
                </a:lnTo>
                <a:lnTo>
                  <a:pt x="42808" y="415117"/>
                </a:lnTo>
                <a:lnTo>
                  <a:pt x="70103" y="420623"/>
                </a:lnTo>
                <a:lnTo>
                  <a:pt x="649224" y="420623"/>
                </a:lnTo>
                <a:lnTo>
                  <a:pt x="676519" y="415117"/>
                </a:lnTo>
                <a:lnTo>
                  <a:pt x="698801" y="400097"/>
                </a:lnTo>
                <a:lnTo>
                  <a:pt x="713821" y="377815"/>
                </a:lnTo>
                <a:lnTo>
                  <a:pt x="719327" y="350519"/>
                </a:lnTo>
                <a:lnTo>
                  <a:pt x="719327" y="70103"/>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1926</a:t>
            </a:r>
            <a:endParaRPr dirty="0">
              <a:solidFill>
                <a:schemeClr val="bg1"/>
              </a:solidFill>
            </a:endParaRPr>
          </a:p>
        </p:txBody>
      </p:sp>
      <p:sp>
        <p:nvSpPr>
          <p:cNvPr id="29" name="object 45"/>
          <p:cNvSpPr/>
          <p:nvPr/>
        </p:nvSpPr>
        <p:spPr>
          <a:xfrm>
            <a:off x="804544" y="3201146"/>
            <a:ext cx="719455" cy="436284"/>
          </a:xfrm>
          <a:custGeom>
            <a:avLst/>
            <a:gdLst/>
            <a:ahLst/>
            <a:cxnLst/>
            <a:rect l="l" t="t" r="r" b="b"/>
            <a:pathLst>
              <a:path w="719454" h="421004">
                <a:moveTo>
                  <a:pt x="649224" y="0"/>
                </a:moveTo>
                <a:lnTo>
                  <a:pt x="70103" y="0"/>
                </a:lnTo>
                <a:lnTo>
                  <a:pt x="42808" y="5506"/>
                </a:lnTo>
                <a:lnTo>
                  <a:pt x="20526" y="20526"/>
                </a:lnTo>
                <a:lnTo>
                  <a:pt x="5506" y="42808"/>
                </a:lnTo>
                <a:lnTo>
                  <a:pt x="0" y="70104"/>
                </a:lnTo>
                <a:lnTo>
                  <a:pt x="0" y="350519"/>
                </a:lnTo>
                <a:lnTo>
                  <a:pt x="5506" y="377815"/>
                </a:lnTo>
                <a:lnTo>
                  <a:pt x="20526" y="400097"/>
                </a:lnTo>
                <a:lnTo>
                  <a:pt x="42808" y="415117"/>
                </a:lnTo>
                <a:lnTo>
                  <a:pt x="70103" y="420624"/>
                </a:lnTo>
                <a:lnTo>
                  <a:pt x="649224" y="420624"/>
                </a:lnTo>
                <a:lnTo>
                  <a:pt x="676519" y="415117"/>
                </a:lnTo>
                <a:lnTo>
                  <a:pt x="698801" y="400097"/>
                </a:lnTo>
                <a:lnTo>
                  <a:pt x="713821" y="377815"/>
                </a:lnTo>
                <a:lnTo>
                  <a:pt x="719327" y="350519"/>
                </a:lnTo>
                <a:lnTo>
                  <a:pt x="719327" y="70104"/>
                </a:lnTo>
                <a:lnTo>
                  <a:pt x="713821" y="42808"/>
                </a:lnTo>
                <a:lnTo>
                  <a:pt x="698801" y="20526"/>
                </a:lnTo>
                <a:lnTo>
                  <a:pt x="676519" y="5506"/>
                </a:lnTo>
                <a:lnTo>
                  <a:pt x="649224"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1929</a:t>
            </a:r>
            <a:endParaRPr dirty="0">
              <a:solidFill>
                <a:schemeClr val="bg1"/>
              </a:solidFill>
            </a:endParaRPr>
          </a:p>
        </p:txBody>
      </p:sp>
      <p:sp>
        <p:nvSpPr>
          <p:cNvPr id="30" name="object 47"/>
          <p:cNvSpPr/>
          <p:nvPr/>
        </p:nvSpPr>
        <p:spPr>
          <a:xfrm>
            <a:off x="804544" y="4029575"/>
            <a:ext cx="719455" cy="433070"/>
          </a:xfrm>
          <a:custGeom>
            <a:avLst/>
            <a:gdLst/>
            <a:ahLst/>
            <a:cxnLst/>
            <a:rect l="l" t="t" r="r" b="b"/>
            <a:pathLst>
              <a:path w="719454" h="422275">
                <a:moveTo>
                  <a:pt x="648969" y="0"/>
                </a:moveTo>
                <a:lnTo>
                  <a:pt x="70357" y="0"/>
                </a:lnTo>
                <a:lnTo>
                  <a:pt x="42969" y="5528"/>
                </a:lnTo>
                <a:lnTo>
                  <a:pt x="20605" y="20605"/>
                </a:lnTo>
                <a:lnTo>
                  <a:pt x="5528" y="42969"/>
                </a:lnTo>
                <a:lnTo>
                  <a:pt x="0" y="70357"/>
                </a:lnTo>
                <a:lnTo>
                  <a:pt x="0" y="351789"/>
                </a:lnTo>
                <a:lnTo>
                  <a:pt x="5528" y="379178"/>
                </a:lnTo>
                <a:lnTo>
                  <a:pt x="20605" y="401542"/>
                </a:lnTo>
                <a:lnTo>
                  <a:pt x="42969" y="416619"/>
                </a:lnTo>
                <a:lnTo>
                  <a:pt x="70357" y="422147"/>
                </a:lnTo>
                <a:lnTo>
                  <a:pt x="648969" y="422147"/>
                </a:lnTo>
                <a:lnTo>
                  <a:pt x="676358" y="416619"/>
                </a:lnTo>
                <a:lnTo>
                  <a:pt x="698722" y="401542"/>
                </a:lnTo>
                <a:lnTo>
                  <a:pt x="713799" y="379178"/>
                </a:lnTo>
                <a:lnTo>
                  <a:pt x="719327" y="351789"/>
                </a:lnTo>
                <a:lnTo>
                  <a:pt x="719327" y="70357"/>
                </a:lnTo>
                <a:lnTo>
                  <a:pt x="713799" y="42969"/>
                </a:lnTo>
                <a:lnTo>
                  <a:pt x="698722" y="20605"/>
                </a:lnTo>
                <a:lnTo>
                  <a:pt x="676358" y="5528"/>
                </a:lnTo>
                <a:lnTo>
                  <a:pt x="648969"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1936</a:t>
            </a:r>
            <a:endParaRPr dirty="0">
              <a:solidFill>
                <a:schemeClr val="bg1"/>
              </a:solidFill>
            </a:endParaRPr>
          </a:p>
        </p:txBody>
      </p:sp>
      <p:sp>
        <p:nvSpPr>
          <p:cNvPr id="31" name="object 49"/>
          <p:cNvSpPr/>
          <p:nvPr/>
        </p:nvSpPr>
        <p:spPr>
          <a:xfrm>
            <a:off x="804544" y="4887172"/>
            <a:ext cx="719455" cy="438314"/>
          </a:xfrm>
          <a:custGeom>
            <a:avLst/>
            <a:gdLst/>
            <a:ahLst/>
            <a:cxnLst/>
            <a:rect l="l" t="t" r="r" b="b"/>
            <a:pathLst>
              <a:path w="719454" h="422275">
                <a:moveTo>
                  <a:pt x="648969" y="0"/>
                </a:moveTo>
                <a:lnTo>
                  <a:pt x="70357" y="0"/>
                </a:lnTo>
                <a:lnTo>
                  <a:pt x="42969" y="5528"/>
                </a:lnTo>
                <a:lnTo>
                  <a:pt x="20605" y="20605"/>
                </a:lnTo>
                <a:lnTo>
                  <a:pt x="5528" y="42969"/>
                </a:lnTo>
                <a:lnTo>
                  <a:pt x="0" y="70358"/>
                </a:lnTo>
                <a:lnTo>
                  <a:pt x="0" y="351790"/>
                </a:lnTo>
                <a:lnTo>
                  <a:pt x="5528" y="379178"/>
                </a:lnTo>
                <a:lnTo>
                  <a:pt x="20605" y="401542"/>
                </a:lnTo>
                <a:lnTo>
                  <a:pt x="42969" y="416619"/>
                </a:lnTo>
                <a:lnTo>
                  <a:pt x="70357" y="422147"/>
                </a:lnTo>
                <a:lnTo>
                  <a:pt x="648969" y="422147"/>
                </a:lnTo>
                <a:lnTo>
                  <a:pt x="676358" y="416619"/>
                </a:lnTo>
                <a:lnTo>
                  <a:pt x="698722" y="401542"/>
                </a:lnTo>
                <a:lnTo>
                  <a:pt x="713799" y="379178"/>
                </a:lnTo>
                <a:lnTo>
                  <a:pt x="719327" y="351790"/>
                </a:lnTo>
                <a:lnTo>
                  <a:pt x="719327" y="70358"/>
                </a:lnTo>
                <a:lnTo>
                  <a:pt x="713799" y="42969"/>
                </a:lnTo>
                <a:lnTo>
                  <a:pt x="698722" y="20605"/>
                </a:lnTo>
                <a:lnTo>
                  <a:pt x="676358" y="5528"/>
                </a:lnTo>
                <a:lnTo>
                  <a:pt x="648969" y="0"/>
                </a:lnTo>
                <a:close/>
              </a:path>
            </a:pathLst>
          </a:custGeom>
          <a:solidFill>
            <a:schemeClr val="bg1">
              <a:lumMod val="50000"/>
            </a:schemeClr>
          </a:solidFill>
        </p:spPr>
        <p:txBody>
          <a:bodyPr wrap="square" lIns="0" tIns="0" rIns="0" bIns="0" rtlCol="0" anchor="ctr"/>
          <a:lstStyle/>
          <a:p>
            <a:pPr algn="ctr"/>
            <a:r>
              <a:rPr lang="tr-TR" dirty="0">
                <a:solidFill>
                  <a:schemeClr val="bg1"/>
                </a:solidFill>
              </a:rPr>
              <a:t>1945</a:t>
            </a:r>
            <a:endParaRPr dirty="0">
              <a:solidFill>
                <a:schemeClr val="bg1"/>
              </a:solidFill>
            </a:endParaRPr>
          </a:p>
        </p:txBody>
      </p:sp>
      <p:sp>
        <p:nvSpPr>
          <p:cNvPr id="35" name="object 11"/>
          <p:cNvSpPr/>
          <p:nvPr/>
        </p:nvSpPr>
        <p:spPr>
          <a:xfrm>
            <a:off x="1616146" y="1580037"/>
            <a:ext cx="5100827" cy="534924"/>
          </a:xfrm>
          <a:prstGeom prst="rect">
            <a:avLst/>
          </a:prstGeom>
          <a:blipFill>
            <a:blip r:embed="rId3" cstate="print"/>
            <a:stretch>
              <a:fillRect/>
            </a:stretch>
          </a:blipFill>
        </p:spPr>
        <p:txBody>
          <a:bodyPr wrap="square" lIns="0" tIns="0" rIns="0" bIns="0" rtlCol="0"/>
          <a:lstStyle/>
          <a:p>
            <a:endParaRPr/>
          </a:p>
        </p:txBody>
      </p:sp>
      <p:sp>
        <p:nvSpPr>
          <p:cNvPr id="36" name="object 12"/>
          <p:cNvSpPr/>
          <p:nvPr/>
        </p:nvSpPr>
        <p:spPr>
          <a:xfrm>
            <a:off x="1639105" y="1636995"/>
            <a:ext cx="4991001" cy="430519"/>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Bitlis Vilayetine Bağlandı</a:t>
            </a:r>
            <a:endParaRPr lang="tr-TR" dirty="0">
              <a:cs typeface="Calibri"/>
            </a:endParaRPr>
          </a:p>
        </p:txBody>
      </p:sp>
      <p:sp>
        <p:nvSpPr>
          <p:cNvPr id="43" name="object 11"/>
          <p:cNvSpPr/>
          <p:nvPr/>
        </p:nvSpPr>
        <p:spPr>
          <a:xfrm>
            <a:off x="1616146" y="2356174"/>
            <a:ext cx="5100827" cy="534924"/>
          </a:xfrm>
          <a:prstGeom prst="rect">
            <a:avLst/>
          </a:prstGeom>
          <a:blipFill>
            <a:blip r:embed="rId3" cstate="print"/>
            <a:stretch>
              <a:fillRect/>
            </a:stretch>
          </a:blipFill>
        </p:spPr>
        <p:txBody>
          <a:bodyPr wrap="square" lIns="0" tIns="0" rIns="0" bIns="0" rtlCol="0"/>
          <a:lstStyle/>
          <a:p>
            <a:endParaRPr/>
          </a:p>
        </p:txBody>
      </p:sp>
      <p:sp>
        <p:nvSpPr>
          <p:cNvPr id="44" name="object 12"/>
          <p:cNvSpPr/>
          <p:nvPr/>
        </p:nvSpPr>
        <p:spPr>
          <a:xfrm>
            <a:off x="1639105" y="2409253"/>
            <a:ext cx="4991001" cy="433331"/>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Elazığ Vilayetine Bağlandı</a:t>
            </a:r>
            <a:endParaRPr lang="tr-TR" dirty="0">
              <a:cs typeface="Calibri"/>
            </a:endParaRPr>
          </a:p>
        </p:txBody>
      </p:sp>
      <p:sp>
        <p:nvSpPr>
          <p:cNvPr id="45" name="object 11"/>
          <p:cNvSpPr/>
          <p:nvPr/>
        </p:nvSpPr>
        <p:spPr>
          <a:xfrm>
            <a:off x="1616147" y="3107971"/>
            <a:ext cx="5036920" cy="534924"/>
          </a:xfrm>
          <a:prstGeom prst="rect">
            <a:avLst/>
          </a:prstGeom>
          <a:blipFill>
            <a:blip r:embed="rId3" cstate="print"/>
            <a:stretch>
              <a:fillRect/>
            </a:stretch>
          </a:blipFill>
        </p:spPr>
        <p:txBody>
          <a:bodyPr wrap="square" lIns="0" tIns="0" rIns="0" bIns="0" rtlCol="0"/>
          <a:lstStyle/>
          <a:p>
            <a:endParaRPr/>
          </a:p>
        </p:txBody>
      </p:sp>
      <p:sp>
        <p:nvSpPr>
          <p:cNvPr id="46" name="object 12"/>
          <p:cNvSpPr/>
          <p:nvPr/>
        </p:nvSpPr>
        <p:spPr>
          <a:xfrm>
            <a:off x="1639105" y="3201147"/>
            <a:ext cx="4991001" cy="436284"/>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Muş Vilayetine Bağlandı</a:t>
            </a:r>
            <a:endParaRPr lang="tr-TR" dirty="0">
              <a:cs typeface="Calibri"/>
            </a:endParaRPr>
          </a:p>
        </p:txBody>
      </p:sp>
      <p:sp>
        <p:nvSpPr>
          <p:cNvPr id="47" name="object 11"/>
          <p:cNvSpPr/>
          <p:nvPr/>
        </p:nvSpPr>
        <p:spPr>
          <a:xfrm>
            <a:off x="1600905" y="3976234"/>
            <a:ext cx="5100827" cy="534924"/>
          </a:xfrm>
          <a:prstGeom prst="rect">
            <a:avLst/>
          </a:prstGeom>
          <a:blipFill>
            <a:blip r:embed="rId3" cstate="print"/>
            <a:stretch>
              <a:fillRect/>
            </a:stretch>
          </a:blipFill>
        </p:spPr>
        <p:txBody>
          <a:bodyPr wrap="square" lIns="0" tIns="0" rIns="0" bIns="0" rtlCol="0"/>
          <a:lstStyle/>
          <a:p>
            <a:endParaRPr/>
          </a:p>
        </p:txBody>
      </p:sp>
      <p:sp>
        <p:nvSpPr>
          <p:cNvPr id="48" name="object 12"/>
          <p:cNvSpPr/>
          <p:nvPr/>
        </p:nvSpPr>
        <p:spPr>
          <a:xfrm>
            <a:off x="1640523" y="4029575"/>
            <a:ext cx="4989583" cy="433070"/>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Vilayet Oldu</a:t>
            </a:r>
            <a:endParaRPr lang="tr-TR" dirty="0">
              <a:cs typeface="Calibri"/>
            </a:endParaRPr>
          </a:p>
        </p:txBody>
      </p:sp>
      <p:sp>
        <p:nvSpPr>
          <p:cNvPr id="49" name="object 11"/>
          <p:cNvSpPr/>
          <p:nvPr/>
        </p:nvSpPr>
        <p:spPr>
          <a:xfrm>
            <a:off x="1600905" y="4839075"/>
            <a:ext cx="5100827" cy="534924"/>
          </a:xfrm>
          <a:prstGeom prst="rect">
            <a:avLst/>
          </a:prstGeom>
          <a:blipFill>
            <a:blip r:embed="rId3" cstate="print"/>
            <a:stretch>
              <a:fillRect/>
            </a:stretch>
          </a:blipFill>
        </p:spPr>
        <p:txBody>
          <a:bodyPr wrap="square" lIns="0" tIns="0" rIns="0" bIns="0" rtlCol="0"/>
          <a:lstStyle/>
          <a:p>
            <a:endParaRPr/>
          </a:p>
        </p:txBody>
      </p:sp>
      <p:sp>
        <p:nvSpPr>
          <p:cNvPr id="50" name="object 12"/>
          <p:cNvSpPr/>
          <p:nvPr/>
        </p:nvSpPr>
        <p:spPr>
          <a:xfrm>
            <a:off x="1639105" y="4887172"/>
            <a:ext cx="4991001" cy="438314"/>
          </a:xfrm>
          <a:custGeom>
            <a:avLst/>
            <a:gdLst/>
            <a:ahLst/>
            <a:cxnLst/>
            <a:rect l="l" t="t" r="r" b="b"/>
            <a:pathLst>
              <a:path w="4998720" h="433069">
                <a:moveTo>
                  <a:pt x="4926583" y="0"/>
                </a:moveTo>
                <a:lnTo>
                  <a:pt x="72135" y="0"/>
                </a:lnTo>
                <a:lnTo>
                  <a:pt x="44041" y="5663"/>
                </a:lnTo>
                <a:lnTo>
                  <a:pt x="21113" y="21113"/>
                </a:lnTo>
                <a:lnTo>
                  <a:pt x="5663" y="44041"/>
                </a:lnTo>
                <a:lnTo>
                  <a:pt x="0" y="72136"/>
                </a:lnTo>
                <a:lnTo>
                  <a:pt x="0" y="360680"/>
                </a:lnTo>
                <a:lnTo>
                  <a:pt x="5663" y="388774"/>
                </a:lnTo>
                <a:lnTo>
                  <a:pt x="21113" y="411702"/>
                </a:lnTo>
                <a:lnTo>
                  <a:pt x="44041" y="427152"/>
                </a:lnTo>
                <a:lnTo>
                  <a:pt x="72135" y="432816"/>
                </a:lnTo>
                <a:lnTo>
                  <a:pt x="4926583" y="432816"/>
                </a:lnTo>
                <a:lnTo>
                  <a:pt x="4954678" y="427152"/>
                </a:lnTo>
                <a:lnTo>
                  <a:pt x="4977606" y="411702"/>
                </a:lnTo>
                <a:lnTo>
                  <a:pt x="4993056" y="388774"/>
                </a:lnTo>
                <a:lnTo>
                  <a:pt x="4998720" y="360680"/>
                </a:lnTo>
                <a:lnTo>
                  <a:pt x="4998720" y="72136"/>
                </a:lnTo>
                <a:lnTo>
                  <a:pt x="4993056" y="44041"/>
                </a:lnTo>
                <a:lnTo>
                  <a:pt x="4977606" y="21113"/>
                </a:lnTo>
                <a:lnTo>
                  <a:pt x="4954678" y="5663"/>
                </a:lnTo>
                <a:lnTo>
                  <a:pt x="4926583" y="0"/>
                </a:lnTo>
                <a:close/>
              </a:path>
            </a:pathLst>
          </a:custGeom>
          <a:solidFill>
            <a:srgbClr val="F1F1F1"/>
          </a:solidFill>
        </p:spPr>
        <p:txBody>
          <a:bodyPr wrap="square" lIns="0" tIns="0" rIns="0" bIns="0" rtlCol="0" anchor="ctr"/>
          <a:lstStyle/>
          <a:p>
            <a:pPr>
              <a:lnSpc>
                <a:spcPct val="100000"/>
              </a:lnSpc>
              <a:spcBef>
                <a:spcPts val="100"/>
              </a:spcBef>
            </a:pPr>
            <a:r>
              <a:rPr lang="tr-TR" spc="-5" dirty="0">
                <a:cs typeface="Calibri"/>
              </a:rPr>
              <a:t>	</a:t>
            </a:r>
            <a:r>
              <a:rPr lang="tr-TR" spc="-5" dirty="0" smtClean="0">
                <a:cs typeface="Calibri"/>
              </a:rPr>
              <a:t>Çapakçur </a:t>
            </a:r>
            <a:r>
              <a:rPr lang="tr-TR" spc="-5" dirty="0">
                <a:cs typeface="Calibri"/>
              </a:rPr>
              <a:t>İsmi, Bingöl Olarak Değişti</a:t>
            </a:r>
            <a:endParaRPr lang="tr-TR" dirty="0">
              <a:cs typeface="Calibri"/>
            </a:endParaRPr>
          </a:p>
        </p:txBody>
      </p:sp>
      <p:sp>
        <p:nvSpPr>
          <p:cNvPr id="32" name="Dikdörtgen 31"/>
          <p:cNvSpPr/>
          <p:nvPr/>
        </p:nvSpPr>
        <p:spPr>
          <a:xfrm>
            <a:off x="7223432" y="4292796"/>
            <a:ext cx="4323716" cy="1863454"/>
          </a:xfrm>
          <a:prstGeom prst="rect">
            <a:avLst/>
          </a:prstGeom>
          <a:gradFill flip="none" rotWithShape="1">
            <a:gsLst>
              <a:gs pos="0">
                <a:srgbClr val="781E1E"/>
              </a:gs>
              <a:gs pos="50000">
                <a:srgbClr val="9C2728"/>
              </a:gs>
              <a:gs pos="100000">
                <a:srgbClr val="90201E"/>
              </a:gs>
            </a:gsLst>
            <a:path path="circle">
              <a:fillToRect t="100000" r="100000"/>
            </a:path>
            <a:tileRect l="-100000" b="-100000"/>
          </a:gra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5080" algn="ctr">
              <a:lnSpc>
                <a:spcPct val="100000"/>
              </a:lnSpc>
              <a:spcBef>
                <a:spcPts val="100"/>
              </a:spcBef>
            </a:pPr>
            <a:r>
              <a:rPr lang="tr-TR" b="1" spc="-5" dirty="0">
                <a:solidFill>
                  <a:schemeClr val="bg1"/>
                </a:solidFill>
                <a:effectLst>
                  <a:outerShdw blurRad="38100" dist="38100" dir="2700000" algn="tl">
                    <a:srgbClr val="000000">
                      <a:alpha val="43137"/>
                    </a:srgbClr>
                  </a:outerShdw>
                </a:effectLst>
                <a:cs typeface="Calibri"/>
              </a:rPr>
              <a:t>Bingöl’de; </a:t>
            </a:r>
            <a:r>
              <a:rPr lang="tr-TR" b="1" spc="-20" dirty="0" err="1">
                <a:solidFill>
                  <a:schemeClr val="bg1"/>
                </a:solidFill>
                <a:effectLst>
                  <a:outerShdw blurRad="38100" dist="38100" dir="2700000" algn="tl">
                    <a:srgbClr val="000000">
                      <a:alpha val="43137"/>
                    </a:srgbClr>
                  </a:outerShdw>
                </a:effectLst>
                <a:cs typeface="Calibri"/>
              </a:rPr>
              <a:t>Hurriler</a:t>
            </a:r>
            <a:r>
              <a:rPr lang="tr-TR" b="1" spc="-20" dirty="0">
                <a:solidFill>
                  <a:schemeClr val="bg1"/>
                </a:solidFill>
                <a:effectLst>
                  <a:outerShdw blurRad="38100" dist="38100" dir="2700000" algn="tl">
                    <a:srgbClr val="000000">
                      <a:alpha val="43137"/>
                    </a:srgbClr>
                  </a:outerShdw>
                </a:effectLst>
                <a:cs typeface="Calibri"/>
              </a:rPr>
              <a:t>,  Hititler,  </a:t>
            </a:r>
            <a:r>
              <a:rPr lang="tr-TR" b="1" spc="-25" dirty="0">
                <a:solidFill>
                  <a:schemeClr val="bg1"/>
                </a:solidFill>
                <a:effectLst>
                  <a:outerShdw blurRad="38100" dist="38100" dir="2700000" algn="tl">
                    <a:srgbClr val="000000">
                      <a:alpha val="43137"/>
                    </a:srgbClr>
                  </a:outerShdw>
                </a:effectLst>
                <a:cs typeface="Calibri"/>
              </a:rPr>
              <a:t>Urartular,  </a:t>
            </a:r>
            <a:r>
              <a:rPr lang="tr-TR" b="1" spc="-25" dirty="0" err="1">
                <a:solidFill>
                  <a:schemeClr val="bg1"/>
                </a:solidFill>
                <a:effectLst>
                  <a:outerShdw blurRad="38100" dist="38100" dir="2700000" algn="tl">
                    <a:srgbClr val="000000">
                      <a:alpha val="43137"/>
                    </a:srgbClr>
                  </a:outerShdw>
                </a:effectLst>
                <a:cs typeface="Calibri"/>
              </a:rPr>
              <a:t>Medler</a:t>
            </a:r>
            <a:r>
              <a:rPr lang="tr-TR" b="1" spc="-25" dirty="0">
                <a:solidFill>
                  <a:schemeClr val="bg1"/>
                </a:solidFill>
                <a:effectLst>
                  <a:outerShdw blurRad="38100" dist="38100" dir="2700000" algn="tl">
                    <a:srgbClr val="000000">
                      <a:alpha val="43137"/>
                    </a:srgbClr>
                  </a:outerShdw>
                </a:effectLst>
                <a:cs typeface="Calibri"/>
              </a:rPr>
              <a:t>, </a:t>
            </a:r>
            <a:r>
              <a:rPr lang="tr-TR" b="1" spc="-30" dirty="0">
                <a:solidFill>
                  <a:schemeClr val="bg1"/>
                </a:solidFill>
                <a:effectLst>
                  <a:outerShdw blurRad="38100" dist="38100" dir="2700000" algn="tl">
                    <a:srgbClr val="000000">
                      <a:alpha val="43137"/>
                    </a:srgbClr>
                  </a:outerShdw>
                </a:effectLst>
                <a:cs typeface="Calibri"/>
              </a:rPr>
              <a:t>Persler, </a:t>
            </a:r>
            <a:r>
              <a:rPr lang="tr-TR" b="1" spc="-25" dirty="0">
                <a:solidFill>
                  <a:schemeClr val="bg1"/>
                </a:solidFill>
                <a:effectLst>
                  <a:outerShdw blurRad="38100" dist="38100" dir="2700000" algn="tl">
                    <a:srgbClr val="000000">
                      <a:alpha val="43137"/>
                    </a:srgbClr>
                  </a:outerShdw>
                </a:effectLst>
                <a:cs typeface="Calibri"/>
              </a:rPr>
              <a:t>Romalılar, </a:t>
            </a:r>
            <a:r>
              <a:rPr lang="tr-TR" b="1" spc="-20" dirty="0">
                <a:solidFill>
                  <a:schemeClr val="bg1"/>
                </a:solidFill>
                <a:effectLst>
                  <a:outerShdw blurRad="38100" dist="38100" dir="2700000" algn="tl">
                    <a:srgbClr val="000000">
                      <a:alpha val="43137"/>
                    </a:srgbClr>
                  </a:outerShdw>
                </a:effectLst>
                <a:cs typeface="Calibri"/>
              </a:rPr>
              <a:t>Bizanslılar,  </a:t>
            </a:r>
            <a:r>
              <a:rPr lang="tr-TR" b="1" spc="-20" dirty="0" err="1">
                <a:solidFill>
                  <a:schemeClr val="bg1"/>
                </a:solidFill>
                <a:effectLst>
                  <a:outerShdw blurRad="38100" dist="38100" dir="2700000" algn="tl">
                    <a:srgbClr val="000000">
                      <a:alpha val="43137"/>
                    </a:srgbClr>
                  </a:outerShdw>
                </a:effectLst>
                <a:cs typeface="Calibri"/>
              </a:rPr>
              <a:t>Sasaniler</a:t>
            </a:r>
            <a:r>
              <a:rPr lang="tr-TR" b="1" spc="-20" dirty="0">
                <a:solidFill>
                  <a:schemeClr val="bg1"/>
                </a:solidFill>
                <a:effectLst>
                  <a:outerShdw blurRad="38100" dist="38100" dir="2700000" algn="tl">
                    <a:srgbClr val="000000">
                      <a:alpha val="43137"/>
                    </a:srgbClr>
                  </a:outerShdw>
                </a:effectLst>
                <a:cs typeface="Calibri"/>
              </a:rPr>
              <a:t>, </a:t>
            </a:r>
            <a:r>
              <a:rPr lang="tr-TR" b="1" spc="-25" dirty="0">
                <a:solidFill>
                  <a:schemeClr val="bg1"/>
                </a:solidFill>
                <a:effectLst>
                  <a:outerShdw blurRad="38100" dist="38100" dir="2700000" algn="tl">
                    <a:srgbClr val="000000">
                      <a:alpha val="43137"/>
                    </a:srgbClr>
                  </a:outerShdw>
                </a:effectLst>
                <a:cs typeface="Calibri"/>
              </a:rPr>
              <a:t>Araplar, </a:t>
            </a:r>
            <a:r>
              <a:rPr lang="tr-TR" b="1" spc="-20" dirty="0" err="1">
                <a:solidFill>
                  <a:schemeClr val="bg1"/>
                </a:solidFill>
                <a:effectLst>
                  <a:outerShdw blurRad="38100" dist="38100" dir="2700000" algn="tl">
                    <a:srgbClr val="000000">
                      <a:alpha val="43137"/>
                    </a:srgbClr>
                  </a:outerShdw>
                </a:effectLst>
                <a:cs typeface="Calibri"/>
              </a:rPr>
              <a:t>Artuklular</a:t>
            </a:r>
            <a:r>
              <a:rPr lang="tr-TR" b="1" spc="-20" dirty="0">
                <a:solidFill>
                  <a:schemeClr val="bg1"/>
                </a:solidFill>
                <a:effectLst>
                  <a:outerShdw blurRad="38100" dist="38100" dir="2700000" algn="tl">
                    <a:srgbClr val="000000">
                      <a:alpha val="43137"/>
                    </a:srgbClr>
                  </a:outerShdw>
                </a:effectLst>
                <a:cs typeface="Calibri"/>
              </a:rPr>
              <a:t>, </a:t>
            </a:r>
            <a:r>
              <a:rPr lang="tr-TR" b="1" spc="-15" dirty="0">
                <a:solidFill>
                  <a:schemeClr val="bg1"/>
                </a:solidFill>
                <a:effectLst>
                  <a:outerShdw blurRad="38100" dist="38100" dir="2700000" algn="tl">
                    <a:srgbClr val="000000">
                      <a:alpha val="43137"/>
                    </a:srgbClr>
                  </a:outerShdw>
                </a:effectLst>
                <a:cs typeface="Calibri"/>
              </a:rPr>
              <a:t>Selçuklular,  İlhanlılar, </a:t>
            </a:r>
            <a:r>
              <a:rPr lang="tr-TR" b="1" spc="-20" dirty="0">
                <a:solidFill>
                  <a:schemeClr val="bg1"/>
                </a:solidFill>
                <a:effectLst>
                  <a:outerShdw blurRad="38100" dist="38100" dir="2700000" algn="tl">
                    <a:srgbClr val="000000">
                      <a:alpha val="43137"/>
                    </a:srgbClr>
                  </a:outerShdw>
                </a:effectLst>
                <a:cs typeface="Calibri"/>
              </a:rPr>
              <a:t>Akkoyunlular,  </a:t>
            </a:r>
            <a:r>
              <a:rPr lang="tr-TR" b="1" spc="-5" dirty="0">
                <a:solidFill>
                  <a:schemeClr val="bg1"/>
                </a:solidFill>
                <a:effectLst>
                  <a:outerShdw blurRad="38100" dist="38100" dir="2700000" algn="tl">
                    <a:srgbClr val="000000">
                      <a:alpha val="43137"/>
                    </a:srgbClr>
                  </a:outerShdw>
                </a:effectLst>
                <a:cs typeface="Calibri"/>
              </a:rPr>
              <a:t>Osmanlılar </a:t>
            </a:r>
            <a:r>
              <a:rPr lang="tr-TR" b="1" dirty="0">
                <a:solidFill>
                  <a:schemeClr val="bg1"/>
                </a:solidFill>
                <a:effectLst>
                  <a:outerShdw blurRad="38100" dist="38100" dir="2700000" algn="tl">
                    <a:srgbClr val="000000">
                      <a:alpha val="43137"/>
                    </a:srgbClr>
                  </a:outerShdw>
                </a:effectLst>
                <a:cs typeface="Calibri"/>
              </a:rPr>
              <a:t>gibi  </a:t>
            </a:r>
            <a:r>
              <a:rPr lang="tr-TR" b="1" spc="-15" dirty="0">
                <a:solidFill>
                  <a:schemeClr val="bg1"/>
                </a:solidFill>
                <a:effectLst>
                  <a:outerShdw blurRad="38100" dist="38100" dir="2700000" algn="tl">
                    <a:srgbClr val="000000">
                      <a:alpha val="43137"/>
                    </a:srgbClr>
                  </a:outerShdw>
                </a:effectLst>
                <a:cs typeface="Calibri"/>
              </a:rPr>
              <a:t>birçok uygarlık </a:t>
            </a:r>
            <a:r>
              <a:rPr lang="tr-TR" b="1" spc="-5" dirty="0">
                <a:solidFill>
                  <a:schemeClr val="bg1"/>
                </a:solidFill>
                <a:effectLst>
                  <a:outerShdw blurRad="38100" dist="38100" dir="2700000" algn="tl">
                    <a:srgbClr val="000000">
                      <a:alpha val="43137"/>
                    </a:srgbClr>
                  </a:outerShdw>
                </a:effectLst>
                <a:cs typeface="Calibri"/>
              </a:rPr>
              <a:t>hüküm</a:t>
            </a:r>
            <a:r>
              <a:rPr lang="tr-TR" b="1" spc="55" dirty="0">
                <a:solidFill>
                  <a:schemeClr val="bg1"/>
                </a:solidFill>
                <a:effectLst>
                  <a:outerShdw blurRad="38100" dist="38100" dir="2700000" algn="tl">
                    <a:srgbClr val="000000">
                      <a:alpha val="43137"/>
                    </a:srgbClr>
                  </a:outerShdw>
                </a:effectLst>
                <a:cs typeface="Calibri"/>
              </a:rPr>
              <a:t> </a:t>
            </a:r>
            <a:r>
              <a:rPr lang="tr-TR" b="1" spc="-25" dirty="0">
                <a:solidFill>
                  <a:schemeClr val="bg1"/>
                </a:solidFill>
                <a:effectLst>
                  <a:outerShdw blurRad="38100" dist="38100" dir="2700000" algn="tl">
                    <a:srgbClr val="000000">
                      <a:alpha val="43137"/>
                    </a:srgbClr>
                  </a:outerShdw>
                </a:effectLst>
                <a:cs typeface="Calibri"/>
              </a:rPr>
              <a:t>sürmüştür.</a:t>
            </a:r>
            <a:endParaRPr lang="tr-TR" b="1" dirty="0">
              <a:solidFill>
                <a:schemeClr val="bg1"/>
              </a:solidFill>
              <a:effectLst>
                <a:outerShdw blurRad="38100" dist="38100" dir="2700000" algn="tl">
                  <a:srgbClr val="000000">
                    <a:alpha val="43137"/>
                  </a:srgbClr>
                </a:outerShdw>
              </a:effectLst>
              <a:cs typeface="Calibri"/>
            </a:endParaRPr>
          </a:p>
        </p:txBody>
      </p:sp>
      <p:sp>
        <p:nvSpPr>
          <p:cNvPr id="33" name="Metin kutusu 32"/>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Tarihçe</a:t>
            </a:r>
          </a:p>
        </p:txBody>
      </p:sp>
      <p:sp>
        <p:nvSpPr>
          <p:cNvPr id="5" name="Altbilgi Yer Tutucusu 4"/>
          <p:cNvSpPr>
            <a:spLocks noGrp="1"/>
          </p:cNvSpPr>
          <p:nvPr>
            <p:ph type="ftr" sz="quarter" idx="11"/>
          </p:nvPr>
        </p:nvSpPr>
        <p:spPr/>
        <p:txBody>
          <a:bodyPr/>
          <a:lstStyle/>
          <a:p>
            <a:r>
              <a:rPr lang="tr-TR"/>
              <a:t>www.bingol.gov.tr</a:t>
            </a:r>
          </a:p>
        </p:txBody>
      </p:sp>
    </p:spTree>
    <p:extLst>
      <p:ext uri="{BB962C8B-B14F-4D97-AF65-F5344CB8AC3E}">
        <p14:creationId xmlns:p14="http://schemas.microsoft.com/office/powerpoint/2010/main" val="29700108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9"/>
          <p:cNvSpPr txBox="1"/>
          <p:nvPr/>
        </p:nvSpPr>
        <p:spPr>
          <a:xfrm>
            <a:off x="680048" y="983894"/>
            <a:ext cx="6007735"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112 </a:t>
            </a:r>
            <a:r>
              <a:rPr kumimoji="0" sz="1600" b="1" i="0" u="none" strike="noStrike" kern="1200" cap="none" spc="-5" normalizeH="0" baseline="0" noProof="0" dirty="0">
                <a:ln>
                  <a:noFill/>
                </a:ln>
                <a:solidFill>
                  <a:srgbClr val="FFFFFF"/>
                </a:solidFill>
                <a:effectLst/>
                <a:uLnTx/>
                <a:uFillTx/>
                <a:latin typeface="Calibri"/>
                <a:ea typeface="+mn-ea"/>
                <a:cs typeface="Calibri"/>
              </a:rPr>
              <a:t>Acil </a:t>
            </a:r>
            <a:r>
              <a:rPr kumimoji="0" sz="1600" b="1" i="0" u="none" strike="noStrike" kern="1200" cap="none" spc="-5" normalizeH="0" baseline="0" noProof="0" dirty="0" err="1">
                <a:ln>
                  <a:noFill/>
                </a:ln>
                <a:solidFill>
                  <a:srgbClr val="FFFFFF"/>
                </a:solidFill>
                <a:effectLst/>
                <a:uLnTx/>
                <a:uFillTx/>
                <a:latin typeface="Calibri"/>
                <a:ea typeface="+mn-ea"/>
                <a:cs typeface="Calibri"/>
              </a:rPr>
              <a:t>Sağlık</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Hizmetleri</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0"/>
          <p:cNvSpPr txBox="1"/>
          <p:nvPr/>
        </p:nvSpPr>
        <p:spPr>
          <a:xfrm>
            <a:off x="6849036" y="5003685"/>
            <a:ext cx="4668898" cy="1016304"/>
          </a:xfrm>
          <a:prstGeom prst="rect">
            <a:avLst/>
          </a:prstGeom>
          <a:ln w="19050">
            <a:solidFill>
              <a:srgbClr val="BCD6ED"/>
            </a:solidFill>
          </a:ln>
        </p:spPr>
        <p:txBody>
          <a:bodyPr vert="horz" wrap="square" lIns="0" tIns="31115" rIns="0" bIns="0" rtlCol="0">
            <a:spAutoFit/>
          </a:bodyPr>
          <a:lstStyle/>
          <a:p>
            <a:pPr marL="92710" marR="83185" lvl="0" algn="just">
              <a:spcBef>
                <a:spcPts val="245"/>
              </a:spcBef>
              <a:defRPr/>
            </a:pPr>
            <a:r>
              <a:rPr lang="tr-TR" sz="1600" spc="-5" dirty="0">
                <a:solidFill>
                  <a:prstClr val="black"/>
                </a:solidFill>
                <a:cs typeface="Calibri"/>
              </a:rPr>
              <a:t>2015-2024 yılları arasında </a:t>
            </a:r>
            <a:r>
              <a:rPr lang="tr-TR" sz="1600" spc="-10" dirty="0">
                <a:solidFill>
                  <a:prstClr val="black"/>
                </a:solidFill>
                <a:cs typeface="Calibri"/>
              </a:rPr>
              <a:t>toplam 7</a:t>
            </a:r>
            <a:r>
              <a:rPr lang="tr-TR" sz="1600" spc="-5" dirty="0">
                <a:solidFill>
                  <a:prstClr val="black"/>
                </a:solidFill>
                <a:cs typeface="Calibri"/>
              </a:rPr>
              <a:t>.682 </a:t>
            </a:r>
            <a:r>
              <a:rPr lang="tr-TR" sz="1600" spc="-20" dirty="0">
                <a:solidFill>
                  <a:prstClr val="black"/>
                </a:solidFill>
                <a:cs typeface="Calibri"/>
              </a:rPr>
              <a:t>hastaya evde sağlık </a:t>
            </a:r>
            <a:r>
              <a:rPr lang="tr-TR" sz="1600" spc="-25" dirty="0">
                <a:solidFill>
                  <a:prstClr val="black"/>
                </a:solidFill>
                <a:cs typeface="Calibri"/>
              </a:rPr>
              <a:t>hizmeti verilmiştir. 01 Ocak-31 Aralık 2024 tarihleri arasında 2.597 aktif hastaya hizmet verilmiş olup 12.531 defa evde ziyaret edilmiştir.</a:t>
            </a:r>
            <a:endParaRPr lang="tr-TR" sz="1600" dirty="0">
              <a:solidFill>
                <a:prstClr val="black"/>
              </a:solidFill>
              <a:cs typeface="Calibri"/>
            </a:endParaRPr>
          </a:p>
        </p:txBody>
      </p:sp>
      <p:sp>
        <p:nvSpPr>
          <p:cNvPr id="16" name="object 11"/>
          <p:cNvSpPr txBox="1"/>
          <p:nvPr/>
        </p:nvSpPr>
        <p:spPr>
          <a:xfrm>
            <a:off x="6849036" y="4665766"/>
            <a:ext cx="4676214" cy="280846"/>
          </a:xfrm>
          <a:prstGeom prst="rect">
            <a:avLst/>
          </a:prstGeom>
          <a:solidFill>
            <a:srgbClr val="333E50"/>
          </a:solidFill>
        </p:spPr>
        <p:txBody>
          <a:bodyPr vert="horz" wrap="square" lIns="0" tIns="34290" rIns="0" bIns="0" rtlCol="0" anchor="ctr">
            <a:spAutoFit/>
          </a:bodyPr>
          <a:lstStyle/>
          <a:p>
            <a:pPr marL="92710" marR="0" lvl="0" indent="0" algn="l" defTabSz="914400" rtl="0" eaLnBrk="1" fontAlgn="auto" latinLnBrk="0" hangingPunct="1">
              <a:lnSpc>
                <a:spcPct val="100000"/>
              </a:lnSpc>
              <a:spcBef>
                <a:spcPts val="27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Evde Sağlık Hizmetleri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2"/>
          <p:cNvSpPr txBox="1"/>
          <p:nvPr/>
        </p:nvSpPr>
        <p:spPr>
          <a:xfrm>
            <a:off x="6849036" y="983894"/>
            <a:ext cx="4676214" cy="280205"/>
          </a:xfrm>
          <a:prstGeom prst="rect">
            <a:avLst/>
          </a:prstGeom>
          <a:solidFill>
            <a:srgbClr val="333E50"/>
          </a:solidFill>
        </p:spPr>
        <p:txBody>
          <a:bodyPr vert="horz" wrap="square" lIns="0" tIns="33655" rIns="0" bIns="0" rtlCol="0" anchor="ctr">
            <a:spAutoFit/>
          </a:bodyPr>
          <a:lstStyle/>
          <a:p>
            <a:pPr marL="9271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Birinci Basamak </a:t>
            </a:r>
            <a:r>
              <a:rPr kumimoji="0" sz="1600" b="1" i="0" u="none" strike="noStrike" kern="1200" cap="none" spc="-5" normalizeH="0" baseline="0" noProof="0" dirty="0" err="1">
                <a:ln>
                  <a:noFill/>
                </a:ln>
                <a:solidFill>
                  <a:srgbClr val="FFFFFF"/>
                </a:solidFill>
                <a:effectLst/>
                <a:uLnTx/>
                <a:uFillTx/>
                <a:latin typeface="Calibri"/>
                <a:ea typeface="+mn-ea"/>
                <a:cs typeface="Calibri"/>
              </a:rPr>
              <a:t>Hizmetleri</a:t>
            </a:r>
            <a:r>
              <a:rPr kumimoji="0" sz="1600" b="1" i="0" u="none" strike="noStrike" kern="1200" cap="none" spc="-2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4"/>
          <p:cNvSpPr txBox="1"/>
          <p:nvPr/>
        </p:nvSpPr>
        <p:spPr>
          <a:xfrm>
            <a:off x="674066" y="5191943"/>
            <a:ext cx="6005195" cy="841256"/>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223520" rIns="0" bIns="0" rtlCol="0" anchor="ctr">
            <a:spAutoFit/>
          </a:bodyPr>
          <a:lstStyle/>
          <a:p>
            <a:pPr marL="2286000" marR="386715" lvl="0" indent="-1731645" algn="l" defTabSz="914400" rtl="0" eaLnBrk="1" fontAlgn="auto" latinLnBrk="0" hangingPunct="1">
              <a:lnSpc>
                <a:spcPct val="100000"/>
              </a:lnSpc>
              <a:spcBef>
                <a:spcPts val="1760"/>
              </a:spcBef>
              <a:spcAft>
                <a:spcPts val="0"/>
              </a:spcAft>
              <a:buClrTx/>
              <a:buSzTx/>
              <a:buFontTx/>
              <a:buNone/>
              <a:tabLst/>
              <a:defRPr/>
            </a:pPr>
            <a:r>
              <a:rPr kumimoji="0" sz="2000" b="1" i="0" u="none" strike="noStrike" kern="1200" cap="none" spc="-40" normalizeH="0" baseline="0" noProof="0" dirty="0">
                <a:ln>
                  <a:noFill/>
                </a:ln>
                <a:solidFill>
                  <a:srgbClr val="FFFFFF"/>
                </a:solidFill>
                <a:effectLst/>
                <a:uLnTx/>
                <a:uFillTx/>
                <a:latin typeface="Calibri"/>
                <a:ea typeface="+mn-ea"/>
                <a:cs typeface="Calibri"/>
              </a:rPr>
              <a:t>Vakaya </a:t>
            </a:r>
            <a:r>
              <a:rPr kumimoji="0" sz="2000" b="1" i="0" u="none" strike="noStrike" kern="1200" cap="none" spc="-5" normalizeH="0" baseline="0" noProof="0" dirty="0">
                <a:ln>
                  <a:noFill/>
                </a:ln>
                <a:solidFill>
                  <a:srgbClr val="FFFFFF"/>
                </a:solidFill>
                <a:effectLst/>
                <a:uLnTx/>
                <a:uFillTx/>
                <a:latin typeface="Calibri"/>
                <a:ea typeface="+mn-ea"/>
                <a:cs typeface="Calibri"/>
              </a:rPr>
              <a:t>ortalama </a:t>
            </a:r>
            <a:r>
              <a:rPr kumimoji="0" sz="2000" b="1" i="0" u="none" strike="noStrike" kern="1200" cap="none" spc="-10" normalizeH="0" baseline="0" noProof="0" dirty="0">
                <a:ln>
                  <a:noFill/>
                </a:ln>
                <a:solidFill>
                  <a:srgbClr val="FFFFFF"/>
                </a:solidFill>
                <a:effectLst/>
                <a:uLnTx/>
                <a:uFillTx/>
                <a:latin typeface="Calibri"/>
                <a:ea typeface="+mn-ea"/>
                <a:cs typeface="Calibri"/>
              </a:rPr>
              <a:t>varış </a:t>
            </a:r>
            <a:r>
              <a:rPr kumimoji="0" sz="2000" b="1" i="0" u="none" strike="noStrike" kern="1200" cap="none" spc="-5" normalizeH="0" baseline="0" noProof="0" dirty="0">
                <a:ln>
                  <a:noFill/>
                </a:ln>
                <a:solidFill>
                  <a:srgbClr val="FFFFFF"/>
                </a:solidFill>
                <a:effectLst/>
                <a:uLnTx/>
                <a:uFillTx/>
                <a:latin typeface="Calibri"/>
                <a:ea typeface="+mn-ea"/>
                <a:cs typeface="Calibri"/>
              </a:rPr>
              <a:t>süresinde kabul </a:t>
            </a:r>
            <a:r>
              <a:rPr kumimoji="0" sz="2000" b="1" i="0" u="none" strike="noStrike" kern="1200" cap="none" spc="0" normalizeH="0" baseline="0" noProof="0" dirty="0">
                <a:ln>
                  <a:noFill/>
                </a:ln>
                <a:solidFill>
                  <a:srgbClr val="FFFFFF"/>
                </a:solidFill>
                <a:effectLst/>
                <a:uLnTx/>
                <a:uFillTx/>
                <a:latin typeface="Calibri"/>
                <a:ea typeface="+mn-ea"/>
                <a:cs typeface="Calibri"/>
              </a:rPr>
              <a:t>edilebilir  </a:t>
            </a:r>
            <a:r>
              <a:rPr kumimoji="0" sz="2000" b="1" i="0" u="none" strike="noStrike" kern="1200" cap="none" spc="-10" normalizeH="0" baseline="0" noProof="0" dirty="0" err="1">
                <a:ln>
                  <a:noFill/>
                </a:ln>
                <a:solidFill>
                  <a:srgbClr val="FFFFFF"/>
                </a:solidFill>
                <a:effectLst/>
                <a:uLnTx/>
                <a:uFillTx/>
                <a:latin typeface="Calibri"/>
                <a:ea typeface="+mn-ea"/>
                <a:cs typeface="Calibri"/>
              </a:rPr>
              <a:t>değer</a:t>
            </a:r>
            <a:r>
              <a:rPr kumimoji="0" sz="2000" b="1" i="0" u="none" strike="noStrike" kern="1200" cap="none" spc="-10" normalizeH="0" baseline="0" noProof="0" dirty="0">
                <a:ln>
                  <a:noFill/>
                </a:ln>
                <a:solidFill>
                  <a:srgbClr val="FFFFFF"/>
                </a:solidFill>
                <a:effectLst/>
                <a:uLnTx/>
                <a:uFillTx/>
                <a:latin typeface="Calibri"/>
                <a:ea typeface="+mn-ea"/>
                <a:cs typeface="Calibri"/>
              </a:rPr>
              <a:t> </a:t>
            </a:r>
            <a:r>
              <a:rPr kumimoji="0" sz="2000" b="1" i="0" u="none" strike="noStrike" kern="1200" cap="none" spc="0" normalizeH="0" baseline="0" noProof="0" dirty="0" smtClean="0">
                <a:ln>
                  <a:noFill/>
                </a:ln>
                <a:solidFill>
                  <a:srgbClr val="FFFFFF"/>
                </a:solidFill>
                <a:effectLst/>
                <a:uLnTx/>
                <a:uFillTx/>
                <a:latin typeface="Calibri"/>
                <a:ea typeface="+mn-ea"/>
                <a:cs typeface="Calibri"/>
              </a:rPr>
              <a:t>%9</a:t>
            </a:r>
            <a:r>
              <a:rPr kumimoji="0" lang="tr-TR" sz="2000" b="1" i="0" u="none" strike="noStrike" kern="1200" cap="none" spc="0" normalizeH="0" baseline="0" noProof="0" dirty="0" smtClean="0">
                <a:ln>
                  <a:noFill/>
                </a:ln>
                <a:solidFill>
                  <a:srgbClr val="FFFFFF"/>
                </a:solidFill>
                <a:effectLst/>
                <a:uLnTx/>
                <a:uFillTx/>
                <a:latin typeface="Calibri"/>
                <a:ea typeface="+mn-ea"/>
                <a:cs typeface="Calibri"/>
              </a:rPr>
              <a:t>0</a:t>
            </a:r>
            <a:r>
              <a:rPr lang="tr-TR" sz="2000" b="1" spc="5" dirty="0" smtClean="0">
                <a:solidFill>
                  <a:srgbClr val="FFFFFF"/>
                </a:solidFill>
                <a:latin typeface="Calibri"/>
                <a:cs typeface="Calibri"/>
              </a:rPr>
              <a:t>’</a:t>
            </a:r>
            <a:r>
              <a:rPr kumimoji="0" sz="2000" b="1" i="0" u="none" strike="noStrike" kern="1200" cap="none" spc="-45" normalizeH="0" baseline="0" noProof="0" dirty="0" smtClean="0">
                <a:ln>
                  <a:noFill/>
                </a:ln>
                <a:solidFill>
                  <a:srgbClr val="FFFFFF"/>
                </a:solidFill>
                <a:effectLst/>
                <a:uLnTx/>
                <a:uFillTx/>
                <a:latin typeface="Calibri"/>
                <a:ea typeface="+mn-ea"/>
                <a:cs typeface="Calibri"/>
              </a:rPr>
              <a:t>dır</a:t>
            </a:r>
            <a:r>
              <a:rPr kumimoji="0" sz="2000" b="1" i="0" u="none" strike="noStrike" kern="1200" cap="none" spc="-45" normalizeH="0" baseline="0" noProof="0" dirty="0">
                <a:ln>
                  <a:noFill/>
                </a:ln>
                <a:solidFill>
                  <a:srgbClr val="FFFFFF"/>
                </a:solidFill>
                <a:effectLst/>
                <a:uLnTx/>
                <a:uFillTx/>
                <a:latin typeface="Calibri"/>
                <a:ea typeface="+mn-ea"/>
                <a:cs typeface="Calibri"/>
              </a:rPr>
              <a:t>.</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15"/>
          <p:cNvSpPr/>
          <p:nvPr/>
        </p:nvSpPr>
        <p:spPr>
          <a:xfrm>
            <a:off x="674067" y="5070239"/>
            <a:ext cx="6005194" cy="45719"/>
          </a:xfrm>
          <a:custGeom>
            <a:avLst/>
            <a:gdLst/>
            <a:ahLst/>
            <a:cxnLst/>
            <a:rect l="l" t="t" r="r" b="b"/>
            <a:pathLst>
              <a:path w="10847705">
                <a:moveTo>
                  <a:pt x="0" y="0"/>
                </a:moveTo>
                <a:lnTo>
                  <a:pt x="10847451" y="0"/>
                </a:lnTo>
              </a:path>
            </a:pathLst>
          </a:custGeom>
          <a:ln w="6096">
            <a:solidFill>
              <a:srgbClr val="5B9BD4"/>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Sağlık</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graphicFrame>
        <p:nvGraphicFramePr>
          <p:cNvPr id="2" name="Tablo 1">
            <a:extLst>
              <a:ext uri="{FF2B5EF4-FFF2-40B4-BE49-F238E27FC236}">
                <a16:creationId xmlns:a16="http://schemas.microsoft.com/office/drawing/2014/main" id="{A7C708EF-E9CB-42E5-95BC-EAE63D2D061C}"/>
              </a:ext>
            </a:extLst>
          </p:cNvPr>
          <p:cNvGraphicFramePr>
            <a:graphicFrameLocks noGrp="1"/>
          </p:cNvGraphicFramePr>
          <p:nvPr>
            <p:extLst>
              <p:ext uri="{D42A27DB-BD31-4B8C-83A1-F6EECF244321}">
                <p14:modId xmlns:p14="http://schemas.microsoft.com/office/powerpoint/2010/main" val="2871768775"/>
              </p:ext>
            </p:extLst>
          </p:nvPr>
        </p:nvGraphicFramePr>
        <p:xfrm>
          <a:off x="6849036" y="1466984"/>
          <a:ext cx="4668898" cy="3070020"/>
        </p:xfrm>
        <a:graphic>
          <a:graphicData uri="http://schemas.openxmlformats.org/drawingml/2006/table">
            <a:tbl>
              <a:tblPr firstRow="1" bandRow="1"/>
              <a:tblGrid>
                <a:gridCol w="3279086">
                  <a:extLst>
                    <a:ext uri="{9D8B030D-6E8A-4147-A177-3AD203B41FA5}">
                      <a16:colId xmlns:a16="http://schemas.microsoft.com/office/drawing/2014/main" val="637010680"/>
                    </a:ext>
                  </a:extLst>
                </a:gridCol>
                <a:gridCol w="1389812">
                  <a:extLst>
                    <a:ext uri="{9D8B030D-6E8A-4147-A177-3AD203B41FA5}">
                      <a16:colId xmlns:a16="http://schemas.microsoft.com/office/drawing/2014/main" val="1789764157"/>
                    </a:ext>
                  </a:extLst>
                </a:gridCol>
              </a:tblGrid>
              <a:tr h="307002">
                <a:tc>
                  <a:txBody>
                    <a:bodyPr/>
                    <a:lstStyle/>
                    <a:p>
                      <a:pPr algn="ctr" fontAlgn="b"/>
                      <a:r>
                        <a:rPr lang="tr-TR" sz="1400" b="1" i="0" u="none" strike="noStrike" dirty="0">
                          <a:solidFill>
                            <a:srgbClr val="000000"/>
                          </a:solidFill>
                          <a:effectLst/>
                          <a:latin typeface="Calibri" panose="020F0502020204030204" pitchFamily="34" charset="0"/>
                        </a:rPr>
                        <a:t>Birimler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1" i="0" u="none" strike="noStrike" dirty="0">
                          <a:solidFill>
                            <a:srgbClr val="000000"/>
                          </a:solidFill>
                          <a:effectLst/>
                          <a:latin typeface="Calibri" panose="020F0502020204030204" pitchFamily="34" charset="0"/>
                        </a:rPr>
                        <a:t>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2558237966"/>
                  </a:ext>
                </a:extLst>
              </a:tr>
              <a:tr h="307002">
                <a:tc>
                  <a:txBody>
                    <a:bodyPr/>
                    <a:lstStyle/>
                    <a:p>
                      <a:pPr algn="l" fontAlgn="b"/>
                      <a:r>
                        <a:rPr lang="tr-TR" sz="1400" b="0" i="0" u="none" strike="noStrike" dirty="0">
                          <a:solidFill>
                            <a:srgbClr val="000000"/>
                          </a:solidFill>
                          <a:effectLst/>
                          <a:latin typeface="Calibri" panose="020F0502020204030204" pitchFamily="34" charset="0"/>
                        </a:rPr>
                        <a:t>İlçe Sağlık Müdürlüğü</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01624502"/>
                  </a:ext>
                </a:extLst>
              </a:tr>
              <a:tr h="307002">
                <a:tc>
                  <a:txBody>
                    <a:bodyPr/>
                    <a:lstStyle/>
                    <a:p>
                      <a:pPr algn="l" fontAlgn="b"/>
                      <a:r>
                        <a:rPr lang="tr-TR" sz="1400" b="0" i="0" u="none" strike="noStrike" dirty="0">
                          <a:solidFill>
                            <a:srgbClr val="000000"/>
                          </a:solidFill>
                          <a:effectLst/>
                          <a:latin typeface="Calibri" panose="020F0502020204030204" pitchFamily="34" charset="0"/>
                        </a:rPr>
                        <a:t>Toplum Sağlığı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06172028"/>
                  </a:ext>
                </a:extLst>
              </a:tr>
              <a:tr h="307002">
                <a:tc>
                  <a:txBody>
                    <a:bodyPr/>
                    <a:lstStyle/>
                    <a:p>
                      <a:pPr algn="l" fontAlgn="b"/>
                      <a:r>
                        <a:rPr lang="tr-TR" sz="1400" b="0" i="0" u="none" strike="noStrike" dirty="0">
                          <a:solidFill>
                            <a:srgbClr val="000000"/>
                          </a:solidFill>
                          <a:effectLst/>
                          <a:latin typeface="Calibri" panose="020F0502020204030204" pitchFamily="34" charset="0"/>
                        </a:rPr>
                        <a:t>Aile Sağlığı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smtClean="0">
                          <a:solidFill>
                            <a:srgbClr val="000000"/>
                          </a:solidFill>
                          <a:effectLst/>
                          <a:latin typeface="Calibri" panose="020F0502020204030204" pitchFamily="34" charset="0"/>
                        </a:rPr>
                        <a:t>36</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08569228"/>
                  </a:ext>
                </a:extLst>
              </a:tr>
              <a:tr h="307002">
                <a:tc>
                  <a:txBody>
                    <a:bodyPr/>
                    <a:lstStyle/>
                    <a:p>
                      <a:pPr algn="l" fontAlgn="b"/>
                      <a:r>
                        <a:rPr lang="tr-TR" sz="1400" b="0" i="0" u="none" strike="noStrike" dirty="0">
                          <a:solidFill>
                            <a:srgbClr val="000000"/>
                          </a:solidFill>
                          <a:effectLst/>
                          <a:latin typeface="Calibri" panose="020F0502020204030204" pitchFamily="34" charset="0"/>
                        </a:rPr>
                        <a:t>Aile Hekimleri Birliği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smtClean="0">
                          <a:solidFill>
                            <a:srgbClr val="000000"/>
                          </a:solidFill>
                          <a:effectLst/>
                          <a:latin typeface="Calibri" panose="020F0502020204030204" pitchFamily="34" charset="0"/>
                        </a:rPr>
                        <a:t>106</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77384612"/>
                  </a:ext>
                </a:extLst>
              </a:tr>
              <a:tr h="307002">
                <a:tc>
                  <a:txBody>
                    <a:bodyPr/>
                    <a:lstStyle/>
                    <a:p>
                      <a:pPr algn="l" fontAlgn="b"/>
                      <a:r>
                        <a:rPr lang="tr-TR" sz="1400" b="0" i="0" u="none" strike="noStrike" dirty="0">
                          <a:solidFill>
                            <a:srgbClr val="000000"/>
                          </a:solidFill>
                          <a:effectLst/>
                          <a:latin typeface="Calibri" panose="020F0502020204030204" pitchFamily="34" charset="0"/>
                        </a:rPr>
                        <a:t>Aktif Sağlık Evi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6544717"/>
                  </a:ext>
                </a:extLst>
              </a:tr>
              <a:tr h="307002">
                <a:tc>
                  <a:txBody>
                    <a:bodyPr/>
                    <a:lstStyle/>
                    <a:p>
                      <a:pPr algn="l" fontAlgn="b"/>
                      <a:r>
                        <a:rPr lang="tr-TR" sz="1400" b="0" i="0" u="none" strike="noStrike" dirty="0">
                          <a:solidFill>
                            <a:srgbClr val="000000"/>
                          </a:solidFill>
                          <a:effectLst/>
                          <a:latin typeface="Calibri" panose="020F0502020204030204" pitchFamily="34" charset="0"/>
                        </a:rPr>
                        <a:t>Verem Savaş Birimi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58309796"/>
                  </a:ext>
                </a:extLst>
              </a:tr>
              <a:tr h="307002">
                <a:tc>
                  <a:txBody>
                    <a:bodyPr/>
                    <a:lstStyle/>
                    <a:p>
                      <a:pPr algn="l" fontAlgn="b"/>
                      <a:r>
                        <a:rPr lang="tr-TR" sz="1400" b="0" i="0" u="none" strike="noStrike" dirty="0">
                          <a:solidFill>
                            <a:srgbClr val="000000"/>
                          </a:solidFill>
                          <a:effectLst/>
                          <a:latin typeface="Calibri" panose="020F0502020204030204" pitchFamily="34" charset="0"/>
                        </a:rPr>
                        <a:t>Sağlıklı Yaşam Merkezi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57560787"/>
                  </a:ext>
                </a:extLst>
              </a:tr>
              <a:tr h="307002">
                <a:tc>
                  <a:txBody>
                    <a:bodyPr/>
                    <a:lstStyle/>
                    <a:p>
                      <a:pPr algn="l" fontAlgn="b"/>
                      <a:r>
                        <a:rPr lang="tr-TR" sz="1400" b="0" i="0" u="none" strike="noStrike" dirty="0">
                          <a:solidFill>
                            <a:srgbClr val="000000"/>
                          </a:solidFill>
                          <a:effectLst/>
                          <a:latin typeface="Calibri" panose="020F0502020204030204" pitchFamily="34" charset="0"/>
                        </a:rPr>
                        <a:t>KETEM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0" i="0" u="none" strike="noStrike" dirty="0">
                          <a:solidFill>
                            <a:srgbClr val="000000"/>
                          </a:solidFill>
                          <a:effectLst/>
                          <a:latin typeface="Calibri" panose="020F0502020204030204" pitchFamily="34" charset="0"/>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1694848"/>
                  </a:ext>
                </a:extLst>
              </a:tr>
              <a:tr h="307002">
                <a:tc>
                  <a:txBody>
                    <a:bodyPr/>
                    <a:lstStyle/>
                    <a:p>
                      <a:pPr algn="ctr" fontAlgn="b"/>
                      <a:r>
                        <a:rPr lang="tr-TR" sz="1400" b="1" i="0" u="none" strike="noStrike" dirty="0">
                          <a:solidFill>
                            <a:srgbClr val="000000"/>
                          </a:solidFill>
                          <a:effectLst/>
                          <a:latin typeface="Calibri" panose="020F0502020204030204" pitchFamily="34" charset="0"/>
                        </a:rPr>
                        <a:t>Toplam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fontAlgn="ctr"/>
                      <a:r>
                        <a:rPr lang="tr-TR" sz="1400" b="1" i="0" u="none" strike="noStrike" dirty="0" smtClean="0">
                          <a:solidFill>
                            <a:srgbClr val="000000"/>
                          </a:solidFill>
                          <a:effectLst/>
                          <a:latin typeface="Calibri" panose="020F0502020204030204" pitchFamily="34" charset="0"/>
                        </a:rPr>
                        <a:t>201</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53886446"/>
                  </a:ext>
                </a:extLst>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2558325691"/>
              </p:ext>
            </p:extLst>
          </p:nvPr>
        </p:nvGraphicFramePr>
        <p:xfrm>
          <a:off x="674063" y="1466984"/>
          <a:ext cx="6004642" cy="3479628"/>
        </p:xfrm>
        <a:graphic>
          <a:graphicData uri="http://schemas.openxmlformats.org/drawingml/2006/table">
            <a:tbl>
              <a:tblPr/>
              <a:tblGrid>
                <a:gridCol w="2234902">
                  <a:extLst>
                    <a:ext uri="{9D8B030D-6E8A-4147-A177-3AD203B41FA5}">
                      <a16:colId xmlns:a16="http://schemas.microsoft.com/office/drawing/2014/main" val="20000"/>
                    </a:ext>
                  </a:extLst>
                </a:gridCol>
                <a:gridCol w="462150">
                  <a:extLst>
                    <a:ext uri="{9D8B030D-6E8A-4147-A177-3AD203B41FA5}">
                      <a16:colId xmlns:a16="http://schemas.microsoft.com/office/drawing/2014/main" val="20001"/>
                    </a:ext>
                  </a:extLst>
                </a:gridCol>
                <a:gridCol w="453899">
                  <a:extLst>
                    <a:ext uri="{9D8B030D-6E8A-4147-A177-3AD203B41FA5}">
                      <a16:colId xmlns:a16="http://schemas.microsoft.com/office/drawing/2014/main" val="20002"/>
                    </a:ext>
                  </a:extLst>
                </a:gridCol>
                <a:gridCol w="471681">
                  <a:extLst>
                    <a:ext uri="{9D8B030D-6E8A-4147-A177-3AD203B41FA5}">
                      <a16:colId xmlns:a16="http://schemas.microsoft.com/office/drawing/2014/main" val="20003"/>
                    </a:ext>
                  </a:extLst>
                </a:gridCol>
                <a:gridCol w="476402">
                  <a:extLst>
                    <a:ext uri="{9D8B030D-6E8A-4147-A177-3AD203B41FA5}">
                      <a16:colId xmlns:a16="http://schemas.microsoft.com/office/drawing/2014/main" val="20004"/>
                    </a:ext>
                  </a:extLst>
                </a:gridCol>
                <a:gridCol w="476402">
                  <a:extLst>
                    <a:ext uri="{9D8B030D-6E8A-4147-A177-3AD203B41FA5}">
                      <a16:colId xmlns:a16="http://schemas.microsoft.com/office/drawing/2014/main" val="20005"/>
                    </a:ext>
                  </a:extLst>
                </a:gridCol>
                <a:gridCol w="476402">
                  <a:extLst>
                    <a:ext uri="{9D8B030D-6E8A-4147-A177-3AD203B41FA5}">
                      <a16:colId xmlns:a16="http://schemas.microsoft.com/office/drawing/2014/main" val="20006"/>
                    </a:ext>
                  </a:extLst>
                </a:gridCol>
                <a:gridCol w="476402">
                  <a:extLst>
                    <a:ext uri="{9D8B030D-6E8A-4147-A177-3AD203B41FA5}">
                      <a16:colId xmlns:a16="http://schemas.microsoft.com/office/drawing/2014/main" val="2956655601"/>
                    </a:ext>
                  </a:extLst>
                </a:gridCol>
                <a:gridCol w="476402">
                  <a:extLst>
                    <a:ext uri="{9D8B030D-6E8A-4147-A177-3AD203B41FA5}">
                      <a16:colId xmlns:a16="http://schemas.microsoft.com/office/drawing/2014/main" val="567558787"/>
                    </a:ext>
                  </a:extLst>
                </a:gridCol>
              </a:tblGrid>
              <a:tr h="595958">
                <a:tc>
                  <a:txBody>
                    <a:bodyPr/>
                    <a:lstStyle/>
                    <a:p>
                      <a:pPr algn="l" rtl="0" fontAlgn="ctr"/>
                      <a:r>
                        <a:rPr lang="tr-TR" sz="1800" b="0" i="0" u="none" strike="noStrike" dirty="0">
                          <a:solidFill>
                            <a:srgbClr val="000000"/>
                          </a:solidFill>
                          <a:effectLst/>
                          <a:latin typeface="Arial" panose="020B0604020202020204" pitchFamily="34" charset="0"/>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2021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2023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tc>
                  <a:txBody>
                    <a:bodyPr/>
                    <a:lstStyle/>
                    <a:p>
                      <a:pPr algn="ctr" rtl="0" fontAlgn="ctr"/>
                      <a:r>
                        <a:rPr lang="tr-TR" sz="1400" b="1" i="0" u="none" strike="noStrike" dirty="0" smtClean="0">
                          <a:solidFill>
                            <a:srgbClr val="000000"/>
                          </a:solidFill>
                          <a:effectLst/>
                          <a:latin typeface="Calibri" panose="020F0502020204030204" pitchFamily="34" charset="0"/>
                        </a:rPr>
                        <a:t>2024</a:t>
                      </a:r>
                      <a:endParaRPr lang="tr-TR" sz="1400" b="1"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480612">
                <a:tc>
                  <a:txBody>
                    <a:bodyPr/>
                    <a:lstStyle/>
                    <a:p>
                      <a:pPr algn="l" rtl="0" fontAlgn="ctr"/>
                      <a:r>
                        <a:rPr lang="tr-TR" sz="1400" b="0" i="0" u="none" strike="noStrike" dirty="0">
                          <a:solidFill>
                            <a:srgbClr val="000000"/>
                          </a:solidFill>
                          <a:effectLst/>
                          <a:latin typeface="Calibri" panose="020F0502020204030204" pitchFamily="34" charset="0"/>
                        </a:rPr>
                        <a:t>112 Ambulans 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37</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39</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80612">
                <a:tc>
                  <a:txBody>
                    <a:bodyPr/>
                    <a:lstStyle/>
                    <a:p>
                      <a:pPr algn="l" rtl="0" fontAlgn="ctr"/>
                      <a:r>
                        <a:rPr lang="tr-TR" sz="1400" b="0" i="0" u="none" strike="noStrike" dirty="0">
                          <a:solidFill>
                            <a:srgbClr val="000000"/>
                          </a:solidFill>
                          <a:effectLst/>
                          <a:latin typeface="Calibri" panose="020F0502020204030204" pitchFamily="34" charset="0"/>
                        </a:rPr>
                        <a:t>İstasyon Sayısı</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21</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961223">
                <a:tc>
                  <a:txBody>
                    <a:bodyPr/>
                    <a:lstStyle/>
                    <a:p>
                      <a:pPr algn="l" rtl="0" fontAlgn="ctr"/>
                      <a:r>
                        <a:rPr lang="tr-TR" sz="1400" b="0" i="0" u="none" strike="noStrike" dirty="0">
                          <a:solidFill>
                            <a:srgbClr val="000000"/>
                          </a:solidFill>
                          <a:effectLst/>
                          <a:latin typeface="Calibri" panose="020F0502020204030204" pitchFamily="34" charset="0"/>
                        </a:rPr>
                        <a:t>İlk 0-10 Dakikada </a:t>
                      </a:r>
                      <a:r>
                        <a:rPr lang="tr-TR" sz="1400" b="1" i="0" u="none" strike="noStrike" dirty="0">
                          <a:solidFill>
                            <a:srgbClr val="000000"/>
                          </a:solidFill>
                          <a:effectLst/>
                          <a:latin typeface="Calibri" panose="020F0502020204030204" pitchFamily="34" charset="0"/>
                        </a:rPr>
                        <a:t>(Kentsel)  </a:t>
                      </a:r>
                      <a:r>
                        <a:rPr lang="tr-TR" sz="1400" b="0" i="0" u="none" strike="noStrike" dirty="0">
                          <a:solidFill>
                            <a:srgbClr val="000000"/>
                          </a:solidFill>
                          <a:effectLst/>
                          <a:latin typeface="Calibri" panose="020F0502020204030204" pitchFamily="34" charset="0"/>
                        </a:rPr>
                        <a:t>Vakaya Ortalama Varış  Süresi </a:t>
                      </a:r>
                      <a:r>
                        <a:rPr lang="tr-TR" sz="1400" b="0" i="0" u="none" strike="noStrike" dirty="0" smtClean="0">
                          <a:solidFill>
                            <a:srgbClr val="000000"/>
                          </a:solidFill>
                          <a:effectLst/>
                          <a:latin typeface="Calibri" panose="020F0502020204030204" pitchFamily="34" charset="0"/>
                        </a:rPr>
                        <a:t>(%)</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95</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961223">
                <a:tc>
                  <a:txBody>
                    <a:bodyPr/>
                    <a:lstStyle/>
                    <a:p>
                      <a:pPr algn="l" rtl="0" fontAlgn="ctr"/>
                      <a:r>
                        <a:rPr lang="tr-TR" sz="1400" b="0" i="0" u="none" strike="noStrike" dirty="0">
                          <a:solidFill>
                            <a:srgbClr val="000000"/>
                          </a:solidFill>
                          <a:effectLst/>
                          <a:latin typeface="Calibri" panose="020F0502020204030204" pitchFamily="34" charset="0"/>
                        </a:rPr>
                        <a:t>İlk 0-30 Dakikada </a:t>
                      </a:r>
                      <a:r>
                        <a:rPr lang="tr-TR" sz="1400" b="1" i="0" u="none" strike="noStrike" dirty="0">
                          <a:solidFill>
                            <a:srgbClr val="000000"/>
                          </a:solidFill>
                          <a:effectLst/>
                          <a:latin typeface="Calibri" panose="020F0502020204030204" pitchFamily="34" charset="0"/>
                        </a:rPr>
                        <a:t>(Kırsal) </a:t>
                      </a:r>
                      <a:r>
                        <a:rPr lang="tr-TR" sz="1400" b="0" i="0" u="none" strike="noStrike" dirty="0">
                          <a:solidFill>
                            <a:srgbClr val="000000"/>
                          </a:solidFill>
                          <a:effectLst/>
                          <a:latin typeface="Calibri" panose="020F0502020204030204" pitchFamily="34" charset="0"/>
                        </a:rPr>
                        <a:t>Vakaya Ortalama Varış  Süresi</a:t>
                      </a:r>
                      <a:r>
                        <a:rPr lang="tr-TR" sz="1400" b="1" i="0" u="none" strike="noStrike" dirty="0">
                          <a:solidFill>
                            <a:srgbClr val="000000"/>
                          </a:solidFill>
                          <a:effectLst/>
                          <a:latin typeface="Calibri" panose="020F0502020204030204" pitchFamily="34" charset="0"/>
                        </a:rPr>
                        <a:t> </a:t>
                      </a:r>
                      <a:r>
                        <a:rPr lang="tr-TR" sz="1400" b="0" i="0" u="none" strike="noStrike" dirty="0" smtClean="0">
                          <a:solidFill>
                            <a:srgbClr val="000000"/>
                          </a:solidFill>
                          <a:effectLst/>
                          <a:latin typeface="Calibri" panose="020F0502020204030204" pitchFamily="34" charset="0"/>
                        </a:rPr>
                        <a:t>(%)</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79</a:t>
                      </a:r>
                      <a:endParaRPr lang="tr-TR" sz="14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599380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afik 9"/>
          <p:cNvGraphicFramePr/>
          <p:nvPr>
            <p:extLst>
              <p:ext uri="{D42A27DB-BD31-4B8C-83A1-F6EECF244321}">
                <p14:modId xmlns:p14="http://schemas.microsoft.com/office/powerpoint/2010/main" val="183787547"/>
              </p:ext>
            </p:extLst>
          </p:nvPr>
        </p:nvGraphicFramePr>
        <p:xfrm>
          <a:off x="681037" y="1638832"/>
          <a:ext cx="10842371" cy="4706043"/>
        </p:xfrm>
        <a:graphic>
          <a:graphicData uri="http://schemas.openxmlformats.org/drawingml/2006/chart">
            <c:chart xmlns:c="http://schemas.openxmlformats.org/drawingml/2006/chart" xmlns:r="http://schemas.openxmlformats.org/officeDocument/2006/relationships" r:id="rId3"/>
          </a:graphicData>
        </a:graphic>
      </p:graphicFrame>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sp>
        <p:nvSpPr>
          <p:cNvPr id="7" name="object 9"/>
          <p:cNvSpPr txBox="1"/>
          <p:nvPr/>
        </p:nvSpPr>
        <p:spPr>
          <a:xfrm>
            <a:off x="681037" y="983894"/>
            <a:ext cx="10842371"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SGK Veri Karşılaştırmaları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171284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6" name="Metin kutusu 5"/>
          <p:cNvSpPr txBox="1"/>
          <p:nvPr/>
        </p:nvSpPr>
        <p:spPr>
          <a:xfrm>
            <a:off x="417444" y="236800"/>
            <a:ext cx="4336181"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sp>
        <p:nvSpPr>
          <p:cNvPr id="8" name="object 9"/>
          <p:cNvSpPr txBox="1"/>
          <p:nvPr/>
        </p:nvSpPr>
        <p:spPr>
          <a:xfrm>
            <a:off x="677754" y="966139"/>
            <a:ext cx="5305423" cy="280205"/>
          </a:xfrm>
          <a:prstGeom prst="rect">
            <a:avLst/>
          </a:prstGeom>
          <a:solidFill>
            <a:srgbClr val="333E50"/>
          </a:solidFill>
        </p:spPr>
        <p:txBody>
          <a:bodyPr vert="horz" wrap="square" lIns="0" tIns="33655" rIns="0" bIns="0" rtlCol="0" anchor="ctr">
            <a:spAutoFit/>
          </a:bodyPr>
          <a:lstStyle/>
          <a:p>
            <a:pPr marL="91438" marR="0" lvl="0" indent="0" algn="l" defTabSz="914377"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1" normalizeH="0" baseline="0" noProof="0" dirty="0">
                <a:ln>
                  <a:noFill/>
                </a:ln>
                <a:solidFill>
                  <a:srgbClr val="FFFFFF"/>
                </a:solidFill>
                <a:effectLst/>
                <a:uLnTx/>
                <a:uFillTx/>
                <a:latin typeface="Calibri"/>
                <a:ea typeface="+mn-ea"/>
                <a:cs typeface="Calibri"/>
              </a:rPr>
              <a:t>Kamu Çalışanlarının Toplam Nüfusa Oranı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9"/>
          <p:cNvSpPr txBox="1"/>
          <p:nvPr/>
        </p:nvSpPr>
        <p:spPr>
          <a:xfrm>
            <a:off x="6262309" y="963588"/>
            <a:ext cx="5262881" cy="280205"/>
          </a:xfrm>
          <a:prstGeom prst="rect">
            <a:avLst/>
          </a:prstGeom>
          <a:solidFill>
            <a:srgbClr val="333E50"/>
          </a:solidFill>
        </p:spPr>
        <p:txBody>
          <a:bodyPr vert="horz" wrap="square" lIns="0" tIns="33655" rIns="0" bIns="0" rtlCol="0" anchor="ctr">
            <a:spAutoFit/>
          </a:bodyPr>
          <a:lstStyle/>
          <a:p>
            <a:pPr marL="91438" marR="0" lvl="0" indent="0" algn="l" defTabSz="914377"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Aktif Çalışan Sigortalılar İçinde K</a:t>
            </a:r>
            <a:r>
              <a:rPr kumimoji="0" lang="tr-TR" sz="1600" b="1" i="0" u="none" strike="noStrike" kern="1200" cap="none" spc="-5" normalizeH="0" baseline="0" noProof="0" dirty="0" err="1">
                <a:ln>
                  <a:noFill/>
                </a:ln>
                <a:solidFill>
                  <a:prstClr val="white"/>
                </a:solidFill>
                <a:effectLst/>
                <a:uLnTx/>
                <a:uFillTx/>
                <a:latin typeface="Calibri" panose="020F0502020204030204"/>
                <a:ea typeface="+mn-ea"/>
                <a:cs typeface="Calibri"/>
              </a:rPr>
              <a:t>amudan</a:t>
            </a: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 M</a:t>
            </a:r>
            <a:r>
              <a:rPr kumimoji="0" lang="tr-TR" sz="1600" b="1" i="0" u="none" strike="noStrike" kern="1200" cap="none" spc="-5" normalizeH="0" baseline="0" noProof="0" dirty="0" err="1">
                <a:ln>
                  <a:noFill/>
                </a:ln>
                <a:solidFill>
                  <a:prstClr val="white"/>
                </a:solidFill>
                <a:effectLst/>
                <a:uLnTx/>
                <a:uFillTx/>
                <a:latin typeface="Calibri" panose="020F0502020204030204"/>
                <a:ea typeface="+mn-ea"/>
                <a:cs typeface="Calibri"/>
              </a:rPr>
              <a:t>aaş</a:t>
            </a:r>
            <a:r>
              <a:rPr kumimoji="0" lang="tr-TR" sz="1600" b="1" i="0" u="none" strike="noStrike" kern="1200" cap="none" spc="-5" normalizeH="0" baseline="0" noProof="0" dirty="0">
                <a:ln>
                  <a:noFill/>
                </a:ln>
                <a:solidFill>
                  <a:prstClr val="white"/>
                </a:solidFill>
                <a:effectLst/>
                <a:uLnTx/>
                <a:uFillTx/>
                <a:latin typeface="Calibri" panose="020F0502020204030204"/>
                <a:ea typeface="+mn-ea"/>
                <a:cs typeface="Calibri"/>
              </a:rPr>
              <a:t> Alanlar (%)</a:t>
            </a:r>
            <a:endParaRPr kumimoji="0" sz="1600" b="1"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Grafik 9"/>
          <p:cNvGraphicFramePr>
            <a:graphicFrameLocks/>
          </p:cNvGraphicFramePr>
          <p:nvPr>
            <p:extLst>
              <p:ext uri="{D42A27DB-BD31-4B8C-83A1-F6EECF244321}">
                <p14:modId xmlns:p14="http://schemas.microsoft.com/office/powerpoint/2010/main" val="409156335"/>
              </p:ext>
            </p:extLst>
          </p:nvPr>
        </p:nvGraphicFramePr>
        <p:xfrm>
          <a:off x="677752" y="1313436"/>
          <a:ext cx="5305426" cy="1687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Grafik 14"/>
          <p:cNvGraphicFramePr>
            <a:graphicFrameLocks/>
          </p:cNvGraphicFramePr>
          <p:nvPr>
            <p:extLst>
              <p:ext uri="{D42A27DB-BD31-4B8C-83A1-F6EECF244321}">
                <p14:modId xmlns:p14="http://schemas.microsoft.com/office/powerpoint/2010/main" val="4288102544"/>
              </p:ext>
            </p:extLst>
          </p:nvPr>
        </p:nvGraphicFramePr>
        <p:xfrm>
          <a:off x="6262309" y="1313436"/>
          <a:ext cx="5262880" cy="1687216"/>
        </p:xfrm>
        <a:graphic>
          <a:graphicData uri="http://schemas.openxmlformats.org/drawingml/2006/chart">
            <c:chart xmlns:c="http://schemas.openxmlformats.org/drawingml/2006/chart" xmlns:r="http://schemas.openxmlformats.org/officeDocument/2006/relationships" r:id="rId4"/>
          </a:graphicData>
        </a:graphic>
      </p:graphicFrame>
      <p:sp>
        <p:nvSpPr>
          <p:cNvPr id="16" name="object 8"/>
          <p:cNvSpPr txBox="1"/>
          <p:nvPr/>
        </p:nvSpPr>
        <p:spPr>
          <a:xfrm>
            <a:off x="677754" y="4340697"/>
            <a:ext cx="10847439" cy="279563"/>
          </a:xfrm>
          <a:prstGeom prst="rect">
            <a:avLst/>
          </a:prstGeom>
          <a:solidFill>
            <a:srgbClr val="333E50"/>
          </a:solidFill>
        </p:spPr>
        <p:txBody>
          <a:bodyPr vert="horz" wrap="square" lIns="0" tIns="33019" rIns="0" bIns="0" rtlCol="0" anchor="ctr">
            <a:spAutoFit/>
          </a:bodyPr>
          <a:lstStyle/>
          <a:p>
            <a:pPr marL="91438" marR="0" lvl="0" indent="0" algn="l" defTabSz="914377"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1" normalizeH="0" baseline="0" noProof="0" dirty="0">
                <a:ln>
                  <a:noFill/>
                </a:ln>
                <a:solidFill>
                  <a:srgbClr val="FFFFFF"/>
                </a:solidFill>
                <a:effectLst/>
                <a:uLnTx/>
                <a:uFillTx/>
                <a:latin typeface="Calibri" panose="020F0502020204030204"/>
                <a:ea typeface="+mn-ea"/>
                <a:cs typeface="Calibri"/>
              </a:rPr>
              <a:t>İlde Aktif Çalışan – Pasif ( Emekli) Sigortalı Sayısı </a:t>
            </a:r>
            <a:r>
              <a:rPr lang="tr-TR" sz="1600" b="1" spc="-11" dirty="0">
                <a:solidFill>
                  <a:srgbClr val="FFFFFF"/>
                </a:solidFill>
                <a:latin typeface="Calibri" panose="020F0502020204030204"/>
                <a:cs typeface="Calibri"/>
              </a:rPr>
              <a:t>(</a:t>
            </a:r>
            <a:r>
              <a:rPr kumimoji="0" lang="tr-TR" sz="1600" b="1" i="0" u="none" strike="noStrike" kern="1200" cap="none" spc="-11" normalizeH="0" baseline="0" noProof="0" dirty="0" smtClean="0">
                <a:ln>
                  <a:noFill/>
                </a:ln>
                <a:solidFill>
                  <a:srgbClr val="FFFFFF"/>
                </a:solidFill>
                <a:effectLst/>
                <a:uLnTx/>
                <a:uFillTx/>
                <a:latin typeface="Calibri" panose="020F0502020204030204"/>
                <a:ea typeface="+mn-ea"/>
                <a:cs typeface="Calibri"/>
              </a:rPr>
              <a:t>2024)</a:t>
            </a:r>
            <a:endParaRPr kumimoji="0" lang="tr-TR" sz="1600" b="1" i="0" u="none" strike="noStrike" kern="1200" cap="none" spc="-11" normalizeH="0" baseline="0" noProof="0" dirty="0">
              <a:ln>
                <a:noFill/>
              </a:ln>
              <a:solidFill>
                <a:srgbClr val="FFFFFF"/>
              </a:solidFill>
              <a:effectLst/>
              <a:uLnTx/>
              <a:uFillTx/>
              <a:latin typeface="Calibri" panose="020F0502020204030204"/>
              <a:ea typeface="+mn-ea"/>
              <a:cs typeface="Calibri"/>
            </a:endParaRPr>
          </a:p>
        </p:txBody>
      </p:sp>
      <p:graphicFrame>
        <p:nvGraphicFramePr>
          <p:cNvPr id="17" name="Tablo 16"/>
          <p:cNvGraphicFramePr>
            <a:graphicFrameLocks noGrp="1"/>
          </p:cNvGraphicFramePr>
          <p:nvPr>
            <p:extLst>
              <p:ext uri="{D42A27DB-BD31-4B8C-83A1-F6EECF244321}">
                <p14:modId xmlns:p14="http://schemas.microsoft.com/office/powerpoint/2010/main" val="57951900"/>
              </p:ext>
            </p:extLst>
          </p:nvPr>
        </p:nvGraphicFramePr>
        <p:xfrm>
          <a:off x="677753" y="3067745"/>
          <a:ext cx="5305425" cy="1006826"/>
        </p:xfrm>
        <a:graphic>
          <a:graphicData uri="http://schemas.openxmlformats.org/drawingml/2006/table">
            <a:tbl>
              <a:tblPr/>
              <a:tblGrid>
                <a:gridCol w="1324301">
                  <a:extLst>
                    <a:ext uri="{9D8B030D-6E8A-4147-A177-3AD203B41FA5}">
                      <a16:colId xmlns:a16="http://schemas.microsoft.com/office/drawing/2014/main" val="1322678312"/>
                    </a:ext>
                  </a:extLst>
                </a:gridCol>
                <a:gridCol w="1992429">
                  <a:extLst>
                    <a:ext uri="{9D8B030D-6E8A-4147-A177-3AD203B41FA5}">
                      <a16:colId xmlns:a16="http://schemas.microsoft.com/office/drawing/2014/main" val="2967956116"/>
                    </a:ext>
                  </a:extLst>
                </a:gridCol>
                <a:gridCol w="1988695">
                  <a:extLst>
                    <a:ext uri="{9D8B030D-6E8A-4147-A177-3AD203B41FA5}">
                      <a16:colId xmlns:a16="http://schemas.microsoft.com/office/drawing/2014/main" val="2102746499"/>
                    </a:ext>
                  </a:extLst>
                </a:gridCol>
              </a:tblGrid>
              <a:tr h="503413">
                <a:tc rowSpan="2">
                  <a:txBody>
                    <a:bodyPr/>
                    <a:lstStyle/>
                    <a:p>
                      <a:pPr marL="9360">
                        <a:lnSpc>
                          <a:spcPts val="1800"/>
                        </a:lnSpc>
                        <a:spcBef>
                          <a:spcPts val="125"/>
                        </a:spcBef>
                      </a:pPr>
                      <a:r>
                        <a:rPr lang="tr-TR" sz="1500" b="1" strike="noStrike" spc="-1" dirty="0">
                          <a:latin typeface="+mn-lt"/>
                        </a:rPr>
                        <a:t>Kamu Çalışanı</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Türkiye</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Bingöl</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503413">
                <a:tc vMerge="1">
                  <a:txBody>
                    <a:bodyPr/>
                    <a:lstStyle/>
                    <a:p>
                      <a:pPr marL="9360">
                        <a:lnSpc>
                          <a:spcPts val="1800"/>
                        </a:lnSpc>
                        <a:spcBef>
                          <a:spcPts val="125"/>
                        </a:spcBef>
                      </a:pPr>
                      <a:endParaRPr lang="tr-TR" sz="1500" b="0" strike="noStrike" spc="-1" dirty="0">
                        <a:latin typeface="Arial"/>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b="0" i="0" kern="1200" dirty="0" smtClean="0">
                          <a:solidFill>
                            <a:schemeClr val="tx1"/>
                          </a:solidFill>
                          <a:effectLst/>
                          <a:latin typeface="+mn-lt"/>
                          <a:ea typeface="+mn-ea"/>
                          <a:cs typeface="+mn-cs"/>
                        </a:rPr>
                        <a:t>3.654.729</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smtClean="0">
                          <a:latin typeface="+mn-lt"/>
                        </a:rPr>
                        <a:t>18.624</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8" name="Tablo 17"/>
          <p:cNvGraphicFramePr>
            <a:graphicFrameLocks noGrp="1"/>
          </p:cNvGraphicFramePr>
          <p:nvPr>
            <p:extLst>
              <p:ext uri="{D42A27DB-BD31-4B8C-83A1-F6EECF244321}">
                <p14:modId xmlns:p14="http://schemas.microsoft.com/office/powerpoint/2010/main" val="3613041139"/>
              </p:ext>
            </p:extLst>
          </p:nvPr>
        </p:nvGraphicFramePr>
        <p:xfrm>
          <a:off x="6262309" y="3067743"/>
          <a:ext cx="5262881" cy="1009651"/>
        </p:xfrm>
        <a:graphic>
          <a:graphicData uri="http://schemas.openxmlformats.org/drawingml/2006/table">
            <a:tbl>
              <a:tblPr/>
              <a:tblGrid>
                <a:gridCol w="1313681">
                  <a:extLst>
                    <a:ext uri="{9D8B030D-6E8A-4147-A177-3AD203B41FA5}">
                      <a16:colId xmlns:a16="http://schemas.microsoft.com/office/drawing/2014/main" val="1322678312"/>
                    </a:ext>
                  </a:extLst>
                </a:gridCol>
                <a:gridCol w="1976452">
                  <a:extLst>
                    <a:ext uri="{9D8B030D-6E8A-4147-A177-3AD203B41FA5}">
                      <a16:colId xmlns:a16="http://schemas.microsoft.com/office/drawing/2014/main" val="2967956116"/>
                    </a:ext>
                  </a:extLst>
                </a:gridCol>
                <a:gridCol w="1972748">
                  <a:extLst>
                    <a:ext uri="{9D8B030D-6E8A-4147-A177-3AD203B41FA5}">
                      <a16:colId xmlns:a16="http://schemas.microsoft.com/office/drawing/2014/main" val="2102746499"/>
                    </a:ext>
                  </a:extLst>
                </a:gridCol>
              </a:tblGrid>
              <a:tr h="474345">
                <a:tc rowSpan="2">
                  <a:txBody>
                    <a:bodyPr/>
                    <a:lstStyle/>
                    <a:p>
                      <a:pPr marL="9525">
                        <a:lnSpc>
                          <a:spcPct val="100000"/>
                        </a:lnSpc>
                        <a:spcBef>
                          <a:spcPts val="715"/>
                        </a:spcBef>
                      </a:pPr>
                      <a:r>
                        <a:rPr lang="tr-TR" sz="1500" b="1" spc="-5" dirty="0">
                          <a:latin typeface="+mn-lt"/>
                        </a:rPr>
                        <a:t>Aktif Çalışan Sigortalılar İçinde Kamudan Maaş Alanlar</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Türkiye</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750"/>
                        </a:spcBef>
                      </a:pPr>
                      <a:r>
                        <a:rPr lang="tr-TR" sz="1500" b="1" dirty="0">
                          <a:latin typeface="+mn-lt"/>
                        </a:rPr>
                        <a:t>Bingöl</a:t>
                      </a:r>
                      <a:endParaRPr sz="1500" b="1"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514985">
                <a:tc vMerge="1">
                  <a:txBody>
                    <a:bodyPr/>
                    <a:lstStyle/>
                    <a:p>
                      <a:pPr marL="9525">
                        <a:lnSpc>
                          <a:spcPct val="100000"/>
                        </a:lnSpc>
                        <a:spcBef>
                          <a:spcPts val="715"/>
                        </a:spcBef>
                      </a:pPr>
                      <a:endParaRPr sz="1100" dirty="0">
                        <a:solidFill>
                          <a:schemeClr val="tx1"/>
                        </a:solidFill>
                        <a:latin typeface="Calibri"/>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smtClean="0">
                          <a:latin typeface="+mn-lt"/>
                        </a:rPr>
                        <a:t>5.589.088</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270" algn="ctr">
                        <a:lnSpc>
                          <a:spcPct val="100000"/>
                        </a:lnSpc>
                        <a:spcBef>
                          <a:spcPts val="715"/>
                        </a:spcBef>
                      </a:pPr>
                      <a:r>
                        <a:rPr lang="tr-TR" sz="1500" spc="-5" dirty="0" smtClean="0">
                          <a:latin typeface="+mn-lt"/>
                        </a:rPr>
                        <a:t>27.245</a:t>
                      </a:r>
                      <a:endParaRPr sz="15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600757894"/>
              </p:ext>
            </p:extLst>
          </p:nvPr>
        </p:nvGraphicFramePr>
        <p:xfrm>
          <a:off x="677751" y="4654267"/>
          <a:ext cx="10847437" cy="1773555"/>
        </p:xfrm>
        <a:graphic>
          <a:graphicData uri="http://schemas.openxmlformats.org/drawingml/2006/table">
            <a:tbl>
              <a:tblPr/>
              <a:tblGrid>
                <a:gridCol w="3124227">
                  <a:extLst>
                    <a:ext uri="{9D8B030D-6E8A-4147-A177-3AD203B41FA5}">
                      <a16:colId xmlns:a16="http://schemas.microsoft.com/office/drawing/2014/main" val="2967956116"/>
                    </a:ext>
                  </a:extLst>
                </a:gridCol>
                <a:gridCol w="1713299">
                  <a:extLst>
                    <a:ext uri="{9D8B030D-6E8A-4147-A177-3AD203B41FA5}">
                      <a16:colId xmlns:a16="http://schemas.microsoft.com/office/drawing/2014/main" val="1386628997"/>
                    </a:ext>
                  </a:extLst>
                </a:gridCol>
                <a:gridCol w="1799924">
                  <a:extLst>
                    <a:ext uri="{9D8B030D-6E8A-4147-A177-3AD203B41FA5}">
                      <a16:colId xmlns:a16="http://schemas.microsoft.com/office/drawing/2014/main" val="1599498167"/>
                    </a:ext>
                  </a:extLst>
                </a:gridCol>
                <a:gridCol w="1828799">
                  <a:extLst>
                    <a:ext uri="{9D8B030D-6E8A-4147-A177-3AD203B41FA5}">
                      <a16:colId xmlns:a16="http://schemas.microsoft.com/office/drawing/2014/main" val="3610371859"/>
                    </a:ext>
                  </a:extLst>
                </a:gridCol>
                <a:gridCol w="1212783">
                  <a:extLst>
                    <a:ext uri="{9D8B030D-6E8A-4147-A177-3AD203B41FA5}">
                      <a16:colId xmlns:a16="http://schemas.microsoft.com/office/drawing/2014/main" val="2652755475"/>
                    </a:ext>
                  </a:extLst>
                </a:gridCol>
                <a:gridCol w="1168405">
                  <a:extLst>
                    <a:ext uri="{9D8B030D-6E8A-4147-A177-3AD203B41FA5}">
                      <a16:colId xmlns:a16="http://schemas.microsoft.com/office/drawing/2014/main" val="2102746499"/>
                    </a:ext>
                  </a:extLst>
                </a:gridCol>
              </a:tblGrid>
              <a:tr h="489899">
                <a:tc>
                  <a:txBody>
                    <a:bodyPr/>
                    <a:lstStyle/>
                    <a:p>
                      <a:pPr marL="1270" algn="ctr">
                        <a:lnSpc>
                          <a:spcPct val="100000"/>
                        </a:lnSpc>
                        <a:spcBef>
                          <a:spcPts val="750"/>
                        </a:spcBef>
                      </a:pPr>
                      <a:endParaRPr sz="1500" b="0"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4/A(SSK)</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4/B (</a:t>
                      </a:r>
                      <a:r>
                        <a:rPr lang="tr-TR" sz="1500" b="1" dirty="0" err="1" smtClean="0">
                          <a:latin typeface="+mn-lt"/>
                          <a:cs typeface="Calibri"/>
                        </a:rPr>
                        <a:t>Bağ-Kur</a:t>
                      </a:r>
                      <a:r>
                        <a:rPr lang="tr-TR" sz="1500" b="1" dirty="0">
                          <a:latin typeface="+mn-lt"/>
                          <a:cs typeface="Calibri"/>
                        </a:rPr>
                        <a:t>)</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4/C (Emekli Sandığı)</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625"/>
                        </a:spcBef>
                      </a:pPr>
                      <a:r>
                        <a:rPr lang="tr-TR" sz="1500" b="1" dirty="0">
                          <a:latin typeface="+mn-lt"/>
                          <a:cs typeface="Calibri"/>
                        </a:rPr>
                        <a:t>TOPLAM</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75" algn="ctr">
                        <a:lnSpc>
                          <a:spcPct val="100000"/>
                        </a:lnSpc>
                        <a:spcBef>
                          <a:spcPts val="625"/>
                        </a:spcBef>
                      </a:pPr>
                      <a:r>
                        <a:rPr lang="tr-TR" sz="1500" b="1" dirty="0">
                          <a:latin typeface="+mn-lt"/>
                          <a:cs typeface="Calibri"/>
                        </a:rPr>
                        <a:t>İl </a:t>
                      </a:r>
                      <a:r>
                        <a:rPr lang="tr-TR" sz="1500" b="1" dirty="0" smtClean="0">
                          <a:latin typeface="+mn-lt"/>
                          <a:cs typeface="Calibri"/>
                        </a:rPr>
                        <a:t>Nüfusuna </a:t>
                      </a:r>
                      <a:r>
                        <a:rPr lang="tr-TR" sz="1500" b="1" dirty="0">
                          <a:latin typeface="+mn-lt"/>
                          <a:cs typeface="Calibri"/>
                        </a:rPr>
                        <a:t>Oranı (%)</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281185">
                <a:tc>
                  <a:txBody>
                    <a:bodyPr/>
                    <a:lstStyle/>
                    <a:p>
                      <a:pPr marL="7620">
                        <a:lnSpc>
                          <a:spcPct val="100000"/>
                        </a:lnSpc>
                        <a:spcBef>
                          <a:spcPts val="625"/>
                        </a:spcBef>
                      </a:pPr>
                      <a:r>
                        <a:rPr sz="1500" b="1" spc="-10" dirty="0">
                          <a:latin typeface="+mn-lt"/>
                          <a:cs typeface="Calibri"/>
                        </a:rPr>
                        <a:t>Aktif</a:t>
                      </a:r>
                      <a:r>
                        <a:rPr sz="1500" b="1" spc="-5" dirty="0">
                          <a:latin typeface="+mn-lt"/>
                          <a:cs typeface="Calibri"/>
                        </a:rPr>
                        <a:t> Çalışan</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25"/>
                        </a:spcBef>
                      </a:pPr>
                      <a:r>
                        <a:rPr lang="tr-TR" sz="1500" spc="-5" dirty="0" smtClean="0">
                          <a:latin typeface="+mn-lt"/>
                          <a:cs typeface="Calibri"/>
                        </a:rPr>
                        <a:t>37.956</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4.604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18.624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dirty="0" smtClean="0">
                          <a:latin typeface="+mn-lt"/>
                          <a:cs typeface="Calibri"/>
                        </a:rPr>
                        <a:t>61.184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latin typeface="+mn-lt"/>
                          <a:cs typeface="Calibri"/>
                        </a:rPr>
                        <a:t>21,41</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281185">
                <a:tc>
                  <a:txBody>
                    <a:bodyPr/>
                    <a:lstStyle/>
                    <a:p>
                      <a:pPr marL="7620">
                        <a:lnSpc>
                          <a:spcPct val="100000"/>
                        </a:lnSpc>
                        <a:spcBef>
                          <a:spcPts val="625"/>
                        </a:spcBef>
                      </a:pPr>
                      <a:r>
                        <a:rPr sz="1500" b="1" spc="-10" dirty="0">
                          <a:latin typeface="+mn-lt"/>
                          <a:cs typeface="Calibri"/>
                        </a:rPr>
                        <a:t>Pasif</a:t>
                      </a:r>
                      <a:r>
                        <a:rPr sz="1500" b="1" spc="-20" dirty="0">
                          <a:latin typeface="+mn-lt"/>
                          <a:cs typeface="Calibri"/>
                        </a:rPr>
                        <a:t> </a:t>
                      </a:r>
                      <a:r>
                        <a:rPr sz="1500" b="1" spc="-5" dirty="0">
                          <a:latin typeface="+mn-lt"/>
                          <a:cs typeface="Calibri"/>
                        </a:rPr>
                        <a:t>Çalışan</a:t>
                      </a:r>
                      <a:endParaRPr sz="1500" b="1" dirty="0">
                        <a:latin typeface="+mn-lt"/>
                        <a:cs typeface="Calibri"/>
                      </a:endParaRPr>
                    </a:p>
                  </a:txBody>
                  <a:tcPr marL="0" marR="0" marT="793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625"/>
                        </a:spcBef>
                      </a:pPr>
                      <a:r>
                        <a:rPr lang="tr-TR" sz="1500" spc="-5" dirty="0" smtClean="0">
                          <a:latin typeface="+mn-lt"/>
                          <a:cs typeface="Calibri"/>
                        </a:rPr>
                        <a:t>12.805</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5.324</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spc="-5" dirty="0" smtClean="0">
                          <a:latin typeface="+mn-lt"/>
                          <a:cs typeface="Calibri"/>
                        </a:rPr>
                        <a:t>5.639</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dirty="0" smtClean="0">
                          <a:latin typeface="+mn-lt"/>
                          <a:cs typeface="Calibri"/>
                        </a:rPr>
                        <a:t>23.768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latin typeface="+mn-lt"/>
                          <a:cs typeface="Calibri"/>
                        </a:rPr>
                        <a:t>8,32</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81611038"/>
                  </a:ext>
                </a:extLst>
              </a:tr>
              <a:tr h="275387">
                <a:tc>
                  <a:txBody>
                    <a:bodyPr/>
                    <a:lstStyle/>
                    <a:p>
                      <a:pPr marL="7620">
                        <a:lnSpc>
                          <a:spcPct val="100000"/>
                        </a:lnSpc>
                        <a:spcBef>
                          <a:spcPts val="575"/>
                        </a:spcBef>
                      </a:pPr>
                      <a:r>
                        <a:rPr sz="1500" b="1" spc="-5" dirty="0">
                          <a:latin typeface="+mn-lt"/>
                          <a:cs typeface="Calibri"/>
                        </a:rPr>
                        <a:t>Bakmakla </a:t>
                      </a:r>
                      <a:r>
                        <a:rPr sz="1500" b="1" spc="-20" dirty="0">
                          <a:latin typeface="+mn-lt"/>
                          <a:cs typeface="Calibri"/>
                        </a:rPr>
                        <a:t>Yükümlü </a:t>
                      </a:r>
                      <a:r>
                        <a:rPr sz="1500" b="1" spc="-15" dirty="0">
                          <a:latin typeface="+mn-lt"/>
                          <a:cs typeface="Calibri"/>
                        </a:rPr>
                        <a:t>Tutulanlar</a:t>
                      </a:r>
                      <a:endParaRPr sz="1500" b="1" dirty="0">
                        <a:latin typeface="+mn-lt"/>
                        <a:cs typeface="Calibri"/>
                      </a:endParaRPr>
                    </a:p>
                  </a:txBody>
                  <a:tcPr marL="0" marR="0" marT="730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575"/>
                        </a:spcBef>
                        <a:spcAft>
                          <a:spcPts val="0"/>
                        </a:spcAft>
                        <a:buClrTx/>
                        <a:buSzTx/>
                        <a:buFontTx/>
                        <a:buNone/>
                        <a:tabLst/>
                        <a:defRPr/>
                      </a:pPr>
                      <a:r>
                        <a:rPr lang="tr-TR" sz="1500" spc="-5" dirty="0" smtClean="0">
                          <a:latin typeface="+mn-lt"/>
                          <a:cs typeface="Calibri"/>
                        </a:rPr>
                        <a:t>42.750</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smtClean="0">
                          <a:latin typeface="+mn-lt"/>
                          <a:cs typeface="Calibri"/>
                        </a:rPr>
                        <a:t>29.709</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smtClean="0">
                          <a:latin typeface="+mn-lt"/>
                          <a:cs typeface="Calibri"/>
                        </a:rPr>
                        <a:t>48.487</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575"/>
                        </a:spcBef>
                      </a:pPr>
                      <a:r>
                        <a:rPr lang="tr-TR" sz="1500" spc="-5" dirty="0" smtClean="0">
                          <a:latin typeface="+mn-lt"/>
                          <a:cs typeface="Calibri"/>
                        </a:rPr>
                        <a:t>120.946</a:t>
                      </a:r>
                      <a:endParaRPr lang="tr-T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575"/>
                        </a:spcBef>
                      </a:pPr>
                      <a:r>
                        <a:rPr lang="tr-TR" sz="1500" b="1" spc="-10" dirty="0" smtClean="0">
                          <a:latin typeface="+mn-lt"/>
                          <a:cs typeface="Calibri"/>
                        </a:rPr>
                        <a:t>42,34</a:t>
                      </a:r>
                      <a:endParaRPr sz="1500" dirty="0">
                        <a:latin typeface="+mn-lt"/>
                        <a:cs typeface="Calibri"/>
                      </a:endParaRPr>
                    </a:p>
                  </a:txBody>
                  <a:tcPr marL="0" marR="0" marT="730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87532455"/>
                  </a:ext>
                </a:extLst>
              </a:tr>
              <a:tr h="291620">
                <a:tc gridSpan="4">
                  <a:txBody>
                    <a:bodyPr/>
                    <a:lstStyle/>
                    <a:p>
                      <a:pPr marL="1270" algn="ctr">
                        <a:lnSpc>
                          <a:spcPct val="100000"/>
                        </a:lnSpc>
                        <a:spcBef>
                          <a:spcPts val="715"/>
                        </a:spcBef>
                      </a:pPr>
                      <a:r>
                        <a:rPr lang="tr-TR" sz="1500" b="1" dirty="0">
                          <a:solidFill>
                            <a:schemeClr val="tx1"/>
                          </a:solidFill>
                          <a:latin typeface="+mn-lt"/>
                          <a:cs typeface="Calibri"/>
                        </a:rPr>
                        <a:t>Genel Toplam</a:t>
                      </a:r>
                      <a:endParaRPr sz="1500" b="1" dirty="0">
                        <a:solidFill>
                          <a:schemeClr val="tx1"/>
                        </a:solidFill>
                        <a:latin typeface="+mn-lt"/>
                        <a:cs typeface="Calibri"/>
                      </a:endParaRPr>
                    </a:p>
                  </a:txBody>
                  <a:tcPr marL="0" marR="0" marT="9080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L="1270" algn="ctr">
                        <a:lnSpc>
                          <a:spcPct val="100000"/>
                        </a:lnSpc>
                        <a:spcBef>
                          <a:spcPts val="715"/>
                        </a:spcBef>
                      </a:pPr>
                      <a:endParaRPr sz="1400" b="0" dirty="0">
                        <a:solidFill>
                          <a:schemeClr val="tx1"/>
                        </a:solidFill>
                        <a:latin typeface="+mn-lt"/>
                        <a:cs typeface="Calibri"/>
                      </a:endParaRPr>
                    </a:p>
                  </a:txBody>
                  <a:tcPr marL="0" marR="0" marT="908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625"/>
                        </a:spcBef>
                      </a:pPr>
                      <a:r>
                        <a:rPr lang="tr-TR" sz="1500" b="1" dirty="0" smtClean="0">
                          <a:solidFill>
                            <a:srgbClr val="C00000"/>
                          </a:solidFill>
                          <a:latin typeface="+mn-lt"/>
                          <a:cs typeface="Calibri"/>
                        </a:rPr>
                        <a:t>205.898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625"/>
                        </a:spcBef>
                      </a:pPr>
                      <a:r>
                        <a:rPr lang="tr-TR" sz="1500" b="1" spc="-10" dirty="0" smtClean="0">
                          <a:solidFill>
                            <a:srgbClr val="C00000"/>
                          </a:solidFill>
                          <a:latin typeface="+mn-lt"/>
                          <a:cs typeface="Calibri"/>
                        </a:rPr>
                        <a:t>72,08</a:t>
                      </a:r>
                      <a:endParaRPr sz="1500" dirty="0">
                        <a:latin typeface="+mn-lt"/>
                        <a:cs typeface="Calibri"/>
                      </a:endParaRPr>
                    </a:p>
                  </a:txBody>
                  <a:tcPr marL="0" marR="0" marT="7937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8796975"/>
                  </a:ext>
                </a:extLst>
              </a:tr>
            </a:tbl>
          </a:graphicData>
        </a:graphic>
      </p:graphicFrame>
      <p:sp>
        <p:nvSpPr>
          <p:cNvPr id="2" name="Metin kutusu 1"/>
          <p:cNvSpPr txBox="1"/>
          <p:nvPr/>
        </p:nvSpPr>
        <p:spPr>
          <a:xfrm>
            <a:off x="6262308" y="4043678"/>
            <a:ext cx="5173336"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panose="020F0502020204030204"/>
                <a:ea typeface="+mn-ea"/>
                <a:cs typeface="+mn-cs"/>
              </a:rPr>
              <a:t>Bu sütunda kamuda çalışan 4/a ve 4/c çalışanlara ait veriler birleştirilmiştir.</a:t>
            </a:r>
          </a:p>
        </p:txBody>
      </p:sp>
      <p:sp>
        <p:nvSpPr>
          <p:cNvPr id="13" name="Metin kutusu 12"/>
          <p:cNvSpPr txBox="1"/>
          <p:nvPr/>
        </p:nvSpPr>
        <p:spPr>
          <a:xfrm>
            <a:off x="677751" y="4043680"/>
            <a:ext cx="5173336"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panose="020F0502020204030204"/>
                <a:ea typeface="+mn-ea"/>
                <a:cs typeface="+mn-cs"/>
              </a:rPr>
              <a:t>Bu sütunda kamuda çalışan 4/c (Memur) çalışanlara ait veriler verilmiştir.</a:t>
            </a:r>
          </a:p>
        </p:txBody>
      </p:sp>
    </p:spTree>
    <p:extLst>
      <p:ext uri="{BB962C8B-B14F-4D97-AF65-F5344CB8AC3E}">
        <p14:creationId xmlns:p14="http://schemas.microsoft.com/office/powerpoint/2010/main" val="29088655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10"/>
          <p:cNvSpPr txBox="1"/>
          <p:nvPr/>
        </p:nvSpPr>
        <p:spPr>
          <a:xfrm>
            <a:off x="688693" y="966563"/>
            <a:ext cx="10857051" cy="279564"/>
          </a:xfrm>
          <a:prstGeom prst="rect">
            <a:avLst/>
          </a:prstGeom>
          <a:solidFill>
            <a:srgbClr val="333E50"/>
          </a:solidFill>
        </p:spPr>
        <p:txBody>
          <a:bodyPr vert="horz" wrap="square" lIns="0" tIns="33020" rIns="0" bIns="0" rtlCol="0" anchor="ctr">
            <a:spAutoFit/>
          </a:bodyPr>
          <a:lstStyle/>
          <a:p>
            <a:pPr marL="90803" marR="0" lvl="0" indent="0" algn="l" defTabSz="914377"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İldeki Genel Sağlık </a:t>
            </a:r>
            <a:r>
              <a:rPr kumimoji="0" sz="1600" b="1" i="0" u="none" strike="noStrike" kern="1200" cap="none" spc="-11" normalizeH="0" baseline="0" noProof="0" dirty="0">
                <a:ln>
                  <a:noFill/>
                </a:ln>
                <a:solidFill>
                  <a:srgbClr val="FFFFFF"/>
                </a:solidFill>
                <a:effectLst/>
                <a:uLnTx/>
                <a:uFillTx/>
                <a:latin typeface="Calibri"/>
                <a:ea typeface="+mn-ea"/>
                <a:cs typeface="Calibri"/>
              </a:rPr>
              <a:t>Sigortası </a:t>
            </a:r>
            <a:r>
              <a:rPr kumimoji="0" sz="1600" b="1" i="0" u="none" strike="noStrike" kern="1200" cap="none" spc="-5" normalizeH="0" baseline="0" noProof="0" dirty="0">
                <a:ln>
                  <a:noFill/>
                </a:ln>
                <a:solidFill>
                  <a:srgbClr val="FFFFFF"/>
                </a:solidFill>
                <a:effectLst/>
                <a:uLnTx/>
                <a:uFillTx/>
                <a:latin typeface="Calibri"/>
                <a:ea typeface="+mn-ea"/>
                <a:cs typeface="Calibri"/>
              </a:rPr>
              <a:t>Prim </a:t>
            </a:r>
            <a:r>
              <a:rPr kumimoji="0" sz="1600" b="1" i="0" u="none" strike="noStrike" kern="1200" cap="none" spc="-11" normalizeH="0" baseline="0" noProof="0" dirty="0" err="1">
                <a:ln>
                  <a:noFill/>
                </a:ln>
                <a:solidFill>
                  <a:srgbClr val="FFFFFF"/>
                </a:solidFill>
                <a:effectLst/>
                <a:uLnTx/>
                <a:uFillTx/>
                <a:latin typeface="Calibri"/>
                <a:ea typeface="+mn-ea"/>
                <a:cs typeface="Calibri"/>
              </a:rPr>
              <a:t>Ödemeleri</a:t>
            </a:r>
            <a:r>
              <a:rPr kumimoji="0" sz="1600" b="1" i="0" u="none" strike="noStrike" kern="1200" cap="none" spc="-11" normalizeH="0" baseline="0" noProof="0" dirty="0">
                <a:ln>
                  <a:noFill/>
                </a:ln>
                <a:solidFill>
                  <a:srgbClr val="FFFFFF"/>
                </a:solidFill>
                <a:effectLst/>
                <a:uLnTx/>
                <a:uFillTx/>
                <a:latin typeface="Calibri"/>
                <a:ea typeface="+mn-ea"/>
                <a:cs typeface="Calibri"/>
              </a:rPr>
              <a:t> </a:t>
            </a:r>
            <a:r>
              <a:rPr lang="tr-TR" sz="1600" b="1" spc="-5" dirty="0">
                <a:solidFill>
                  <a:srgbClr val="FFFFFF"/>
                </a:solidFill>
                <a:latin typeface="Calibri"/>
                <a:cs typeface="Calibri"/>
              </a:rPr>
              <a:t> </a:t>
            </a:r>
            <a:r>
              <a:rPr lang="tr-TR" sz="1600" b="1" spc="-5" dirty="0" smtClean="0">
                <a:solidFill>
                  <a:srgbClr val="FFFFFF"/>
                </a:solidFill>
                <a:latin typeface="Calibri"/>
                <a:cs typeface="Calibri"/>
              </a:rPr>
              <a:t>(</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1"/>
          <p:cNvSpPr txBox="1"/>
          <p:nvPr/>
        </p:nvSpPr>
        <p:spPr>
          <a:xfrm>
            <a:off x="688692" y="3506158"/>
            <a:ext cx="10857053" cy="280205"/>
          </a:xfrm>
          <a:prstGeom prst="rect">
            <a:avLst/>
          </a:prstGeom>
          <a:solidFill>
            <a:srgbClr val="333E50"/>
          </a:solidFill>
        </p:spPr>
        <p:txBody>
          <a:bodyPr vert="horz" wrap="square" lIns="0" tIns="33655" rIns="0" bIns="0" rtlCol="0" anchor="ctr">
            <a:spAutoFit/>
          </a:bodyPr>
          <a:lstStyle/>
          <a:p>
            <a:pPr marL="90803" marR="0" lvl="0" indent="0" algn="l" defTabSz="914377" rtl="0" eaLnBrk="1" fontAlgn="auto" latinLnBrk="0" hangingPunct="1">
              <a:lnSpc>
                <a:spcPct val="100000"/>
              </a:lnSpc>
              <a:spcBef>
                <a:spcPts val="265"/>
              </a:spcBef>
              <a:spcAft>
                <a:spcPts val="0"/>
              </a:spcAft>
              <a:buClrTx/>
              <a:buSzTx/>
              <a:buFontTx/>
              <a:buNone/>
              <a:tabLst/>
              <a:defRPr/>
            </a:pPr>
            <a:r>
              <a:rPr kumimoji="0" sz="1600" b="1" i="0" u="none" strike="noStrike" kern="1200" cap="none" spc="-11" normalizeH="0" baseline="0" noProof="0" dirty="0">
                <a:ln>
                  <a:noFill/>
                </a:ln>
                <a:solidFill>
                  <a:srgbClr val="FFFFFF"/>
                </a:solidFill>
                <a:effectLst/>
                <a:uLnTx/>
                <a:uFillTx/>
                <a:latin typeface="Calibri"/>
                <a:ea typeface="+mn-ea"/>
                <a:cs typeface="Calibri"/>
              </a:rPr>
              <a:t>TRB1 </a:t>
            </a:r>
            <a:r>
              <a:rPr kumimoji="0" sz="1600" b="1" i="0" u="none" strike="noStrike" kern="1200" cap="none" spc="-5" normalizeH="0" baseline="0" noProof="0" dirty="0">
                <a:ln>
                  <a:noFill/>
                </a:ln>
                <a:solidFill>
                  <a:srgbClr val="FFFFFF"/>
                </a:solidFill>
                <a:effectLst/>
                <a:uLnTx/>
                <a:uFillTx/>
                <a:latin typeface="Calibri"/>
                <a:ea typeface="+mn-ea"/>
                <a:cs typeface="Calibri"/>
              </a:rPr>
              <a:t>Bölgesindeki </a:t>
            </a: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5" normalizeH="0" baseline="0" noProof="0" dirty="0">
                <a:ln>
                  <a:noFill/>
                </a:ln>
                <a:solidFill>
                  <a:srgbClr val="FFFFFF"/>
                </a:solidFill>
                <a:effectLst/>
                <a:uLnTx/>
                <a:uFillTx/>
                <a:latin typeface="Calibri"/>
                <a:ea typeface="+mn-ea"/>
                <a:cs typeface="Calibri"/>
              </a:rPr>
              <a:t>Güvenlik </a:t>
            </a:r>
            <a:r>
              <a:rPr kumimoji="0" sz="1600" b="1" i="0" u="none" strike="noStrike" kern="1200" cap="none" spc="-11" normalizeH="0" baseline="0" noProof="0" dirty="0">
                <a:ln>
                  <a:noFill/>
                </a:ln>
                <a:solidFill>
                  <a:srgbClr val="FFFFFF"/>
                </a:solidFill>
                <a:effectLst/>
                <a:uLnTx/>
                <a:uFillTx/>
                <a:latin typeface="Calibri"/>
                <a:ea typeface="+mn-ea"/>
                <a:cs typeface="Calibri"/>
              </a:rPr>
              <a:t>Kapsamı </a:t>
            </a:r>
            <a:r>
              <a:rPr kumimoji="0" sz="1600" b="1" i="0" u="none" strike="noStrike" kern="1200" cap="none" spc="-5" normalizeH="0" baseline="0" noProof="0" dirty="0">
                <a:ln>
                  <a:noFill/>
                </a:ln>
                <a:solidFill>
                  <a:srgbClr val="FFFFFF"/>
                </a:solidFill>
                <a:effectLst/>
                <a:uLnTx/>
                <a:uFillTx/>
                <a:latin typeface="Calibri"/>
                <a:ea typeface="+mn-ea"/>
                <a:cs typeface="Calibri"/>
              </a:rPr>
              <a:t>Dışında </a:t>
            </a:r>
            <a:r>
              <a:rPr kumimoji="0" sz="1600" b="1" i="0" u="none" strike="noStrike" kern="1200" cap="none" spc="-11" normalizeH="0" baseline="0" noProof="0" dirty="0">
                <a:ln>
                  <a:noFill/>
                </a:ln>
                <a:solidFill>
                  <a:srgbClr val="FFFFFF"/>
                </a:solidFill>
                <a:effectLst/>
                <a:uLnTx/>
                <a:uFillTx/>
                <a:latin typeface="Calibri"/>
                <a:ea typeface="+mn-ea"/>
                <a:cs typeface="Calibri"/>
              </a:rPr>
              <a:t>Kalan</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Nüfus</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1" name="Metin kutusu 10"/>
          <p:cNvSpPr txBox="1"/>
          <p:nvPr/>
        </p:nvSpPr>
        <p:spPr>
          <a:xfrm>
            <a:off x="417444" y="236800"/>
            <a:ext cx="4336181" cy="369332"/>
          </a:xfrm>
          <a:prstGeom prst="rect">
            <a:avLst/>
          </a:prstGeom>
          <a:noFill/>
        </p:spPr>
        <p:txBody>
          <a:bodyPr wrap="square" rtlCol="0" anchor="ctr">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a:t>
            </a:r>
          </a:p>
        </p:txBody>
      </p:sp>
      <p:graphicFrame>
        <p:nvGraphicFramePr>
          <p:cNvPr id="12" name="Tablo 11"/>
          <p:cNvGraphicFramePr>
            <a:graphicFrameLocks noGrp="1"/>
          </p:cNvGraphicFramePr>
          <p:nvPr>
            <p:extLst>
              <p:ext uri="{D42A27DB-BD31-4B8C-83A1-F6EECF244321}">
                <p14:modId xmlns:p14="http://schemas.microsoft.com/office/powerpoint/2010/main" val="2347418605"/>
              </p:ext>
            </p:extLst>
          </p:nvPr>
        </p:nvGraphicFramePr>
        <p:xfrm>
          <a:off x="683583" y="1437572"/>
          <a:ext cx="10862163" cy="1818862"/>
        </p:xfrm>
        <a:graphic>
          <a:graphicData uri="http://schemas.openxmlformats.org/drawingml/2006/table">
            <a:tbl>
              <a:tblPr/>
              <a:tblGrid>
                <a:gridCol w="3215213">
                  <a:extLst>
                    <a:ext uri="{9D8B030D-6E8A-4147-A177-3AD203B41FA5}">
                      <a16:colId xmlns:a16="http://schemas.microsoft.com/office/drawing/2014/main" val="2967956116"/>
                    </a:ext>
                  </a:extLst>
                </a:gridCol>
                <a:gridCol w="2467413">
                  <a:extLst>
                    <a:ext uri="{9D8B030D-6E8A-4147-A177-3AD203B41FA5}">
                      <a16:colId xmlns:a16="http://schemas.microsoft.com/office/drawing/2014/main" val="1386628997"/>
                    </a:ext>
                  </a:extLst>
                </a:gridCol>
                <a:gridCol w="1734899">
                  <a:extLst>
                    <a:ext uri="{9D8B030D-6E8A-4147-A177-3AD203B41FA5}">
                      <a16:colId xmlns:a16="http://schemas.microsoft.com/office/drawing/2014/main" val="1599498167"/>
                    </a:ext>
                  </a:extLst>
                </a:gridCol>
                <a:gridCol w="1349367">
                  <a:extLst>
                    <a:ext uri="{9D8B030D-6E8A-4147-A177-3AD203B41FA5}">
                      <a16:colId xmlns:a16="http://schemas.microsoft.com/office/drawing/2014/main" val="3610371859"/>
                    </a:ext>
                  </a:extLst>
                </a:gridCol>
                <a:gridCol w="2095271">
                  <a:extLst>
                    <a:ext uri="{9D8B030D-6E8A-4147-A177-3AD203B41FA5}">
                      <a16:colId xmlns:a16="http://schemas.microsoft.com/office/drawing/2014/main" val="2652755475"/>
                    </a:ext>
                  </a:extLst>
                </a:gridCol>
              </a:tblGrid>
              <a:tr h="1083827">
                <a:tc>
                  <a:txBody>
                    <a:bodyPr/>
                    <a:lstStyle/>
                    <a:p>
                      <a:pPr marL="1270" algn="ctr">
                        <a:lnSpc>
                          <a:spcPct val="100000"/>
                        </a:lnSpc>
                        <a:spcBef>
                          <a:spcPts val="750"/>
                        </a:spcBef>
                      </a:pPr>
                      <a:endParaRPr sz="1500" b="0" dirty="0">
                        <a:solidFill>
                          <a:schemeClr val="tx1"/>
                        </a:solidFill>
                        <a:latin typeface="+mn-lt"/>
                        <a:cs typeface="Calibri"/>
                      </a:endParaRPr>
                    </a:p>
                  </a:txBody>
                  <a:tcPr marL="0" marR="0" marT="9525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26060" marR="201930" indent="-18415" algn="ctr">
                        <a:lnSpc>
                          <a:spcPct val="100000"/>
                        </a:lnSpc>
                      </a:pPr>
                      <a:r>
                        <a:rPr lang="tr-TR" sz="1500" spc="-10" dirty="0">
                          <a:latin typeface="+mn-lt"/>
                          <a:cs typeface="Calibri"/>
                        </a:rPr>
                        <a:t>Devlet</a:t>
                      </a:r>
                      <a:r>
                        <a:rPr lang="tr-TR" sz="1500" spc="-10" baseline="0" dirty="0">
                          <a:latin typeface="+mn-lt"/>
                          <a:cs typeface="Calibri"/>
                        </a:rPr>
                        <a:t> </a:t>
                      </a:r>
                      <a:r>
                        <a:rPr sz="1500" spc="-20" dirty="0" err="1">
                          <a:latin typeface="+mn-lt"/>
                          <a:cs typeface="Calibri"/>
                        </a:rPr>
                        <a:t>Tarafından</a:t>
                      </a:r>
                      <a:r>
                        <a:rPr sz="1500" spc="-20" dirty="0">
                          <a:latin typeface="+mn-lt"/>
                          <a:cs typeface="Calibri"/>
                        </a:rPr>
                        <a:t> </a:t>
                      </a:r>
                      <a:r>
                        <a:rPr sz="1500" spc="-5" dirty="0">
                          <a:latin typeface="+mn-lt"/>
                          <a:cs typeface="Calibri"/>
                        </a:rPr>
                        <a:t>Genel Sağlık  </a:t>
                      </a:r>
                      <a:r>
                        <a:rPr sz="1500" spc="-10" dirty="0">
                          <a:latin typeface="+mn-lt"/>
                          <a:cs typeface="Calibri"/>
                        </a:rPr>
                        <a:t>Sigorta </a:t>
                      </a:r>
                      <a:r>
                        <a:rPr sz="1500" spc="-5" dirty="0">
                          <a:latin typeface="+mn-lt"/>
                          <a:cs typeface="Calibri"/>
                        </a:rPr>
                        <a:t>Primi (GSS)</a:t>
                      </a:r>
                      <a:r>
                        <a:rPr sz="1500" spc="15" dirty="0">
                          <a:latin typeface="+mn-lt"/>
                          <a:cs typeface="Calibri"/>
                        </a:rPr>
                        <a:t> </a:t>
                      </a:r>
                      <a:r>
                        <a:rPr sz="1500" spc="-10" dirty="0">
                          <a:latin typeface="+mn-lt"/>
                          <a:cs typeface="Calibri"/>
                        </a:rPr>
                        <a:t>Ödenenler</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1600" marR="93345" indent="24130" algn="ctr">
                        <a:lnSpc>
                          <a:spcPct val="100000"/>
                        </a:lnSpc>
                      </a:pPr>
                      <a:r>
                        <a:rPr sz="1500" spc="-5" dirty="0" err="1">
                          <a:latin typeface="+mn-lt"/>
                          <a:cs typeface="Calibri"/>
                        </a:rPr>
                        <a:t>Kendileri</a:t>
                      </a:r>
                      <a:r>
                        <a:rPr sz="1500" spc="-5" dirty="0">
                          <a:latin typeface="+mn-lt"/>
                          <a:cs typeface="Calibri"/>
                        </a:rPr>
                        <a:t> </a:t>
                      </a:r>
                      <a:r>
                        <a:rPr sz="1500" spc="-20" dirty="0">
                          <a:latin typeface="+mn-lt"/>
                          <a:cs typeface="Calibri"/>
                        </a:rPr>
                        <a:t>Tarafından  </a:t>
                      </a:r>
                      <a:r>
                        <a:rPr sz="1500" spc="-5" dirty="0">
                          <a:latin typeface="+mn-lt"/>
                          <a:cs typeface="Calibri"/>
                        </a:rPr>
                        <a:t>GSS </a:t>
                      </a:r>
                      <a:r>
                        <a:rPr sz="1500" spc="-5" dirty="0" err="1">
                          <a:latin typeface="+mn-lt"/>
                          <a:cs typeface="Calibri"/>
                        </a:rPr>
                        <a:t>Primi</a:t>
                      </a:r>
                      <a:r>
                        <a:rPr sz="1500" spc="-40" dirty="0">
                          <a:latin typeface="+mn-lt"/>
                          <a:cs typeface="Calibri"/>
                        </a:rPr>
                        <a:t> </a:t>
                      </a:r>
                      <a:r>
                        <a:rPr lang="tr-TR" sz="1500" spc="-10" dirty="0" smtClean="0">
                          <a:latin typeface="+mn-lt"/>
                          <a:cs typeface="Calibri"/>
                        </a:rPr>
                        <a:t>Ödenenler</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1600" marR="93345" indent="24130" algn="ctr">
                        <a:lnSpc>
                          <a:spcPct val="100000"/>
                        </a:lnSpc>
                      </a:pPr>
                      <a:r>
                        <a:rPr lang="tr-TR" sz="1500" dirty="0">
                          <a:latin typeface="+mn-lt"/>
                          <a:cs typeface="Calibri"/>
                        </a:rPr>
                        <a:t>Toplam</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54000" marR="74930" indent="-172720" algn="ctr">
                        <a:lnSpc>
                          <a:spcPct val="100000"/>
                        </a:lnSpc>
                      </a:pPr>
                      <a:r>
                        <a:rPr sz="1500" spc="-30" dirty="0" err="1">
                          <a:latin typeface="+mn-lt"/>
                          <a:cs typeface="Calibri"/>
                        </a:rPr>
                        <a:t>Toplam</a:t>
                      </a:r>
                      <a:r>
                        <a:rPr sz="1500" spc="-30" dirty="0">
                          <a:latin typeface="+mn-lt"/>
                          <a:cs typeface="Calibri"/>
                        </a:rPr>
                        <a:t> </a:t>
                      </a:r>
                      <a:r>
                        <a:rPr sz="1500" spc="-10" dirty="0">
                          <a:latin typeface="+mn-lt"/>
                          <a:cs typeface="Calibri"/>
                        </a:rPr>
                        <a:t>Üzerinden </a:t>
                      </a:r>
                      <a:r>
                        <a:rPr sz="1500" spc="-5" dirty="0">
                          <a:latin typeface="+mn-lt"/>
                          <a:cs typeface="Calibri"/>
                        </a:rPr>
                        <a:t>İl  Nüfusuna</a:t>
                      </a:r>
                      <a:r>
                        <a:rPr sz="1500" spc="-30" dirty="0">
                          <a:latin typeface="+mn-lt"/>
                          <a:cs typeface="Calibri"/>
                        </a:rPr>
                        <a:t> </a:t>
                      </a:r>
                      <a:r>
                        <a:rPr sz="1500" spc="-15" dirty="0">
                          <a:latin typeface="+mn-lt"/>
                          <a:cs typeface="Calibri"/>
                        </a:rPr>
                        <a:t>Oranı</a:t>
                      </a:r>
                      <a:endParaRPr sz="15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735035">
                <a:tc>
                  <a:txBody>
                    <a:bodyPr/>
                    <a:lstStyle/>
                    <a:p>
                      <a:pPr marL="7620" marR="676910">
                        <a:lnSpc>
                          <a:spcPct val="100000"/>
                        </a:lnSpc>
                        <a:spcBef>
                          <a:spcPts val="75"/>
                        </a:spcBef>
                      </a:pPr>
                      <a:r>
                        <a:rPr sz="1500" spc="-5" dirty="0">
                          <a:latin typeface="+mn-lt"/>
                          <a:cs typeface="Calibri"/>
                        </a:rPr>
                        <a:t>Genel Sağlık </a:t>
                      </a:r>
                      <a:r>
                        <a:rPr sz="1500" spc="-10" dirty="0">
                          <a:latin typeface="+mn-lt"/>
                          <a:cs typeface="Calibri"/>
                        </a:rPr>
                        <a:t>Sigorta </a:t>
                      </a:r>
                      <a:r>
                        <a:rPr sz="1500" spc="-5" dirty="0">
                          <a:latin typeface="+mn-lt"/>
                          <a:cs typeface="Calibri"/>
                        </a:rPr>
                        <a:t>Primi (GSS)  </a:t>
                      </a:r>
                      <a:r>
                        <a:rPr sz="1500" spc="-10" dirty="0">
                          <a:latin typeface="+mn-lt"/>
                          <a:cs typeface="Calibri"/>
                        </a:rPr>
                        <a:t>Kapsamında </a:t>
                      </a:r>
                      <a:r>
                        <a:rPr sz="1500" spc="-30" dirty="0">
                          <a:latin typeface="+mn-lt"/>
                          <a:cs typeface="Calibri"/>
                        </a:rPr>
                        <a:t>Tescil</a:t>
                      </a:r>
                      <a:r>
                        <a:rPr sz="1500" spc="-20" dirty="0">
                          <a:latin typeface="+mn-lt"/>
                          <a:cs typeface="Calibri"/>
                        </a:rPr>
                        <a:t> </a:t>
                      </a:r>
                      <a:r>
                        <a:rPr sz="1500" spc="-5" dirty="0">
                          <a:latin typeface="+mn-lt"/>
                          <a:cs typeface="Calibri"/>
                        </a:rPr>
                        <a:t>Olanlar</a:t>
                      </a:r>
                      <a:endParaRPr sz="1500" dirty="0">
                        <a:latin typeface="+mn-lt"/>
                        <a:cs typeface="Calibri"/>
                      </a:endParaRPr>
                    </a:p>
                  </a:txBody>
                  <a:tcPr marL="0" marR="0"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035"/>
                        </a:spcBef>
                      </a:pPr>
                      <a:r>
                        <a:rPr lang="tr-TR" sz="1500" spc="-5" dirty="0" smtClean="0">
                          <a:latin typeface="+mn-lt"/>
                          <a:cs typeface="Calibri"/>
                        </a:rPr>
                        <a:t>50.516</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35"/>
                        </a:spcBef>
                      </a:pPr>
                      <a:r>
                        <a:rPr lang="tr-TR" sz="1500" spc="-5" dirty="0" smtClean="0">
                          <a:latin typeface="+mn-lt"/>
                          <a:cs typeface="Calibri"/>
                        </a:rPr>
                        <a:t>6.067</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35"/>
                        </a:spcBef>
                      </a:pPr>
                      <a:r>
                        <a:rPr lang="tr-TR" sz="1500" dirty="0" smtClean="0">
                          <a:latin typeface="+mn-lt"/>
                          <a:cs typeface="Calibri"/>
                        </a:rPr>
                        <a:t>56.583</a:t>
                      </a:r>
                      <a:endParaRPr sz="1500" dirty="0">
                        <a:latin typeface="+mn-lt"/>
                        <a:cs typeface="Calibri"/>
                      </a:endParaRPr>
                    </a:p>
                  </a:txBody>
                  <a:tcPr marL="0" marR="0" marT="1314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1905" algn="ctr">
                        <a:lnSpc>
                          <a:spcPct val="100000"/>
                        </a:lnSpc>
                        <a:spcBef>
                          <a:spcPts val="910"/>
                        </a:spcBef>
                      </a:pPr>
                      <a:r>
                        <a:rPr lang="tr-TR" sz="1500" b="1" dirty="0" smtClean="0">
                          <a:solidFill>
                            <a:srgbClr val="C00000"/>
                          </a:solidFill>
                          <a:latin typeface="+mn-lt"/>
                          <a:cs typeface="Calibri"/>
                        </a:rPr>
                        <a:t>19,81</a:t>
                      </a:r>
                      <a:endParaRPr sz="1500" dirty="0">
                        <a:latin typeface="+mn-lt"/>
                        <a:cs typeface="Calibri"/>
                      </a:endParaRPr>
                    </a:p>
                  </a:txBody>
                  <a:tcPr marL="0" marR="0" marT="11557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4198482170"/>
              </p:ext>
            </p:extLst>
          </p:nvPr>
        </p:nvGraphicFramePr>
        <p:xfrm>
          <a:off x="688693" y="4036085"/>
          <a:ext cx="10857052" cy="2168072"/>
        </p:xfrm>
        <a:graphic>
          <a:graphicData uri="http://schemas.openxmlformats.org/drawingml/2006/table">
            <a:tbl>
              <a:tblPr/>
              <a:tblGrid>
                <a:gridCol w="3911299">
                  <a:extLst>
                    <a:ext uri="{9D8B030D-6E8A-4147-A177-3AD203B41FA5}">
                      <a16:colId xmlns:a16="http://schemas.microsoft.com/office/drawing/2014/main" val="2967956116"/>
                    </a:ext>
                  </a:extLst>
                </a:gridCol>
                <a:gridCol w="3470988">
                  <a:extLst>
                    <a:ext uri="{9D8B030D-6E8A-4147-A177-3AD203B41FA5}">
                      <a16:colId xmlns:a16="http://schemas.microsoft.com/office/drawing/2014/main" val="1386628997"/>
                    </a:ext>
                  </a:extLst>
                </a:gridCol>
                <a:gridCol w="3474765">
                  <a:extLst>
                    <a:ext uri="{9D8B030D-6E8A-4147-A177-3AD203B41FA5}">
                      <a16:colId xmlns:a16="http://schemas.microsoft.com/office/drawing/2014/main" val="1599498167"/>
                    </a:ext>
                  </a:extLst>
                </a:gridCol>
              </a:tblGrid>
              <a:tr h="616036">
                <a:tc>
                  <a:txBody>
                    <a:bodyPr/>
                    <a:lstStyle/>
                    <a:p>
                      <a:pPr algn="ctr">
                        <a:lnSpc>
                          <a:spcPct val="100000"/>
                        </a:lnSpc>
                        <a:spcBef>
                          <a:spcPts val="925"/>
                        </a:spcBef>
                      </a:pPr>
                      <a:r>
                        <a:rPr sz="1500" b="1" spc="-5" dirty="0">
                          <a:latin typeface="Calibri"/>
                          <a:cs typeface="Calibri"/>
                        </a:rPr>
                        <a:t>TRB1</a:t>
                      </a:r>
                      <a:endParaRPr sz="1500" b="1" dirty="0">
                        <a:latin typeface="Calibri"/>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2860" algn="ctr">
                        <a:lnSpc>
                          <a:spcPct val="100000"/>
                        </a:lnSpc>
                        <a:spcBef>
                          <a:spcPts val="925"/>
                        </a:spcBef>
                      </a:pPr>
                      <a:r>
                        <a:rPr sz="1500" b="1" spc="-15" dirty="0">
                          <a:latin typeface="Calibri"/>
                          <a:cs typeface="Calibri"/>
                        </a:rPr>
                        <a:t>Sosyal </a:t>
                      </a:r>
                      <a:r>
                        <a:rPr sz="1500" b="1" spc="-5" dirty="0">
                          <a:latin typeface="Calibri"/>
                          <a:cs typeface="Calibri"/>
                        </a:rPr>
                        <a:t>Güvenlik </a:t>
                      </a:r>
                      <a:r>
                        <a:rPr sz="1500" b="1" spc="-10" dirty="0">
                          <a:latin typeface="Calibri"/>
                          <a:cs typeface="Calibri"/>
                        </a:rPr>
                        <a:t>Kapsamı </a:t>
                      </a:r>
                      <a:r>
                        <a:rPr sz="1500" b="1" spc="-5" dirty="0">
                          <a:latin typeface="Calibri"/>
                          <a:cs typeface="Calibri"/>
                        </a:rPr>
                        <a:t>Dışında </a:t>
                      </a:r>
                      <a:r>
                        <a:rPr sz="1500" b="1" spc="-10" dirty="0">
                          <a:latin typeface="Calibri"/>
                          <a:cs typeface="Calibri"/>
                        </a:rPr>
                        <a:t>Kalan</a:t>
                      </a:r>
                      <a:r>
                        <a:rPr sz="1500" b="1" spc="-40" dirty="0">
                          <a:latin typeface="Calibri"/>
                          <a:cs typeface="Calibri"/>
                        </a:rPr>
                        <a:t> </a:t>
                      </a:r>
                      <a:r>
                        <a:rPr sz="1500" b="1" spc="-5" dirty="0">
                          <a:latin typeface="Calibri"/>
                          <a:cs typeface="Calibri"/>
                        </a:rPr>
                        <a:t>Nüfus</a:t>
                      </a:r>
                      <a:endParaRPr sz="1500" b="1" dirty="0">
                        <a:latin typeface="Calibri"/>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39545" marR="153035" indent="-1280160" algn="l">
                        <a:lnSpc>
                          <a:spcPts val="1920"/>
                        </a:lnSpc>
                        <a:spcBef>
                          <a:spcPts val="30"/>
                        </a:spcBef>
                      </a:pPr>
                      <a:r>
                        <a:rPr sz="1500" b="1" spc="-30" dirty="0" err="1">
                          <a:latin typeface="Calibri"/>
                          <a:cs typeface="Calibri"/>
                        </a:rPr>
                        <a:t>Toplam</a:t>
                      </a:r>
                      <a:r>
                        <a:rPr sz="1500" b="1" spc="-30" dirty="0">
                          <a:latin typeface="Calibri"/>
                          <a:cs typeface="Calibri"/>
                        </a:rPr>
                        <a:t> </a:t>
                      </a:r>
                      <a:r>
                        <a:rPr sz="1500" b="1" spc="-5" dirty="0" err="1">
                          <a:latin typeface="Calibri"/>
                          <a:cs typeface="Calibri"/>
                        </a:rPr>
                        <a:t>Nüfus</a:t>
                      </a:r>
                      <a:r>
                        <a:rPr sz="1500" b="1" spc="-5" dirty="0">
                          <a:latin typeface="Calibri"/>
                          <a:cs typeface="Calibri"/>
                        </a:rPr>
                        <a:t> </a:t>
                      </a:r>
                      <a:r>
                        <a:rPr sz="1500" b="1" spc="-10" dirty="0" err="1">
                          <a:latin typeface="Calibri"/>
                          <a:cs typeface="Calibri"/>
                        </a:rPr>
                        <a:t>Üzerinden</a:t>
                      </a:r>
                      <a:r>
                        <a:rPr sz="1500" b="1" spc="-10" dirty="0">
                          <a:latin typeface="Calibri"/>
                          <a:cs typeface="Calibri"/>
                        </a:rPr>
                        <a:t> </a:t>
                      </a:r>
                      <a:r>
                        <a:rPr sz="1500" b="1" spc="-5" dirty="0">
                          <a:latin typeface="Calibri"/>
                          <a:cs typeface="Calibri"/>
                        </a:rPr>
                        <a:t>İl </a:t>
                      </a:r>
                      <a:r>
                        <a:rPr sz="1500" b="1" spc="-5" dirty="0" err="1">
                          <a:latin typeface="Calibri"/>
                          <a:cs typeface="Calibri"/>
                        </a:rPr>
                        <a:t>Nüfusuna</a:t>
                      </a:r>
                      <a:r>
                        <a:rPr sz="1500" b="1" spc="-5" dirty="0">
                          <a:latin typeface="Calibri"/>
                          <a:cs typeface="Calibri"/>
                        </a:rPr>
                        <a:t>  </a:t>
                      </a:r>
                      <a:r>
                        <a:rPr sz="1500" b="1" spc="-15" dirty="0" err="1">
                          <a:latin typeface="Calibri"/>
                          <a:cs typeface="Calibri"/>
                        </a:rPr>
                        <a:t>Oranı</a:t>
                      </a:r>
                      <a:endParaRPr sz="1500" b="1" dirty="0">
                        <a:latin typeface="Calibri"/>
                        <a:cs typeface="Calibri"/>
                      </a:endParaRPr>
                    </a:p>
                  </a:txBody>
                  <a:tcPr marL="0" marR="0" marT="3811"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388009">
                <a:tc>
                  <a:txBody>
                    <a:bodyPr/>
                    <a:lstStyle/>
                    <a:p>
                      <a:pPr algn="ctr">
                        <a:lnSpc>
                          <a:spcPts val="1880"/>
                        </a:lnSpc>
                      </a:pPr>
                      <a:r>
                        <a:rPr sz="1500" b="1" spc="-5" dirty="0">
                          <a:latin typeface="Calibri"/>
                          <a:cs typeface="Calibri"/>
                        </a:rPr>
                        <a:t>Elazığ</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smtClean="0">
                          <a:latin typeface="Calibri"/>
                          <a:cs typeface="Calibri"/>
                        </a:rPr>
                        <a:t>14.702</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2,43</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58232892"/>
                  </a:ext>
                </a:extLst>
              </a:tr>
              <a:tr h="388009">
                <a:tc>
                  <a:txBody>
                    <a:bodyPr/>
                    <a:lstStyle/>
                    <a:p>
                      <a:pPr marL="1537970" algn="l">
                        <a:lnSpc>
                          <a:spcPts val="1880"/>
                        </a:lnSpc>
                      </a:pPr>
                      <a:r>
                        <a:rPr lang="tr-TR" sz="1500" b="1" spc="-10" dirty="0">
                          <a:latin typeface="Calibri"/>
                          <a:cs typeface="Calibri"/>
                        </a:rPr>
                        <a:t>  </a:t>
                      </a:r>
                      <a:r>
                        <a:rPr sz="1500" b="1" spc="-10" dirty="0">
                          <a:latin typeface="Calibri"/>
                          <a:cs typeface="Calibri"/>
                        </a:rPr>
                        <a:t>Malatya</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smtClean="0">
                          <a:latin typeface="Calibri"/>
                          <a:cs typeface="Calibri"/>
                        </a:rPr>
                        <a:t>11.307</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1,52</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81812826"/>
                  </a:ext>
                </a:extLst>
              </a:tr>
              <a:tr h="388009">
                <a:tc>
                  <a:txBody>
                    <a:bodyPr/>
                    <a:lstStyle/>
                    <a:p>
                      <a:pPr algn="ctr">
                        <a:lnSpc>
                          <a:spcPts val="1880"/>
                        </a:lnSpc>
                      </a:pPr>
                      <a:r>
                        <a:rPr sz="1500" b="1" spc="-5" dirty="0">
                          <a:latin typeface="Calibri"/>
                          <a:cs typeface="Calibri"/>
                        </a:rPr>
                        <a:t>Bingöl</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5" dirty="0" smtClean="0">
                          <a:latin typeface="Calibri"/>
                          <a:cs typeface="Calibri"/>
                        </a:rPr>
                        <a:t>23.174</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8,11</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21900107"/>
                  </a:ext>
                </a:extLst>
              </a:tr>
              <a:tr h="388009">
                <a:tc>
                  <a:txBody>
                    <a:bodyPr/>
                    <a:lstStyle/>
                    <a:p>
                      <a:pPr marL="1582420" algn="l">
                        <a:lnSpc>
                          <a:spcPts val="1880"/>
                        </a:lnSpc>
                      </a:pPr>
                      <a:r>
                        <a:rPr lang="tr-TR" sz="1500" b="1" spc="-20" dirty="0">
                          <a:latin typeface="Calibri"/>
                          <a:cs typeface="Calibri"/>
                        </a:rPr>
                        <a:t>   </a:t>
                      </a:r>
                      <a:r>
                        <a:rPr sz="1500" b="1" spc="-20" dirty="0" err="1">
                          <a:latin typeface="Calibri"/>
                          <a:cs typeface="Calibri"/>
                        </a:rPr>
                        <a:t>Tunceli</a:t>
                      </a:r>
                      <a:endParaRPr sz="1500" b="1"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0"/>
                        </a:lnSpc>
                      </a:pPr>
                      <a:r>
                        <a:rPr lang="tr-TR" sz="1500" spc="-10" dirty="0" smtClean="0">
                          <a:latin typeface="Calibri"/>
                          <a:cs typeface="Calibri"/>
                        </a:rPr>
                        <a:t>1.561</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0"/>
                        </a:lnSpc>
                      </a:pPr>
                      <a:r>
                        <a:rPr lang="tr-TR" sz="1500" b="1" spc="-5" dirty="0" smtClean="0">
                          <a:solidFill>
                            <a:srgbClr val="C00000"/>
                          </a:solidFill>
                          <a:latin typeface="Calibri"/>
                          <a:cs typeface="Calibri"/>
                        </a:rPr>
                        <a:t>1,77</a:t>
                      </a:r>
                      <a:endParaRPr sz="15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27599994"/>
                  </a:ext>
                </a:extLst>
              </a:tr>
            </a:tbl>
          </a:graphicData>
        </a:graphic>
      </p:graphicFrame>
    </p:spTree>
    <p:extLst>
      <p:ext uri="{BB962C8B-B14F-4D97-AF65-F5344CB8AC3E}">
        <p14:creationId xmlns:p14="http://schemas.microsoft.com/office/powerpoint/2010/main" val="24602071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9"/>
          <p:cNvSpPr txBox="1"/>
          <p:nvPr/>
        </p:nvSpPr>
        <p:spPr>
          <a:xfrm>
            <a:off x="689466" y="970176"/>
            <a:ext cx="10860334" cy="279564"/>
          </a:xfrm>
          <a:prstGeom prst="rect">
            <a:avLst/>
          </a:prstGeom>
          <a:solidFill>
            <a:srgbClr val="333E50"/>
          </a:solidFill>
        </p:spPr>
        <p:txBody>
          <a:bodyPr vert="horz" wrap="square" lIns="0" tIns="33020" rIns="0" bIns="0" rtlCol="0" anchor="ctr">
            <a:spAutoFit/>
          </a:bodyPr>
          <a:lstStyle/>
          <a:p>
            <a:pPr marL="90805"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err="1" smtClean="0">
                <a:ln>
                  <a:noFill/>
                </a:ln>
                <a:solidFill>
                  <a:srgbClr val="FFFFFF"/>
                </a:solidFill>
                <a:effectLst/>
                <a:uLnTx/>
                <a:uFillTx/>
                <a:latin typeface="Calibri"/>
                <a:ea typeface="+mn-ea"/>
                <a:cs typeface="Calibri"/>
              </a:rPr>
              <a:t>Alınan</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Açık </a:t>
            </a:r>
            <a:r>
              <a:rPr kumimoji="0" sz="1600" b="1" i="0" u="none" strike="noStrike" kern="1200" cap="none" spc="-30" normalizeH="0" baseline="0" noProof="0" dirty="0">
                <a:ln>
                  <a:noFill/>
                </a:ln>
                <a:solidFill>
                  <a:srgbClr val="FFFFFF"/>
                </a:solidFill>
                <a:effectLst/>
                <a:uLnTx/>
                <a:uFillTx/>
                <a:latin typeface="Calibri"/>
                <a:ea typeface="+mn-ea"/>
                <a:cs typeface="Calibri"/>
              </a:rPr>
              <a:t>İşler, </a:t>
            </a:r>
            <a:r>
              <a:rPr kumimoji="0" sz="1600" b="1" i="0" u="none" strike="noStrike" kern="1200" cap="none" spc="-20" normalizeH="0" baseline="0" noProof="0" dirty="0" err="1">
                <a:ln>
                  <a:noFill/>
                </a:ln>
                <a:solidFill>
                  <a:srgbClr val="FFFFFF"/>
                </a:solidFill>
                <a:effectLst/>
                <a:uLnTx/>
                <a:uFillTx/>
                <a:latin typeface="Calibri"/>
                <a:ea typeface="+mn-ea"/>
                <a:cs typeface="Calibri"/>
              </a:rPr>
              <a:t>Yapılan</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25" normalizeH="0" baseline="0" noProof="0" dirty="0" err="1" smtClean="0">
                <a:ln>
                  <a:noFill/>
                </a:ln>
                <a:solidFill>
                  <a:srgbClr val="FFFFFF"/>
                </a:solidFill>
                <a:effectLst/>
                <a:uLnTx/>
                <a:uFillTx/>
                <a:latin typeface="Calibri"/>
                <a:ea typeface="+mn-ea"/>
                <a:cs typeface="Calibri"/>
              </a:rPr>
              <a:t>Takdimler</a:t>
            </a:r>
            <a:r>
              <a:rPr kumimoji="0" lang="tr-TR" sz="1600" b="1" i="0" u="none" strike="noStrike" kern="1200" cap="none" spc="-25" normalizeH="0" baseline="0" noProof="0" dirty="0" smtClean="0">
                <a:ln>
                  <a:noFill/>
                </a:ln>
                <a:solidFill>
                  <a:srgbClr val="FFFFFF"/>
                </a:solidFill>
                <a:effectLst/>
                <a:uLnTx/>
                <a:uFillTx/>
                <a:latin typeface="Calibri"/>
                <a:ea typeface="+mn-ea"/>
                <a:cs typeface="Calibri"/>
              </a:rPr>
              <a:t>,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İşe</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5" normalizeH="0" baseline="0" noProof="0" dirty="0" err="1" smtClean="0">
                <a:ln>
                  <a:noFill/>
                </a:ln>
                <a:solidFill>
                  <a:srgbClr val="FFFFFF"/>
                </a:solidFill>
                <a:effectLst/>
                <a:uLnTx/>
                <a:uFillTx/>
                <a:latin typeface="Calibri"/>
                <a:ea typeface="+mn-ea"/>
                <a:cs typeface="Calibri"/>
              </a:rPr>
              <a:t>Yerleştirmeler</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(2024)</a:t>
            </a:r>
            <a:endParaRPr kumimoji="0" sz="1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Güvenlik - İŞKUR</a:t>
            </a:r>
          </a:p>
        </p:txBody>
      </p:sp>
      <p:sp>
        <p:nvSpPr>
          <p:cNvPr id="10" name="object 8"/>
          <p:cNvSpPr txBox="1"/>
          <p:nvPr/>
        </p:nvSpPr>
        <p:spPr>
          <a:xfrm>
            <a:off x="689466" y="5479825"/>
            <a:ext cx="6644783" cy="64697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1115" rIns="0" bIns="0" rtlCol="0">
            <a:spAutoFit/>
          </a:bodyPr>
          <a:lstStyle/>
          <a:p>
            <a:pPr marL="2908935" marR="574675" lvl="0" indent="-2329180" algn="l" defTabSz="914400" rtl="0" eaLnBrk="1" fontAlgn="auto" latinLnBrk="0" hangingPunct="1">
              <a:lnSpc>
                <a:spcPct val="100000"/>
              </a:lnSpc>
              <a:spcBef>
                <a:spcPts val="245"/>
              </a:spcBef>
              <a:spcAft>
                <a:spcPts val="0"/>
              </a:spcAft>
              <a:buClrTx/>
              <a:buSzTx/>
              <a:buFontTx/>
              <a:buNone/>
              <a:tabLst/>
              <a:defRPr/>
            </a:pPr>
            <a:r>
              <a:rPr kumimoji="0" sz="2000" b="1" i="0" u="none" strike="noStrike" kern="1200" cap="none" spc="-10" normalizeH="0" baseline="0" noProof="0" dirty="0">
                <a:ln>
                  <a:noFill/>
                </a:ln>
                <a:solidFill>
                  <a:prstClr val="white"/>
                </a:solidFill>
                <a:effectLst/>
                <a:uLnTx/>
                <a:uFillTx/>
                <a:latin typeface="Calibri"/>
                <a:ea typeface="+mn-ea"/>
                <a:cs typeface="Calibri"/>
              </a:rPr>
              <a:t>İşverene </a:t>
            </a:r>
            <a:r>
              <a:rPr kumimoji="0" sz="2000" b="1" i="0" u="none" strike="noStrike" kern="1200" cap="none" spc="-15" normalizeH="0" baseline="0" noProof="0" dirty="0">
                <a:ln>
                  <a:noFill/>
                </a:ln>
                <a:solidFill>
                  <a:prstClr val="white"/>
                </a:solidFill>
                <a:effectLst/>
                <a:uLnTx/>
                <a:uFillTx/>
                <a:latin typeface="Calibri"/>
                <a:ea typeface="+mn-ea"/>
                <a:cs typeface="Calibri"/>
              </a:rPr>
              <a:t>takdim </a:t>
            </a:r>
            <a:r>
              <a:rPr kumimoji="0" sz="2000" b="1" i="0" u="none" strike="noStrike" kern="1200" cap="none" spc="-5" normalizeH="0" baseline="0" noProof="0" dirty="0" err="1">
                <a:ln>
                  <a:noFill/>
                </a:ln>
                <a:solidFill>
                  <a:prstClr val="white"/>
                </a:solidFill>
                <a:effectLst/>
                <a:uLnTx/>
                <a:uFillTx/>
                <a:latin typeface="Calibri"/>
                <a:ea typeface="+mn-ea"/>
                <a:cs typeface="Calibri"/>
              </a:rPr>
              <a:t>edilen</a:t>
            </a:r>
            <a:r>
              <a:rPr kumimoji="0" sz="2000" b="1" i="0" u="none" strike="noStrike" kern="1200" cap="none" spc="-5" normalizeH="0" baseline="0" noProof="0" dirty="0">
                <a:ln>
                  <a:noFill/>
                </a:ln>
                <a:solidFill>
                  <a:prstClr val="white"/>
                </a:solidFill>
                <a:effectLst/>
                <a:uLnTx/>
                <a:uFillTx/>
                <a:latin typeface="Calibri"/>
                <a:ea typeface="+mn-ea"/>
                <a:cs typeface="Calibri"/>
              </a:rPr>
              <a:t> </a:t>
            </a:r>
            <a:r>
              <a:rPr lang="tr-TR" sz="2000" b="1" spc="-5" dirty="0" smtClean="0">
                <a:solidFill>
                  <a:prstClr val="white"/>
                </a:solidFill>
                <a:latin typeface="Calibri"/>
                <a:cs typeface="Calibri"/>
              </a:rPr>
              <a:t>2.604</a:t>
            </a:r>
            <a:r>
              <a:rPr kumimoji="0" lang="tr-TR" sz="2000" b="1" i="0" u="none" strike="noStrike" kern="1200" cap="none" spc="-5" normalizeH="0" baseline="0" noProof="0" dirty="0" smtClean="0">
                <a:ln>
                  <a:noFill/>
                </a:ln>
                <a:solidFill>
                  <a:prstClr val="white"/>
                </a:solidFill>
                <a:effectLst/>
                <a:uLnTx/>
                <a:uFillTx/>
                <a:latin typeface="Calibri"/>
                <a:ea typeface="+mn-ea"/>
                <a:cs typeface="Calibri"/>
              </a:rPr>
              <a:t> </a:t>
            </a:r>
            <a:r>
              <a:rPr kumimoji="0" sz="2000" b="1" i="0" u="none" strike="noStrike" kern="1200" cap="none" spc="0" normalizeH="0" baseline="0" noProof="0" dirty="0" err="1">
                <a:ln>
                  <a:noFill/>
                </a:ln>
                <a:solidFill>
                  <a:prstClr val="white"/>
                </a:solidFill>
                <a:effectLst/>
                <a:uLnTx/>
                <a:uFillTx/>
                <a:latin typeface="Calibri"/>
                <a:ea typeface="+mn-ea"/>
                <a:cs typeface="Calibri"/>
              </a:rPr>
              <a:t>kişinin</a:t>
            </a:r>
            <a:r>
              <a:rPr kumimoji="0" sz="2000" b="1" i="0" u="none" strike="noStrike" kern="1200" cap="none" spc="0" normalizeH="0" baseline="0" noProof="0" dirty="0">
                <a:ln>
                  <a:noFill/>
                </a:ln>
                <a:solidFill>
                  <a:prstClr val="white"/>
                </a:solidFill>
                <a:effectLst/>
                <a:uLnTx/>
                <a:uFillTx/>
                <a:latin typeface="Calibri"/>
                <a:ea typeface="+mn-ea"/>
                <a:cs typeface="Calibri"/>
              </a:rPr>
              <a:t> % </a:t>
            </a:r>
            <a:r>
              <a:rPr lang="tr-TR" sz="2000" b="1" noProof="0" dirty="0" smtClean="0">
                <a:solidFill>
                  <a:prstClr val="white"/>
                </a:solidFill>
                <a:latin typeface="Calibri"/>
                <a:cs typeface="Calibri"/>
              </a:rPr>
              <a:t>78</a:t>
            </a:r>
            <a:r>
              <a:rPr kumimoji="0" lang="tr-TR" sz="2000" b="1" i="0" u="none" strike="noStrike" kern="1200" cap="none" spc="0" normalizeH="0" baseline="0" noProof="0" dirty="0" smtClean="0">
                <a:ln>
                  <a:noFill/>
                </a:ln>
                <a:solidFill>
                  <a:prstClr val="white"/>
                </a:solidFill>
                <a:effectLst/>
                <a:uLnTx/>
                <a:uFillTx/>
                <a:latin typeface="Calibri"/>
                <a:ea typeface="+mn-ea"/>
                <a:cs typeface="Calibri"/>
              </a:rPr>
              <a:t>‘ </a:t>
            </a:r>
            <a:r>
              <a:rPr lang="tr-TR" sz="2000" b="1" dirty="0">
                <a:solidFill>
                  <a:prstClr val="white"/>
                </a:solidFill>
                <a:latin typeface="Calibri"/>
                <a:cs typeface="Calibri"/>
              </a:rPr>
              <a:t>ı</a:t>
            </a:r>
            <a:r>
              <a:rPr kumimoji="0" lang="tr-TR" sz="2000" b="1" i="0" u="none" strike="noStrike" kern="1200" cap="none" spc="0" normalizeH="0" noProof="0" dirty="0" smtClean="0">
                <a:ln>
                  <a:noFill/>
                </a:ln>
                <a:solidFill>
                  <a:prstClr val="white"/>
                </a:solidFill>
                <a:effectLst/>
                <a:uLnTx/>
                <a:uFillTx/>
                <a:latin typeface="Calibri"/>
                <a:ea typeface="+mn-ea"/>
                <a:cs typeface="Calibri"/>
              </a:rPr>
              <a:t> </a:t>
            </a:r>
            <a:r>
              <a:rPr kumimoji="0" sz="2000" b="1" i="0" u="none" strike="noStrike" kern="1200" cap="none" spc="0" normalizeH="0" baseline="0" noProof="0" dirty="0" smtClean="0">
                <a:ln>
                  <a:noFill/>
                </a:ln>
                <a:solidFill>
                  <a:prstClr val="white"/>
                </a:solidFill>
                <a:effectLst/>
                <a:uLnTx/>
                <a:uFillTx/>
                <a:latin typeface="Calibri"/>
                <a:ea typeface="+mn-ea"/>
                <a:cs typeface="Calibri"/>
              </a:rPr>
              <a:t>(</a:t>
            </a:r>
            <a:r>
              <a:rPr lang="tr-TR" sz="2000" b="1" dirty="0" smtClean="0">
                <a:solidFill>
                  <a:prstClr val="white"/>
                </a:solidFill>
                <a:latin typeface="Calibri"/>
                <a:cs typeface="Calibri"/>
              </a:rPr>
              <a:t>2.031</a:t>
            </a:r>
            <a:r>
              <a:rPr kumimoji="0" sz="2000" b="1" i="0" u="none" strike="noStrike" kern="1200" cap="none" spc="0" normalizeH="0" baseline="0" noProof="0" dirty="0" smtClean="0">
                <a:ln>
                  <a:noFill/>
                </a:ln>
                <a:solidFill>
                  <a:prstClr val="white"/>
                </a:solidFill>
                <a:effectLst/>
                <a:uLnTx/>
                <a:uFillTx/>
                <a:latin typeface="Calibri"/>
                <a:ea typeface="+mn-ea"/>
                <a:cs typeface="Calibri"/>
              </a:rPr>
              <a:t>)</a:t>
            </a:r>
            <a:r>
              <a:rPr kumimoji="0" sz="2000" b="1" i="0" u="none" strike="noStrike" kern="1200" cap="none" spc="-95" normalizeH="0" baseline="0" noProof="0" dirty="0" smtClean="0">
                <a:ln>
                  <a:noFill/>
                </a:ln>
                <a:solidFill>
                  <a:prstClr val="white"/>
                </a:solidFill>
                <a:effectLst/>
                <a:uLnTx/>
                <a:uFillTx/>
                <a:latin typeface="Calibri"/>
                <a:ea typeface="+mn-ea"/>
                <a:cs typeface="Calibri"/>
              </a:rPr>
              <a:t> </a:t>
            </a:r>
            <a:r>
              <a:rPr kumimoji="0" sz="2000" b="1" i="0" u="none" strike="noStrike" kern="1200" cap="none" spc="0" normalizeH="0" baseline="0" noProof="0" dirty="0" err="1">
                <a:ln>
                  <a:noFill/>
                </a:ln>
                <a:solidFill>
                  <a:prstClr val="white"/>
                </a:solidFill>
                <a:effectLst/>
                <a:uLnTx/>
                <a:uFillTx/>
                <a:latin typeface="Calibri"/>
                <a:ea typeface="+mn-ea"/>
                <a:cs typeface="Calibri"/>
              </a:rPr>
              <a:t>işe</a:t>
            </a:r>
            <a:r>
              <a:rPr kumimoji="0" sz="2000" b="1" i="0" u="none" strike="noStrike" kern="1200" cap="none" spc="0" normalizeH="0" baseline="0" noProof="0" dirty="0">
                <a:ln>
                  <a:noFill/>
                </a:ln>
                <a:solidFill>
                  <a:prstClr val="white"/>
                </a:solidFill>
                <a:effectLst/>
                <a:uLnTx/>
                <a:uFillTx/>
                <a:latin typeface="Calibri"/>
                <a:ea typeface="+mn-ea"/>
                <a:cs typeface="Calibri"/>
              </a:rPr>
              <a:t> </a:t>
            </a:r>
            <a:r>
              <a:rPr kumimoji="0" sz="2000" b="1" i="0" u="none" strike="noStrike" kern="1200" cap="none" spc="-20" normalizeH="0" baseline="0" noProof="0" dirty="0" err="1" smtClean="0">
                <a:ln>
                  <a:noFill/>
                </a:ln>
                <a:solidFill>
                  <a:prstClr val="white"/>
                </a:solidFill>
                <a:effectLst/>
                <a:uLnTx/>
                <a:uFillTx/>
                <a:latin typeface="Calibri"/>
                <a:ea typeface="+mn-ea"/>
                <a:cs typeface="Calibri"/>
              </a:rPr>
              <a:t>yerleşmiştir</a:t>
            </a:r>
            <a:r>
              <a:rPr kumimoji="0" sz="2000" b="1" i="0" u="none" strike="noStrike" kern="1200" cap="none" spc="-20" normalizeH="0" baseline="0" noProof="0" dirty="0">
                <a:ln>
                  <a:noFill/>
                </a:ln>
                <a:solidFill>
                  <a:prstClr val="white"/>
                </a:solidFill>
                <a:effectLst/>
                <a:uLnTx/>
                <a:uFillTx/>
                <a:latin typeface="Calibri"/>
                <a:ea typeface="+mn-ea"/>
                <a:cs typeface="Calibri"/>
              </a:rPr>
              <a:t>.</a:t>
            </a:r>
            <a:endParaRPr kumimoji="0" sz="20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Dikdörtgen 10"/>
          <p:cNvSpPr/>
          <p:nvPr/>
        </p:nvSpPr>
        <p:spPr>
          <a:xfrm>
            <a:off x="7572653" y="1432759"/>
            <a:ext cx="3977148" cy="4694038"/>
          </a:xfrm>
          <a:prstGeom prst="rect">
            <a:avLst/>
          </a:prstGeom>
          <a:gradFill>
            <a:gsLst>
              <a:gs pos="0">
                <a:srgbClr val="781E1E"/>
              </a:gs>
              <a:gs pos="50000">
                <a:srgbClr val="9C2728"/>
              </a:gs>
              <a:gs pos="100000">
                <a:srgbClr val="90201E"/>
              </a:gs>
            </a:gsLst>
            <a:path path="circle">
              <a:fillToRect t="100000" r="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1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Temmuz </a:t>
            </a: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31 Aralık 2024 </a:t>
            </a:r>
            <a:r>
              <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rPr>
              <a:t>Tarihleri arasında Özel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Sektörde</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a:t>
            </a:r>
            <a:r>
              <a:rPr lang="tr-TR" dirty="0" smtClean="0">
                <a:solidFill>
                  <a:prstClr val="white"/>
                </a:solidFill>
                <a:latin typeface="Calibri" panose="020F0502020204030204"/>
              </a:rPr>
              <a:t>2.229</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Kişi, Kamu kurumlarında </a:t>
            </a:r>
            <a:r>
              <a:rPr lang="tr-TR" noProof="0" dirty="0">
                <a:solidFill>
                  <a:prstClr val="white"/>
                </a:solidFill>
                <a:latin typeface="Calibri" panose="020F0502020204030204"/>
              </a:rPr>
              <a:t>2</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Kişi olmak üzere toplamda </a:t>
            </a:r>
            <a:r>
              <a:rPr lang="tr-TR" dirty="0" smtClean="0">
                <a:solidFill>
                  <a:prstClr val="white"/>
                </a:solidFill>
                <a:latin typeface="Calibri" panose="020F0502020204030204"/>
              </a:rPr>
              <a:t>2.231</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kişi işe yerleştirilmiştir.</a:t>
            </a:r>
          </a:p>
          <a:p>
            <a:pPr marR="0" lvl="0" algn="just" defTabSz="914400" rtl="0" eaLnBrk="1" fontAlgn="auto" latinLnBrk="0" hangingPunct="1">
              <a:lnSpc>
                <a:spcPct val="100000"/>
              </a:lnSpc>
              <a:spcBef>
                <a:spcPts val="0"/>
              </a:spcBef>
              <a:spcAft>
                <a:spcPts val="0"/>
              </a:spcAft>
              <a:buClrTx/>
              <a:buSzTx/>
              <a:tabLst/>
              <a:defRPr/>
            </a:pPr>
            <a:endPar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indent="-285750" algn="just">
              <a:buFont typeface="Wingdings" panose="05000000000000000000" pitchFamily="2" charset="2"/>
              <a:buChar char="v"/>
              <a:defRPr/>
            </a:pPr>
            <a:r>
              <a:rPr lang="tr-TR" dirty="0" smtClean="0">
                <a:solidFill>
                  <a:prstClr val="white"/>
                </a:solidFill>
              </a:rPr>
              <a:t>1 Temmuz </a:t>
            </a:r>
            <a:r>
              <a:rPr lang="tr-TR" dirty="0">
                <a:solidFill>
                  <a:prstClr val="white"/>
                </a:solidFill>
              </a:rPr>
              <a:t>– </a:t>
            </a:r>
            <a:r>
              <a:rPr lang="tr-TR" dirty="0" smtClean="0">
                <a:solidFill>
                  <a:prstClr val="white"/>
                </a:solidFill>
              </a:rPr>
              <a:t>31 Aralık 2024 </a:t>
            </a:r>
            <a:r>
              <a:rPr lang="tr-TR" dirty="0">
                <a:solidFill>
                  <a:prstClr val="white"/>
                </a:solidFill>
              </a:rPr>
              <a:t>T</a:t>
            </a:r>
            <a:r>
              <a:rPr lang="tr-TR" dirty="0" smtClean="0">
                <a:solidFill>
                  <a:prstClr val="white"/>
                </a:solidFill>
              </a:rPr>
              <a:t>arihleri </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arasında </a:t>
            </a:r>
            <a:r>
              <a:rPr lang="tr-TR" dirty="0" smtClean="0">
                <a:solidFill>
                  <a:prstClr val="white"/>
                </a:solidFill>
                <a:latin typeface="Calibri" panose="020F0502020204030204"/>
              </a:rPr>
              <a:t>3.198</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Kadın</a:t>
            </a:r>
            <a:r>
              <a:rPr kumimoji="0" lang="tr-TR" sz="1800" b="0" i="0" u="none" strike="noStrike" kern="1200" cap="none" spc="0" normalizeH="0" noProof="0" dirty="0" smtClean="0">
                <a:ln>
                  <a:noFill/>
                </a:ln>
                <a:solidFill>
                  <a:prstClr val="white"/>
                </a:solidFill>
                <a:effectLst/>
                <a:uLnTx/>
                <a:uFillTx/>
                <a:latin typeface="Calibri" panose="020F0502020204030204"/>
                <a:ea typeface="+mn-ea"/>
                <a:cs typeface="+mn-cs"/>
              </a:rPr>
              <a:t> </a:t>
            </a:r>
            <a:r>
              <a:rPr lang="tr-TR" noProof="0" dirty="0" smtClean="0">
                <a:solidFill>
                  <a:prstClr val="white"/>
                </a:solidFill>
              </a:rPr>
              <a:t>vatandaşımıza</a:t>
            </a:r>
            <a:r>
              <a:rPr lang="tr-TR" dirty="0" smtClean="0">
                <a:solidFill>
                  <a:prstClr val="white"/>
                </a:solidFill>
              </a:rPr>
              <a:t> </a:t>
            </a:r>
            <a:r>
              <a:rPr lang="tr-TR" dirty="0">
                <a:solidFill>
                  <a:prstClr val="white"/>
                </a:solidFill>
              </a:rPr>
              <a:t>danışmanlık hizmeti sunulmuş,</a:t>
            </a:r>
            <a:r>
              <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lang="tr-TR" dirty="0" smtClean="0">
                <a:solidFill>
                  <a:prstClr val="white"/>
                </a:solidFill>
              </a:rPr>
              <a:t>1.453 Kadın vatandaşımız (Özel/Kamu Sektör) işe </a:t>
            </a:r>
            <a:r>
              <a:rPr lang="tr-TR" dirty="0">
                <a:solidFill>
                  <a:prstClr val="white"/>
                </a:solidFill>
              </a:rPr>
              <a:t>yerleştirilmiştir.</a:t>
            </a:r>
          </a:p>
          <a:p>
            <a:pPr lvl="0">
              <a:defRPr/>
            </a:pPr>
            <a:endPar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285750" lvl="0" indent="-285750" algn="just">
              <a:buFont typeface="Wingdings" panose="05000000000000000000" pitchFamily="2" charset="2"/>
              <a:buChar char="v"/>
              <a:defRPr/>
            </a:pPr>
            <a:r>
              <a:rPr lang="tr-TR" dirty="0" smtClean="0">
                <a:solidFill>
                  <a:prstClr val="white"/>
                </a:solidFill>
              </a:rPr>
              <a:t>1 Temmuz </a:t>
            </a:r>
            <a:r>
              <a:rPr lang="tr-TR" dirty="0">
                <a:solidFill>
                  <a:prstClr val="white"/>
                </a:solidFill>
              </a:rPr>
              <a:t>– 31 Aralık </a:t>
            </a:r>
            <a:r>
              <a:rPr lang="tr-TR" dirty="0" smtClean="0">
                <a:solidFill>
                  <a:prstClr val="white"/>
                </a:solidFill>
              </a:rPr>
              <a:t>2024 </a:t>
            </a:r>
            <a:r>
              <a:rPr lang="tr-TR" dirty="0">
                <a:solidFill>
                  <a:prstClr val="white"/>
                </a:solidFill>
              </a:rPr>
              <a:t>Tarihleri arasında </a:t>
            </a:r>
            <a:r>
              <a:rPr lang="tr-TR" dirty="0" smtClean="0">
                <a:solidFill>
                  <a:prstClr val="white"/>
                </a:solidFill>
              </a:rPr>
              <a:t>351 engelli vatandaşımıza danışmanlık </a:t>
            </a:r>
            <a:r>
              <a:rPr lang="tr-TR" dirty="0">
                <a:solidFill>
                  <a:prstClr val="white"/>
                </a:solidFill>
              </a:rPr>
              <a:t>h</a:t>
            </a:r>
            <a:r>
              <a:rPr lang="tr-TR" dirty="0" smtClean="0">
                <a:solidFill>
                  <a:prstClr val="white"/>
                </a:solidFill>
              </a:rPr>
              <a:t>izmeti sunulmuş, 57 Engelli Vatandaşımız Özel sektörde  işe yerleştirilmiştir.</a:t>
            </a:r>
            <a:endParaRPr kumimoji="0" lang="tr-TR"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14" name="Tablo 13"/>
          <p:cNvGraphicFramePr>
            <a:graphicFrameLocks noGrp="1"/>
          </p:cNvGraphicFramePr>
          <p:nvPr>
            <p:extLst>
              <p:ext uri="{D42A27DB-BD31-4B8C-83A1-F6EECF244321}">
                <p14:modId xmlns:p14="http://schemas.microsoft.com/office/powerpoint/2010/main" val="3483516699"/>
              </p:ext>
            </p:extLst>
          </p:nvPr>
        </p:nvGraphicFramePr>
        <p:xfrm>
          <a:off x="692727" y="1432758"/>
          <a:ext cx="6641520" cy="3828987"/>
        </p:xfrm>
        <a:graphic>
          <a:graphicData uri="http://schemas.openxmlformats.org/drawingml/2006/table">
            <a:tbl>
              <a:tblPr/>
              <a:tblGrid>
                <a:gridCol w="1232326">
                  <a:extLst>
                    <a:ext uri="{9D8B030D-6E8A-4147-A177-3AD203B41FA5}">
                      <a16:colId xmlns:a16="http://schemas.microsoft.com/office/drawing/2014/main" val="1620524514"/>
                    </a:ext>
                  </a:extLst>
                </a:gridCol>
                <a:gridCol w="818147">
                  <a:extLst>
                    <a:ext uri="{9D8B030D-6E8A-4147-A177-3AD203B41FA5}">
                      <a16:colId xmlns:a16="http://schemas.microsoft.com/office/drawing/2014/main" val="1322678312"/>
                    </a:ext>
                  </a:extLst>
                </a:gridCol>
                <a:gridCol w="943276">
                  <a:extLst>
                    <a:ext uri="{9D8B030D-6E8A-4147-A177-3AD203B41FA5}">
                      <a16:colId xmlns:a16="http://schemas.microsoft.com/office/drawing/2014/main" val="1050202272"/>
                    </a:ext>
                  </a:extLst>
                </a:gridCol>
                <a:gridCol w="712269">
                  <a:extLst>
                    <a:ext uri="{9D8B030D-6E8A-4147-A177-3AD203B41FA5}">
                      <a16:colId xmlns:a16="http://schemas.microsoft.com/office/drawing/2014/main" val="3861807836"/>
                    </a:ext>
                  </a:extLst>
                </a:gridCol>
                <a:gridCol w="827773">
                  <a:extLst>
                    <a:ext uri="{9D8B030D-6E8A-4147-A177-3AD203B41FA5}">
                      <a16:colId xmlns:a16="http://schemas.microsoft.com/office/drawing/2014/main" val="2102746499"/>
                    </a:ext>
                  </a:extLst>
                </a:gridCol>
                <a:gridCol w="827773">
                  <a:extLst>
                    <a:ext uri="{9D8B030D-6E8A-4147-A177-3AD203B41FA5}">
                      <a16:colId xmlns:a16="http://schemas.microsoft.com/office/drawing/2014/main" val="1768183065"/>
                    </a:ext>
                  </a:extLst>
                </a:gridCol>
                <a:gridCol w="625642">
                  <a:extLst>
                    <a:ext uri="{9D8B030D-6E8A-4147-A177-3AD203B41FA5}">
                      <a16:colId xmlns:a16="http://schemas.microsoft.com/office/drawing/2014/main" val="3077137459"/>
                    </a:ext>
                  </a:extLst>
                </a:gridCol>
                <a:gridCol w="654314">
                  <a:extLst>
                    <a:ext uri="{9D8B030D-6E8A-4147-A177-3AD203B41FA5}">
                      <a16:colId xmlns:a16="http://schemas.microsoft.com/office/drawing/2014/main" val="4117422061"/>
                    </a:ext>
                  </a:extLst>
                </a:gridCol>
              </a:tblGrid>
              <a:tr h="534069">
                <a:tc rowSpan="2">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gridSpan="3">
                  <a:txBody>
                    <a:bodyPr/>
                    <a:lstStyle/>
                    <a:p>
                      <a:pPr algn="ctr">
                        <a:lnSpc>
                          <a:spcPts val="1605"/>
                        </a:lnSpc>
                      </a:pPr>
                      <a:r>
                        <a:rPr sz="1400" b="1" spc="-10" dirty="0">
                          <a:latin typeface="+mn-lt"/>
                        </a:rPr>
                        <a:t>Özel</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gridSpan="3">
                  <a:txBody>
                    <a:bodyPr/>
                    <a:lstStyle/>
                    <a:p>
                      <a:pPr algn="ctr">
                        <a:lnSpc>
                          <a:spcPts val="1605"/>
                        </a:lnSpc>
                      </a:pPr>
                      <a:r>
                        <a:rPr sz="1400" b="1" spc="-5" dirty="0">
                          <a:latin typeface="+mn-lt"/>
                        </a:rPr>
                        <a:t>Kamu</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hMerge="1">
                  <a:txBody>
                    <a:bodyPr/>
                    <a:lstStyle/>
                    <a:p>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rowSpan="2">
                  <a:txBody>
                    <a:bodyPr/>
                    <a:lstStyle/>
                    <a:p>
                      <a:pPr marR="635" algn="ctr">
                        <a:lnSpc>
                          <a:spcPts val="1800"/>
                        </a:lnSpc>
                        <a:spcBef>
                          <a:spcPts val="125"/>
                        </a:spcBef>
                      </a:pPr>
                      <a:r>
                        <a:rPr lang="tr-TR" sz="1400" b="1" dirty="0">
                          <a:latin typeface="+mn-lt"/>
                          <a:cs typeface="Calibri"/>
                        </a:rPr>
                        <a:t>Genel Toplam</a:t>
                      </a: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878410">
                <a:tc vMerge="1">
                  <a:txBody>
                    <a:bodyPr/>
                    <a:lstStyle/>
                    <a:p>
                      <a:pPr marL="952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5585">
                        <a:lnSpc>
                          <a:spcPts val="1595"/>
                        </a:lnSpc>
                      </a:pPr>
                      <a:r>
                        <a:rPr sz="1200" b="1" dirty="0">
                          <a:latin typeface="+mn-lt"/>
                        </a:rPr>
                        <a:t>Belirli</a:t>
                      </a:r>
                    </a:p>
                    <a:p>
                      <a:pPr marL="171450" marR="163195" indent="66675">
                        <a:lnSpc>
                          <a:spcPts val="1689"/>
                        </a:lnSpc>
                        <a:spcBef>
                          <a:spcPts val="45"/>
                        </a:spcBef>
                      </a:pPr>
                      <a:r>
                        <a:rPr sz="1200" b="1" spc="-5" dirty="0">
                          <a:latin typeface="+mn-lt"/>
                        </a:rPr>
                        <a:t>Süreli  </a:t>
                      </a:r>
                      <a:r>
                        <a:rPr sz="1200" b="1" spc="-10" dirty="0">
                          <a:latin typeface="+mn-lt"/>
                        </a:rPr>
                        <a:t>(</a:t>
                      </a:r>
                      <a:r>
                        <a:rPr sz="1200" b="1" dirty="0">
                          <a:latin typeface="+mn-lt"/>
                        </a:rPr>
                        <a:t>Ge</a:t>
                      </a:r>
                      <a:r>
                        <a:rPr sz="1200" b="1" spc="-10" dirty="0">
                          <a:latin typeface="+mn-lt"/>
                        </a:rPr>
                        <a:t>ç</a:t>
                      </a:r>
                      <a:r>
                        <a:rPr sz="1200" b="1" dirty="0">
                          <a:latin typeface="+mn-lt"/>
                        </a:rPr>
                        <a:t>i</a:t>
                      </a:r>
                      <a:r>
                        <a:rPr sz="1200" b="1" spc="-5" dirty="0">
                          <a:latin typeface="+mn-lt"/>
                        </a:rPr>
                        <a:t>c</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84785">
                        <a:lnSpc>
                          <a:spcPts val="1595"/>
                        </a:lnSpc>
                      </a:pPr>
                      <a:r>
                        <a:rPr sz="1200" b="1" spc="-5" dirty="0">
                          <a:latin typeface="+mn-lt"/>
                        </a:rPr>
                        <a:t>Belirsiz</a:t>
                      </a:r>
                      <a:endParaRPr sz="1200" b="1" dirty="0">
                        <a:latin typeface="+mn-lt"/>
                      </a:endParaRPr>
                    </a:p>
                    <a:p>
                      <a:pPr marL="177800" marR="168275" indent="59055">
                        <a:lnSpc>
                          <a:spcPts val="1689"/>
                        </a:lnSpc>
                        <a:spcBef>
                          <a:spcPts val="45"/>
                        </a:spcBef>
                      </a:pPr>
                      <a:r>
                        <a:rPr sz="1200" b="1" spc="-5" dirty="0">
                          <a:latin typeface="+mn-lt"/>
                        </a:rPr>
                        <a:t>Süreli  </a:t>
                      </a:r>
                      <a:r>
                        <a:rPr sz="1200" b="1" spc="-10" dirty="0">
                          <a:latin typeface="+mn-lt"/>
                        </a:rPr>
                        <a:t>(</a:t>
                      </a:r>
                      <a:r>
                        <a:rPr sz="1200" b="1" spc="-5" dirty="0">
                          <a:latin typeface="+mn-lt"/>
                        </a:rPr>
                        <a:t>Daim</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7800">
                        <a:lnSpc>
                          <a:spcPts val="1605"/>
                        </a:lnSpc>
                      </a:pPr>
                      <a:r>
                        <a:rPr sz="1200" b="1" spc="-25" dirty="0">
                          <a:latin typeface="+mn-lt"/>
                        </a:rPr>
                        <a:t>Toplam</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6854">
                        <a:lnSpc>
                          <a:spcPts val="1595"/>
                        </a:lnSpc>
                      </a:pPr>
                      <a:r>
                        <a:rPr sz="1200" b="1" dirty="0">
                          <a:latin typeface="+mn-lt"/>
                        </a:rPr>
                        <a:t>Belirli</a:t>
                      </a:r>
                    </a:p>
                    <a:p>
                      <a:pPr marL="174625" marR="165100" indent="66675">
                        <a:lnSpc>
                          <a:spcPts val="1689"/>
                        </a:lnSpc>
                        <a:spcBef>
                          <a:spcPts val="45"/>
                        </a:spcBef>
                      </a:pPr>
                      <a:r>
                        <a:rPr sz="1200" b="1" spc="-5" dirty="0">
                          <a:latin typeface="+mn-lt"/>
                        </a:rPr>
                        <a:t>Süreli  </a:t>
                      </a:r>
                      <a:r>
                        <a:rPr sz="1200" b="1" spc="-10" dirty="0">
                          <a:latin typeface="+mn-lt"/>
                        </a:rPr>
                        <a:t>(</a:t>
                      </a:r>
                      <a:r>
                        <a:rPr sz="1200" b="1" dirty="0">
                          <a:latin typeface="+mn-lt"/>
                        </a:rPr>
                        <a:t>Ge</a:t>
                      </a:r>
                      <a:r>
                        <a:rPr sz="1200" b="1" spc="-10" dirty="0">
                          <a:latin typeface="+mn-lt"/>
                        </a:rPr>
                        <a:t>ç</a:t>
                      </a:r>
                      <a:r>
                        <a:rPr sz="1200" b="1" dirty="0">
                          <a:latin typeface="+mn-lt"/>
                        </a:rPr>
                        <a:t>i</a:t>
                      </a:r>
                      <a:r>
                        <a:rPr sz="1200" b="1" spc="-5" dirty="0">
                          <a:latin typeface="+mn-lt"/>
                        </a:rPr>
                        <a:t>c</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89865">
                        <a:lnSpc>
                          <a:spcPts val="1595"/>
                        </a:lnSpc>
                      </a:pPr>
                      <a:r>
                        <a:rPr sz="1200" b="1" spc="-5" dirty="0">
                          <a:latin typeface="+mn-lt"/>
                        </a:rPr>
                        <a:t>Belirsiz</a:t>
                      </a:r>
                      <a:endParaRPr sz="1200" b="1" dirty="0">
                        <a:latin typeface="+mn-lt"/>
                      </a:endParaRPr>
                    </a:p>
                    <a:p>
                      <a:pPr marL="180975" marR="173355" indent="60960">
                        <a:lnSpc>
                          <a:spcPts val="1689"/>
                        </a:lnSpc>
                        <a:spcBef>
                          <a:spcPts val="45"/>
                        </a:spcBef>
                      </a:pPr>
                      <a:r>
                        <a:rPr sz="1200" b="1" spc="-5" dirty="0">
                          <a:latin typeface="+mn-lt"/>
                        </a:rPr>
                        <a:t>Süreli  </a:t>
                      </a:r>
                      <a:r>
                        <a:rPr sz="1200" b="1" spc="-10" dirty="0">
                          <a:latin typeface="+mn-lt"/>
                        </a:rPr>
                        <a:t>(</a:t>
                      </a:r>
                      <a:r>
                        <a:rPr sz="1200" b="1" spc="-5" dirty="0">
                          <a:latin typeface="+mn-lt"/>
                        </a:rPr>
                        <a:t>Daim</a:t>
                      </a:r>
                      <a:r>
                        <a:rPr sz="1200" b="1" dirty="0">
                          <a:latin typeface="+mn-lt"/>
                        </a:rPr>
                        <a:t>i)</a:t>
                      </a:r>
                      <a:endParaRPr sz="12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6675" algn="r">
                        <a:lnSpc>
                          <a:spcPct val="100000"/>
                        </a:lnSpc>
                      </a:pPr>
                      <a:r>
                        <a:rPr sz="1200" b="1" spc="-120" dirty="0" err="1">
                          <a:latin typeface="+mn-lt"/>
                        </a:rPr>
                        <a:t>T</a:t>
                      </a:r>
                      <a:r>
                        <a:rPr sz="1200" b="1" spc="-5" dirty="0" err="1">
                          <a:latin typeface="+mn-lt"/>
                        </a:rPr>
                        <a:t>oplam</a:t>
                      </a:r>
                      <a:endParaRPr sz="1200" b="1" dirty="0">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vMerge="1">
                  <a:txBody>
                    <a:bodyPr/>
                    <a:lstStyle/>
                    <a:p>
                      <a:pPr marR="635" algn="ctr">
                        <a:lnSpc>
                          <a:spcPts val="1800"/>
                        </a:lnSpc>
                        <a:spcBef>
                          <a:spcPts val="125"/>
                        </a:spcBef>
                      </a:pPr>
                      <a:endParaRPr sz="1400" b="1"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19132556"/>
                  </a:ext>
                </a:extLst>
              </a:tr>
              <a:tr h="803746">
                <a:tc>
                  <a:txBody>
                    <a:bodyPr/>
                    <a:lstStyle/>
                    <a:p>
                      <a:pPr marL="44450">
                        <a:lnSpc>
                          <a:spcPts val="1835"/>
                        </a:lnSpc>
                      </a:pPr>
                      <a:r>
                        <a:rPr sz="1400" b="1" spc="-5" dirty="0">
                          <a:latin typeface="+mn-lt"/>
                        </a:rPr>
                        <a:t>Açık </a:t>
                      </a:r>
                      <a:r>
                        <a:rPr sz="1400" b="1" spc="-10" dirty="0">
                          <a:latin typeface="+mn-lt"/>
                        </a:rPr>
                        <a:t>İş</a:t>
                      </a:r>
                      <a:r>
                        <a:rPr sz="1400" b="1" spc="-20" dirty="0">
                          <a:latin typeface="+mn-lt"/>
                        </a:rPr>
                        <a:t> </a:t>
                      </a:r>
                      <a:r>
                        <a:rPr sz="1400" b="1" spc="-10"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2.250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2.250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2</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2.252</a:t>
                      </a:r>
                      <a:endParaRPr sz="1400" dirty="0">
                        <a:latin typeface="+mn-lt"/>
                        <a:cs typeface="Calibri"/>
                      </a:endParaRPr>
                    </a:p>
                  </a:txBody>
                  <a:tcPr marL="0" marR="0" marT="19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13993734"/>
                  </a:ext>
                </a:extLst>
              </a:tr>
              <a:tr h="611374">
                <a:tc>
                  <a:txBody>
                    <a:bodyPr/>
                    <a:lstStyle/>
                    <a:p>
                      <a:pPr marL="44450">
                        <a:lnSpc>
                          <a:spcPts val="1825"/>
                        </a:lnSpc>
                      </a:pPr>
                      <a:r>
                        <a:rPr sz="1400" b="1" spc="-15" dirty="0">
                          <a:latin typeface="+mn-lt"/>
                        </a:rPr>
                        <a:t>İşverene</a:t>
                      </a:r>
                      <a:endParaRPr sz="1400" b="1" dirty="0">
                        <a:latin typeface="+mn-lt"/>
                      </a:endParaRPr>
                    </a:p>
                    <a:p>
                      <a:pPr marL="44450">
                        <a:lnSpc>
                          <a:spcPct val="100000"/>
                        </a:lnSpc>
                        <a:spcBef>
                          <a:spcPts val="10"/>
                        </a:spcBef>
                      </a:pPr>
                      <a:r>
                        <a:rPr sz="1400" b="1" spc="-30" dirty="0">
                          <a:latin typeface="+mn-lt"/>
                        </a:rPr>
                        <a:t>Takdim</a:t>
                      </a:r>
                      <a:r>
                        <a:rPr sz="1400" b="1" spc="-35" dirty="0">
                          <a:latin typeface="+mn-lt"/>
                        </a:rPr>
                        <a:t> </a:t>
                      </a:r>
                      <a:r>
                        <a:rPr sz="1400" b="1" spc="-5"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spcBef>
                          <a:spcPts val="1160"/>
                        </a:spcBef>
                      </a:pPr>
                      <a:r>
                        <a:rPr lang="tr-TR" sz="1400" dirty="0" smtClean="0">
                          <a:latin typeface="+mn-lt"/>
                          <a:cs typeface="Calibri"/>
                        </a:rPr>
                        <a:t>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2.470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2.470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0</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134</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spcBef>
                          <a:spcPts val="1160"/>
                        </a:spcBef>
                      </a:pPr>
                      <a:r>
                        <a:rPr lang="tr-TR" sz="1400" dirty="0" smtClean="0">
                          <a:latin typeface="+mn-lt"/>
                          <a:cs typeface="Calibri"/>
                        </a:rPr>
                        <a:t>134</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spcBef>
                          <a:spcPts val="1160"/>
                        </a:spcBef>
                      </a:pPr>
                      <a:r>
                        <a:rPr lang="tr-TR" sz="1400" dirty="0" smtClean="0">
                          <a:latin typeface="+mn-lt"/>
                          <a:cs typeface="Calibri"/>
                        </a:rPr>
                        <a:t>2.604</a:t>
                      </a:r>
                      <a:endParaRPr sz="1400" dirty="0">
                        <a:latin typeface="+mn-lt"/>
                        <a:cs typeface="Calibri"/>
                      </a:endParaRPr>
                    </a:p>
                  </a:txBody>
                  <a:tcPr marL="0" marR="0" marT="1473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60917750"/>
                  </a:ext>
                </a:extLst>
              </a:tr>
              <a:tr h="1001388">
                <a:tc>
                  <a:txBody>
                    <a:bodyPr/>
                    <a:lstStyle/>
                    <a:p>
                      <a:pPr marL="44450">
                        <a:lnSpc>
                          <a:spcPts val="1825"/>
                        </a:lnSpc>
                      </a:pPr>
                      <a:r>
                        <a:rPr sz="1400" b="1" spc="-5" dirty="0">
                          <a:latin typeface="+mn-lt"/>
                        </a:rPr>
                        <a:t>İşe</a:t>
                      </a:r>
                      <a:endParaRPr sz="1400" b="1" dirty="0">
                        <a:latin typeface="+mn-lt"/>
                      </a:endParaRPr>
                    </a:p>
                    <a:p>
                      <a:pPr marL="44450" marR="314325">
                        <a:lnSpc>
                          <a:spcPts val="1930"/>
                        </a:lnSpc>
                        <a:spcBef>
                          <a:spcPts val="55"/>
                        </a:spcBef>
                      </a:pPr>
                      <a:r>
                        <a:rPr sz="1400" b="1" spc="-135" dirty="0" err="1">
                          <a:latin typeface="+mn-lt"/>
                        </a:rPr>
                        <a:t>Y</a:t>
                      </a:r>
                      <a:r>
                        <a:rPr sz="1400" b="1" spc="10" dirty="0" err="1">
                          <a:latin typeface="+mn-lt"/>
                        </a:rPr>
                        <a:t>e</a:t>
                      </a:r>
                      <a:r>
                        <a:rPr sz="1400" b="1" spc="-5" dirty="0" err="1">
                          <a:latin typeface="+mn-lt"/>
                        </a:rPr>
                        <a:t>rle</a:t>
                      </a:r>
                      <a:r>
                        <a:rPr sz="1400" b="1" spc="-15" dirty="0" err="1">
                          <a:latin typeface="+mn-lt"/>
                        </a:rPr>
                        <a:t>şt</a:t>
                      </a:r>
                      <a:r>
                        <a:rPr sz="1400" b="1" dirty="0" err="1">
                          <a:latin typeface="+mn-lt"/>
                        </a:rPr>
                        <a:t>ir</a:t>
                      </a:r>
                      <a:r>
                        <a:rPr lang="tr-TR" sz="1400" b="1" dirty="0">
                          <a:latin typeface="+mn-lt"/>
                        </a:rPr>
                        <a:t>m</a:t>
                      </a:r>
                      <a:r>
                        <a:rPr sz="1400" b="1" dirty="0">
                          <a:latin typeface="+mn-lt"/>
                        </a:rPr>
                        <a:t>e  </a:t>
                      </a:r>
                      <a:r>
                        <a:rPr sz="1400" b="1" spc="-5" dirty="0">
                          <a:latin typeface="+mn-lt"/>
                        </a:rPr>
                        <a:t>Sayısı</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2.029</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2.029</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0</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830" algn="ctr">
                        <a:lnSpc>
                          <a:spcPct val="100000"/>
                        </a:lnSpc>
                      </a:pPr>
                      <a:r>
                        <a:rPr lang="tr-TR" sz="1400" dirty="0" smtClean="0">
                          <a:latin typeface="+mn-lt"/>
                          <a:cs typeface="Calibri"/>
                        </a:rPr>
                        <a:t>2</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36195" algn="ctr">
                        <a:lnSpc>
                          <a:spcPct val="100000"/>
                        </a:lnSpc>
                      </a:pPr>
                      <a:r>
                        <a:rPr lang="tr-TR" sz="1400" dirty="0" smtClean="0">
                          <a:latin typeface="+mn-lt"/>
                          <a:cs typeface="Calibri"/>
                        </a:rPr>
                        <a:t>2.031</a:t>
                      </a:r>
                      <a:endParaRPr sz="1400" dirty="0">
                        <a:latin typeface="+mn-lt"/>
                        <a:cs typeface="Calibri"/>
                      </a:endParaRPr>
                    </a:p>
                  </a:txBody>
                  <a:tcPr marL="0" marR="0" marT="3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16782986"/>
                  </a:ext>
                </a:extLst>
              </a:tr>
            </a:tbl>
          </a:graphicData>
        </a:graphic>
      </p:graphicFrame>
    </p:spTree>
    <p:extLst>
      <p:ext uri="{BB962C8B-B14F-4D97-AF65-F5344CB8AC3E}">
        <p14:creationId xmlns:p14="http://schemas.microsoft.com/office/powerpoint/2010/main" val="39962396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Yardımlaşma ve Dayanışma</a:t>
            </a:r>
          </a:p>
        </p:txBody>
      </p:sp>
      <p:sp>
        <p:nvSpPr>
          <p:cNvPr id="13" name="object 11"/>
          <p:cNvSpPr txBox="1"/>
          <p:nvPr/>
        </p:nvSpPr>
        <p:spPr>
          <a:xfrm>
            <a:off x="689057" y="983225"/>
            <a:ext cx="10825282" cy="279565"/>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20" normalizeH="0" baseline="0" noProof="0" dirty="0" err="1">
                <a:ln>
                  <a:noFill/>
                </a:ln>
                <a:solidFill>
                  <a:srgbClr val="FFFFFF"/>
                </a:solidFill>
                <a:effectLst/>
                <a:uLnTx/>
                <a:uFillTx/>
                <a:latin typeface="Calibri"/>
                <a:ea typeface="+mn-ea"/>
                <a:cs typeface="Calibri"/>
              </a:rPr>
              <a:t>Yardımlar</a:t>
            </a:r>
            <a:r>
              <a:rPr kumimoji="0" sz="1600" b="1" i="0" u="none" strike="noStrike" kern="1200" cap="none" spc="3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30.06.2024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8817" y="1452673"/>
            <a:ext cx="4685522" cy="4856689"/>
          </a:xfrm>
          <a:prstGeom prst="rect">
            <a:avLst/>
          </a:prstGeom>
        </p:spPr>
      </p:pic>
      <p:graphicFrame>
        <p:nvGraphicFramePr>
          <p:cNvPr id="9" name="object 9"/>
          <p:cNvGraphicFramePr>
            <a:graphicFrameLocks noGrp="1"/>
          </p:cNvGraphicFramePr>
          <p:nvPr>
            <p:extLst>
              <p:ext uri="{D42A27DB-BD31-4B8C-83A1-F6EECF244321}">
                <p14:modId xmlns:p14="http://schemas.microsoft.com/office/powerpoint/2010/main" val="3297059951"/>
              </p:ext>
            </p:extLst>
          </p:nvPr>
        </p:nvGraphicFramePr>
        <p:xfrm>
          <a:off x="689057" y="1452674"/>
          <a:ext cx="5867385" cy="4150459"/>
        </p:xfrm>
        <a:graphic>
          <a:graphicData uri="http://schemas.openxmlformats.org/drawingml/2006/table">
            <a:tbl>
              <a:tblPr firstRow="1" bandRow="1">
                <a:tableStyleId>{2D5ABB26-0587-4C30-8999-92F81FD0307C}</a:tableStyleId>
              </a:tblPr>
              <a:tblGrid>
                <a:gridCol w="604722">
                  <a:extLst>
                    <a:ext uri="{9D8B030D-6E8A-4147-A177-3AD203B41FA5}">
                      <a16:colId xmlns:a16="http://schemas.microsoft.com/office/drawing/2014/main" val="20000"/>
                    </a:ext>
                  </a:extLst>
                </a:gridCol>
                <a:gridCol w="710119">
                  <a:extLst>
                    <a:ext uri="{9D8B030D-6E8A-4147-A177-3AD203B41FA5}">
                      <a16:colId xmlns:a16="http://schemas.microsoft.com/office/drawing/2014/main" val="20001"/>
                    </a:ext>
                  </a:extLst>
                </a:gridCol>
                <a:gridCol w="885217">
                  <a:extLst>
                    <a:ext uri="{9D8B030D-6E8A-4147-A177-3AD203B41FA5}">
                      <a16:colId xmlns:a16="http://schemas.microsoft.com/office/drawing/2014/main" val="20002"/>
                    </a:ext>
                  </a:extLst>
                </a:gridCol>
                <a:gridCol w="817123">
                  <a:extLst>
                    <a:ext uri="{9D8B030D-6E8A-4147-A177-3AD203B41FA5}">
                      <a16:colId xmlns:a16="http://schemas.microsoft.com/office/drawing/2014/main" val="20003"/>
                    </a:ext>
                  </a:extLst>
                </a:gridCol>
                <a:gridCol w="1040860">
                  <a:extLst>
                    <a:ext uri="{9D8B030D-6E8A-4147-A177-3AD203B41FA5}">
                      <a16:colId xmlns:a16="http://schemas.microsoft.com/office/drawing/2014/main" val="20004"/>
                    </a:ext>
                  </a:extLst>
                </a:gridCol>
                <a:gridCol w="813026">
                  <a:extLst>
                    <a:ext uri="{9D8B030D-6E8A-4147-A177-3AD203B41FA5}">
                      <a16:colId xmlns:a16="http://schemas.microsoft.com/office/drawing/2014/main" val="20005"/>
                    </a:ext>
                  </a:extLst>
                </a:gridCol>
                <a:gridCol w="996318">
                  <a:extLst>
                    <a:ext uri="{9D8B030D-6E8A-4147-A177-3AD203B41FA5}">
                      <a16:colId xmlns:a16="http://schemas.microsoft.com/office/drawing/2014/main" val="20006"/>
                    </a:ext>
                  </a:extLst>
                </a:gridCol>
              </a:tblGrid>
              <a:tr h="585101">
                <a:tc rowSpan="2">
                  <a:txBody>
                    <a:bodyPr/>
                    <a:lstStyle/>
                    <a:p>
                      <a:pPr>
                        <a:lnSpc>
                          <a:spcPct val="100000"/>
                        </a:lnSpc>
                      </a:pPr>
                      <a:endParaRPr sz="1400" dirty="0">
                        <a:latin typeface="+mn-lt"/>
                        <a:cs typeface="Times New Roman"/>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gridSpan="2">
                  <a:txBody>
                    <a:bodyPr/>
                    <a:lstStyle/>
                    <a:p>
                      <a:pPr marL="523875" algn="ctr">
                        <a:lnSpc>
                          <a:spcPct val="100000"/>
                        </a:lnSpc>
                        <a:spcBef>
                          <a:spcPts val="630"/>
                        </a:spcBef>
                      </a:pPr>
                      <a:r>
                        <a:rPr sz="1400" b="1" spc="-10" dirty="0">
                          <a:latin typeface="+mn-lt"/>
                          <a:cs typeface="Calibri"/>
                        </a:rPr>
                        <a:t>Nakdi</a:t>
                      </a:r>
                      <a:r>
                        <a:rPr sz="1400" b="1" spc="-25" dirty="0">
                          <a:latin typeface="+mn-lt"/>
                          <a:cs typeface="Calibri"/>
                        </a:rPr>
                        <a:t> Yardım</a:t>
                      </a:r>
                      <a:endParaRPr sz="1400" dirty="0">
                        <a:latin typeface="+mn-lt"/>
                        <a:cs typeface="Calibri"/>
                      </a:endParaRPr>
                    </a:p>
                  </a:txBody>
                  <a:tcPr marL="0" marR="0" marT="8001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hMerge="1">
                  <a:txBody>
                    <a:bodyPr/>
                    <a:lstStyle/>
                    <a:p>
                      <a:endParaRPr/>
                    </a:p>
                  </a:txBody>
                  <a:tcPr marL="0" marR="0" marT="0" marB="0"/>
                </a:tc>
                <a:tc gridSpan="2">
                  <a:txBody>
                    <a:bodyPr/>
                    <a:lstStyle/>
                    <a:p>
                      <a:pPr marL="250825" algn="ctr">
                        <a:lnSpc>
                          <a:spcPct val="100000"/>
                        </a:lnSpc>
                        <a:spcBef>
                          <a:spcPts val="630"/>
                        </a:spcBef>
                      </a:pPr>
                      <a:r>
                        <a:rPr sz="1400" b="1" spc="-25" dirty="0">
                          <a:latin typeface="+mn-lt"/>
                          <a:cs typeface="Calibri"/>
                        </a:rPr>
                        <a:t>Yakacak</a:t>
                      </a:r>
                      <a:r>
                        <a:rPr sz="1400" b="1" spc="-10" dirty="0">
                          <a:latin typeface="+mn-lt"/>
                          <a:cs typeface="Calibri"/>
                        </a:rPr>
                        <a:t> </a:t>
                      </a:r>
                      <a:r>
                        <a:rPr sz="1400" b="1" spc="-25" dirty="0">
                          <a:latin typeface="+mn-lt"/>
                          <a:cs typeface="Calibri"/>
                        </a:rPr>
                        <a:t>Yardımı</a:t>
                      </a:r>
                      <a:endParaRPr sz="1400" dirty="0">
                        <a:latin typeface="+mn-lt"/>
                        <a:cs typeface="Calibri"/>
                      </a:endParaRPr>
                    </a:p>
                  </a:txBody>
                  <a:tcPr marL="0" marR="0" marT="80010" marB="0">
                    <a:lnL w="28575">
                      <a:solidFill>
                        <a:srgbClr val="C00000"/>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hMerge="1">
                  <a:txBody>
                    <a:bodyPr/>
                    <a:lstStyle/>
                    <a:p>
                      <a:endParaRPr/>
                    </a:p>
                  </a:txBody>
                  <a:tcPr marL="0" marR="0" marT="0" marB="0"/>
                </a:tc>
                <a:tc gridSpan="2">
                  <a:txBody>
                    <a:bodyPr/>
                    <a:lstStyle/>
                    <a:p>
                      <a:pPr marL="100330" algn="ctr">
                        <a:lnSpc>
                          <a:spcPct val="100000"/>
                        </a:lnSpc>
                        <a:spcBef>
                          <a:spcPts val="630"/>
                        </a:spcBef>
                      </a:pPr>
                      <a:r>
                        <a:rPr sz="1400" b="1" dirty="0">
                          <a:latin typeface="+mn-lt"/>
                          <a:cs typeface="Calibri"/>
                        </a:rPr>
                        <a:t>Barınma</a:t>
                      </a:r>
                      <a:r>
                        <a:rPr sz="1400" b="1" spc="-45" dirty="0">
                          <a:latin typeface="+mn-lt"/>
                          <a:cs typeface="Calibri"/>
                        </a:rPr>
                        <a:t> </a:t>
                      </a:r>
                      <a:r>
                        <a:rPr sz="1400" b="1" spc="-25" dirty="0">
                          <a:latin typeface="+mn-lt"/>
                          <a:cs typeface="Calibri"/>
                        </a:rPr>
                        <a:t>Yardımı</a:t>
                      </a:r>
                      <a:endParaRPr sz="1400" dirty="0">
                        <a:latin typeface="+mn-lt"/>
                        <a:cs typeface="Calibri"/>
                      </a:endParaRPr>
                    </a:p>
                  </a:txBody>
                  <a:tcPr marL="0" marR="0" marT="80010"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hMerge="1">
                  <a:txBody>
                    <a:bodyPr/>
                    <a:lstStyle/>
                    <a:p>
                      <a:endParaRPr/>
                    </a:p>
                  </a:txBody>
                  <a:tcPr marL="0" marR="0" marT="0" marB="0"/>
                </a:tc>
                <a:extLst>
                  <a:ext uri="{0D108BD9-81ED-4DB2-BD59-A6C34878D82A}">
                    <a16:rowId xmlns:a16="http://schemas.microsoft.com/office/drawing/2014/main" val="10000"/>
                  </a:ext>
                </a:extLst>
              </a:tr>
              <a:tr h="1012249">
                <a:tc vMerge="1">
                  <a:txBody>
                    <a:bodyPr/>
                    <a:lstStyle/>
                    <a:p>
                      <a:pPr>
                        <a:lnSpc>
                          <a:spcPct val="100000"/>
                        </a:lnSpc>
                      </a:pPr>
                      <a:endParaRPr sz="1600" dirty="0">
                        <a:latin typeface="Times New Roman"/>
                        <a:cs typeface="Times New Roman"/>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90170" algn="ctr">
                        <a:lnSpc>
                          <a:spcPct val="100000"/>
                        </a:lnSpc>
                        <a:spcBef>
                          <a:spcPts val="940"/>
                        </a:spcBef>
                      </a:pPr>
                      <a:r>
                        <a:rPr sz="1400" b="1" spc="-5" dirty="0">
                          <a:latin typeface="+mn-lt"/>
                          <a:cs typeface="Calibri"/>
                        </a:rPr>
                        <a:t>Kişi</a:t>
                      </a:r>
                      <a:r>
                        <a:rPr sz="1400" b="1" spc="-35" dirty="0">
                          <a:latin typeface="+mn-lt"/>
                          <a:cs typeface="Calibri"/>
                        </a:rPr>
                        <a:t> </a:t>
                      </a:r>
                      <a:r>
                        <a:rPr sz="1400" b="1" spc="-10" dirty="0">
                          <a:latin typeface="+mn-lt"/>
                          <a:cs typeface="Calibri"/>
                        </a:rPr>
                        <a:t>Sayısı</a:t>
                      </a:r>
                      <a:endParaRPr sz="1400" b="1">
                        <a:latin typeface="+mn-lt"/>
                        <a:cs typeface="Calibri"/>
                      </a:endParaRPr>
                    </a:p>
                  </a:txBody>
                  <a:tcPr marL="0" marR="0" marT="11938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222885" algn="ctr">
                        <a:lnSpc>
                          <a:spcPct val="100000"/>
                        </a:lnSpc>
                        <a:spcBef>
                          <a:spcPts val="940"/>
                        </a:spcBef>
                      </a:pPr>
                      <a:r>
                        <a:rPr lang="tr-TR" sz="1400" b="1" spc="-30" dirty="0">
                          <a:latin typeface="+mn-lt"/>
                          <a:cs typeface="Calibri"/>
                        </a:rPr>
                        <a:t>Yardım</a:t>
                      </a:r>
                      <a:r>
                        <a:rPr lang="tr-TR" sz="1400" b="1" spc="-30" baseline="0" dirty="0">
                          <a:latin typeface="+mn-lt"/>
                          <a:cs typeface="Calibri"/>
                        </a:rPr>
                        <a:t> </a:t>
                      </a:r>
                      <a:r>
                        <a:rPr lang="tr-TR" sz="1400" b="1" spc="-30" dirty="0">
                          <a:latin typeface="+mn-lt"/>
                          <a:cs typeface="Calibri"/>
                        </a:rPr>
                        <a:t>Tutarı</a:t>
                      </a:r>
                      <a:r>
                        <a:rPr sz="1400" b="1" spc="-15" dirty="0">
                          <a:latin typeface="+mn-lt"/>
                          <a:cs typeface="Calibri"/>
                        </a:rPr>
                        <a:t> </a:t>
                      </a:r>
                      <a:r>
                        <a:rPr sz="1400" b="1" spc="-10" dirty="0">
                          <a:latin typeface="+mn-lt"/>
                          <a:cs typeface="Calibri"/>
                        </a:rPr>
                        <a:t>(₺)</a:t>
                      </a:r>
                      <a:endParaRPr sz="1400" b="1" dirty="0">
                        <a:latin typeface="+mn-lt"/>
                        <a:cs typeface="Calibri"/>
                      </a:endParaRPr>
                    </a:p>
                  </a:txBody>
                  <a:tcPr marL="0" marR="0" marT="11938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107950" marR="101600" indent="86360" algn="ctr">
                        <a:lnSpc>
                          <a:spcPts val="1920"/>
                        </a:lnSpc>
                        <a:spcBef>
                          <a:spcPts val="40"/>
                        </a:spcBef>
                      </a:pPr>
                      <a:r>
                        <a:rPr sz="1400" b="1" spc="-5" dirty="0">
                          <a:latin typeface="+mn-lt"/>
                          <a:cs typeface="Calibri"/>
                        </a:rPr>
                        <a:t>Kişi  S</a:t>
                      </a:r>
                      <a:r>
                        <a:rPr sz="1400" b="1" spc="-25" dirty="0">
                          <a:latin typeface="+mn-lt"/>
                          <a:cs typeface="Calibri"/>
                        </a:rPr>
                        <a:t>a</a:t>
                      </a:r>
                      <a:r>
                        <a:rPr sz="1400" b="1" dirty="0">
                          <a:latin typeface="+mn-lt"/>
                          <a:cs typeface="Calibri"/>
                        </a:rPr>
                        <a:t>yısı</a:t>
                      </a:r>
                    </a:p>
                  </a:txBody>
                  <a:tcPr marL="0" marR="0" marT="5080"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222885" marR="0" lvl="0" indent="0" algn="ctr" defTabSz="914400" rtl="0" eaLnBrk="1" fontAlgn="auto" latinLnBrk="0" hangingPunct="1">
                        <a:lnSpc>
                          <a:spcPct val="100000"/>
                        </a:lnSpc>
                        <a:spcBef>
                          <a:spcPts val="940"/>
                        </a:spcBef>
                        <a:spcAft>
                          <a:spcPts val="0"/>
                        </a:spcAft>
                        <a:buClrTx/>
                        <a:buSzTx/>
                        <a:buFontTx/>
                        <a:buNone/>
                        <a:tabLst/>
                        <a:defRPr/>
                      </a:pPr>
                      <a:r>
                        <a:rPr kumimoji="0" lang="tr-TR" sz="1400" b="1" i="0" u="none" strike="noStrike" kern="1200" cap="none" spc="-30" normalizeH="0" baseline="0" noProof="0" dirty="0">
                          <a:ln>
                            <a:noFill/>
                          </a:ln>
                          <a:solidFill>
                            <a:prstClr val="black"/>
                          </a:solidFill>
                          <a:effectLst/>
                          <a:uLnTx/>
                          <a:uFillTx/>
                          <a:latin typeface="+mn-lt"/>
                          <a:ea typeface="+mn-ea"/>
                          <a:cs typeface="Calibri"/>
                        </a:rPr>
                        <a:t>Yardım Tutarı</a:t>
                      </a:r>
                      <a:r>
                        <a:rPr kumimoji="0" lang="tr-TR" sz="1400" b="1" i="0" u="none" strike="noStrike" kern="1200" cap="none" spc="-15" normalizeH="0" baseline="0" noProof="0" dirty="0">
                          <a:ln>
                            <a:noFill/>
                          </a:ln>
                          <a:solidFill>
                            <a:prstClr val="black"/>
                          </a:solidFill>
                          <a:effectLst/>
                          <a:uLnTx/>
                          <a:uFillTx/>
                          <a:latin typeface="+mn-lt"/>
                          <a:ea typeface="+mn-ea"/>
                          <a:cs typeface="Calibri"/>
                        </a:rPr>
                        <a:t> </a:t>
                      </a:r>
                      <a:r>
                        <a:rPr kumimoji="0" lang="tr-TR" sz="1400" b="1" i="0" u="none" strike="noStrike" kern="1200" cap="none" spc="-10" normalizeH="0" baseline="0" noProof="0" dirty="0">
                          <a:ln>
                            <a:noFill/>
                          </a:ln>
                          <a:solidFill>
                            <a:prstClr val="black"/>
                          </a:solidFill>
                          <a:effectLst/>
                          <a:uLnTx/>
                          <a:uFillTx/>
                          <a:latin typeface="+mn-lt"/>
                          <a:ea typeface="+mn-ea"/>
                          <a:cs typeface="Calibri"/>
                        </a:rPr>
                        <a:t>(₺)</a:t>
                      </a:r>
                      <a:endParaRPr kumimoji="0" lang="tr-TR" sz="1400" b="1" i="0" u="none" strike="noStrike" kern="1200" cap="none" spc="0" normalizeH="0" baseline="0" noProof="0" dirty="0">
                        <a:ln>
                          <a:noFill/>
                        </a:ln>
                        <a:solidFill>
                          <a:prstClr val="black"/>
                        </a:solidFill>
                        <a:effectLst/>
                        <a:uLnTx/>
                        <a:uFillTx/>
                        <a:latin typeface="+mn-lt"/>
                        <a:ea typeface="+mn-ea"/>
                        <a:cs typeface="Calibri"/>
                      </a:endParaRPr>
                    </a:p>
                  </a:txBody>
                  <a:tcPr marL="0" marR="0" marT="11938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34290" marR="27940" indent="86360" algn="ctr">
                        <a:lnSpc>
                          <a:spcPts val="1920"/>
                        </a:lnSpc>
                        <a:spcBef>
                          <a:spcPts val="40"/>
                        </a:spcBef>
                      </a:pPr>
                      <a:r>
                        <a:rPr sz="1400" b="1" spc="-5" dirty="0">
                          <a:latin typeface="+mn-lt"/>
                          <a:cs typeface="Calibri"/>
                        </a:rPr>
                        <a:t>Kişi  S</a:t>
                      </a:r>
                      <a:r>
                        <a:rPr sz="1400" b="1" spc="-25" dirty="0">
                          <a:latin typeface="+mn-lt"/>
                          <a:cs typeface="Calibri"/>
                        </a:rPr>
                        <a:t>a</a:t>
                      </a:r>
                      <a:r>
                        <a:rPr sz="1400" b="1" dirty="0">
                          <a:latin typeface="+mn-lt"/>
                          <a:cs typeface="Calibri"/>
                        </a:rPr>
                        <a:t>yısı</a:t>
                      </a:r>
                    </a:p>
                  </a:txBody>
                  <a:tcPr marL="0" marR="0" marT="5080"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tc>
                  <a:txBody>
                    <a:bodyPr/>
                    <a:lstStyle/>
                    <a:p>
                      <a:pPr marL="222885" marR="0" lvl="0" indent="0" algn="ctr" defTabSz="914400" rtl="0" eaLnBrk="1" fontAlgn="auto" latinLnBrk="0" hangingPunct="1">
                        <a:lnSpc>
                          <a:spcPct val="100000"/>
                        </a:lnSpc>
                        <a:spcBef>
                          <a:spcPts val="940"/>
                        </a:spcBef>
                        <a:spcAft>
                          <a:spcPts val="0"/>
                        </a:spcAft>
                        <a:buClrTx/>
                        <a:buSzTx/>
                        <a:buFontTx/>
                        <a:buNone/>
                        <a:tabLst/>
                        <a:defRPr/>
                      </a:pPr>
                      <a:r>
                        <a:rPr kumimoji="0" lang="tr-TR" sz="1400" b="1" i="0" u="none" strike="noStrike" kern="1200" cap="none" spc="-30" normalizeH="0" baseline="0" noProof="0" dirty="0">
                          <a:ln>
                            <a:noFill/>
                          </a:ln>
                          <a:solidFill>
                            <a:prstClr val="black"/>
                          </a:solidFill>
                          <a:effectLst/>
                          <a:uLnTx/>
                          <a:uFillTx/>
                          <a:latin typeface="+mn-lt"/>
                          <a:ea typeface="+mn-ea"/>
                          <a:cs typeface="Calibri"/>
                        </a:rPr>
                        <a:t>Yardım Tutarı</a:t>
                      </a:r>
                      <a:r>
                        <a:rPr kumimoji="0" lang="tr-TR" sz="1400" b="1" i="0" u="none" strike="noStrike" kern="1200" cap="none" spc="-15" normalizeH="0" baseline="0" noProof="0" dirty="0">
                          <a:ln>
                            <a:noFill/>
                          </a:ln>
                          <a:solidFill>
                            <a:prstClr val="black"/>
                          </a:solidFill>
                          <a:effectLst/>
                          <a:uLnTx/>
                          <a:uFillTx/>
                          <a:latin typeface="+mn-lt"/>
                          <a:ea typeface="+mn-ea"/>
                          <a:cs typeface="Calibri"/>
                        </a:rPr>
                        <a:t> </a:t>
                      </a:r>
                      <a:r>
                        <a:rPr kumimoji="0" lang="tr-TR" sz="1400" b="1" i="0" u="none" strike="noStrike" kern="1200" cap="none" spc="-10" normalizeH="0" baseline="0" noProof="0" dirty="0">
                          <a:ln>
                            <a:noFill/>
                          </a:ln>
                          <a:solidFill>
                            <a:prstClr val="black"/>
                          </a:solidFill>
                          <a:effectLst/>
                          <a:uLnTx/>
                          <a:uFillTx/>
                          <a:latin typeface="+mn-lt"/>
                          <a:ea typeface="+mn-ea"/>
                          <a:cs typeface="Calibri"/>
                        </a:rPr>
                        <a:t>(₺)</a:t>
                      </a:r>
                      <a:endParaRPr kumimoji="0" lang="tr-TR" sz="1400" b="1" i="0" u="none" strike="noStrike" kern="1200" cap="none" spc="0" normalizeH="0" baseline="0" noProof="0" dirty="0">
                        <a:ln>
                          <a:noFill/>
                        </a:ln>
                        <a:solidFill>
                          <a:prstClr val="black"/>
                        </a:solidFill>
                        <a:effectLst/>
                        <a:uLnTx/>
                        <a:uFillTx/>
                        <a:latin typeface="+mn-lt"/>
                        <a:ea typeface="+mn-ea"/>
                        <a:cs typeface="Calibri"/>
                      </a:endParaRPr>
                    </a:p>
                  </a:txBody>
                  <a:tcPr marL="0" marR="0" marT="11938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1">
                        <a:lumMod val="20000"/>
                        <a:lumOff val="80000"/>
                      </a:schemeClr>
                    </a:solidFill>
                  </a:tcPr>
                </a:tc>
                <a:extLst>
                  <a:ext uri="{0D108BD9-81ED-4DB2-BD59-A6C34878D82A}">
                    <a16:rowId xmlns:a16="http://schemas.microsoft.com/office/drawing/2014/main" val="10001"/>
                  </a:ext>
                </a:extLst>
              </a:tr>
              <a:tr h="838616">
                <a:tc>
                  <a:txBody>
                    <a:bodyPr/>
                    <a:lstStyle/>
                    <a:p>
                      <a:pPr marL="8890">
                        <a:lnSpc>
                          <a:spcPct val="100000"/>
                        </a:lnSpc>
                        <a:spcBef>
                          <a:spcPts val="1380"/>
                        </a:spcBef>
                      </a:pPr>
                      <a:r>
                        <a:rPr sz="1400" spc="-10" dirty="0">
                          <a:latin typeface="+mn-lt"/>
                          <a:cs typeface="Calibri"/>
                        </a:rPr>
                        <a:t>Merkez</a:t>
                      </a:r>
                      <a:endParaRPr sz="1400" dirty="0">
                        <a:latin typeface="+mn-lt"/>
                        <a:cs typeface="Calibri"/>
                      </a:endParaRPr>
                    </a:p>
                  </a:txBody>
                  <a:tcPr marL="0" marR="0" marT="17526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ct val="100000"/>
                        </a:lnSpc>
                        <a:spcBef>
                          <a:spcPts val="5"/>
                        </a:spcBef>
                      </a:pPr>
                      <a:endParaRPr sz="1400" dirty="0">
                        <a:latin typeface="+mn-lt"/>
                        <a:cs typeface="Times New Roman"/>
                      </a:endParaRPr>
                    </a:p>
                    <a:p>
                      <a:pPr algn="ctr">
                        <a:lnSpc>
                          <a:spcPct val="100000"/>
                        </a:lnSpc>
                        <a:spcBef>
                          <a:spcPts val="5"/>
                        </a:spcBef>
                      </a:pPr>
                      <a:r>
                        <a:rPr lang="tr-TR" sz="1400" spc="-5" dirty="0" smtClean="0">
                          <a:latin typeface="+mn-lt"/>
                          <a:cs typeface="Calibri"/>
                        </a:rPr>
                        <a:t>8.291</a:t>
                      </a:r>
                      <a:endParaRPr sz="1400" dirty="0">
                        <a:latin typeface="+mn-lt"/>
                        <a:cs typeface="Calibri"/>
                      </a:endParaRP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45"/>
                        </a:spcBef>
                      </a:pPr>
                      <a:endParaRPr sz="1400" dirty="0">
                        <a:latin typeface="+mn-lt"/>
                        <a:cs typeface="Times New Roman"/>
                      </a:endParaRPr>
                    </a:p>
                    <a:p>
                      <a:pPr marR="1905" algn="ctr">
                        <a:lnSpc>
                          <a:spcPct val="100000"/>
                        </a:lnSpc>
                      </a:pPr>
                      <a:r>
                        <a:rPr lang="tr-TR" sz="1400" dirty="0" smtClean="0">
                          <a:latin typeface="+mn-lt"/>
                          <a:cs typeface="Calibri"/>
                        </a:rPr>
                        <a:t>29.615.557</a:t>
                      </a:r>
                      <a:endParaRPr lang="tr-TR" sz="1400" dirty="0">
                        <a:latin typeface="+mn-lt"/>
                        <a:cs typeface="Calibri"/>
                      </a:endParaRPr>
                    </a:p>
                  </a:txBody>
                  <a:tcPr marL="0" marR="0" marT="571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dirty="0" smtClean="0">
                        <a:latin typeface="+mn-lt"/>
                        <a:cs typeface="Times New Roman"/>
                      </a:endParaRPr>
                    </a:p>
                    <a:p>
                      <a:pPr algn="ctr">
                        <a:lnSpc>
                          <a:spcPct val="100000"/>
                        </a:lnSpc>
                        <a:spcBef>
                          <a:spcPts val="5"/>
                        </a:spcBef>
                      </a:pPr>
                      <a:r>
                        <a:rPr lang="tr-TR" sz="1400" dirty="0" smtClean="0">
                          <a:latin typeface="+mn-lt"/>
                          <a:cs typeface="Times New Roman"/>
                        </a:rPr>
                        <a:t>10.291</a:t>
                      </a:r>
                      <a:endParaRPr lang="tr-TR" sz="1400" spc="-5" dirty="0">
                        <a:latin typeface="+mn-lt"/>
                        <a:cs typeface="Calibri"/>
                      </a:endParaRP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45"/>
                        </a:spcBef>
                      </a:pPr>
                      <a:endParaRPr lang="tr-TR" sz="1400" dirty="0" smtClean="0">
                        <a:latin typeface="+mn-lt"/>
                        <a:cs typeface="Times New Roman"/>
                      </a:endParaRPr>
                    </a:p>
                    <a:p>
                      <a:pPr algn="ctr">
                        <a:lnSpc>
                          <a:spcPct val="100000"/>
                        </a:lnSpc>
                        <a:spcBef>
                          <a:spcPts val="45"/>
                        </a:spcBef>
                      </a:pPr>
                      <a:r>
                        <a:rPr lang="tr-TR" sz="1400" dirty="0" smtClean="0">
                          <a:latin typeface="+mn-lt"/>
                          <a:cs typeface="Times New Roman"/>
                        </a:rPr>
                        <a:t>43.215.634</a:t>
                      </a:r>
                      <a:endParaRPr lang="tr-TR" sz="1400" dirty="0">
                        <a:latin typeface="+mn-lt"/>
                        <a:cs typeface="Calibri"/>
                      </a:endParaRPr>
                    </a:p>
                  </a:txBody>
                  <a:tcPr marL="0" marR="0" marT="571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1270" algn="ctr">
                        <a:lnSpc>
                          <a:spcPct val="100000"/>
                        </a:lnSpc>
                        <a:spcBef>
                          <a:spcPts val="5"/>
                        </a:spcBef>
                      </a:pPr>
                      <a:r>
                        <a:rPr lang="tr-TR" sz="1400" dirty="0" smtClean="0">
                          <a:latin typeface="+mn-lt"/>
                          <a:cs typeface="Calibri"/>
                        </a:rPr>
                        <a:t>9</a:t>
                      </a:r>
                      <a:endParaRPr sz="1400" dirty="0">
                        <a:latin typeface="+mn-lt"/>
                        <a:cs typeface="Calibri"/>
                      </a:endParaRP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635" algn="ctr">
                        <a:lnSpc>
                          <a:spcPct val="100000"/>
                        </a:lnSpc>
                        <a:spcBef>
                          <a:spcPts val="5"/>
                        </a:spcBef>
                      </a:pPr>
                      <a:r>
                        <a:rPr lang="tr-TR" sz="1400" spc="-5" dirty="0" smtClean="0">
                          <a:latin typeface="+mn-lt"/>
                          <a:cs typeface="Calibri"/>
                        </a:rPr>
                        <a:t>1.486.786</a:t>
                      </a:r>
                      <a:endParaRPr sz="1400" dirty="0">
                        <a:latin typeface="+mn-lt"/>
                        <a:cs typeface="Calibri"/>
                      </a:endParaRP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798144">
                <a:tc>
                  <a:txBody>
                    <a:bodyPr/>
                    <a:lstStyle/>
                    <a:p>
                      <a:pPr marL="8890">
                        <a:lnSpc>
                          <a:spcPct val="100000"/>
                        </a:lnSpc>
                        <a:spcBef>
                          <a:spcPts val="1260"/>
                        </a:spcBef>
                      </a:pPr>
                      <a:r>
                        <a:rPr sz="1400" dirty="0">
                          <a:latin typeface="+mn-lt"/>
                          <a:cs typeface="Calibri"/>
                        </a:rPr>
                        <a:t>İlçeler</a:t>
                      </a:r>
                    </a:p>
                  </a:txBody>
                  <a:tcPr marL="0" marR="0" marT="16002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ct val="100000"/>
                        </a:lnSpc>
                        <a:spcBef>
                          <a:spcPts val="1325"/>
                        </a:spcBef>
                      </a:pPr>
                      <a:r>
                        <a:rPr lang="tr-TR" sz="1400" spc="-5" dirty="0" smtClean="0">
                          <a:latin typeface="+mn-lt"/>
                          <a:cs typeface="Calibri"/>
                        </a:rPr>
                        <a:t>17.023</a:t>
                      </a:r>
                      <a:endParaRPr sz="1400" dirty="0">
                        <a:latin typeface="+mn-lt"/>
                        <a:cs typeface="Calibri"/>
                      </a:endParaRPr>
                    </a:p>
                  </a:txBody>
                  <a:tcPr marL="0" marR="0" marT="16827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40"/>
                        </a:spcBef>
                      </a:pPr>
                      <a:endParaRPr lang="tr-TR" sz="1400" dirty="0" smtClean="0">
                        <a:latin typeface="+mn-lt"/>
                        <a:cs typeface="Times New Roman"/>
                      </a:endParaRPr>
                    </a:p>
                    <a:p>
                      <a:pPr algn="ctr">
                        <a:lnSpc>
                          <a:spcPct val="100000"/>
                        </a:lnSpc>
                        <a:spcBef>
                          <a:spcPts val="40"/>
                        </a:spcBef>
                      </a:pPr>
                      <a:r>
                        <a:rPr lang="tr-TR" sz="1400" dirty="0" smtClean="0">
                          <a:latin typeface="+mn-lt"/>
                          <a:cs typeface="Times New Roman"/>
                        </a:rPr>
                        <a:t>43.704.092</a:t>
                      </a:r>
                      <a:endParaRPr lang="tr-TR" sz="1400" dirty="0">
                        <a:latin typeface="+mn-lt"/>
                        <a:cs typeface="Calibri"/>
                      </a:endParaRPr>
                    </a:p>
                  </a:txBody>
                  <a:tcPr marL="0" marR="0" marT="5080"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marR="1905" algn="ctr">
                        <a:lnSpc>
                          <a:spcPct val="100000"/>
                        </a:lnSpc>
                        <a:spcBef>
                          <a:spcPts val="1325"/>
                        </a:spcBef>
                      </a:pPr>
                      <a:r>
                        <a:rPr lang="tr-TR" sz="1400" dirty="0" smtClean="0">
                          <a:latin typeface="+mn-lt"/>
                          <a:cs typeface="Calibri"/>
                        </a:rPr>
                        <a:t>9.931</a:t>
                      </a:r>
                      <a:endParaRPr sz="1400" dirty="0">
                        <a:latin typeface="+mn-lt"/>
                        <a:cs typeface="Calibri"/>
                      </a:endParaRPr>
                    </a:p>
                  </a:txBody>
                  <a:tcPr marL="0" marR="0" marT="16827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marR="1270" algn="ctr">
                        <a:lnSpc>
                          <a:spcPct val="100000"/>
                        </a:lnSpc>
                        <a:spcBef>
                          <a:spcPts val="1325"/>
                        </a:spcBef>
                      </a:pPr>
                      <a:r>
                        <a:rPr lang="tr-TR" sz="1400" spc="-5" dirty="0" smtClean="0">
                          <a:latin typeface="+mn-lt"/>
                          <a:cs typeface="Calibri"/>
                        </a:rPr>
                        <a:t>56.589.536</a:t>
                      </a:r>
                      <a:endParaRPr lang="tr-TR" sz="1400" spc="-5" dirty="0">
                        <a:latin typeface="+mn-lt"/>
                        <a:cs typeface="Calibri"/>
                      </a:endParaRPr>
                    </a:p>
                  </a:txBody>
                  <a:tcPr marL="0" marR="0" marT="16827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marR="635" algn="ctr">
                        <a:lnSpc>
                          <a:spcPct val="100000"/>
                        </a:lnSpc>
                        <a:spcBef>
                          <a:spcPts val="5"/>
                        </a:spcBef>
                      </a:pPr>
                      <a:r>
                        <a:rPr lang="tr-TR" sz="1400" b="0" dirty="0" smtClean="0">
                          <a:latin typeface="+mn-lt"/>
                          <a:cs typeface="Calibri"/>
                        </a:rPr>
                        <a:t>81</a:t>
                      </a:r>
                      <a:endParaRPr lang="tr-TR" sz="1400" b="0" dirty="0">
                        <a:latin typeface="+mn-lt"/>
                        <a:cs typeface="Calibri"/>
                      </a:endParaRPr>
                    </a:p>
                  </a:txBody>
                  <a:tcPr marL="0" marR="0" marT="16827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marR="635" algn="ctr">
                        <a:lnSpc>
                          <a:spcPct val="100000"/>
                        </a:lnSpc>
                        <a:spcBef>
                          <a:spcPts val="5"/>
                        </a:spcBef>
                      </a:pPr>
                      <a:r>
                        <a:rPr lang="tr-TR" sz="1400" b="0" dirty="0" smtClean="0">
                          <a:latin typeface="+mn-lt"/>
                          <a:cs typeface="Calibri"/>
                        </a:rPr>
                        <a:t>2.085.912</a:t>
                      </a:r>
                      <a:endParaRPr lang="tr-TR" sz="1400" b="0" dirty="0">
                        <a:latin typeface="+mn-lt"/>
                        <a:cs typeface="Calibri"/>
                      </a:endParaRPr>
                    </a:p>
                  </a:txBody>
                  <a:tcPr marL="0" marR="0" marT="16827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3"/>
                  </a:ext>
                </a:extLst>
              </a:tr>
              <a:tr h="916349">
                <a:tc>
                  <a:txBody>
                    <a:bodyPr/>
                    <a:lstStyle/>
                    <a:p>
                      <a:pPr>
                        <a:lnSpc>
                          <a:spcPct val="100000"/>
                        </a:lnSpc>
                      </a:pPr>
                      <a:endParaRPr sz="1400" dirty="0">
                        <a:latin typeface="+mn-lt"/>
                        <a:cs typeface="Times New Roman"/>
                      </a:endParaRPr>
                    </a:p>
                    <a:p>
                      <a:pPr marL="8890">
                        <a:lnSpc>
                          <a:spcPct val="100000"/>
                        </a:lnSpc>
                      </a:pPr>
                      <a:r>
                        <a:rPr sz="1400" b="1" spc="-25" dirty="0">
                          <a:latin typeface="+mn-lt"/>
                          <a:cs typeface="Calibri"/>
                        </a:rPr>
                        <a:t>Toplam</a:t>
                      </a:r>
                      <a:endParaRPr sz="1400" dirty="0">
                        <a:latin typeface="+mn-lt"/>
                        <a:cs typeface="Calibri"/>
                      </a:endParaRPr>
                    </a:p>
                  </a:txBody>
                  <a:tcPr marL="0" marR="0" marT="0"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algn="ctr">
                        <a:lnSpc>
                          <a:spcPct val="100000"/>
                        </a:lnSpc>
                        <a:spcBef>
                          <a:spcPts val="5"/>
                        </a:spcBef>
                      </a:pPr>
                      <a:endParaRPr lang="tr-TR" sz="1400" b="1" dirty="0" smtClean="0">
                        <a:latin typeface="+mn-lt"/>
                        <a:cs typeface="Calibri"/>
                      </a:endParaRPr>
                    </a:p>
                    <a:p>
                      <a:pPr algn="ctr">
                        <a:lnSpc>
                          <a:spcPct val="100000"/>
                        </a:lnSpc>
                        <a:spcBef>
                          <a:spcPts val="5"/>
                        </a:spcBef>
                      </a:pPr>
                      <a:r>
                        <a:rPr lang="tr-TR" sz="1400" b="1" dirty="0" smtClean="0">
                          <a:latin typeface="+mn-lt"/>
                          <a:cs typeface="Calibri"/>
                        </a:rPr>
                        <a:t>25.314</a:t>
                      </a: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dirty="0" smtClean="0">
                        <a:latin typeface="+mn-lt"/>
                        <a:cs typeface="Times New Roman"/>
                      </a:endParaRPr>
                    </a:p>
                    <a:p>
                      <a:pPr algn="ctr">
                        <a:lnSpc>
                          <a:spcPct val="100000"/>
                        </a:lnSpc>
                        <a:spcBef>
                          <a:spcPts val="5"/>
                        </a:spcBef>
                      </a:pPr>
                      <a:r>
                        <a:rPr lang="tr-TR" sz="1400" b="1" dirty="0" smtClean="0">
                          <a:latin typeface="+mn-lt"/>
                          <a:cs typeface="Times New Roman"/>
                        </a:rPr>
                        <a:t>73.319.649</a:t>
                      </a:r>
                      <a:endParaRPr sz="1400" b="1" dirty="0">
                        <a:latin typeface="+mn-lt"/>
                        <a:cs typeface="Times New Roman"/>
                      </a:endParaRPr>
                    </a:p>
                  </a:txBody>
                  <a:tcPr marL="0" marR="0" marT="63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b="1" dirty="0" smtClean="0">
                        <a:latin typeface="+mn-lt"/>
                        <a:cs typeface="Times New Roman"/>
                      </a:endParaRPr>
                    </a:p>
                    <a:p>
                      <a:pPr algn="ctr">
                        <a:lnSpc>
                          <a:spcPct val="100000"/>
                        </a:lnSpc>
                        <a:spcBef>
                          <a:spcPts val="5"/>
                        </a:spcBef>
                      </a:pPr>
                      <a:r>
                        <a:rPr lang="tr-TR" sz="1400" b="1" dirty="0" smtClean="0">
                          <a:latin typeface="+mn-lt"/>
                          <a:cs typeface="Times New Roman"/>
                        </a:rPr>
                        <a:t>20.222</a:t>
                      </a: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lang="tr-TR" sz="1400" dirty="0" smtClean="0">
                        <a:latin typeface="+mn-lt"/>
                        <a:cs typeface="Times New Roman"/>
                      </a:endParaRPr>
                    </a:p>
                    <a:p>
                      <a:pPr algn="ctr">
                        <a:lnSpc>
                          <a:spcPct val="100000"/>
                        </a:lnSpc>
                        <a:spcBef>
                          <a:spcPts val="5"/>
                        </a:spcBef>
                      </a:pPr>
                      <a:r>
                        <a:rPr lang="tr-TR" sz="1400" b="1" dirty="0" smtClean="0">
                          <a:latin typeface="+mn-lt"/>
                          <a:cs typeface="Times New Roman"/>
                        </a:rPr>
                        <a:t>99.805.170</a:t>
                      </a:r>
                    </a:p>
                  </a:txBody>
                  <a:tcPr marL="0" marR="0" marT="635" marB="0">
                    <a:lnL w="12700">
                      <a:solidFill>
                        <a:srgbClr val="9DC3E6"/>
                      </a:solidFill>
                      <a:prstDash val="solid"/>
                    </a:lnL>
                    <a:lnR w="28575">
                      <a:solidFill>
                        <a:srgbClr val="C00000"/>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635" algn="ctr">
                        <a:lnSpc>
                          <a:spcPct val="100000"/>
                        </a:lnSpc>
                        <a:spcBef>
                          <a:spcPts val="5"/>
                        </a:spcBef>
                      </a:pPr>
                      <a:r>
                        <a:rPr lang="tr-TR" sz="1400" b="1" spc="-5" dirty="0" smtClean="0">
                          <a:latin typeface="+mn-lt"/>
                          <a:cs typeface="Calibri"/>
                        </a:rPr>
                        <a:t>90</a:t>
                      </a:r>
                      <a:endParaRPr sz="1400" dirty="0">
                        <a:latin typeface="+mn-lt"/>
                        <a:cs typeface="Calibri"/>
                      </a:endParaRPr>
                    </a:p>
                  </a:txBody>
                  <a:tcPr marL="0" marR="0" marT="635" marB="0">
                    <a:lnL w="28575">
                      <a:solidFill>
                        <a:srgbClr val="C00000"/>
                      </a:solidFill>
                      <a:prstDash val="solid"/>
                    </a:lnL>
                    <a:lnR w="12700">
                      <a:solidFill>
                        <a:srgbClr val="9DC3E6"/>
                      </a:solidFill>
                      <a:prstDash val="solid"/>
                    </a:lnR>
                    <a:lnT w="12700">
                      <a:solidFill>
                        <a:srgbClr val="9DC3E6"/>
                      </a:solidFill>
                      <a:prstDash val="solid"/>
                    </a:lnT>
                    <a:lnB w="12700">
                      <a:solidFill>
                        <a:srgbClr val="9DC3E6"/>
                      </a:solidFill>
                      <a:prstDash val="solid"/>
                    </a:lnB>
                  </a:tcPr>
                </a:tc>
                <a:tc>
                  <a:txBody>
                    <a:bodyPr/>
                    <a:lstStyle/>
                    <a:p>
                      <a:pPr algn="ctr">
                        <a:lnSpc>
                          <a:spcPct val="100000"/>
                        </a:lnSpc>
                        <a:spcBef>
                          <a:spcPts val="5"/>
                        </a:spcBef>
                      </a:pPr>
                      <a:endParaRPr sz="1400" dirty="0">
                        <a:latin typeface="+mn-lt"/>
                        <a:cs typeface="Times New Roman"/>
                      </a:endParaRPr>
                    </a:p>
                    <a:p>
                      <a:pPr marR="635" algn="ctr">
                        <a:lnSpc>
                          <a:spcPct val="100000"/>
                        </a:lnSpc>
                        <a:spcBef>
                          <a:spcPts val="5"/>
                        </a:spcBef>
                      </a:pPr>
                      <a:r>
                        <a:rPr lang="tr-TR" sz="1400" b="1" spc="-5" dirty="0" smtClean="0">
                          <a:latin typeface="+mn-lt"/>
                          <a:cs typeface="Calibri"/>
                        </a:rPr>
                        <a:t>3.572.698</a:t>
                      </a:r>
                      <a:endParaRPr sz="1400" dirty="0">
                        <a:latin typeface="+mn-lt"/>
                        <a:cs typeface="Calibri"/>
                      </a:endParaRPr>
                    </a:p>
                  </a:txBody>
                  <a:tcPr marL="0" marR="0" marT="635" marB="0">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4"/>
                  </a:ext>
                </a:extLst>
              </a:tr>
            </a:tbl>
          </a:graphicData>
        </a:graphic>
      </p:graphicFrame>
      <p:sp>
        <p:nvSpPr>
          <p:cNvPr id="10" name="object 11"/>
          <p:cNvSpPr txBox="1"/>
          <p:nvPr/>
        </p:nvSpPr>
        <p:spPr>
          <a:xfrm>
            <a:off x="689057" y="983225"/>
            <a:ext cx="4855709" cy="279565"/>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Sosyal </a:t>
            </a:r>
            <a:r>
              <a:rPr kumimoji="0" sz="1600" b="1" i="0" u="none" strike="noStrike" kern="1200" cap="none" spc="-20" normalizeH="0" baseline="0" noProof="0" dirty="0">
                <a:ln>
                  <a:noFill/>
                </a:ln>
                <a:solidFill>
                  <a:srgbClr val="FFFFFF"/>
                </a:solidFill>
                <a:effectLst/>
                <a:uLnTx/>
                <a:uFillTx/>
                <a:latin typeface="Calibri"/>
                <a:ea typeface="+mn-ea"/>
                <a:cs typeface="Calibri"/>
              </a:rPr>
              <a:t>Yardımlar</a:t>
            </a:r>
            <a:r>
              <a:rPr kumimoji="0" sz="1600" b="1" i="0" u="none" strike="noStrike" kern="1200" cap="none" spc="3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Dikdörtgen 10"/>
          <p:cNvSpPr/>
          <p:nvPr/>
        </p:nvSpPr>
        <p:spPr>
          <a:xfrm>
            <a:off x="689057" y="5817797"/>
            <a:ext cx="5867385" cy="491565"/>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Toplam </a:t>
            </a:r>
            <a:r>
              <a:rPr kumimoji="0" lang="tr-TR" sz="2400" b="0" i="0" u="none" strike="noStrike" kern="1200" cap="none" spc="0" normalizeH="0" baseline="0" noProof="0" dirty="0" smtClean="0">
                <a:ln>
                  <a:noFill/>
                </a:ln>
                <a:solidFill>
                  <a:prstClr val="white"/>
                </a:solidFill>
                <a:effectLst/>
                <a:uLnTx/>
                <a:uFillTx/>
                <a:latin typeface="Calibri" panose="020F0502020204030204"/>
                <a:ea typeface="+mn-ea"/>
                <a:cs typeface="+mn-cs"/>
              </a:rPr>
              <a:t>176.697.519</a:t>
            </a:r>
            <a:r>
              <a:rPr kumimoji="0" lang="tr-TR" sz="2400" b="0" i="0" u="none" strike="noStrike" kern="1200" cap="none" spc="0" normalizeH="0" noProof="0" dirty="0" smtClean="0">
                <a:ln>
                  <a:noFill/>
                </a:ln>
                <a:solidFill>
                  <a:prstClr val="white"/>
                </a:solidFill>
                <a:effectLst/>
                <a:uLnTx/>
                <a:uFillTx/>
                <a:latin typeface="Calibri" panose="020F0502020204030204"/>
                <a:ea typeface="+mn-ea"/>
                <a:cs typeface="+mn-cs"/>
              </a:rPr>
              <a:t> </a:t>
            </a:r>
            <a:r>
              <a:rPr kumimoji="0" lang="tr-TR" sz="24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r>
              <a:rPr kumimoji="0" lang="tr-TR" sz="2400" b="0" i="0" u="none" strike="noStrike" kern="1200" cap="none" spc="0" normalizeH="0" baseline="0" noProof="0" dirty="0">
                <a:ln>
                  <a:noFill/>
                </a:ln>
                <a:solidFill>
                  <a:prstClr val="white"/>
                </a:solidFill>
                <a:effectLst/>
                <a:uLnTx/>
                <a:uFillTx/>
                <a:latin typeface="Calibri" panose="020F0502020204030204"/>
                <a:ea typeface="+mn-ea"/>
                <a:cs typeface="+mn-cs"/>
              </a:rPr>
              <a:t>Yardım</a:t>
            </a:r>
          </a:p>
        </p:txBody>
      </p:sp>
    </p:spTree>
    <p:extLst>
      <p:ext uri="{BB962C8B-B14F-4D97-AF65-F5344CB8AC3E}">
        <p14:creationId xmlns:p14="http://schemas.microsoft.com/office/powerpoint/2010/main" val="38639748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624019" y="3635205"/>
            <a:ext cx="6220664" cy="258404"/>
          </a:xfrm>
          <a:prstGeom prst="rect">
            <a:avLst/>
          </a:prstGeom>
        </p:spPr>
        <p:txBody>
          <a:bodyPr vert="horz" wrap="square" lIns="0" tIns="12065" rIns="0" bIns="0" rtlCol="0">
            <a:spAutoFit/>
          </a:bodyPr>
          <a:lstStyle/>
          <a:p>
            <a:pPr marL="298450" marR="0" lvl="0" indent="-285750" algn="l" defTabSz="914400" rtl="0" eaLnBrk="1" fontAlgn="auto" latinLnBrk="0" hangingPunct="1">
              <a:lnSpc>
                <a:spcPct val="100000"/>
              </a:lnSpc>
              <a:spcBef>
                <a:spcPts val="95"/>
              </a:spcBef>
              <a:spcAft>
                <a:spcPts val="0"/>
              </a:spcAft>
              <a:buClr>
                <a:srgbClr val="C00000"/>
              </a:buClr>
              <a:buSzTx/>
              <a:buFont typeface="Wingdings" panose="05000000000000000000" pitchFamily="2" charset="2"/>
              <a:buChar char="v"/>
              <a:tabLst/>
              <a:defRPr/>
            </a:pPr>
            <a:r>
              <a:rPr kumimoji="0" sz="1600" b="0" i="0" u="none" strike="noStrike" kern="1200" cap="none" spc="-15" normalizeH="0" baseline="0" noProof="0" dirty="0" err="1">
                <a:ln>
                  <a:noFill/>
                </a:ln>
                <a:solidFill>
                  <a:prstClr val="black"/>
                </a:solidFill>
                <a:effectLst/>
                <a:uLnTx/>
                <a:uFillTx/>
                <a:latin typeface="Calibri"/>
                <a:ea typeface="+mn-ea"/>
                <a:cs typeface="Calibri"/>
              </a:rPr>
              <a:t>Ayrıca</a:t>
            </a:r>
            <a:r>
              <a:rPr kumimoji="0" sz="1600" b="0" i="0" u="none" strike="noStrike" kern="1200" cap="none" spc="-15" normalizeH="0" baseline="0" noProof="0" dirty="0">
                <a:ln>
                  <a:noFill/>
                </a:ln>
                <a:solidFill>
                  <a:prstClr val="black"/>
                </a:solidFill>
                <a:effectLst/>
                <a:uLnTx/>
                <a:uFillTx/>
                <a:latin typeface="Calibri"/>
                <a:ea typeface="+mn-ea"/>
                <a:cs typeface="Calibri"/>
              </a:rPr>
              <a:t> </a:t>
            </a:r>
            <a:r>
              <a:rPr lang="tr-TR" sz="1600" spc="-5" dirty="0" err="1">
                <a:solidFill>
                  <a:prstClr val="black"/>
                </a:solidFill>
                <a:latin typeface="Calibri"/>
                <a:cs typeface="Calibri"/>
              </a:rPr>
              <a:t>i</a:t>
            </a:r>
            <a:r>
              <a:rPr kumimoji="0" sz="1600" b="0" i="0" u="none" strike="noStrike" kern="1200" cap="none" spc="-5" normalizeH="0" baseline="0" noProof="0" dirty="0" err="1" smtClean="0">
                <a:ln>
                  <a:noFill/>
                </a:ln>
                <a:solidFill>
                  <a:prstClr val="black"/>
                </a:solidFill>
                <a:effectLst/>
                <a:uLnTx/>
                <a:uFillTx/>
                <a:latin typeface="Calibri"/>
                <a:ea typeface="+mn-ea"/>
                <a:cs typeface="Calibri"/>
              </a:rPr>
              <a:t>lde</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51</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sz="1600" b="0" i="0" u="none" strike="noStrike" kern="1200" cap="none" spc="-15" normalizeH="0" baseline="0" noProof="0" dirty="0">
                <a:ln>
                  <a:noFill/>
                </a:ln>
                <a:solidFill>
                  <a:prstClr val="black"/>
                </a:solidFill>
                <a:effectLst/>
                <a:uLnTx/>
                <a:uFillTx/>
                <a:latin typeface="Calibri"/>
                <a:ea typeface="+mn-ea"/>
                <a:cs typeface="Calibri"/>
              </a:rPr>
              <a:t>koruyucu </a:t>
            </a:r>
            <a:r>
              <a:rPr kumimoji="0" sz="1600" b="0" i="0" u="none" strike="noStrike" kern="1200" cap="none" spc="-5" normalizeH="0" baseline="0" noProof="0" dirty="0" err="1">
                <a:ln>
                  <a:noFill/>
                </a:ln>
                <a:solidFill>
                  <a:prstClr val="black"/>
                </a:solidFill>
                <a:effectLst/>
                <a:uLnTx/>
                <a:uFillTx/>
                <a:latin typeface="Calibri"/>
                <a:ea typeface="+mn-ea"/>
                <a:cs typeface="Calibri"/>
              </a:rPr>
              <a:t>ailede</a:t>
            </a:r>
            <a:r>
              <a:rPr kumimoji="0" sz="1600" b="0" i="0" u="none" strike="noStrike" kern="1200" cap="none" spc="-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69</a:t>
            </a:r>
            <a:r>
              <a:rPr kumimoji="0"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çocuk</a:t>
            </a:r>
            <a:r>
              <a:rPr kumimoji="0" sz="1600" b="0" i="0" u="none" strike="noStrike" kern="1200" cap="none" spc="85" normalizeH="0" baseline="0" noProof="0" dirty="0">
                <a:ln>
                  <a:noFill/>
                </a:ln>
                <a:solidFill>
                  <a:prstClr val="black"/>
                </a:solidFill>
                <a:effectLst/>
                <a:uLnTx/>
                <a:uFillTx/>
                <a:latin typeface="Calibri"/>
                <a:ea typeface="+mn-ea"/>
                <a:cs typeface="Calibri"/>
              </a:rPr>
              <a:t> </a:t>
            </a:r>
            <a:r>
              <a:rPr kumimoji="0" sz="16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Hizmetler ve Yardımlar</a:t>
            </a:r>
          </a:p>
        </p:txBody>
      </p:sp>
      <p:graphicFrame>
        <p:nvGraphicFramePr>
          <p:cNvPr id="12" name="Tablo 11"/>
          <p:cNvGraphicFramePr>
            <a:graphicFrameLocks noGrp="1"/>
          </p:cNvGraphicFramePr>
          <p:nvPr>
            <p:extLst>
              <p:ext uri="{D42A27DB-BD31-4B8C-83A1-F6EECF244321}">
                <p14:modId xmlns:p14="http://schemas.microsoft.com/office/powerpoint/2010/main" val="3123212255"/>
              </p:ext>
            </p:extLst>
          </p:nvPr>
        </p:nvGraphicFramePr>
        <p:xfrm>
          <a:off x="624018" y="752494"/>
          <a:ext cx="10841644" cy="3135558"/>
        </p:xfrm>
        <a:graphic>
          <a:graphicData uri="http://schemas.openxmlformats.org/drawingml/2006/table">
            <a:tbl>
              <a:tblPr/>
              <a:tblGrid>
                <a:gridCol w="6171620">
                  <a:extLst>
                    <a:ext uri="{9D8B030D-6E8A-4147-A177-3AD203B41FA5}">
                      <a16:colId xmlns:a16="http://schemas.microsoft.com/office/drawing/2014/main" val="1386628997"/>
                    </a:ext>
                  </a:extLst>
                </a:gridCol>
                <a:gridCol w="2079057">
                  <a:extLst>
                    <a:ext uri="{9D8B030D-6E8A-4147-A177-3AD203B41FA5}">
                      <a16:colId xmlns:a16="http://schemas.microsoft.com/office/drawing/2014/main" val="1599498167"/>
                    </a:ext>
                  </a:extLst>
                </a:gridCol>
                <a:gridCol w="2590967">
                  <a:extLst>
                    <a:ext uri="{9D8B030D-6E8A-4147-A177-3AD203B41FA5}">
                      <a16:colId xmlns:a16="http://schemas.microsoft.com/office/drawing/2014/main" val="3610371859"/>
                    </a:ext>
                  </a:extLst>
                </a:gridCol>
              </a:tblGrid>
              <a:tr h="258860">
                <a:tc>
                  <a:txBody>
                    <a:bodyPr/>
                    <a:lstStyle/>
                    <a:p>
                      <a:pPr marL="9525" algn="ctr">
                        <a:lnSpc>
                          <a:spcPct val="100000"/>
                        </a:lnSpc>
                        <a:spcBef>
                          <a:spcPts val="190"/>
                        </a:spcBef>
                      </a:pPr>
                      <a:r>
                        <a:rPr sz="1400" b="1" spc="-15" dirty="0">
                          <a:latin typeface="+mn-lt"/>
                        </a:rPr>
                        <a:t>Sosyal</a:t>
                      </a:r>
                      <a:r>
                        <a:rPr sz="1400" b="1" spc="-5" dirty="0">
                          <a:latin typeface="+mn-lt"/>
                        </a:rPr>
                        <a:t> </a:t>
                      </a:r>
                      <a:r>
                        <a:rPr sz="1400" b="1" spc="-15" dirty="0">
                          <a:latin typeface="+mn-lt"/>
                        </a:rPr>
                        <a:t>Merkezler</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sz="1400" b="1" spc="-5" dirty="0">
                          <a:latin typeface="+mn-lt"/>
                        </a:rPr>
                        <a:t>Sayısı</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70" algn="ctr">
                        <a:lnSpc>
                          <a:spcPct val="100000"/>
                        </a:lnSpc>
                        <a:spcBef>
                          <a:spcPts val="190"/>
                        </a:spcBef>
                      </a:pPr>
                      <a:r>
                        <a:rPr lang="tr-TR" sz="1400" b="1" spc="-5" dirty="0" smtClean="0">
                          <a:latin typeface="+mn-lt"/>
                        </a:rPr>
                        <a:t>Hizmet Alan Kişi</a:t>
                      </a:r>
                      <a:endParaRPr sz="1400" b="1" dirty="0">
                        <a:latin typeface="+mn-lt"/>
                        <a:cs typeface="Calibri"/>
                      </a:endParaRPr>
                    </a:p>
                  </a:txBody>
                  <a:tcPr marL="0" marR="0" marT="2413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02177414"/>
                  </a:ext>
                </a:extLst>
              </a:tr>
              <a:tr h="263012">
                <a:tc>
                  <a:txBody>
                    <a:bodyPr/>
                    <a:lstStyle/>
                    <a:p>
                      <a:pPr marL="9525">
                        <a:lnSpc>
                          <a:spcPts val="1885"/>
                        </a:lnSpc>
                      </a:pPr>
                      <a:r>
                        <a:rPr lang="tr-TR" sz="1400" spc="-15" dirty="0">
                          <a:latin typeface="+mn-lt"/>
                        </a:rPr>
                        <a:t>İller</a:t>
                      </a:r>
                      <a:r>
                        <a:rPr lang="tr-TR" sz="1400" spc="-15" baseline="0" dirty="0">
                          <a:latin typeface="+mn-lt"/>
                        </a:rPr>
                        <a:t> Bankası</a:t>
                      </a:r>
                      <a:r>
                        <a:rPr sz="1400" spc="-15" dirty="0">
                          <a:latin typeface="+mn-lt"/>
                        </a:rPr>
                        <a:t> </a:t>
                      </a:r>
                      <a:r>
                        <a:rPr sz="1400" spc="-10" dirty="0" err="1">
                          <a:latin typeface="+mn-lt"/>
                        </a:rPr>
                        <a:t>Çocuk</a:t>
                      </a:r>
                      <a:r>
                        <a:rPr lang="tr-TR" sz="1400" spc="-10" baseline="0" dirty="0">
                          <a:latin typeface="+mn-lt"/>
                        </a:rPr>
                        <a:t> Evleri Sitesi Müdürlüğü</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mn-cs"/>
                        </a:rPr>
                        <a:t>80</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07403035"/>
                  </a:ext>
                </a:extLst>
              </a:tr>
              <a:tr h="263012">
                <a:tc>
                  <a:txBody>
                    <a:bodyPr/>
                    <a:lstStyle/>
                    <a:p>
                      <a:pPr marL="9525">
                        <a:lnSpc>
                          <a:spcPts val="1885"/>
                        </a:lnSpc>
                      </a:pPr>
                      <a:r>
                        <a:rPr sz="1400" spc="-10" dirty="0">
                          <a:latin typeface="+mn-lt"/>
                        </a:rPr>
                        <a:t>Çocuk Evleri </a:t>
                      </a:r>
                      <a:r>
                        <a:rPr sz="1400" spc="-10" dirty="0" err="1">
                          <a:latin typeface="+mn-lt"/>
                        </a:rPr>
                        <a:t>Sitesi</a:t>
                      </a:r>
                      <a:r>
                        <a:rPr sz="1400" spc="-10" dirty="0">
                          <a:latin typeface="+mn-lt"/>
                        </a:rPr>
                        <a:t> </a:t>
                      </a:r>
                      <a:r>
                        <a:rPr sz="1400" spc="50" dirty="0">
                          <a:latin typeface="+mn-lt"/>
                        </a:rPr>
                        <a:t> </a:t>
                      </a:r>
                      <a:r>
                        <a:rPr sz="1400" spc="-5" dirty="0">
                          <a:latin typeface="+mn-lt"/>
                        </a:rPr>
                        <a:t>Müdürlüğü</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Calibri"/>
                        </a:rPr>
                        <a:t>39</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40393451"/>
                  </a:ext>
                </a:extLst>
              </a:tr>
              <a:tr h="263012">
                <a:tc>
                  <a:txBody>
                    <a:bodyPr/>
                    <a:lstStyle/>
                    <a:p>
                      <a:pPr marL="9525">
                        <a:lnSpc>
                          <a:spcPts val="1885"/>
                        </a:lnSpc>
                      </a:pPr>
                      <a:r>
                        <a:rPr sz="1400" spc="-10" dirty="0">
                          <a:latin typeface="+mn-lt"/>
                        </a:rPr>
                        <a:t>Çocuk Evleri </a:t>
                      </a:r>
                      <a:r>
                        <a:rPr sz="1400" spc="-45" dirty="0">
                          <a:latin typeface="+mn-lt"/>
                        </a:rPr>
                        <a:t>Koor. </a:t>
                      </a:r>
                      <a:r>
                        <a:rPr sz="1400" spc="-15" dirty="0">
                          <a:latin typeface="+mn-lt"/>
                        </a:rPr>
                        <a:t>Merkezi</a:t>
                      </a:r>
                      <a:r>
                        <a:rPr sz="1400" spc="114" dirty="0">
                          <a:latin typeface="+mn-lt"/>
                        </a:rPr>
                        <a:t> </a:t>
                      </a:r>
                      <a:r>
                        <a:rPr sz="1400" spc="-5" dirty="0">
                          <a:latin typeface="+mn-lt"/>
                        </a:rPr>
                        <a:t>Müdürlüğü</a:t>
                      </a:r>
                      <a:endParaRPr sz="140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mn-cs"/>
                        </a:rPr>
                        <a:t>14</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97687148"/>
                  </a:ext>
                </a:extLst>
              </a:tr>
              <a:tr h="263012">
                <a:tc>
                  <a:txBody>
                    <a:bodyPr/>
                    <a:lstStyle/>
                    <a:p>
                      <a:pPr marL="9525">
                        <a:lnSpc>
                          <a:spcPts val="1885"/>
                        </a:lnSpc>
                      </a:pPr>
                      <a:r>
                        <a:rPr sz="1400" spc="-10" dirty="0">
                          <a:latin typeface="+mn-lt"/>
                        </a:rPr>
                        <a:t>Kadın</a:t>
                      </a:r>
                      <a:r>
                        <a:rPr sz="1400" spc="-20" dirty="0">
                          <a:latin typeface="+mn-lt"/>
                        </a:rPr>
                        <a:t> Konukevi</a:t>
                      </a:r>
                      <a:endParaRPr sz="140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smtClean="0">
                          <a:latin typeface="+mn-lt"/>
                          <a:cs typeface="+mn-cs"/>
                        </a:rPr>
                        <a:t>108</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75905"/>
                  </a:ext>
                </a:extLst>
              </a:tr>
              <a:tr h="263012">
                <a:tc>
                  <a:txBody>
                    <a:bodyPr/>
                    <a:lstStyle/>
                    <a:p>
                      <a:pPr marL="9525">
                        <a:lnSpc>
                          <a:spcPts val="1889"/>
                        </a:lnSpc>
                      </a:pPr>
                      <a:r>
                        <a:rPr sz="1400" spc="-5" dirty="0">
                          <a:latin typeface="+mn-lt"/>
                        </a:rPr>
                        <a:t>Bakım </a:t>
                      </a:r>
                      <a:r>
                        <a:rPr sz="1400" spc="-10" dirty="0">
                          <a:latin typeface="+mn-lt"/>
                        </a:rPr>
                        <a:t>ve Rehabilitasyon</a:t>
                      </a:r>
                      <a:r>
                        <a:rPr sz="1400" spc="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07244930"/>
                  </a:ext>
                </a:extLst>
              </a:tr>
              <a:tr h="263012">
                <a:tc>
                  <a:txBody>
                    <a:bodyPr/>
                    <a:lstStyle/>
                    <a:p>
                      <a:pPr marL="9525">
                        <a:lnSpc>
                          <a:spcPts val="1885"/>
                        </a:lnSpc>
                      </a:pPr>
                      <a:r>
                        <a:rPr sz="1400" spc="-25" dirty="0">
                          <a:latin typeface="+mn-lt"/>
                        </a:rPr>
                        <a:t>Yaşlı </a:t>
                      </a:r>
                      <a:r>
                        <a:rPr sz="1400" spc="-5" dirty="0">
                          <a:latin typeface="+mn-lt"/>
                        </a:rPr>
                        <a:t>Bakım </a:t>
                      </a:r>
                      <a:r>
                        <a:rPr sz="1400" spc="-10" dirty="0">
                          <a:latin typeface="+mn-lt"/>
                        </a:rPr>
                        <a:t>ve Rehabilitasyon</a:t>
                      </a:r>
                      <a:r>
                        <a:rPr sz="1400" spc="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5"/>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5"/>
                        </a:lnSpc>
                      </a:pPr>
                      <a:r>
                        <a:rPr lang="tr-TR" sz="1400" dirty="0">
                          <a:latin typeface="+mn-lt"/>
                        </a:rPr>
                        <a:t>-</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8066886"/>
                  </a:ext>
                </a:extLst>
              </a:tr>
              <a:tr h="246578">
                <a:tc>
                  <a:txBody>
                    <a:bodyPr/>
                    <a:lstStyle/>
                    <a:p>
                      <a:pPr marL="9525">
                        <a:lnSpc>
                          <a:spcPts val="1889"/>
                        </a:lnSpc>
                      </a:pPr>
                      <a:r>
                        <a:rPr sz="1400" spc="-15" dirty="0">
                          <a:latin typeface="+mn-lt"/>
                        </a:rPr>
                        <a:t>Özel </a:t>
                      </a:r>
                      <a:r>
                        <a:rPr sz="1400" spc="-5" dirty="0">
                          <a:latin typeface="+mn-lt"/>
                        </a:rPr>
                        <a:t>Bakım</a:t>
                      </a:r>
                      <a:r>
                        <a:rPr sz="1400" spc="25" dirty="0">
                          <a:latin typeface="+mn-lt"/>
                        </a:rPr>
                        <a:t> </a:t>
                      </a:r>
                      <a:r>
                        <a:rPr sz="1400" spc="-15" dirty="0">
                          <a:latin typeface="+mn-lt"/>
                        </a:rPr>
                        <a:t>Merkezleri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cs typeface="+mn-cs"/>
                        </a:rPr>
                        <a:t>53</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98740112"/>
                  </a:ext>
                </a:extLst>
              </a:tr>
              <a:tr h="263012">
                <a:tc>
                  <a:txBody>
                    <a:bodyPr/>
                    <a:lstStyle/>
                    <a:p>
                      <a:pPr marL="9525">
                        <a:lnSpc>
                          <a:spcPts val="1889"/>
                        </a:lnSpc>
                      </a:pPr>
                      <a:r>
                        <a:rPr sz="1400" spc="-10" dirty="0">
                          <a:latin typeface="+mn-lt"/>
                        </a:rPr>
                        <a:t>Şiddet Önleme ve </a:t>
                      </a:r>
                      <a:r>
                        <a:rPr sz="1400" spc="-5" dirty="0">
                          <a:latin typeface="+mn-lt"/>
                        </a:rPr>
                        <a:t>İzleme</a:t>
                      </a:r>
                      <a:r>
                        <a:rPr sz="1400" spc="45" dirty="0">
                          <a:latin typeface="+mn-lt"/>
                        </a:rPr>
                        <a:t> </a:t>
                      </a:r>
                      <a:r>
                        <a:rPr sz="1400" spc="-15" dirty="0">
                          <a:latin typeface="+mn-lt"/>
                        </a:rPr>
                        <a:t>Merkezi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sz="1400" dirty="0">
                          <a:latin typeface="+mn-lt"/>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mn-cs"/>
                        </a:rPr>
                        <a:t>406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89502967"/>
                  </a:ext>
                </a:extLst>
              </a:tr>
              <a:tr h="263012">
                <a:tc>
                  <a:txBody>
                    <a:bodyPr/>
                    <a:lstStyle/>
                    <a:p>
                      <a:pPr marL="9525">
                        <a:lnSpc>
                          <a:spcPts val="1889"/>
                        </a:lnSpc>
                      </a:pPr>
                      <a:r>
                        <a:rPr lang="tr-TR" sz="1400" kern="1200" dirty="0" smtClean="0">
                          <a:solidFill>
                            <a:schemeClr val="tx1"/>
                          </a:solidFill>
                          <a:effectLst/>
                          <a:latin typeface="+mn-lt"/>
                          <a:ea typeface="+mn-ea"/>
                          <a:cs typeface="+mn-cs"/>
                        </a:rPr>
                        <a:t>Gündüzlü Bakım, Rehabilitasyon ve Aile Danışmanlık Merkezi </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smtClean="0">
                          <a:latin typeface="+mn-lt"/>
                          <a:cs typeface="Calibri"/>
                        </a:rPr>
                        <a:t>1</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26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576573333"/>
                  </a:ext>
                </a:extLst>
              </a:tr>
              <a:tr h="263012">
                <a:tc>
                  <a:txBody>
                    <a:bodyPr/>
                    <a:lstStyle/>
                    <a:p>
                      <a:pPr marL="9525">
                        <a:lnSpc>
                          <a:spcPts val="1889"/>
                        </a:lnSpc>
                      </a:pPr>
                      <a:r>
                        <a:rPr lang="tr-TR" sz="1400" dirty="0" smtClean="0">
                          <a:latin typeface="+mn-lt"/>
                          <a:cs typeface="Calibri"/>
                        </a:rPr>
                        <a:t>Çocuk İlk Kabul Birimi</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ts val="1889"/>
                        </a:lnSpc>
                      </a:pPr>
                      <a:r>
                        <a:rPr lang="tr-TR" sz="1400" dirty="0" smtClean="0">
                          <a:latin typeface="+mn-lt"/>
                          <a:cs typeface="Calibri"/>
                        </a:rPr>
                        <a:t>2</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Calibri"/>
                        </a:rPr>
                        <a:t>16</a:t>
                      </a:r>
                      <a:endParaRPr sz="1400"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77933010"/>
                  </a:ext>
                </a:extLst>
              </a:tr>
              <a:tr h="263012">
                <a:tc>
                  <a:txBody>
                    <a:bodyPr/>
                    <a:lstStyle/>
                    <a:p>
                      <a:pPr marL="9525" algn="ctr">
                        <a:lnSpc>
                          <a:spcPts val="1889"/>
                        </a:lnSpc>
                      </a:pPr>
                      <a:r>
                        <a:rPr sz="1400" b="1" spc="-30" dirty="0">
                          <a:latin typeface="+mn-lt"/>
                        </a:rPr>
                        <a:t>Toplam</a:t>
                      </a:r>
                      <a:endParaRP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1270" lvl="0" indent="0" algn="ctr" defTabSz="914400" rtl="0" eaLnBrk="1" fontAlgn="auto" latinLnBrk="0" hangingPunct="1">
                        <a:lnSpc>
                          <a:spcPts val="1889"/>
                        </a:lnSpc>
                        <a:spcBef>
                          <a:spcPts val="0"/>
                        </a:spcBef>
                        <a:spcAft>
                          <a:spcPts val="0"/>
                        </a:spcAft>
                        <a:buClrTx/>
                        <a:buSzTx/>
                        <a:buFontTx/>
                        <a:buNone/>
                        <a:tabLst/>
                        <a:defRPr/>
                      </a:pPr>
                      <a:r>
                        <a:rPr lang="tr-TR" sz="1400" b="1" spc="-5" dirty="0" smtClean="0">
                          <a:latin typeface="+mn-lt"/>
                          <a:cs typeface="+mn-cs"/>
                        </a:rPr>
                        <a:t>9</a:t>
                      </a:r>
                      <a:endParaRPr lang="tr-T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89"/>
                        </a:lnSpc>
                      </a:pPr>
                      <a:r>
                        <a:rPr lang="tr-TR" sz="1400" b="1" spc="-5" dirty="0" smtClean="0">
                          <a:latin typeface="+mn-lt"/>
                          <a:cs typeface="+mn-cs"/>
                        </a:rPr>
                        <a:t>742</a:t>
                      </a:r>
                      <a:endParaRPr sz="1400" b="1" dirty="0">
                        <a:latin typeface="+mn-lt"/>
                        <a:cs typeface="Calibri"/>
                      </a:endParaRPr>
                    </a:p>
                  </a:txBody>
                  <a:tcPr marL="0" marR="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08672523"/>
                  </a:ext>
                </a:extLst>
              </a:tr>
            </a:tbl>
          </a:graphicData>
        </a:graphic>
      </p:graphicFrame>
      <p:graphicFrame>
        <p:nvGraphicFramePr>
          <p:cNvPr id="6" name="Tablo 5"/>
          <p:cNvGraphicFramePr>
            <a:graphicFrameLocks noGrp="1"/>
          </p:cNvGraphicFramePr>
          <p:nvPr>
            <p:extLst>
              <p:ext uri="{D42A27DB-BD31-4B8C-83A1-F6EECF244321}">
                <p14:modId xmlns:p14="http://schemas.microsoft.com/office/powerpoint/2010/main" val="1564972347"/>
              </p:ext>
            </p:extLst>
          </p:nvPr>
        </p:nvGraphicFramePr>
        <p:xfrm>
          <a:off x="618564" y="4022496"/>
          <a:ext cx="10847099" cy="2196118"/>
        </p:xfrm>
        <a:graphic>
          <a:graphicData uri="http://schemas.openxmlformats.org/drawingml/2006/table">
            <a:tbl>
              <a:tblPr>
                <a:tableStyleId>{BC89EF96-8CEA-46FF-86C4-4CE0E7609802}</a:tableStyleId>
              </a:tblPr>
              <a:tblGrid>
                <a:gridCol w="1905721">
                  <a:extLst>
                    <a:ext uri="{9D8B030D-6E8A-4147-A177-3AD203B41FA5}">
                      <a16:colId xmlns:a16="http://schemas.microsoft.com/office/drawing/2014/main" val="173034693"/>
                    </a:ext>
                  </a:extLst>
                </a:gridCol>
                <a:gridCol w="1187476">
                  <a:extLst>
                    <a:ext uri="{9D8B030D-6E8A-4147-A177-3AD203B41FA5}">
                      <a16:colId xmlns:a16="http://schemas.microsoft.com/office/drawing/2014/main" val="1407577280"/>
                    </a:ext>
                  </a:extLst>
                </a:gridCol>
                <a:gridCol w="1553051">
                  <a:extLst>
                    <a:ext uri="{9D8B030D-6E8A-4147-A177-3AD203B41FA5}">
                      <a16:colId xmlns:a16="http://schemas.microsoft.com/office/drawing/2014/main" val="276188975"/>
                    </a:ext>
                  </a:extLst>
                </a:gridCol>
                <a:gridCol w="1558729">
                  <a:extLst>
                    <a:ext uri="{9D8B030D-6E8A-4147-A177-3AD203B41FA5}">
                      <a16:colId xmlns:a16="http://schemas.microsoft.com/office/drawing/2014/main" val="717179114"/>
                    </a:ext>
                  </a:extLst>
                </a:gridCol>
                <a:gridCol w="1547374">
                  <a:extLst>
                    <a:ext uri="{9D8B030D-6E8A-4147-A177-3AD203B41FA5}">
                      <a16:colId xmlns:a16="http://schemas.microsoft.com/office/drawing/2014/main" val="597316629"/>
                    </a:ext>
                  </a:extLst>
                </a:gridCol>
                <a:gridCol w="1547374">
                  <a:extLst>
                    <a:ext uri="{9D8B030D-6E8A-4147-A177-3AD203B41FA5}">
                      <a16:colId xmlns:a16="http://schemas.microsoft.com/office/drawing/2014/main" val="2617379427"/>
                    </a:ext>
                  </a:extLst>
                </a:gridCol>
                <a:gridCol w="1547374">
                  <a:extLst>
                    <a:ext uri="{9D8B030D-6E8A-4147-A177-3AD203B41FA5}">
                      <a16:colId xmlns:a16="http://schemas.microsoft.com/office/drawing/2014/main" val="404878944"/>
                    </a:ext>
                  </a:extLst>
                </a:gridCol>
              </a:tblGrid>
              <a:tr h="666989">
                <a:tc>
                  <a:txBody>
                    <a:bodyPr/>
                    <a:lstStyle/>
                    <a:p>
                      <a:pPr marL="635" algn="ctr">
                        <a:lnSpc>
                          <a:spcPct val="100000"/>
                        </a:lnSpc>
                        <a:spcBef>
                          <a:spcPts val="190"/>
                        </a:spcBef>
                      </a:pPr>
                      <a:r>
                        <a:rPr lang="tr-TR" sz="1400" b="1" spc="-5" dirty="0" smtClean="0">
                          <a:latin typeface="+mn-lt"/>
                        </a:rPr>
                        <a:t>Sosyal</a:t>
                      </a:r>
                      <a:r>
                        <a:rPr lang="tr-TR" sz="1400" b="1" spc="-5" baseline="0" dirty="0" smtClean="0">
                          <a:latin typeface="+mn-lt"/>
                        </a:rPr>
                        <a:t> Yardımlar               (2022-2024)</a:t>
                      </a: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Aile Sayısı</a:t>
                      </a:r>
                      <a:endParaRPr sz="1400" b="1" dirty="0">
                        <a:latin typeface="+mn-lt"/>
                      </a:endParaRPr>
                    </a:p>
                    <a:p>
                      <a:pPr marL="635" algn="ctr">
                        <a:lnSpc>
                          <a:spcPct val="100000"/>
                        </a:lnSpc>
                        <a:spcBef>
                          <a:spcPts val="5"/>
                        </a:spcBef>
                      </a:pPr>
                      <a:r>
                        <a:rPr lang="tr-TR" sz="1400" b="1" spc="-10" dirty="0" smtClean="0">
                          <a:latin typeface="+mn-lt"/>
                        </a:rPr>
                        <a:t>(2022)</a:t>
                      </a: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sz="1400" b="1" spc="-15" dirty="0">
                          <a:latin typeface="+mn-lt"/>
                        </a:rPr>
                        <a:t>Destek </a:t>
                      </a:r>
                      <a:r>
                        <a:rPr sz="1400" b="1" spc="-5" dirty="0">
                          <a:latin typeface="+mn-lt"/>
                        </a:rPr>
                        <a:t>Miktarı</a:t>
                      </a:r>
                      <a:r>
                        <a:rPr sz="1400" b="1" spc="-10" dirty="0">
                          <a:latin typeface="+mn-lt"/>
                        </a:rPr>
                        <a:t> (₺)</a:t>
                      </a:r>
                      <a:endParaRPr sz="1400" b="1" dirty="0">
                        <a:latin typeface="+mn-lt"/>
                      </a:endParaRPr>
                    </a:p>
                    <a:p>
                      <a:pPr marL="635" algn="ctr">
                        <a:lnSpc>
                          <a:spcPct val="100000"/>
                        </a:lnSpc>
                        <a:spcBef>
                          <a:spcPts val="5"/>
                        </a:spcBef>
                      </a:pPr>
                      <a:r>
                        <a:rPr lang="tr-TR" sz="1400" b="1" spc="-10" dirty="0" smtClean="0">
                          <a:latin typeface="+mn-lt"/>
                        </a:rPr>
                        <a:t>(2022)</a:t>
                      </a:r>
                      <a:endParaRPr sz="1400" b="1" dirty="0">
                        <a:latin typeface="+mn-lt"/>
                        <a:cs typeface="Calibri"/>
                      </a:endParaRPr>
                    </a:p>
                  </a:txBody>
                  <a:tcPr marL="0" marR="0" marT="24130" marB="0">
                    <a:solidFill>
                      <a:schemeClr val="accent1">
                        <a:lumMod val="20000"/>
                        <a:lumOff val="80000"/>
                      </a:schemeClr>
                    </a:solidFill>
                  </a:tcPr>
                </a:tc>
                <a:tc>
                  <a:txBody>
                    <a:bodyPr/>
                    <a:lstStyle/>
                    <a:p>
                      <a:pPr marL="635" algn="ctr">
                        <a:lnSpc>
                          <a:spcPct val="100000"/>
                        </a:lnSpc>
                        <a:spcBef>
                          <a:spcPts val="190"/>
                        </a:spcBef>
                      </a:pPr>
                      <a:r>
                        <a:rPr lang="tr-TR" sz="1400" b="1" spc="-5" dirty="0" smtClean="0">
                          <a:latin typeface="+mn-lt"/>
                        </a:rPr>
                        <a:t>Aile</a:t>
                      </a:r>
                      <a:r>
                        <a:rPr lang="tr-TR" sz="1400" b="1" spc="-25" dirty="0" smtClean="0">
                          <a:latin typeface="+mn-lt"/>
                        </a:rPr>
                        <a:t> </a:t>
                      </a:r>
                      <a:r>
                        <a:rPr lang="tr-TR" sz="1400" b="1" spc="-5" dirty="0" smtClean="0">
                          <a:latin typeface="+mn-lt"/>
                        </a:rPr>
                        <a:t>Sayısı</a:t>
                      </a:r>
                      <a:endParaRPr lang="tr-TR" sz="1400" b="1" dirty="0" smtClean="0">
                        <a:latin typeface="+mn-lt"/>
                      </a:endParaRPr>
                    </a:p>
                    <a:p>
                      <a:pPr marL="1270" algn="ctr">
                        <a:lnSpc>
                          <a:spcPct val="100000"/>
                        </a:lnSpc>
                        <a:spcBef>
                          <a:spcPts val="5"/>
                        </a:spcBef>
                      </a:pPr>
                      <a:r>
                        <a:rPr lang="tr-TR" sz="1400" b="1" spc="-15" dirty="0" smtClean="0">
                          <a:latin typeface="+mn-lt"/>
                        </a:rPr>
                        <a:t>(2023)</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Destek </a:t>
                      </a:r>
                      <a:r>
                        <a:rPr lang="tr-TR" sz="1400" b="1" spc="-5" dirty="0" smtClean="0">
                          <a:latin typeface="+mn-lt"/>
                        </a:rPr>
                        <a:t>Miktarı</a:t>
                      </a:r>
                      <a:r>
                        <a:rPr lang="tr-TR" sz="1400" b="1" spc="-10" dirty="0" smtClean="0">
                          <a:latin typeface="+mn-lt"/>
                        </a:rPr>
                        <a:t> (₺)</a:t>
                      </a:r>
                      <a:endParaRPr lang="tr-TR" sz="1400" b="1" dirty="0" smtClean="0">
                        <a:latin typeface="+mn-lt"/>
                      </a:endParaRPr>
                    </a:p>
                    <a:p>
                      <a:pPr marL="635" algn="ctr">
                        <a:lnSpc>
                          <a:spcPct val="100000"/>
                        </a:lnSpc>
                        <a:spcBef>
                          <a:spcPts val="5"/>
                        </a:spcBef>
                      </a:pPr>
                      <a:r>
                        <a:rPr lang="tr-TR" sz="1400" b="1" spc="-10" dirty="0" smtClean="0">
                          <a:latin typeface="+mn-lt"/>
                        </a:rPr>
                        <a:t>(2023)</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635" algn="ctr">
                        <a:lnSpc>
                          <a:spcPct val="100000"/>
                        </a:lnSpc>
                        <a:spcBef>
                          <a:spcPts val="190"/>
                        </a:spcBef>
                      </a:pPr>
                      <a:r>
                        <a:rPr lang="tr-TR" sz="1400" b="1" spc="-5" dirty="0" smtClean="0">
                          <a:latin typeface="+mn-lt"/>
                        </a:rPr>
                        <a:t>Aile</a:t>
                      </a:r>
                      <a:r>
                        <a:rPr lang="tr-TR" sz="1400" b="1" spc="-25" dirty="0" smtClean="0">
                          <a:latin typeface="+mn-lt"/>
                        </a:rPr>
                        <a:t> </a:t>
                      </a:r>
                      <a:r>
                        <a:rPr lang="tr-TR" sz="1400" b="1" spc="-5" dirty="0" smtClean="0">
                          <a:latin typeface="+mn-lt"/>
                        </a:rPr>
                        <a:t>Sayısı</a:t>
                      </a:r>
                      <a:endParaRPr lang="tr-TR" sz="1400" b="1" dirty="0" smtClean="0">
                        <a:latin typeface="+mn-lt"/>
                      </a:endParaRPr>
                    </a:p>
                    <a:p>
                      <a:pPr marL="1270" algn="ctr">
                        <a:lnSpc>
                          <a:spcPct val="100000"/>
                        </a:lnSpc>
                        <a:spcBef>
                          <a:spcPts val="5"/>
                        </a:spcBef>
                      </a:pPr>
                      <a:r>
                        <a:rPr lang="tr-TR" sz="1400" b="1" spc="-15" dirty="0" smtClean="0">
                          <a:latin typeface="+mn-lt"/>
                        </a:rPr>
                        <a:t>(2024)</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tc>
                  <a:txBody>
                    <a:bodyPr/>
                    <a:lstStyle/>
                    <a:p>
                      <a:pPr marL="3175" algn="ctr">
                        <a:lnSpc>
                          <a:spcPct val="100000"/>
                        </a:lnSpc>
                        <a:spcBef>
                          <a:spcPts val="190"/>
                        </a:spcBef>
                      </a:pPr>
                      <a:r>
                        <a:rPr lang="tr-TR" sz="1400" b="1" spc="-15" dirty="0" smtClean="0">
                          <a:latin typeface="+mn-lt"/>
                        </a:rPr>
                        <a:t>Destek </a:t>
                      </a:r>
                      <a:r>
                        <a:rPr lang="tr-TR" sz="1400" b="1" spc="-5" dirty="0" smtClean="0">
                          <a:latin typeface="+mn-lt"/>
                        </a:rPr>
                        <a:t>Miktarı</a:t>
                      </a:r>
                      <a:r>
                        <a:rPr lang="tr-TR" sz="1400" b="1" spc="-10" dirty="0" smtClean="0">
                          <a:latin typeface="+mn-lt"/>
                        </a:rPr>
                        <a:t> (₺)</a:t>
                      </a:r>
                      <a:endParaRPr lang="tr-TR" sz="1400" b="1" dirty="0" smtClean="0">
                        <a:latin typeface="+mn-lt"/>
                      </a:endParaRPr>
                    </a:p>
                    <a:p>
                      <a:pPr marL="635" algn="ctr">
                        <a:lnSpc>
                          <a:spcPct val="100000"/>
                        </a:lnSpc>
                        <a:spcBef>
                          <a:spcPts val="5"/>
                        </a:spcBef>
                      </a:pPr>
                      <a:r>
                        <a:rPr lang="tr-TR" sz="1400" b="1" spc="-10" dirty="0" smtClean="0">
                          <a:latin typeface="+mn-lt"/>
                        </a:rPr>
                        <a:t>(2024)</a:t>
                      </a:r>
                      <a:endParaRPr lang="tr-TR" sz="1400" b="1" dirty="0" smtClean="0">
                        <a:latin typeface="+mn-lt"/>
                        <a:cs typeface="Calibri"/>
                      </a:endParaRPr>
                    </a:p>
                    <a:p>
                      <a:pPr marL="635" algn="ctr">
                        <a:lnSpc>
                          <a:spcPct val="100000"/>
                        </a:lnSpc>
                        <a:spcBef>
                          <a:spcPts val="5"/>
                        </a:spcBef>
                      </a:pPr>
                      <a:endParaRPr sz="1400" b="1" dirty="0">
                        <a:latin typeface="+mn-lt"/>
                        <a:cs typeface="Calibri"/>
                      </a:endParaRPr>
                    </a:p>
                  </a:txBody>
                  <a:tcPr marL="0" marR="0" marT="24130" marB="0">
                    <a:solidFill>
                      <a:schemeClr val="accent1">
                        <a:lumMod val="20000"/>
                        <a:lumOff val="80000"/>
                      </a:schemeClr>
                    </a:solidFill>
                  </a:tcPr>
                </a:tc>
                <a:extLst>
                  <a:ext uri="{0D108BD9-81ED-4DB2-BD59-A6C34878D82A}">
                    <a16:rowId xmlns:a16="http://schemas.microsoft.com/office/drawing/2014/main" val="1325388096"/>
                  </a:ext>
                </a:extLst>
              </a:tr>
              <a:tr h="431694">
                <a:tc>
                  <a:txBody>
                    <a:bodyPr/>
                    <a:lstStyle/>
                    <a:p>
                      <a:pPr marL="9525">
                        <a:lnSpc>
                          <a:spcPct val="100000"/>
                        </a:lnSpc>
                        <a:spcBef>
                          <a:spcPts val="25"/>
                        </a:spcBef>
                      </a:pPr>
                      <a:r>
                        <a:rPr sz="1400" spc="-10" dirty="0">
                          <a:latin typeface="+mn-lt"/>
                        </a:rPr>
                        <a:t>Engelli </a:t>
                      </a:r>
                      <a:r>
                        <a:rPr sz="1400" spc="-20" dirty="0">
                          <a:latin typeface="+mn-lt"/>
                        </a:rPr>
                        <a:t>Evde </a:t>
                      </a:r>
                      <a:r>
                        <a:rPr sz="1400" spc="-5" dirty="0">
                          <a:latin typeface="+mn-lt"/>
                        </a:rPr>
                        <a:t>Bakım</a:t>
                      </a:r>
                      <a:r>
                        <a:rPr sz="1400" spc="20" dirty="0">
                          <a:latin typeface="+mn-lt"/>
                        </a:rPr>
                        <a:t> </a:t>
                      </a:r>
                      <a:r>
                        <a:rPr sz="1400" spc="-10" dirty="0">
                          <a:latin typeface="+mn-lt"/>
                        </a:rPr>
                        <a:t>Hizmetleri</a:t>
                      </a:r>
                      <a:endParaRPr sz="1400" dirty="0">
                        <a:latin typeface="+mn-lt"/>
                        <a:cs typeface="Calibri"/>
                      </a:endParaRPr>
                    </a:p>
                  </a:txBody>
                  <a:tcPr marL="0" marR="0" marT="3175" marB="0">
                    <a:solidFill>
                      <a:schemeClr val="accent6">
                        <a:lumMod val="20000"/>
                        <a:lumOff val="80000"/>
                      </a:schemeClr>
                    </a:solidFill>
                  </a:tcPr>
                </a:tc>
                <a:tc>
                  <a:txBody>
                    <a:bodyPr/>
                    <a:lstStyle/>
                    <a:p>
                      <a:pPr marR="1270" algn="ctr">
                        <a:lnSpc>
                          <a:spcPct val="100000"/>
                        </a:lnSpc>
                        <a:spcBef>
                          <a:spcPts val="25"/>
                        </a:spcBef>
                      </a:pPr>
                      <a:r>
                        <a:rPr lang="tr-TR" sz="1400" dirty="0" smtClean="0">
                          <a:latin typeface="+mn-lt"/>
                          <a:cs typeface="Calibri"/>
                        </a:rPr>
                        <a:t>3.244</a:t>
                      </a:r>
                      <a:endParaRPr sz="1400" dirty="0">
                        <a:latin typeface="+mn-lt"/>
                        <a:cs typeface="Calibri"/>
                      </a:endParaRP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200" b="0" dirty="0" smtClean="0">
                          <a:solidFill>
                            <a:schemeClr val="tx1"/>
                          </a:solidFill>
                          <a:latin typeface="Times New Roman" pitchFamily="18" charset="0"/>
                          <a:cs typeface="Times New Roman" pitchFamily="18" charset="0"/>
                        </a:rPr>
                        <a:t>45.498.649</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3.597</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198.812.030</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3.478</a:t>
                      </a:r>
                    </a:p>
                  </a:txBody>
                  <a:tcPr marL="0" marR="0" marT="3175" marB="0"/>
                </a:tc>
                <a:tc>
                  <a:txBody>
                    <a:bodyPr/>
                    <a:lstStyle/>
                    <a:p>
                      <a:pPr marL="0" marR="0" lvl="0" indent="0" algn="ctr" defTabSz="914400" rtl="0" eaLnBrk="1" fontAlgn="auto" latinLnBrk="0" hangingPunct="1">
                        <a:lnSpc>
                          <a:spcPct val="100000"/>
                        </a:lnSpc>
                        <a:spcBef>
                          <a:spcPts val="25"/>
                        </a:spcBef>
                        <a:spcAft>
                          <a:spcPts val="0"/>
                        </a:spcAft>
                        <a:buClrTx/>
                        <a:buSzTx/>
                        <a:buFontTx/>
                        <a:buNone/>
                        <a:tabLst/>
                        <a:defRPr/>
                      </a:pPr>
                      <a:r>
                        <a:rPr lang="tr-TR" sz="1400" b="0" dirty="0" smtClean="0">
                          <a:solidFill>
                            <a:schemeClr val="tx1"/>
                          </a:solidFill>
                          <a:effectLst/>
                          <a:latin typeface="Times New Roman" panose="02020603050405020304" pitchFamily="18" charset="0"/>
                          <a:cs typeface="Times New Roman" panose="02020603050405020304" pitchFamily="18" charset="0"/>
                        </a:rPr>
                        <a:t>242.857.142</a:t>
                      </a:r>
                      <a:endParaRPr lang="tr-TR" sz="1400" b="0" dirty="0" smtClean="0">
                        <a:solidFill>
                          <a:schemeClr val="tx1"/>
                        </a:solidFill>
                        <a:latin typeface="Times New Roman" pitchFamily="18" charset="0"/>
                        <a:cs typeface="Times New Roman" pitchFamily="18" charset="0"/>
                      </a:endParaRPr>
                    </a:p>
                  </a:txBody>
                  <a:tcPr marL="0" marR="0" marT="3175" marB="0"/>
                </a:tc>
                <a:extLst>
                  <a:ext uri="{0D108BD9-81ED-4DB2-BD59-A6C34878D82A}">
                    <a16:rowId xmlns:a16="http://schemas.microsoft.com/office/drawing/2014/main" val="4156171572"/>
                  </a:ext>
                </a:extLst>
              </a:tr>
              <a:tr h="391854">
                <a:tc>
                  <a:txBody>
                    <a:bodyPr/>
                    <a:lstStyle/>
                    <a:p>
                      <a:pPr marL="9525">
                        <a:lnSpc>
                          <a:spcPts val="1895"/>
                        </a:lnSpc>
                      </a:pPr>
                      <a:r>
                        <a:rPr sz="1400" spc="-15" dirty="0" err="1" smtClean="0">
                          <a:latin typeface="+mn-lt"/>
                        </a:rPr>
                        <a:t>Sosyal</a:t>
                      </a:r>
                      <a:r>
                        <a:rPr sz="1400" spc="-15" dirty="0" smtClean="0">
                          <a:latin typeface="+mn-lt"/>
                        </a:rPr>
                        <a:t> </a:t>
                      </a:r>
                      <a:r>
                        <a:rPr sz="1400" spc="-10" dirty="0">
                          <a:latin typeface="+mn-lt"/>
                        </a:rPr>
                        <a:t>ve </a:t>
                      </a:r>
                      <a:r>
                        <a:rPr sz="1400" spc="-15" dirty="0">
                          <a:latin typeface="+mn-lt"/>
                        </a:rPr>
                        <a:t>Ekonomik</a:t>
                      </a:r>
                      <a:r>
                        <a:rPr sz="1400" spc="40" dirty="0">
                          <a:latin typeface="+mn-lt"/>
                        </a:rPr>
                        <a:t> </a:t>
                      </a:r>
                      <a:r>
                        <a:rPr sz="1400" spc="-10" dirty="0">
                          <a:latin typeface="+mn-lt"/>
                        </a:rPr>
                        <a:t>Destek</a:t>
                      </a:r>
                      <a:endParaRPr sz="1400" dirty="0">
                        <a:latin typeface="+mn-lt"/>
                        <a:cs typeface="Calibri"/>
                      </a:endParaRPr>
                    </a:p>
                  </a:txBody>
                  <a:tcPr marL="0" marR="0" marT="0" marB="0">
                    <a:solidFill>
                      <a:schemeClr val="accent6">
                        <a:lumMod val="20000"/>
                        <a:lumOff val="80000"/>
                      </a:schemeClr>
                    </a:solidFill>
                  </a:tcPr>
                </a:tc>
                <a:tc>
                  <a:txBody>
                    <a:bodyPr/>
                    <a:lstStyle/>
                    <a:p>
                      <a:pPr marR="1270" algn="ctr">
                        <a:lnSpc>
                          <a:spcPts val="1895"/>
                        </a:lnSpc>
                      </a:pPr>
                      <a:r>
                        <a:rPr lang="tr-TR" sz="1400" dirty="0" smtClean="0">
                          <a:latin typeface="+mn-lt"/>
                          <a:cs typeface="Calibri"/>
                        </a:rPr>
                        <a:t>990</a:t>
                      </a:r>
                      <a:endParaRPr sz="1400" dirty="0">
                        <a:latin typeface="+mn-lt"/>
                        <a:cs typeface="Calibri"/>
                      </a:endParaRPr>
                    </a:p>
                  </a:txBody>
                  <a:tcPr marL="0" marR="0" marT="0" marB="0"/>
                </a:tc>
                <a:tc>
                  <a:txBody>
                    <a:bodyPr/>
                    <a:lstStyle/>
                    <a:p>
                      <a:pPr algn="ctr">
                        <a:lnSpc>
                          <a:spcPts val="1895"/>
                        </a:lnSpc>
                      </a:pPr>
                      <a:r>
                        <a:rPr lang="tr-TR" sz="1400" b="0" dirty="0" smtClean="0">
                          <a:latin typeface="+mn-lt"/>
                          <a:cs typeface="Calibri"/>
                        </a:rPr>
                        <a:t>9.832.605</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1.190</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48.567.000</a:t>
                      </a:r>
                      <a:endParaRPr sz="1400" b="0" dirty="0">
                        <a:latin typeface="+mn-lt"/>
                        <a:cs typeface="Calibri"/>
                      </a:endParaRPr>
                    </a:p>
                  </a:txBody>
                  <a:tcPr marL="0" marR="0" marT="0" marB="0"/>
                </a:tc>
                <a:tc>
                  <a:txBody>
                    <a:bodyPr/>
                    <a:lstStyle/>
                    <a:p>
                      <a:pPr algn="ctr">
                        <a:lnSpc>
                          <a:spcPts val="1895"/>
                        </a:lnSpc>
                      </a:pPr>
                      <a:r>
                        <a:rPr lang="tr-TR" sz="1400" b="0" dirty="0" smtClean="0">
                          <a:latin typeface="+mn-lt"/>
                          <a:cs typeface="Calibri"/>
                        </a:rPr>
                        <a:t>1.363</a:t>
                      </a:r>
                      <a:endParaRPr sz="1400" b="0" dirty="0">
                        <a:latin typeface="+mn-lt"/>
                        <a:cs typeface="Calibri"/>
                      </a:endParaRPr>
                    </a:p>
                  </a:txBody>
                  <a:tcPr marL="0" marR="0" marT="0" marB="0"/>
                </a:tc>
                <a:tc>
                  <a:txBody>
                    <a:bodyPr/>
                    <a:lstStyle/>
                    <a:p>
                      <a:pPr marL="0" marR="0" lvl="0" indent="0" algn="ctr" defTabSz="914400" rtl="0" eaLnBrk="1" fontAlgn="auto" latinLnBrk="0" hangingPunct="1">
                        <a:lnSpc>
                          <a:spcPts val="1895"/>
                        </a:lnSpc>
                        <a:spcBef>
                          <a:spcPts val="0"/>
                        </a:spcBef>
                        <a:spcAft>
                          <a:spcPts val="0"/>
                        </a:spcAft>
                        <a:buClrTx/>
                        <a:buSzTx/>
                        <a:buFontTx/>
                        <a:buNone/>
                        <a:tabLst/>
                        <a:defRPr/>
                      </a:pPr>
                      <a:r>
                        <a:rPr lang="tr-TR" sz="1400" b="0" dirty="0" smtClean="0">
                          <a:solidFill>
                            <a:schemeClr val="tx1"/>
                          </a:solidFill>
                          <a:latin typeface="Times New Roman" pitchFamily="18" charset="0"/>
                          <a:cs typeface="Times New Roman" pitchFamily="18" charset="0"/>
                        </a:rPr>
                        <a:t>79.968.404</a:t>
                      </a:r>
                      <a:endParaRPr lang="tr-TR" sz="1400" b="1" dirty="0" smtClean="0">
                        <a:solidFill>
                          <a:schemeClr val="tx1"/>
                        </a:solidFill>
                        <a:effectLst/>
                        <a:latin typeface="Bookman Old Style" panose="02050604050505020204" pitchFamily="18" charset="0"/>
                        <a:cs typeface="Calibri"/>
                      </a:endParaRPr>
                    </a:p>
                  </a:txBody>
                  <a:tcPr marL="0" marR="0" marT="0" marB="0"/>
                </a:tc>
                <a:extLst>
                  <a:ext uri="{0D108BD9-81ED-4DB2-BD59-A6C34878D82A}">
                    <a16:rowId xmlns:a16="http://schemas.microsoft.com/office/drawing/2014/main" val="1030844911"/>
                  </a:ext>
                </a:extLst>
              </a:tr>
              <a:tr h="307402">
                <a:tc>
                  <a:txBody>
                    <a:bodyPr/>
                    <a:lstStyle/>
                    <a:p>
                      <a:pPr marL="9525">
                        <a:lnSpc>
                          <a:spcPts val="1895"/>
                        </a:lnSpc>
                      </a:pPr>
                      <a:r>
                        <a:rPr sz="1400" spc="-10" dirty="0">
                          <a:latin typeface="+mn-lt"/>
                        </a:rPr>
                        <a:t>Doğum</a:t>
                      </a:r>
                      <a:r>
                        <a:rPr sz="1400" dirty="0">
                          <a:latin typeface="+mn-lt"/>
                        </a:rPr>
                        <a:t> </a:t>
                      </a:r>
                      <a:r>
                        <a:rPr sz="1400" spc="-25" dirty="0">
                          <a:latin typeface="+mn-lt"/>
                        </a:rPr>
                        <a:t>Yardımı</a:t>
                      </a:r>
                      <a:endParaRPr sz="1400">
                        <a:latin typeface="+mn-lt"/>
                        <a:cs typeface="Calibri"/>
                      </a:endParaRPr>
                    </a:p>
                  </a:txBody>
                  <a:tcPr marL="0" marR="0" marT="0" marB="0">
                    <a:solidFill>
                      <a:schemeClr val="accent6">
                        <a:lumMod val="20000"/>
                        <a:lumOff val="80000"/>
                      </a:schemeClr>
                    </a:solidFill>
                  </a:tcPr>
                </a:tc>
                <a:tc>
                  <a:txBody>
                    <a:bodyPr/>
                    <a:lstStyle/>
                    <a:p>
                      <a:pPr marR="1270" algn="ctr">
                        <a:lnSpc>
                          <a:spcPts val="1895"/>
                        </a:lnSpc>
                      </a:pPr>
                      <a:r>
                        <a:rPr lang="tr-TR" sz="1400" dirty="0" smtClean="0">
                          <a:latin typeface="+mn-lt"/>
                          <a:cs typeface="Calibri"/>
                        </a:rPr>
                        <a:t>1.903</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853.700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1.501</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668.700</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2.976</a:t>
                      </a:r>
                      <a:endParaRPr sz="1400" dirty="0">
                        <a:latin typeface="+mn-lt"/>
                        <a:cs typeface="Calibri"/>
                      </a:endParaRPr>
                    </a:p>
                  </a:txBody>
                  <a:tcPr marL="0" marR="0" marT="0" marB="0"/>
                </a:tc>
                <a:tc>
                  <a:txBody>
                    <a:bodyPr/>
                    <a:lstStyle/>
                    <a:p>
                      <a:pPr algn="ctr">
                        <a:lnSpc>
                          <a:spcPts val="1895"/>
                        </a:lnSpc>
                      </a:pPr>
                      <a:r>
                        <a:rPr lang="tr-TR" sz="1400" dirty="0" smtClean="0">
                          <a:latin typeface="+mn-lt"/>
                          <a:cs typeface="Calibri"/>
                        </a:rPr>
                        <a:t>1.519.200</a:t>
                      </a:r>
                      <a:endParaRPr sz="1400" dirty="0">
                        <a:latin typeface="+mn-lt"/>
                        <a:cs typeface="Calibri"/>
                      </a:endParaRPr>
                    </a:p>
                  </a:txBody>
                  <a:tcPr marL="0" marR="0" marT="0" marB="0"/>
                </a:tc>
                <a:extLst>
                  <a:ext uri="{0D108BD9-81ED-4DB2-BD59-A6C34878D82A}">
                    <a16:rowId xmlns:a16="http://schemas.microsoft.com/office/drawing/2014/main" val="2138409242"/>
                  </a:ext>
                </a:extLst>
              </a:tr>
              <a:tr h="307433">
                <a:tc>
                  <a:txBody>
                    <a:bodyPr/>
                    <a:lstStyle/>
                    <a:p>
                      <a:pPr marL="9525" algn="ctr">
                        <a:lnSpc>
                          <a:spcPts val="1895"/>
                        </a:lnSpc>
                      </a:pPr>
                      <a:r>
                        <a:rPr sz="1400" b="1" spc="-30" dirty="0">
                          <a:latin typeface="+mn-lt"/>
                        </a:rPr>
                        <a:t>Toplam</a:t>
                      </a:r>
                      <a:endParaRPr sz="1400" b="1" dirty="0">
                        <a:latin typeface="+mn-lt"/>
                        <a:cs typeface="Calibri"/>
                      </a:endParaRPr>
                    </a:p>
                  </a:txBody>
                  <a:tcPr marL="0" marR="0" marT="0" marB="0">
                    <a:solidFill>
                      <a:schemeClr val="accent6">
                        <a:lumMod val="20000"/>
                        <a:lumOff val="80000"/>
                      </a:schemeClr>
                    </a:solidFill>
                  </a:tcPr>
                </a:tc>
                <a:tc>
                  <a:txBody>
                    <a:bodyPr/>
                    <a:lstStyle/>
                    <a:p>
                      <a:pPr algn="ctr">
                        <a:lnSpc>
                          <a:spcPts val="1895"/>
                        </a:lnSpc>
                      </a:pPr>
                      <a:r>
                        <a:rPr lang="tr-TR" sz="1400" b="1" dirty="0" smtClean="0">
                          <a:latin typeface="+mn-lt"/>
                          <a:cs typeface="Calibri"/>
                        </a:rPr>
                        <a:t>6.137</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56.184.954</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6.288</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248.047.730</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7.817</a:t>
                      </a:r>
                      <a:endParaRPr sz="1400" b="1" dirty="0">
                        <a:latin typeface="+mn-lt"/>
                        <a:cs typeface="Calibri"/>
                      </a:endParaRPr>
                    </a:p>
                  </a:txBody>
                  <a:tcPr marL="0" marR="0" marT="0" marB="0"/>
                </a:tc>
                <a:tc>
                  <a:txBody>
                    <a:bodyPr/>
                    <a:lstStyle/>
                    <a:p>
                      <a:pPr algn="ctr">
                        <a:lnSpc>
                          <a:spcPts val="1895"/>
                        </a:lnSpc>
                      </a:pPr>
                      <a:r>
                        <a:rPr lang="tr-TR" sz="1400" b="1" dirty="0" smtClean="0">
                          <a:latin typeface="+mn-lt"/>
                          <a:cs typeface="Calibri"/>
                        </a:rPr>
                        <a:t>324.344.746</a:t>
                      </a:r>
                      <a:endParaRPr sz="1400" b="1" dirty="0">
                        <a:latin typeface="+mn-lt"/>
                        <a:cs typeface="Calibri"/>
                      </a:endParaRPr>
                    </a:p>
                  </a:txBody>
                  <a:tcPr marL="0" marR="0" marT="0" marB="0"/>
                </a:tc>
                <a:extLst>
                  <a:ext uri="{0D108BD9-81ED-4DB2-BD59-A6C34878D82A}">
                    <a16:rowId xmlns:a16="http://schemas.microsoft.com/office/drawing/2014/main" val="2245755356"/>
                  </a:ext>
                </a:extLst>
              </a:tr>
            </a:tbl>
          </a:graphicData>
        </a:graphic>
      </p:graphicFrame>
    </p:spTree>
    <p:extLst>
      <p:ext uri="{BB962C8B-B14F-4D97-AF65-F5344CB8AC3E}">
        <p14:creationId xmlns:p14="http://schemas.microsoft.com/office/powerpoint/2010/main" val="6384867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8"/>
          <p:cNvSpPr txBox="1"/>
          <p:nvPr/>
        </p:nvSpPr>
        <p:spPr>
          <a:xfrm>
            <a:off x="694993" y="961503"/>
            <a:ext cx="10802014" cy="278922"/>
          </a:xfrm>
          <a:prstGeom prst="rect">
            <a:avLst/>
          </a:prstGeom>
          <a:solidFill>
            <a:srgbClr val="333E50"/>
          </a:solidFill>
        </p:spPr>
        <p:txBody>
          <a:bodyPr vert="horz" wrap="square" lIns="0" tIns="32384" rIns="0" bIns="0" rtlCol="0" anchor="ctr">
            <a:spAutoFit/>
          </a:bodyPr>
          <a:lstStyle/>
          <a:p>
            <a:pPr marL="90805"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İlde </a:t>
            </a:r>
            <a:r>
              <a:rPr kumimoji="0" sz="1600" b="1" i="0" u="none" strike="noStrike" kern="1200" cap="none" spc="-10" normalizeH="0" baseline="0" noProof="0" dirty="0">
                <a:ln>
                  <a:noFill/>
                </a:ln>
                <a:solidFill>
                  <a:srgbClr val="FFFFFF"/>
                </a:solidFill>
                <a:effectLst/>
                <a:uLnTx/>
                <a:uFillTx/>
                <a:latin typeface="Calibri"/>
                <a:ea typeface="+mn-ea"/>
                <a:cs typeface="Calibri"/>
              </a:rPr>
              <a:t>İkamet </a:t>
            </a:r>
            <a:r>
              <a:rPr kumimoji="0" sz="1600" b="1" i="0" u="none" strike="noStrike" kern="1200" cap="none" spc="-15" normalizeH="0" baseline="0" noProof="0" dirty="0">
                <a:ln>
                  <a:noFill/>
                </a:ln>
                <a:solidFill>
                  <a:srgbClr val="FFFFFF"/>
                </a:solidFill>
                <a:effectLst/>
                <a:uLnTx/>
                <a:uFillTx/>
                <a:latin typeface="Calibri"/>
                <a:ea typeface="+mn-ea"/>
                <a:cs typeface="Calibri"/>
              </a:rPr>
              <a:t>Etmekte </a:t>
            </a:r>
            <a:r>
              <a:rPr kumimoji="0" sz="1600" b="1" i="0" u="none" strike="noStrike" kern="1200" cap="none" spc="-5" normalizeH="0" baseline="0" noProof="0" dirty="0">
                <a:ln>
                  <a:noFill/>
                </a:ln>
                <a:solidFill>
                  <a:srgbClr val="FFFFFF"/>
                </a:solidFill>
                <a:effectLst/>
                <a:uLnTx/>
                <a:uFillTx/>
                <a:latin typeface="Calibri"/>
                <a:ea typeface="+mn-ea"/>
                <a:cs typeface="Calibri"/>
              </a:rPr>
              <a:t>Olan </a:t>
            </a:r>
            <a:r>
              <a:rPr kumimoji="0" sz="1600" b="1" i="0" u="none" strike="noStrike" kern="1200" cap="none" spc="-20" normalizeH="0" baseline="0" noProof="0" dirty="0" err="1">
                <a:ln>
                  <a:noFill/>
                </a:ln>
                <a:solidFill>
                  <a:srgbClr val="FFFFFF"/>
                </a:solidFill>
                <a:effectLst/>
                <a:uLnTx/>
                <a:uFillTx/>
                <a:latin typeface="Calibri"/>
                <a:ea typeface="+mn-ea"/>
                <a:cs typeface="Calibri"/>
              </a:rPr>
              <a:t>Yabancı</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a:ln>
                  <a:noFill/>
                </a:ln>
                <a:solidFill>
                  <a:srgbClr val="FFFFFF"/>
                </a:solidFill>
                <a:effectLst/>
                <a:uLnTx/>
                <a:uFillTx/>
                <a:latin typeface="Calibri"/>
                <a:ea typeface="+mn-ea"/>
                <a:cs typeface="Calibri"/>
              </a:rPr>
              <a:t>Kişi</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Sayısı</a:t>
            </a:r>
            <a:r>
              <a:rPr kumimoji="0" sz="1600" b="1" i="0" u="none" strike="noStrike" kern="1200" cap="none" spc="70"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lang="tr-TR" sz="1600" b="1" spc="-10" dirty="0" smtClean="0">
                <a:solidFill>
                  <a:srgbClr val="FFFFFF"/>
                </a:solidFill>
                <a:latin typeface="Calibri"/>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5" name="Metin kutusu 1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Yabancı Uyruklu Bilgileri</a:t>
            </a:r>
          </a:p>
        </p:txBody>
      </p:sp>
      <p:pic>
        <p:nvPicPr>
          <p:cNvPr id="2" name="Resim 1"/>
          <p:cNvPicPr>
            <a:picLocks noChangeAspect="1"/>
          </p:cNvPicPr>
          <p:nvPr/>
        </p:nvPicPr>
        <p:blipFill rotWithShape="1">
          <a:blip r:embed="rId2">
            <a:extLst>
              <a:ext uri="{28A0092B-C50C-407E-A947-70E740481C1C}">
                <a14:useLocalDpi xmlns:a14="http://schemas.microsoft.com/office/drawing/2010/main" val="0"/>
              </a:ext>
            </a:extLst>
          </a:blip>
          <a:srcRect r="20010"/>
          <a:stretch/>
        </p:blipFill>
        <p:spPr>
          <a:xfrm>
            <a:off x="6242180" y="1371600"/>
            <a:ext cx="5254827" cy="3621741"/>
          </a:xfrm>
          <a:prstGeom prst="rect">
            <a:avLst/>
          </a:prstGeom>
          <a:ln w="19050">
            <a:solidFill>
              <a:srgbClr val="BCD6ED"/>
            </a:solidFill>
          </a:ln>
        </p:spPr>
      </p:pic>
      <p:graphicFrame>
        <p:nvGraphicFramePr>
          <p:cNvPr id="12" name="Tablo 11"/>
          <p:cNvGraphicFramePr>
            <a:graphicFrameLocks noGrp="1"/>
          </p:cNvGraphicFramePr>
          <p:nvPr>
            <p:extLst>
              <p:ext uri="{D42A27DB-BD31-4B8C-83A1-F6EECF244321}">
                <p14:modId xmlns:p14="http://schemas.microsoft.com/office/powerpoint/2010/main" val="2449157490"/>
              </p:ext>
            </p:extLst>
          </p:nvPr>
        </p:nvGraphicFramePr>
        <p:xfrm>
          <a:off x="694993" y="1371600"/>
          <a:ext cx="5267268" cy="4805080"/>
        </p:xfrm>
        <a:graphic>
          <a:graphicData uri="http://schemas.openxmlformats.org/drawingml/2006/table">
            <a:tbl>
              <a:tblPr/>
              <a:tblGrid>
                <a:gridCol w="2633653">
                  <a:extLst>
                    <a:ext uri="{9D8B030D-6E8A-4147-A177-3AD203B41FA5}">
                      <a16:colId xmlns:a16="http://schemas.microsoft.com/office/drawing/2014/main" val="1599498167"/>
                    </a:ext>
                  </a:extLst>
                </a:gridCol>
                <a:gridCol w="2633615">
                  <a:extLst>
                    <a:ext uri="{9D8B030D-6E8A-4147-A177-3AD203B41FA5}">
                      <a16:colId xmlns:a16="http://schemas.microsoft.com/office/drawing/2014/main" val="3610371859"/>
                    </a:ext>
                  </a:extLst>
                </a:gridCol>
              </a:tblGrid>
              <a:tr h="480508">
                <a:tc>
                  <a:txBody>
                    <a:bodyPr/>
                    <a:lstStyle/>
                    <a:p>
                      <a:pPr marL="9525" algn="ctr">
                        <a:lnSpc>
                          <a:spcPct val="100000"/>
                        </a:lnSpc>
                        <a:spcBef>
                          <a:spcPts val="145"/>
                        </a:spcBef>
                      </a:pPr>
                      <a:r>
                        <a:rPr sz="1400" b="1" spc="-15" dirty="0">
                          <a:latin typeface="+mn-lt"/>
                        </a:rPr>
                        <a:t>Ülkesi</a:t>
                      </a:r>
                      <a:endParaRPr sz="1400" b="1" dirty="0">
                        <a:latin typeface="+mn-lt"/>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5"/>
                        </a:spcBef>
                      </a:pPr>
                      <a:r>
                        <a:rPr sz="1400" b="1" spc="-5" dirty="0">
                          <a:latin typeface="+mn-lt"/>
                        </a:rPr>
                        <a:t>Sayısı</a:t>
                      </a:r>
                      <a:endParaRPr sz="1400" b="1" dirty="0">
                        <a:latin typeface="+mn-lt"/>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97687148"/>
                  </a:ext>
                </a:extLst>
              </a:tr>
              <a:tr h="480508">
                <a:tc>
                  <a:txBody>
                    <a:bodyPr/>
                    <a:lstStyle/>
                    <a:p>
                      <a:pPr marL="9525">
                        <a:lnSpc>
                          <a:spcPct val="100000"/>
                        </a:lnSpc>
                        <a:spcBef>
                          <a:spcPts val="40"/>
                        </a:spcBef>
                      </a:pPr>
                      <a:r>
                        <a:rPr sz="1400" spc="-10" dirty="0">
                          <a:latin typeface="+mn-lt"/>
                        </a:rPr>
                        <a:t>Suriye</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spc="-5" dirty="0" smtClean="0">
                          <a:latin typeface="+mn-lt"/>
                        </a:rPr>
                        <a:t>1.262</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37709773"/>
                  </a:ext>
                </a:extLst>
              </a:tr>
              <a:tr h="480508">
                <a:tc>
                  <a:txBody>
                    <a:bodyPr/>
                    <a:lstStyle/>
                    <a:p>
                      <a:pPr marL="9525">
                        <a:lnSpc>
                          <a:spcPct val="100000"/>
                        </a:lnSpc>
                        <a:spcBef>
                          <a:spcPts val="40"/>
                        </a:spcBef>
                      </a:pPr>
                      <a:r>
                        <a:rPr lang="tr-TR" sz="1400" dirty="0" smtClean="0">
                          <a:latin typeface="+mn-lt"/>
                          <a:cs typeface="Calibri"/>
                        </a:rPr>
                        <a:t>Afganistan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spc="-10" dirty="0" smtClean="0">
                          <a:latin typeface="+mn-lt"/>
                          <a:cs typeface="+mn-cs"/>
                        </a:rPr>
                        <a:t>12</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626697069"/>
                  </a:ext>
                </a:extLst>
              </a:tr>
              <a:tr h="480508">
                <a:tc>
                  <a:txBody>
                    <a:bodyPr/>
                    <a:lstStyle/>
                    <a:p>
                      <a:pPr marL="9525">
                        <a:lnSpc>
                          <a:spcPct val="100000"/>
                        </a:lnSpc>
                        <a:spcBef>
                          <a:spcPts val="40"/>
                        </a:spcBef>
                      </a:pPr>
                      <a:r>
                        <a:rPr lang="tr-TR" sz="1400" dirty="0" smtClean="0">
                          <a:latin typeface="+mn-lt"/>
                          <a:cs typeface="Calibri"/>
                        </a:rPr>
                        <a:t>Mısır</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47</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3368810"/>
                  </a:ext>
                </a:extLst>
              </a:tr>
              <a:tr h="480508">
                <a:tc>
                  <a:txBody>
                    <a:bodyPr/>
                    <a:lstStyle/>
                    <a:p>
                      <a:pPr marL="9525">
                        <a:lnSpc>
                          <a:spcPct val="100000"/>
                        </a:lnSpc>
                        <a:spcBef>
                          <a:spcPts val="40"/>
                        </a:spcBef>
                      </a:pPr>
                      <a:r>
                        <a:rPr lang="tr-TR" sz="1400" dirty="0" smtClean="0">
                          <a:latin typeface="+mn-lt"/>
                          <a:cs typeface="Calibri"/>
                        </a:rPr>
                        <a:t>Türkmenistan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spc="-5" dirty="0" smtClean="0">
                          <a:latin typeface="+mn-lt"/>
                          <a:cs typeface="+mn-cs"/>
                        </a:rPr>
                        <a:t>13</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63175905"/>
                  </a:ext>
                </a:extLst>
              </a:tr>
              <a:tr h="480508">
                <a:tc>
                  <a:txBody>
                    <a:bodyPr/>
                    <a:lstStyle/>
                    <a:p>
                      <a:pPr marL="9525">
                        <a:lnSpc>
                          <a:spcPct val="100000"/>
                        </a:lnSpc>
                        <a:spcBef>
                          <a:spcPts val="40"/>
                        </a:spcBef>
                      </a:pPr>
                      <a:r>
                        <a:rPr lang="tr-TR" sz="1400" dirty="0" smtClean="0">
                          <a:latin typeface="+mn-lt"/>
                          <a:cs typeface="Calibri"/>
                        </a:rPr>
                        <a:t>İran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40"/>
                        </a:spcBef>
                      </a:pPr>
                      <a:r>
                        <a:rPr lang="tr-TR" sz="1400" dirty="0" smtClean="0">
                          <a:latin typeface="+mn-lt"/>
                          <a:cs typeface="Calibri"/>
                        </a:rPr>
                        <a:t>15</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07244930"/>
                  </a:ext>
                </a:extLst>
              </a:tr>
              <a:tr h="480508">
                <a:tc>
                  <a:txBody>
                    <a:bodyPr/>
                    <a:lstStyle/>
                    <a:p>
                      <a:pPr marL="9525">
                        <a:lnSpc>
                          <a:spcPct val="100000"/>
                        </a:lnSpc>
                        <a:spcBef>
                          <a:spcPts val="40"/>
                        </a:spcBef>
                      </a:pPr>
                      <a:r>
                        <a:rPr lang="tr-TR" sz="1400" dirty="0" smtClean="0">
                          <a:latin typeface="+mn-lt"/>
                          <a:cs typeface="Calibri"/>
                        </a:rPr>
                        <a:t>Irak</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18</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8066886"/>
                  </a:ext>
                </a:extLst>
              </a:tr>
              <a:tr h="480508">
                <a:tc>
                  <a:txBody>
                    <a:bodyPr/>
                    <a:lstStyle/>
                    <a:p>
                      <a:pPr marL="9525">
                        <a:lnSpc>
                          <a:spcPct val="100000"/>
                        </a:lnSpc>
                        <a:spcBef>
                          <a:spcPts val="40"/>
                        </a:spcBef>
                      </a:pPr>
                      <a:r>
                        <a:rPr lang="tr-TR" sz="1400" dirty="0" smtClean="0">
                          <a:latin typeface="+mn-lt"/>
                          <a:cs typeface="Calibri"/>
                        </a:rPr>
                        <a:t>Sudan</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22</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62345738"/>
                  </a:ext>
                </a:extLst>
              </a:tr>
              <a:tr h="480508">
                <a:tc>
                  <a:txBody>
                    <a:bodyPr/>
                    <a:lstStyle/>
                    <a:p>
                      <a:pPr marL="9525">
                        <a:lnSpc>
                          <a:spcPct val="100000"/>
                        </a:lnSpc>
                        <a:spcBef>
                          <a:spcPts val="40"/>
                        </a:spcBef>
                      </a:pPr>
                      <a:r>
                        <a:rPr lang="tr-TR" sz="1400" dirty="0" smtClean="0">
                          <a:latin typeface="+mn-lt"/>
                          <a:cs typeface="Calibri"/>
                        </a:rPr>
                        <a:t>Diğer</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0"/>
                        </a:spcBef>
                      </a:pPr>
                      <a:r>
                        <a:rPr lang="tr-TR" sz="1400" dirty="0" smtClean="0">
                          <a:latin typeface="+mn-lt"/>
                          <a:cs typeface="Calibri"/>
                        </a:rPr>
                        <a:t>164</a:t>
                      </a:r>
                      <a:endParaRPr sz="1400" dirty="0">
                        <a:latin typeface="+mn-lt"/>
                        <a:cs typeface="Calibri"/>
                      </a:endParaRPr>
                    </a:p>
                  </a:txBody>
                  <a:tcPr marL="0" marR="0" marT="50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19161942"/>
                  </a:ext>
                </a:extLst>
              </a:tr>
              <a:tr h="480508">
                <a:tc>
                  <a:txBody>
                    <a:bodyPr/>
                    <a:lstStyle/>
                    <a:p>
                      <a:pPr marL="9525" algn="ctr">
                        <a:lnSpc>
                          <a:spcPct val="100000"/>
                        </a:lnSpc>
                        <a:spcBef>
                          <a:spcPts val="370"/>
                        </a:spcBef>
                      </a:pPr>
                      <a:r>
                        <a:rPr sz="1400" b="1" spc="-30" dirty="0">
                          <a:latin typeface="+mn-lt"/>
                        </a:rPr>
                        <a:t>Toplam</a:t>
                      </a:r>
                      <a:endParaRPr sz="1400" b="1" dirty="0">
                        <a:latin typeface="+mn-lt"/>
                        <a:cs typeface="Calibri"/>
                      </a:endParaRPr>
                    </a:p>
                  </a:txBody>
                  <a:tcPr marL="0" marR="0" marT="469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370"/>
                        </a:spcBef>
                      </a:pPr>
                      <a:r>
                        <a:rPr lang="tr-TR" sz="1400" b="1" dirty="0" smtClean="0">
                          <a:latin typeface="+mn-lt"/>
                          <a:cs typeface="Calibri"/>
                        </a:rPr>
                        <a:t>1.553</a:t>
                      </a:r>
                      <a:endParaRPr sz="1400" b="1" dirty="0">
                        <a:latin typeface="+mn-lt"/>
                        <a:cs typeface="Calibri"/>
                      </a:endParaRPr>
                    </a:p>
                  </a:txBody>
                  <a:tcPr marL="0" marR="0" marT="469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98740112"/>
                  </a:ext>
                </a:extLst>
              </a:tr>
            </a:tbl>
          </a:graphicData>
        </a:graphic>
      </p:graphicFrame>
      <p:sp>
        <p:nvSpPr>
          <p:cNvPr id="7" name="object 8"/>
          <p:cNvSpPr txBox="1"/>
          <p:nvPr/>
        </p:nvSpPr>
        <p:spPr>
          <a:xfrm>
            <a:off x="6242179" y="5061631"/>
            <a:ext cx="5254827" cy="111504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23825" rIns="0" bIns="0" rtlCol="0" anchor="ctr">
            <a:spAutoFit/>
          </a:bodyPr>
          <a:lstStyle/>
          <a:p>
            <a:pPr lvl="0" algn="ctr">
              <a:spcBef>
                <a:spcPts val="975"/>
              </a:spcBef>
              <a:defRPr/>
            </a:pPr>
            <a:r>
              <a:rPr lang="tr-TR" b="1" spc="-30" dirty="0">
                <a:solidFill>
                  <a:srgbClr val="FFFFFF"/>
                </a:solidFill>
                <a:cs typeface="Calibri"/>
              </a:rPr>
              <a:t>İlimizdeki 173 Suriye Uyruklu Yabancıya  01.01.2024-31.12.2024 Tarihlerinde Toplam:</a:t>
            </a:r>
          </a:p>
          <a:p>
            <a:pPr lvl="0" algn="ctr">
              <a:spcBef>
                <a:spcPts val="975"/>
              </a:spcBef>
              <a:defRPr/>
            </a:pPr>
            <a:r>
              <a:rPr lang="tr-TR" sz="2000" b="1" dirty="0">
                <a:solidFill>
                  <a:prstClr val="white"/>
                </a:solidFill>
                <a:cs typeface="Calibri"/>
              </a:rPr>
              <a:t>3.794.95 ₺ </a:t>
            </a:r>
            <a:r>
              <a:rPr lang="tr-TR" sz="2000" dirty="0">
                <a:solidFill>
                  <a:prstClr val="white"/>
                </a:solidFill>
                <a:cs typeface="Calibri"/>
              </a:rPr>
              <a:t>Yardım Yapılmıştır.</a:t>
            </a:r>
          </a:p>
        </p:txBody>
      </p:sp>
    </p:spTree>
    <p:extLst>
      <p:ext uri="{BB962C8B-B14F-4D97-AF65-F5344CB8AC3E}">
        <p14:creationId xmlns:p14="http://schemas.microsoft.com/office/powerpoint/2010/main" val="32623586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panose="020F0502020204030204"/>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endParaRPr>
          </a:p>
        </p:txBody>
      </p:sp>
      <p:sp>
        <p:nvSpPr>
          <p:cNvPr id="29" name="Metin kutusu 2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Sosyal Hizmetler (Şehit ve Gazilerimiz)</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27"/>
          <p:cNvSpPr txBox="1"/>
          <p:nvPr/>
        </p:nvSpPr>
        <p:spPr>
          <a:xfrm>
            <a:off x="685800" y="975936"/>
            <a:ext cx="10849132"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Şehitlerimiz</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27"/>
          <p:cNvSpPr txBox="1"/>
          <p:nvPr/>
        </p:nvSpPr>
        <p:spPr>
          <a:xfrm>
            <a:off x="685800" y="3398321"/>
            <a:ext cx="10849132"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Gazilerimiz</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38"/>
          <p:cNvSpPr txBox="1"/>
          <p:nvPr/>
        </p:nvSpPr>
        <p:spPr>
          <a:xfrm>
            <a:off x="685799" y="5635655"/>
            <a:ext cx="10849132"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lvl="0" indent="0" algn="ctr" defTabSz="914400" rtl="0" eaLnBrk="1" fontAlgn="auto" latinLnBrk="0" hangingPunct="1">
              <a:lnSpc>
                <a:spcPct val="100000"/>
              </a:lnSpc>
              <a:spcBef>
                <a:spcPts val="265"/>
              </a:spcBef>
              <a:spcAft>
                <a:spcPts val="0"/>
              </a:spcAft>
              <a:buClrTx/>
              <a:buSzTx/>
              <a:buFontTx/>
              <a:buNone/>
              <a:tabLst/>
              <a:defRPr/>
            </a:pP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İlimizde Aile ve Sosyal Hizmetler İl Müdürlüğü Tarafından Şehit ve Gazi Yakınlarından Toplam </a:t>
            </a:r>
            <a:r>
              <a:rPr lang="tr-TR" sz="1600" b="1" spc="-10" dirty="0" smtClean="0">
                <a:solidFill>
                  <a:prstClr val="white"/>
                </a:solidFill>
                <a:latin typeface="Calibri"/>
                <a:cs typeface="Calibri"/>
              </a:rPr>
              <a:t>419</a:t>
            </a: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 Kişi Kamuda Göreve Başlatılmıştır.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4" name="Tablo 13"/>
          <p:cNvGraphicFramePr>
            <a:graphicFrameLocks noGrp="1"/>
          </p:cNvGraphicFramePr>
          <p:nvPr>
            <p:extLst>
              <p:ext uri="{D42A27DB-BD31-4B8C-83A1-F6EECF244321}">
                <p14:modId xmlns:p14="http://schemas.microsoft.com/office/powerpoint/2010/main" val="1098286277"/>
              </p:ext>
            </p:extLst>
          </p:nvPr>
        </p:nvGraphicFramePr>
        <p:xfrm>
          <a:off x="685795" y="1438934"/>
          <a:ext cx="10849136" cy="1463662"/>
        </p:xfrm>
        <a:graphic>
          <a:graphicData uri="http://schemas.openxmlformats.org/drawingml/2006/table">
            <a:tbl>
              <a:tblPr/>
              <a:tblGrid>
                <a:gridCol w="1114125">
                  <a:extLst>
                    <a:ext uri="{9D8B030D-6E8A-4147-A177-3AD203B41FA5}">
                      <a16:colId xmlns:a16="http://schemas.microsoft.com/office/drawing/2014/main" val="1078526760"/>
                    </a:ext>
                  </a:extLst>
                </a:gridCol>
                <a:gridCol w="1039529">
                  <a:extLst>
                    <a:ext uri="{9D8B030D-6E8A-4147-A177-3AD203B41FA5}">
                      <a16:colId xmlns:a16="http://schemas.microsoft.com/office/drawing/2014/main" val="1620524514"/>
                    </a:ext>
                  </a:extLst>
                </a:gridCol>
                <a:gridCol w="1395663">
                  <a:extLst>
                    <a:ext uri="{9D8B030D-6E8A-4147-A177-3AD203B41FA5}">
                      <a16:colId xmlns:a16="http://schemas.microsoft.com/office/drawing/2014/main" val="620678808"/>
                    </a:ext>
                  </a:extLst>
                </a:gridCol>
                <a:gridCol w="1501541">
                  <a:extLst>
                    <a:ext uri="{9D8B030D-6E8A-4147-A177-3AD203B41FA5}">
                      <a16:colId xmlns:a16="http://schemas.microsoft.com/office/drawing/2014/main" val="3952879687"/>
                    </a:ext>
                  </a:extLst>
                </a:gridCol>
                <a:gridCol w="1337911">
                  <a:extLst>
                    <a:ext uri="{9D8B030D-6E8A-4147-A177-3AD203B41FA5}">
                      <a16:colId xmlns:a16="http://schemas.microsoft.com/office/drawing/2014/main" val="176041255"/>
                    </a:ext>
                  </a:extLst>
                </a:gridCol>
                <a:gridCol w="1309036">
                  <a:extLst>
                    <a:ext uri="{9D8B030D-6E8A-4147-A177-3AD203B41FA5}">
                      <a16:colId xmlns:a16="http://schemas.microsoft.com/office/drawing/2014/main" val="452675976"/>
                    </a:ext>
                  </a:extLst>
                </a:gridCol>
                <a:gridCol w="1795189">
                  <a:extLst>
                    <a:ext uri="{9D8B030D-6E8A-4147-A177-3AD203B41FA5}">
                      <a16:colId xmlns:a16="http://schemas.microsoft.com/office/drawing/2014/main" val="1663665861"/>
                    </a:ext>
                  </a:extLst>
                </a:gridCol>
                <a:gridCol w="1356142">
                  <a:extLst>
                    <a:ext uri="{9D8B030D-6E8A-4147-A177-3AD203B41FA5}">
                      <a16:colId xmlns:a16="http://schemas.microsoft.com/office/drawing/2014/main" val="3075477798"/>
                    </a:ext>
                  </a:extLst>
                </a:gridCol>
              </a:tblGrid>
              <a:tr h="731831">
                <a:tc>
                  <a:txBody>
                    <a:bodyPr/>
                    <a:lstStyle/>
                    <a:p>
                      <a:pPr marR="1905" algn="ctr">
                        <a:lnSpc>
                          <a:spcPts val="1885"/>
                        </a:lnSpc>
                      </a:pPr>
                      <a:r>
                        <a:rPr lang="tr-TR" sz="1400" b="1" dirty="0" smtClean="0">
                          <a:latin typeface="+mn-lt"/>
                        </a:rPr>
                        <a:t>Asker</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smtClean="0">
                          <a:latin typeface="+mn-lt"/>
                        </a:rPr>
                        <a:t>Polis</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smtClean="0">
                          <a:latin typeface="+mn-lt"/>
                        </a:rPr>
                        <a:t>Güvenlik Korucusu</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smtClean="0">
                          <a:latin typeface="+mn-lt"/>
                        </a:rPr>
                        <a:t>Diğer Kamu Görevlisi</a:t>
                      </a:r>
                      <a:endParaRPr sz="1400" b="1" dirty="0">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400" b="1" dirty="0" smtClean="0">
                          <a:latin typeface="+mn-lt"/>
                        </a:rPr>
                        <a:t>Muhtar</a:t>
                      </a:r>
                      <a:endParaRPr sz="1400" b="1" dirty="0">
                        <a:latin typeface="+mn-lt"/>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400" b="1" dirty="0" smtClean="0">
                          <a:latin typeface="+mn-lt"/>
                        </a:rPr>
                        <a:t>Sivil Şehit</a:t>
                      </a:r>
                      <a:endParaRPr sz="1400" b="1" dirty="0">
                        <a:latin typeface="+mn-lt"/>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73990" marR="168910" indent="24765" algn="ctr">
                        <a:lnSpc>
                          <a:spcPts val="1350"/>
                        </a:lnSpc>
                        <a:spcBef>
                          <a:spcPts val="415"/>
                        </a:spcBef>
                      </a:pPr>
                      <a:r>
                        <a:rPr lang="tr-TR" sz="1400" b="1" dirty="0" smtClean="0">
                          <a:latin typeface="+mn-lt"/>
                        </a:rPr>
                        <a:t>Sivil Kahraman</a:t>
                      </a:r>
                      <a:endParaRPr sz="1400" b="1" dirty="0">
                        <a:latin typeface="+mn-lt"/>
                        <a:cs typeface="Times New Roman" panose="02020603050405020304" pitchFamily="18" charset="0"/>
                      </a:endParaRPr>
                    </a:p>
                  </a:txBody>
                  <a:tcPr marL="0" marR="0" marT="527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6830" algn="ctr">
                        <a:lnSpc>
                          <a:spcPct val="100000"/>
                        </a:lnSpc>
                        <a:spcBef>
                          <a:spcPts val="750"/>
                        </a:spcBef>
                      </a:pPr>
                      <a:r>
                        <a:rPr lang="tr-TR" sz="1400" b="1" dirty="0" smtClean="0">
                          <a:latin typeface="+mn-lt"/>
                        </a:rPr>
                        <a:t>Toplam</a:t>
                      </a:r>
                      <a:endParaRPr sz="1400" b="1" dirty="0">
                        <a:latin typeface="+mn-lt"/>
                        <a:cs typeface="Times New Roman" panose="02020603050405020304" pitchFamily="18" charset="0"/>
                      </a:endParaRPr>
                    </a:p>
                  </a:txBody>
                  <a:tcPr marL="0" marR="0" marT="952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2131171"/>
                  </a:ext>
                </a:extLst>
              </a:tr>
              <a:tr h="731831">
                <a:tc>
                  <a:txBody>
                    <a:bodyPr/>
                    <a:lstStyle/>
                    <a:p>
                      <a:pPr marL="92710" algn="ctr">
                        <a:lnSpc>
                          <a:spcPct val="100000"/>
                        </a:lnSpc>
                        <a:spcBef>
                          <a:spcPts val="180"/>
                        </a:spcBef>
                      </a:pPr>
                      <a:r>
                        <a:rPr lang="tr-TR" sz="1400" b="0" spc="0" dirty="0" smtClean="0">
                          <a:latin typeface="+mn-lt"/>
                          <a:cs typeface="Times New Roman" panose="02020603050405020304" pitchFamily="18" charset="0"/>
                        </a:rPr>
                        <a:t>76</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b="0" spc="0" dirty="0" smtClean="0">
                          <a:latin typeface="+mn-lt"/>
                          <a:cs typeface="+mn-cs"/>
                        </a:rPr>
                        <a:t>4</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400" b="0" spc="0" dirty="0" smtClean="0">
                          <a:latin typeface="+mn-lt"/>
                          <a:cs typeface="+mn-cs"/>
                        </a:rPr>
                        <a:t>95</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400" b="0" spc="0" dirty="0" smtClean="0">
                          <a:latin typeface="+mn-lt"/>
                          <a:cs typeface="+mn-cs"/>
                        </a:rPr>
                        <a:t>28</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400" b="0" spc="0" dirty="0" smtClean="0">
                          <a:latin typeface="+mn-lt"/>
                          <a:cs typeface="+mn-cs"/>
                        </a:rPr>
                        <a:t>5</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400" b="0" spc="0" dirty="0" smtClean="0">
                          <a:latin typeface="+mn-lt"/>
                          <a:cs typeface="+mn-cs"/>
                        </a:rPr>
                        <a:t>266</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810" algn="ctr">
                        <a:lnSpc>
                          <a:spcPct val="100000"/>
                        </a:lnSpc>
                        <a:spcBef>
                          <a:spcPts val="180"/>
                        </a:spcBef>
                      </a:pPr>
                      <a:r>
                        <a:rPr lang="tr-TR" sz="1400" spc="0" dirty="0" smtClean="0">
                          <a:latin typeface="+mn-lt"/>
                        </a:rPr>
                        <a:t>2</a:t>
                      </a:r>
                      <a:endParaRPr sz="1400" b="0" spc="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185" algn="ctr">
                        <a:lnSpc>
                          <a:spcPts val="2095"/>
                        </a:lnSpc>
                      </a:pPr>
                      <a:r>
                        <a:rPr lang="tr-TR" sz="1400" b="0" spc="0" dirty="0" smtClean="0">
                          <a:solidFill>
                            <a:schemeClr val="tx1"/>
                          </a:solidFill>
                          <a:latin typeface="+mn-lt"/>
                          <a:cs typeface="+mn-cs"/>
                        </a:rPr>
                        <a:t>476</a:t>
                      </a:r>
                      <a:endParaRPr sz="1400" b="1" spc="0" dirty="0">
                        <a:solidFill>
                          <a:srgbClr val="C00000"/>
                        </a:solidFill>
                        <a:latin typeface="+mn-lt"/>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35426408"/>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860400820"/>
              </p:ext>
            </p:extLst>
          </p:nvPr>
        </p:nvGraphicFramePr>
        <p:xfrm>
          <a:off x="685795" y="3891787"/>
          <a:ext cx="10849136" cy="1465848"/>
        </p:xfrm>
        <a:graphic>
          <a:graphicData uri="http://schemas.openxmlformats.org/drawingml/2006/table">
            <a:tbl>
              <a:tblPr/>
              <a:tblGrid>
                <a:gridCol w="1114125">
                  <a:extLst>
                    <a:ext uri="{9D8B030D-6E8A-4147-A177-3AD203B41FA5}">
                      <a16:colId xmlns:a16="http://schemas.microsoft.com/office/drawing/2014/main" val="1078526760"/>
                    </a:ext>
                  </a:extLst>
                </a:gridCol>
                <a:gridCol w="1039529">
                  <a:extLst>
                    <a:ext uri="{9D8B030D-6E8A-4147-A177-3AD203B41FA5}">
                      <a16:colId xmlns:a16="http://schemas.microsoft.com/office/drawing/2014/main" val="1620524514"/>
                    </a:ext>
                  </a:extLst>
                </a:gridCol>
                <a:gridCol w="1395663">
                  <a:extLst>
                    <a:ext uri="{9D8B030D-6E8A-4147-A177-3AD203B41FA5}">
                      <a16:colId xmlns:a16="http://schemas.microsoft.com/office/drawing/2014/main" val="620678808"/>
                    </a:ext>
                  </a:extLst>
                </a:gridCol>
                <a:gridCol w="1501541">
                  <a:extLst>
                    <a:ext uri="{9D8B030D-6E8A-4147-A177-3AD203B41FA5}">
                      <a16:colId xmlns:a16="http://schemas.microsoft.com/office/drawing/2014/main" val="3952879687"/>
                    </a:ext>
                  </a:extLst>
                </a:gridCol>
                <a:gridCol w="1337911">
                  <a:extLst>
                    <a:ext uri="{9D8B030D-6E8A-4147-A177-3AD203B41FA5}">
                      <a16:colId xmlns:a16="http://schemas.microsoft.com/office/drawing/2014/main" val="176041255"/>
                    </a:ext>
                  </a:extLst>
                </a:gridCol>
                <a:gridCol w="1309036">
                  <a:extLst>
                    <a:ext uri="{9D8B030D-6E8A-4147-A177-3AD203B41FA5}">
                      <a16:colId xmlns:a16="http://schemas.microsoft.com/office/drawing/2014/main" val="452675976"/>
                    </a:ext>
                  </a:extLst>
                </a:gridCol>
                <a:gridCol w="1795189">
                  <a:extLst>
                    <a:ext uri="{9D8B030D-6E8A-4147-A177-3AD203B41FA5}">
                      <a16:colId xmlns:a16="http://schemas.microsoft.com/office/drawing/2014/main" val="1663665861"/>
                    </a:ext>
                  </a:extLst>
                </a:gridCol>
                <a:gridCol w="1356142">
                  <a:extLst>
                    <a:ext uri="{9D8B030D-6E8A-4147-A177-3AD203B41FA5}">
                      <a16:colId xmlns:a16="http://schemas.microsoft.com/office/drawing/2014/main" val="3075477798"/>
                    </a:ext>
                  </a:extLst>
                </a:gridCol>
              </a:tblGrid>
              <a:tr h="732924">
                <a:tc>
                  <a:txBody>
                    <a:bodyPr/>
                    <a:lstStyle/>
                    <a:p>
                      <a:pPr marR="1905" algn="ctr">
                        <a:lnSpc>
                          <a:spcPts val="1885"/>
                        </a:lnSpc>
                      </a:pPr>
                      <a:r>
                        <a:rPr lang="tr-TR" sz="1500" b="1" dirty="0" smtClean="0"/>
                        <a:t>Asker</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500" b="1" dirty="0" smtClean="0"/>
                        <a:t>Polis</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Güvenlik Korucusu</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Diğer Kamu Görevlisi</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500" b="1" dirty="0" smtClean="0"/>
                        <a:t>Sivil Gazi</a:t>
                      </a:r>
                      <a:endParaRPr sz="1500" b="1" dirty="0">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500" b="1" dirty="0" smtClean="0"/>
                        <a:t>Demokrasi</a:t>
                      </a:r>
                      <a:endParaRPr sz="1500" b="1" dirty="0">
                        <a:latin typeface="Times New Roman" panose="02020603050405020304" pitchFamily="18" charset="0"/>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7465" algn="ctr">
                        <a:lnSpc>
                          <a:spcPct val="100000"/>
                        </a:lnSpc>
                        <a:spcBef>
                          <a:spcPts val="685"/>
                        </a:spcBef>
                      </a:pPr>
                      <a:r>
                        <a:rPr lang="tr-TR" sz="1500" b="1" dirty="0" smtClean="0"/>
                        <a:t>Kıbrıs Kore</a:t>
                      </a:r>
                      <a:endParaRPr sz="1500" b="1" dirty="0">
                        <a:latin typeface="Times New Roman" panose="02020603050405020304" pitchFamily="18" charset="0"/>
                        <a:cs typeface="Times New Roman" panose="02020603050405020304" pitchFamily="18" charset="0"/>
                      </a:endParaRPr>
                    </a:p>
                  </a:txBody>
                  <a:tcPr marL="0" marR="0" marT="869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6830" algn="ctr">
                        <a:lnSpc>
                          <a:spcPct val="100000"/>
                        </a:lnSpc>
                        <a:spcBef>
                          <a:spcPts val="750"/>
                        </a:spcBef>
                      </a:pPr>
                      <a:r>
                        <a:rPr lang="tr-TR" sz="1500" b="1" dirty="0" smtClean="0"/>
                        <a:t>Toplam</a:t>
                      </a:r>
                      <a:endParaRPr sz="1500" b="1" dirty="0">
                        <a:latin typeface="Times New Roman" panose="02020603050405020304" pitchFamily="18" charset="0"/>
                        <a:cs typeface="Times New Roman" panose="02020603050405020304" pitchFamily="18" charset="0"/>
                      </a:endParaRPr>
                    </a:p>
                  </a:txBody>
                  <a:tcPr marL="0" marR="0" marT="952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02131171"/>
                  </a:ext>
                </a:extLst>
              </a:tr>
              <a:tr h="732924">
                <a:tc>
                  <a:txBody>
                    <a:bodyPr/>
                    <a:lstStyle/>
                    <a:p>
                      <a:pPr marL="92710" algn="ctr">
                        <a:lnSpc>
                          <a:spcPct val="100000"/>
                        </a:lnSpc>
                        <a:spcBef>
                          <a:spcPts val="180"/>
                        </a:spcBef>
                      </a:pPr>
                      <a:r>
                        <a:rPr lang="tr-TR" sz="1500" dirty="0" smtClean="0"/>
                        <a:t>37</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500" b="0" dirty="0" smtClean="0">
                          <a:latin typeface="+mn-lt"/>
                          <a:cs typeface="+mn-cs"/>
                        </a:rPr>
                        <a:t>2</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500" dirty="0" smtClean="0"/>
                        <a:t>35</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500" b="0" dirty="0" smtClean="0">
                          <a:latin typeface="+mn-lt"/>
                          <a:cs typeface="+mn-cs"/>
                        </a:rPr>
                        <a:t>3</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500" b="0" dirty="0" smtClean="0">
                          <a:latin typeface="+mn-lt"/>
                          <a:cs typeface="+mn-cs"/>
                        </a:rPr>
                        <a:t>31</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500" dirty="0" smtClean="0"/>
                        <a:t>12</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5720" algn="ctr">
                        <a:lnSpc>
                          <a:spcPct val="100000"/>
                        </a:lnSpc>
                        <a:spcBef>
                          <a:spcPts val="180"/>
                        </a:spcBef>
                      </a:pPr>
                      <a:r>
                        <a:rPr lang="tr-TR" sz="1500" b="0" dirty="0" smtClean="0">
                          <a:latin typeface="+mn-lt"/>
                          <a:cs typeface="+mn-cs"/>
                        </a:rPr>
                        <a:t>84</a:t>
                      </a:r>
                      <a:endParaRPr sz="1500" b="0" dirty="0">
                        <a:latin typeface="Times New Roman" panose="02020603050405020304" pitchFamily="18" charset="0"/>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185" algn="ctr">
                        <a:lnSpc>
                          <a:spcPts val="2095"/>
                        </a:lnSpc>
                      </a:pPr>
                      <a:r>
                        <a:rPr lang="tr-TR" sz="1500" b="0" dirty="0" smtClean="0">
                          <a:solidFill>
                            <a:schemeClr val="tx1"/>
                          </a:solidFill>
                          <a:latin typeface="+mn-lt"/>
                          <a:cs typeface="+mn-cs"/>
                        </a:rPr>
                        <a:t>204</a:t>
                      </a:r>
                      <a:endParaRPr sz="1500" b="1" dirty="0">
                        <a:solidFill>
                          <a:srgbClr val="C00000"/>
                        </a:solidFill>
                        <a:latin typeface="Times New Roman" panose="02020603050405020304" pitchFamily="18" charset="0"/>
                        <a:cs typeface="Times New Roman" panose="020206030504050203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235426408"/>
                  </a:ext>
                </a:extLst>
              </a:tr>
            </a:tbl>
          </a:graphicData>
        </a:graphic>
      </p:graphicFrame>
    </p:spTree>
    <p:extLst>
      <p:ext uri="{BB962C8B-B14F-4D97-AF65-F5344CB8AC3E}">
        <p14:creationId xmlns:p14="http://schemas.microsoft.com/office/powerpoint/2010/main" val="28368071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27"/>
          <p:cNvSpPr txBox="1"/>
          <p:nvPr/>
        </p:nvSpPr>
        <p:spPr>
          <a:xfrm>
            <a:off x="685800" y="975936"/>
            <a:ext cx="4944979"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Dernekler</a:t>
            </a:r>
            <a:endParaRPr sz="1600" dirty="0">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29" name="Metin kutusu 28"/>
          <p:cNvSpPr txBox="1"/>
          <p:nvPr/>
        </p:nvSpPr>
        <p:spPr>
          <a:xfrm>
            <a:off x="417444" y="236801"/>
            <a:ext cx="4837950" cy="369332"/>
          </a:xfrm>
          <a:prstGeom prst="rect">
            <a:avLst/>
          </a:prstGeom>
          <a:noFill/>
        </p:spPr>
        <p:txBody>
          <a:bodyPr wrap="square" rtlCol="0" anchor="ctr">
            <a:spAutoFit/>
          </a:bodyPr>
          <a:lstStyle/>
          <a:p>
            <a:r>
              <a:rPr lang="tr-TR" b="1" dirty="0">
                <a:solidFill>
                  <a:schemeClr val="bg1"/>
                </a:solidFill>
              </a:rPr>
              <a:t>Dernekler, Meslek Kuruluşları ve Yerel Medya</a:t>
            </a:r>
          </a:p>
        </p:txBody>
      </p:sp>
      <p:sp>
        <p:nvSpPr>
          <p:cNvPr id="31" name="object 27"/>
          <p:cNvSpPr txBox="1"/>
          <p:nvPr/>
        </p:nvSpPr>
        <p:spPr>
          <a:xfrm>
            <a:off x="685799" y="3358784"/>
            <a:ext cx="10849132"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Meslek Kuruluşları</a:t>
            </a:r>
            <a:endParaRPr sz="1600" dirty="0">
              <a:latin typeface="Calibri"/>
              <a:cs typeface="Calibri"/>
            </a:endParaRPr>
          </a:p>
        </p:txBody>
      </p:sp>
      <p:sp>
        <p:nvSpPr>
          <p:cNvPr id="32" name="object 38"/>
          <p:cNvSpPr txBox="1"/>
          <p:nvPr/>
        </p:nvSpPr>
        <p:spPr>
          <a:xfrm>
            <a:off x="685799" y="5857597"/>
            <a:ext cx="10849132"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algn="ctr">
              <a:lnSpc>
                <a:spcPct val="100000"/>
              </a:lnSpc>
              <a:spcBef>
                <a:spcPts val="265"/>
              </a:spcBef>
            </a:pPr>
            <a:r>
              <a:rPr lang="tr-TR" sz="1600" spc="-10" dirty="0">
                <a:solidFill>
                  <a:schemeClr val="bg1"/>
                </a:solidFill>
                <a:latin typeface="Calibri"/>
                <a:cs typeface="Calibri"/>
              </a:rPr>
              <a:t>İlde </a:t>
            </a:r>
            <a:r>
              <a:rPr lang="tr-TR" sz="1600" spc="-10" dirty="0" smtClean="0">
                <a:solidFill>
                  <a:schemeClr val="bg1"/>
                </a:solidFill>
                <a:latin typeface="Calibri"/>
                <a:cs typeface="Calibri"/>
              </a:rPr>
              <a:t>3 Yerel </a:t>
            </a:r>
            <a:r>
              <a:rPr lang="tr-TR" sz="1600" spc="-10" dirty="0">
                <a:solidFill>
                  <a:schemeClr val="bg1"/>
                </a:solidFill>
                <a:latin typeface="Calibri"/>
                <a:cs typeface="Calibri"/>
              </a:rPr>
              <a:t>Radyo </a:t>
            </a:r>
            <a:r>
              <a:rPr lang="tr-TR" sz="1600" spc="-10" dirty="0" smtClean="0">
                <a:solidFill>
                  <a:schemeClr val="bg1"/>
                </a:solidFill>
                <a:latin typeface="Calibri"/>
                <a:cs typeface="Calibri"/>
              </a:rPr>
              <a:t>Bulunmaktadır.</a:t>
            </a:r>
            <a:endParaRPr sz="1600" dirty="0">
              <a:solidFill>
                <a:schemeClr val="bg1"/>
              </a:solidFill>
              <a:latin typeface="Calibri"/>
              <a:cs typeface="Calibri"/>
            </a:endParaRPr>
          </a:p>
        </p:txBody>
      </p:sp>
      <p:sp>
        <p:nvSpPr>
          <p:cNvPr id="10" name="object 27"/>
          <p:cNvSpPr txBox="1"/>
          <p:nvPr/>
        </p:nvSpPr>
        <p:spPr>
          <a:xfrm>
            <a:off x="6589952" y="975936"/>
            <a:ext cx="4944979"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Yerel Medya</a:t>
            </a:r>
            <a:endParaRPr sz="1600" dirty="0">
              <a:latin typeface="Calibri"/>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3607247666"/>
              </p:ext>
            </p:extLst>
          </p:nvPr>
        </p:nvGraphicFramePr>
        <p:xfrm>
          <a:off x="685799" y="1396099"/>
          <a:ext cx="4944980" cy="1587732"/>
        </p:xfrm>
        <a:graphic>
          <a:graphicData uri="http://schemas.openxmlformats.org/drawingml/2006/table">
            <a:tbl>
              <a:tblPr/>
              <a:tblGrid>
                <a:gridCol w="2480913">
                  <a:extLst>
                    <a:ext uri="{9D8B030D-6E8A-4147-A177-3AD203B41FA5}">
                      <a16:colId xmlns:a16="http://schemas.microsoft.com/office/drawing/2014/main" val="3168930842"/>
                    </a:ext>
                  </a:extLst>
                </a:gridCol>
                <a:gridCol w="2464067">
                  <a:extLst>
                    <a:ext uri="{9D8B030D-6E8A-4147-A177-3AD203B41FA5}">
                      <a16:colId xmlns:a16="http://schemas.microsoft.com/office/drawing/2014/main" val="1620524514"/>
                    </a:ext>
                  </a:extLst>
                </a:gridCol>
              </a:tblGrid>
              <a:tr h="793866">
                <a:tc>
                  <a:txBody>
                    <a:bodyPr/>
                    <a:lstStyle/>
                    <a:p>
                      <a:pPr marL="9525" algn="ctr">
                        <a:lnSpc>
                          <a:spcPct val="100000"/>
                        </a:lnSpc>
                        <a:spcBef>
                          <a:spcPts val="265"/>
                        </a:spcBef>
                      </a:pPr>
                      <a:r>
                        <a:rPr lang="tr-TR" sz="1400" b="1" dirty="0">
                          <a:latin typeface="Calibri"/>
                          <a:cs typeface="Calibri"/>
                        </a:rPr>
                        <a:t>Dernek Sayısı</a:t>
                      </a:r>
                      <a:endParaRPr sz="1400" b="1" dirty="0">
                        <a:latin typeface="Calibri"/>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9525" algn="ctr">
                        <a:lnSpc>
                          <a:spcPct val="100000"/>
                        </a:lnSpc>
                        <a:spcBef>
                          <a:spcPts val="114"/>
                        </a:spcBef>
                      </a:pPr>
                      <a:r>
                        <a:rPr lang="tr-TR" sz="1400" b="1" dirty="0">
                          <a:latin typeface="Calibri"/>
                          <a:cs typeface="Calibri"/>
                        </a:rPr>
                        <a:t>Üye Sayısı</a:t>
                      </a:r>
                      <a:endParaRPr sz="1400" b="1" dirty="0">
                        <a:latin typeface="Calibri"/>
                        <a:cs typeface="Calibri"/>
                      </a:endParaRPr>
                    </a:p>
                  </a:txBody>
                  <a:tcPr marL="0" marR="0" marT="14604"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793866">
                <a:tc>
                  <a:txBody>
                    <a:bodyPr/>
                    <a:lstStyle/>
                    <a:p>
                      <a:pPr marL="9525" algn="ctr">
                        <a:lnSpc>
                          <a:spcPct val="100000"/>
                        </a:lnSpc>
                        <a:spcBef>
                          <a:spcPts val="265"/>
                        </a:spcBef>
                      </a:pPr>
                      <a:r>
                        <a:rPr lang="tr-TR" sz="1400" dirty="0" smtClean="0">
                          <a:latin typeface="Calibri"/>
                          <a:cs typeface="Calibri"/>
                        </a:rPr>
                        <a:t>283</a:t>
                      </a:r>
                      <a:endParaRPr sz="1400" dirty="0">
                        <a:latin typeface="Calibri"/>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525" algn="ctr">
                        <a:lnSpc>
                          <a:spcPct val="100000"/>
                        </a:lnSpc>
                        <a:spcBef>
                          <a:spcPts val="114"/>
                        </a:spcBef>
                      </a:pPr>
                      <a:r>
                        <a:rPr lang="tr-TR" sz="1400" dirty="0" smtClean="0">
                          <a:latin typeface="Calibri"/>
                          <a:cs typeface="Calibri"/>
                        </a:rPr>
                        <a:t>14.129</a:t>
                      </a:r>
                      <a:endParaRPr sz="1400" dirty="0">
                        <a:latin typeface="Calibri"/>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3185056701"/>
              </p:ext>
            </p:extLst>
          </p:nvPr>
        </p:nvGraphicFramePr>
        <p:xfrm>
          <a:off x="6589952" y="1396101"/>
          <a:ext cx="4944978" cy="1587730"/>
        </p:xfrm>
        <a:graphic>
          <a:graphicData uri="http://schemas.openxmlformats.org/drawingml/2006/table">
            <a:tbl>
              <a:tblPr/>
              <a:tblGrid>
                <a:gridCol w="2480911">
                  <a:extLst>
                    <a:ext uri="{9D8B030D-6E8A-4147-A177-3AD203B41FA5}">
                      <a16:colId xmlns:a16="http://schemas.microsoft.com/office/drawing/2014/main" val="3168930842"/>
                    </a:ext>
                  </a:extLst>
                </a:gridCol>
                <a:gridCol w="2464067">
                  <a:extLst>
                    <a:ext uri="{9D8B030D-6E8A-4147-A177-3AD203B41FA5}">
                      <a16:colId xmlns:a16="http://schemas.microsoft.com/office/drawing/2014/main" val="1620524514"/>
                    </a:ext>
                  </a:extLst>
                </a:gridCol>
              </a:tblGrid>
              <a:tr h="793865">
                <a:tc>
                  <a:txBody>
                    <a:bodyPr/>
                    <a:lstStyle/>
                    <a:p>
                      <a:pPr marR="1905" algn="ctr">
                        <a:lnSpc>
                          <a:spcPts val="1885"/>
                        </a:lnSpc>
                      </a:pPr>
                      <a:r>
                        <a:rPr lang="tr-TR" sz="1400" b="1" dirty="0">
                          <a:latin typeface="+mn-lt"/>
                        </a:rPr>
                        <a:t>İl Merkezinde Faaliyet Gösteren Gazete (Günlük)</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a:latin typeface="+mn-lt"/>
                        </a:rPr>
                        <a:t>İlçelerde Faaliyet Gösteren Gazete (Haftalık)</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793865">
                <a:tc>
                  <a:txBody>
                    <a:bodyPr/>
                    <a:lstStyle/>
                    <a:p>
                      <a:pPr marL="92710" algn="ctr">
                        <a:lnSpc>
                          <a:spcPct val="100000"/>
                        </a:lnSpc>
                        <a:spcBef>
                          <a:spcPts val="180"/>
                        </a:spcBef>
                      </a:pPr>
                      <a:r>
                        <a:rPr lang="tr-TR" sz="1400" b="0" dirty="0" smtClean="0">
                          <a:latin typeface="+mn-lt"/>
                          <a:cs typeface="+mn-cs"/>
                        </a:rPr>
                        <a:t>1</a:t>
                      </a:r>
                      <a:endParaRPr sz="1400" b="0" dirty="0">
                        <a:latin typeface="+mn-lt"/>
                        <a:cs typeface="Times New Roman" panose="02020603050405020304" pitchFamily="18" charset="0"/>
                      </a:endParaRPr>
                    </a:p>
                  </a:txBody>
                  <a:tcPr marL="0" marR="0" marT="2286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b="0" dirty="0" smtClean="0">
                          <a:latin typeface="+mn-lt"/>
                          <a:cs typeface="+mn-cs"/>
                        </a:rPr>
                        <a:t>2</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graphicFrame>
        <p:nvGraphicFramePr>
          <p:cNvPr id="14" name="Tablo 13"/>
          <p:cNvGraphicFramePr>
            <a:graphicFrameLocks noGrp="1"/>
          </p:cNvGraphicFramePr>
          <p:nvPr>
            <p:extLst>
              <p:ext uri="{D42A27DB-BD31-4B8C-83A1-F6EECF244321}">
                <p14:modId xmlns:p14="http://schemas.microsoft.com/office/powerpoint/2010/main" val="603035463"/>
              </p:ext>
            </p:extLst>
          </p:nvPr>
        </p:nvGraphicFramePr>
        <p:xfrm>
          <a:off x="685799" y="3837859"/>
          <a:ext cx="10849131" cy="1638916"/>
        </p:xfrm>
        <a:graphic>
          <a:graphicData uri="http://schemas.openxmlformats.org/drawingml/2006/table">
            <a:tbl>
              <a:tblPr/>
              <a:tblGrid>
                <a:gridCol w="2076652">
                  <a:extLst>
                    <a:ext uri="{9D8B030D-6E8A-4147-A177-3AD203B41FA5}">
                      <a16:colId xmlns:a16="http://schemas.microsoft.com/office/drawing/2014/main" val="3168930842"/>
                    </a:ext>
                  </a:extLst>
                </a:gridCol>
                <a:gridCol w="3357169">
                  <a:extLst>
                    <a:ext uri="{9D8B030D-6E8A-4147-A177-3AD203B41FA5}">
                      <a16:colId xmlns:a16="http://schemas.microsoft.com/office/drawing/2014/main" val="1620524514"/>
                    </a:ext>
                  </a:extLst>
                </a:gridCol>
                <a:gridCol w="2707655">
                  <a:extLst>
                    <a:ext uri="{9D8B030D-6E8A-4147-A177-3AD203B41FA5}">
                      <a16:colId xmlns:a16="http://schemas.microsoft.com/office/drawing/2014/main" val="201088323"/>
                    </a:ext>
                  </a:extLst>
                </a:gridCol>
                <a:gridCol w="2707655">
                  <a:extLst>
                    <a:ext uri="{9D8B030D-6E8A-4147-A177-3AD203B41FA5}">
                      <a16:colId xmlns:a16="http://schemas.microsoft.com/office/drawing/2014/main" val="2723813676"/>
                    </a:ext>
                  </a:extLst>
                </a:gridCol>
              </a:tblGrid>
              <a:tr h="819458">
                <a:tc>
                  <a:txBody>
                    <a:bodyPr/>
                    <a:lstStyle/>
                    <a:p>
                      <a:pPr marR="1905" algn="ctr">
                        <a:lnSpc>
                          <a:spcPts val="1885"/>
                        </a:lnSpc>
                      </a:pPr>
                      <a:r>
                        <a:rPr lang="tr-TR" sz="1400" b="1" dirty="0">
                          <a:latin typeface="+mn-lt"/>
                        </a:rPr>
                        <a:t>Esnaf Odaları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ts val="1885"/>
                        </a:lnSpc>
                      </a:pPr>
                      <a:r>
                        <a:rPr lang="tr-TR" sz="1400" b="1" dirty="0">
                          <a:latin typeface="+mn-lt"/>
                        </a:rPr>
                        <a:t>Esnaf Odaları Toplam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rPr>
                        <a:t>Ziraat Odası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rPr>
                        <a:t>Ticaret ve Sanayi Odası Üye Sayısı</a:t>
                      </a:r>
                      <a:endParaRPr sz="1400" b="1" dirty="0">
                        <a:latin typeface="+mn-lt"/>
                        <a:cs typeface="Times New Roman" panose="02020603050405020304" pitchFamily="18" charset="0"/>
                      </a:endParaRPr>
                    </a:p>
                  </a:txBody>
                  <a:tcPr marL="0" marR="0" marT="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819458">
                <a:tc>
                  <a:txBody>
                    <a:bodyPr/>
                    <a:lstStyle/>
                    <a:p>
                      <a:pPr marL="92710" algn="ctr">
                        <a:lnSpc>
                          <a:spcPct val="100000"/>
                        </a:lnSpc>
                        <a:spcBef>
                          <a:spcPts val="180"/>
                        </a:spcBef>
                      </a:pPr>
                      <a:r>
                        <a:rPr lang="tr-TR" sz="1400" b="0" dirty="0">
                          <a:latin typeface="+mn-lt"/>
                          <a:cs typeface="Times New Roman" panose="02020603050405020304" pitchFamily="18" charset="0"/>
                        </a:rPr>
                        <a:t>7</a:t>
                      </a:r>
                      <a:endParaRPr sz="1400" b="0" dirty="0">
                        <a:latin typeface="+mn-lt"/>
                        <a:cs typeface="Times New Roman" panose="02020603050405020304" pitchFamily="18" charset="0"/>
                      </a:endParaRPr>
                    </a:p>
                  </a:txBody>
                  <a:tcPr marL="0" marR="0" marT="2286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43180" algn="ctr">
                        <a:lnSpc>
                          <a:spcPct val="100000"/>
                        </a:lnSpc>
                        <a:spcBef>
                          <a:spcPts val="180"/>
                        </a:spcBef>
                      </a:pPr>
                      <a:r>
                        <a:rPr lang="tr-TR" sz="1400" dirty="0" smtClean="0">
                          <a:latin typeface="+mn-lt"/>
                        </a:rPr>
                        <a:t>19.384</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3980" algn="ctr">
                        <a:lnSpc>
                          <a:spcPct val="100000"/>
                        </a:lnSpc>
                        <a:spcBef>
                          <a:spcPts val="180"/>
                        </a:spcBef>
                      </a:pPr>
                      <a:r>
                        <a:rPr lang="tr-TR" sz="1400" dirty="0" smtClean="0">
                          <a:latin typeface="+mn-lt"/>
                        </a:rPr>
                        <a:t>12.500</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94615" algn="ctr">
                        <a:lnSpc>
                          <a:spcPct val="100000"/>
                        </a:lnSpc>
                        <a:spcBef>
                          <a:spcPts val="180"/>
                        </a:spcBef>
                      </a:pPr>
                      <a:r>
                        <a:rPr lang="tr-TR" sz="1400" dirty="0" smtClean="0">
                          <a:latin typeface="+mn-lt"/>
                        </a:rPr>
                        <a:t>3.749</a:t>
                      </a:r>
                      <a:endParaRPr sz="1400" b="0" dirty="0">
                        <a:latin typeface="+mn-lt"/>
                        <a:cs typeface="Times New Roman" panose="02020603050405020304" pitchFamily="18" charset="0"/>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10014804"/>
                  </a:ext>
                </a:extLst>
              </a:tr>
            </a:tbl>
          </a:graphicData>
        </a:graphic>
      </p:graphicFrame>
    </p:spTree>
    <p:extLst>
      <p:ext uri="{BB962C8B-B14F-4D97-AF65-F5344CB8AC3E}">
        <p14:creationId xmlns:p14="http://schemas.microsoft.com/office/powerpoint/2010/main" val="948201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781E1E"/>
            </a:gs>
            <a:gs pos="50000">
              <a:srgbClr val="9C2728"/>
            </a:gs>
            <a:gs pos="100000">
              <a:srgbClr val="90201E"/>
            </a:gs>
          </a:gsLst>
          <a:path path="circle">
            <a:fillToRect t="100000" r="100000"/>
          </a:path>
        </a:gradFill>
        <a:effectLst/>
      </p:bgPr>
    </p:bg>
    <p:spTree>
      <p:nvGrpSpPr>
        <p:cNvPr id="1" name=""/>
        <p:cNvGrpSpPr/>
        <p:nvPr/>
      </p:nvGrpSpPr>
      <p:grpSpPr>
        <a:xfrm>
          <a:off x="0" y="0"/>
          <a:ext cx="0" cy="0"/>
          <a:chOff x="0" y="0"/>
          <a:chExt cx="0" cy="0"/>
        </a:xfrm>
      </p:grpSpPr>
      <p:sp>
        <p:nvSpPr>
          <p:cNvPr id="3" name="object 4"/>
          <p:cNvSpPr/>
          <p:nvPr/>
        </p:nvSpPr>
        <p:spPr>
          <a:xfrm>
            <a:off x="685028" y="1114983"/>
            <a:ext cx="4977193" cy="1062041"/>
          </a:xfrm>
          <a:prstGeom prst="rect">
            <a:avLst/>
          </a:prstGeom>
          <a:gradFill>
            <a:gsLst>
              <a:gs pos="0">
                <a:srgbClr val="781E1E"/>
              </a:gs>
              <a:gs pos="50000">
                <a:srgbClr val="9C2728"/>
              </a:gs>
              <a:gs pos="100000">
                <a:srgbClr val="90201E"/>
              </a:gs>
            </a:gsLst>
            <a:path path="circle">
              <a:fillToRect t="100000" r="100000"/>
            </a:path>
          </a:gradFill>
        </p:spPr>
        <p:txBody>
          <a:bodyPr wrap="square" lIns="0" tIns="0" rIns="0" bIns="0" rtlCol="0" anchor="ctr"/>
          <a:lstStyle/>
          <a:p>
            <a:pPr algn="ctr"/>
            <a:r>
              <a:rPr lang="tr-TR" sz="2200" b="1" dirty="0">
                <a:solidFill>
                  <a:schemeClr val="bg1"/>
                </a:solidFill>
                <a:effectLst>
                  <a:outerShdw blurRad="38100" dist="38100" dir="2700000" algn="tl">
                    <a:srgbClr val="000000">
                      <a:alpha val="43137"/>
                    </a:srgbClr>
                  </a:outerShdw>
                </a:effectLst>
              </a:rPr>
              <a:t>Bingöl İli:</a:t>
            </a:r>
          </a:p>
          <a:p>
            <a:pPr algn="ctr"/>
            <a:r>
              <a:rPr lang="tr-TR" sz="2200" b="1" dirty="0">
                <a:solidFill>
                  <a:schemeClr val="bg1"/>
                </a:solidFill>
                <a:effectLst>
                  <a:outerShdw blurRad="38100" dist="38100" dir="2700000" algn="tl">
                    <a:srgbClr val="000000">
                      <a:alpha val="43137"/>
                    </a:srgbClr>
                  </a:outerShdw>
                </a:effectLst>
              </a:rPr>
              <a:t>7 İlçe, 11 Belediye ve 325 Köy ve Bağlı </a:t>
            </a:r>
          </a:p>
          <a:p>
            <a:pPr algn="ctr"/>
            <a:r>
              <a:rPr lang="tr-TR" sz="2200" b="1" dirty="0">
                <a:solidFill>
                  <a:schemeClr val="bg1"/>
                </a:solidFill>
                <a:effectLst>
                  <a:outerShdw blurRad="38100" dist="38100" dir="2700000" algn="tl">
                    <a:srgbClr val="000000">
                      <a:alpha val="43137"/>
                    </a:srgbClr>
                  </a:outerShdw>
                </a:effectLst>
              </a:rPr>
              <a:t>818 Mezradan Oluşmaktadır.</a:t>
            </a:r>
            <a:endParaRPr sz="2200" b="1" dirty="0">
              <a:solidFill>
                <a:schemeClr val="bg1"/>
              </a:solidFill>
              <a:effectLst>
                <a:outerShdw blurRad="38100" dist="38100" dir="2700000" algn="tl">
                  <a:srgbClr val="000000">
                    <a:alpha val="43137"/>
                  </a:srgbClr>
                </a:outerShdw>
              </a:effectLst>
            </a:endParaRPr>
          </a:p>
        </p:txBody>
      </p:sp>
      <p:sp>
        <p:nvSpPr>
          <p:cNvPr id="4" name="object 17"/>
          <p:cNvSpPr/>
          <p:nvPr/>
        </p:nvSpPr>
        <p:spPr>
          <a:xfrm flipV="1">
            <a:off x="677205" y="2250056"/>
            <a:ext cx="5000256" cy="67686"/>
          </a:xfrm>
          <a:custGeom>
            <a:avLst/>
            <a:gdLst/>
            <a:ahLst/>
            <a:cxnLst/>
            <a:rect l="l" t="t" r="r" b="b"/>
            <a:pathLst>
              <a:path w="4157979">
                <a:moveTo>
                  <a:pt x="0" y="0"/>
                </a:moveTo>
                <a:lnTo>
                  <a:pt x="4157472" y="0"/>
                </a:lnTo>
              </a:path>
            </a:pathLst>
          </a:custGeom>
          <a:ln w="38100">
            <a:solidFill>
              <a:srgbClr val="333E50"/>
            </a:solidFill>
          </a:ln>
        </p:spPr>
        <p:txBody>
          <a:bodyPr wrap="square" lIns="0" tIns="0" rIns="0" bIns="0" rtlCol="0"/>
          <a:lstStyle/>
          <a:p>
            <a:endParaRPr/>
          </a:p>
        </p:txBody>
      </p:sp>
      <p:sp>
        <p:nvSpPr>
          <p:cNvPr id="5" name="object 24"/>
          <p:cNvSpPr/>
          <p:nvPr/>
        </p:nvSpPr>
        <p:spPr>
          <a:xfrm>
            <a:off x="677205" y="1003730"/>
            <a:ext cx="5000256" cy="111253"/>
          </a:xfrm>
          <a:custGeom>
            <a:avLst/>
            <a:gdLst/>
            <a:ahLst/>
            <a:cxnLst/>
            <a:rect l="l" t="t" r="r" b="b"/>
            <a:pathLst>
              <a:path w="4157979">
                <a:moveTo>
                  <a:pt x="0" y="0"/>
                </a:moveTo>
                <a:lnTo>
                  <a:pt x="4157472" y="0"/>
                </a:lnTo>
              </a:path>
            </a:pathLst>
          </a:custGeom>
          <a:ln w="38100">
            <a:solidFill>
              <a:srgbClr val="333E50"/>
            </a:solidFill>
          </a:ln>
        </p:spPr>
        <p:txBody>
          <a:bodyPr wrap="square" lIns="0" tIns="0" rIns="0" bIns="0" rtlCol="0"/>
          <a:lstStyle/>
          <a:p>
            <a:endParaRPr/>
          </a:p>
        </p:txBody>
      </p:sp>
      <p:graphicFrame>
        <p:nvGraphicFramePr>
          <p:cNvPr id="18" name="Tablo 17"/>
          <p:cNvGraphicFramePr>
            <a:graphicFrameLocks noGrp="1"/>
          </p:cNvGraphicFramePr>
          <p:nvPr>
            <p:extLst>
              <p:ext uri="{D42A27DB-BD31-4B8C-83A1-F6EECF244321}">
                <p14:modId xmlns:p14="http://schemas.microsoft.com/office/powerpoint/2010/main" val="3881029121"/>
              </p:ext>
            </p:extLst>
          </p:nvPr>
        </p:nvGraphicFramePr>
        <p:xfrm>
          <a:off x="677205" y="2481059"/>
          <a:ext cx="5000256" cy="1036320"/>
        </p:xfrm>
        <a:graphic>
          <a:graphicData uri="http://schemas.openxmlformats.org/drawingml/2006/table">
            <a:tbl>
              <a:tblPr>
                <a:tableStyleId>{8EC20E35-A176-4012-BC5E-935CFFF8708E}</a:tableStyleId>
              </a:tblPr>
              <a:tblGrid>
                <a:gridCol w="1976115">
                  <a:extLst>
                    <a:ext uri="{9D8B030D-6E8A-4147-A177-3AD203B41FA5}">
                      <a16:colId xmlns:a16="http://schemas.microsoft.com/office/drawing/2014/main" val="2507796757"/>
                    </a:ext>
                  </a:extLst>
                </a:gridCol>
                <a:gridCol w="3024141">
                  <a:extLst>
                    <a:ext uri="{9D8B030D-6E8A-4147-A177-3AD203B41FA5}">
                      <a16:colId xmlns:a16="http://schemas.microsoft.com/office/drawing/2014/main" val="2822791013"/>
                    </a:ext>
                  </a:extLst>
                </a:gridCol>
              </a:tblGrid>
              <a:tr h="447330">
                <a:tc>
                  <a:txBody>
                    <a:bodyPr/>
                    <a:lstStyle/>
                    <a:p>
                      <a:r>
                        <a:rPr lang="tr-TR" sz="2800" dirty="0"/>
                        <a:t>Yüzölçümü</a:t>
                      </a:r>
                      <a:endParaRPr lang="tr-TR" sz="2800" b="1" dirty="0"/>
                    </a:p>
                  </a:txBody>
                  <a:tcPr anchor="ctr">
                    <a:noFill/>
                  </a:tcPr>
                </a:tc>
                <a:tc>
                  <a:txBody>
                    <a:bodyPr/>
                    <a:lstStyle/>
                    <a:p>
                      <a:r>
                        <a:rPr lang="tr-TR" sz="2800" dirty="0"/>
                        <a:t>8.253 km²</a:t>
                      </a:r>
                      <a:endParaRPr lang="tr-TR" sz="2800" b="1" dirty="0"/>
                    </a:p>
                  </a:txBody>
                  <a:tcPr anchor="ctr">
                    <a:noFill/>
                  </a:tcPr>
                </a:tc>
                <a:extLst>
                  <a:ext uri="{0D108BD9-81ED-4DB2-BD59-A6C34878D82A}">
                    <a16:rowId xmlns:a16="http://schemas.microsoft.com/office/drawing/2014/main" val="3527204364"/>
                  </a:ext>
                </a:extLst>
              </a:tr>
              <a:tr h="447330">
                <a:tc>
                  <a:txBody>
                    <a:bodyPr/>
                    <a:lstStyle/>
                    <a:p>
                      <a:r>
                        <a:rPr lang="tr-TR" sz="2800" dirty="0"/>
                        <a:t>Rakım</a:t>
                      </a:r>
                      <a:endParaRPr lang="tr-TR" sz="2800" b="1" dirty="0"/>
                    </a:p>
                  </a:txBody>
                  <a:tcPr anchor="ctr">
                    <a:noFill/>
                  </a:tcPr>
                </a:tc>
                <a:tc>
                  <a:txBody>
                    <a:bodyPr/>
                    <a:lstStyle/>
                    <a:p>
                      <a:r>
                        <a:rPr lang="tr-TR" sz="2800" dirty="0"/>
                        <a:t>1.151 m</a:t>
                      </a:r>
                      <a:endParaRPr lang="tr-TR" sz="2800" b="1" dirty="0"/>
                    </a:p>
                  </a:txBody>
                  <a:tcPr anchor="ctr">
                    <a:noFill/>
                  </a:tcPr>
                </a:tc>
                <a:extLst>
                  <a:ext uri="{0D108BD9-81ED-4DB2-BD59-A6C34878D82A}">
                    <a16:rowId xmlns:a16="http://schemas.microsoft.com/office/drawing/2014/main" val="4269484779"/>
                  </a:ext>
                </a:extLst>
              </a:tr>
            </a:tbl>
          </a:graphicData>
        </a:graphic>
      </p:graphicFrame>
      <p:grpSp>
        <p:nvGrpSpPr>
          <p:cNvPr id="2" name="Grup 1"/>
          <p:cNvGrpSpPr/>
          <p:nvPr/>
        </p:nvGrpSpPr>
        <p:grpSpPr>
          <a:xfrm>
            <a:off x="6230679" y="1003730"/>
            <a:ext cx="5290576" cy="5131255"/>
            <a:chOff x="6336695" y="998068"/>
            <a:chExt cx="5184560" cy="5248144"/>
          </a:xfrm>
        </p:grpSpPr>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695" y="1007880"/>
              <a:ext cx="5184560" cy="5238332"/>
            </a:xfrm>
            <a:prstGeom prst="rect">
              <a:avLst/>
            </a:prstGeom>
            <a:ln w="19050">
              <a:solidFill>
                <a:srgbClr val="BCD6ED"/>
              </a:solidFill>
              <a:prstDash val="sysDash"/>
            </a:ln>
          </p:spPr>
        </p:pic>
        <p:sp>
          <p:nvSpPr>
            <p:cNvPr id="7" name="Oval 6"/>
            <p:cNvSpPr/>
            <p:nvPr/>
          </p:nvSpPr>
          <p:spPr>
            <a:xfrm>
              <a:off x="6851432" y="4235991"/>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27" name="Oval 26"/>
            <p:cNvSpPr/>
            <p:nvPr/>
          </p:nvSpPr>
          <p:spPr>
            <a:xfrm>
              <a:off x="9130976" y="3627047"/>
              <a:ext cx="76161" cy="78350"/>
            </a:xfrm>
            <a:prstGeom prst="ellipse">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r-TR"/>
            </a:p>
          </p:txBody>
        </p:sp>
        <p:cxnSp>
          <p:nvCxnSpPr>
            <p:cNvPr id="9" name="Düz Ok Bağlayıcısı 8"/>
            <p:cNvCxnSpPr>
              <a:stCxn id="55" idx="2"/>
              <a:endCxn id="27" idx="3"/>
            </p:cNvCxnSpPr>
            <p:nvPr/>
          </p:nvCxnSpPr>
          <p:spPr>
            <a:xfrm flipV="1">
              <a:off x="6927593" y="3693923"/>
              <a:ext cx="2214536" cy="57506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7414100" y="3170075"/>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cxnSp>
          <p:nvCxnSpPr>
            <p:cNvPr id="31" name="Düz Ok Bağlayıcısı 30"/>
            <p:cNvCxnSpPr>
              <a:stCxn id="29" idx="6"/>
              <a:endCxn id="27" idx="2"/>
            </p:cNvCxnSpPr>
            <p:nvPr/>
          </p:nvCxnSpPr>
          <p:spPr>
            <a:xfrm>
              <a:off x="7490261" y="3209251"/>
              <a:ext cx="1640715" cy="45697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Düz Ok Bağlayıcısı 32"/>
            <p:cNvCxnSpPr>
              <a:stCxn id="50" idx="5"/>
              <a:endCxn id="27" idx="0"/>
            </p:cNvCxnSpPr>
            <p:nvPr/>
          </p:nvCxnSpPr>
          <p:spPr>
            <a:xfrm>
              <a:off x="7380662" y="1647411"/>
              <a:ext cx="1788395" cy="1979634"/>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5" name="Düz Ok Bağlayıcısı 34"/>
            <p:cNvCxnSpPr>
              <a:stCxn id="47" idx="3"/>
              <a:endCxn id="27" idx="6"/>
            </p:cNvCxnSpPr>
            <p:nvPr/>
          </p:nvCxnSpPr>
          <p:spPr>
            <a:xfrm flipH="1">
              <a:off x="9207137" y="1271519"/>
              <a:ext cx="1436090" cy="239470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7" name="Düz Ok Bağlayıcısı 36"/>
            <p:cNvCxnSpPr>
              <a:stCxn id="45" idx="2"/>
              <a:endCxn id="27" idx="5"/>
            </p:cNvCxnSpPr>
            <p:nvPr/>
          </p:nvCxnSpPr>
          <p:spPr>
            <a:xfrm flipH="1" flipV="1">
              <a:off x="9195984" y="3693923"/>
              <a:ext cx="1832128" cy="429270"/>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0" name="Düz Ok Bağlayıcısı 39"/>
            <p:cNvCxnSpPr>
              <a:stCxn id="43" idx="0"/>
              <a:endCxn id="27" idx="4"/>
            </p:cNvCxnSpPr>
            <p:nvPr/>
          </p:nvCxnSpPr>
          <p:spPr>
            <a:xfrm flipV="1">
              <a:off x="8752666" y="3705397"/>
              <a:ext cx="416390" cy="2189633"/>
            </a:xfrm>
            <a:prstGeom prst="straightConnector1">
              <a:avLst/>
            </a:prstGeom>
            <a:ln w="190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3" name="Oval 42"/>
            <p:cNvSpPr/>
            <p:nvPr/>
          </p:nvSpPr>
          <p:spPr>
            <a:xfrm rot="282423">
              <a:off x="8711360" y="5894897"/>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5" name="Oval 44"/>
            <p:cNvSpPr/>
            <p:nvPr/>
          </p:nvSpPr>
          <p:spPr>
            <a:xfrm>
              <a:off x="11028111" y="4084017"/>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7" name="Oval 46"/>
            <p:cNvSpPr/>
            <p:nvPr/>
          </p:nvSpPr>
          <p:spPr>
            <a:xfrm rot="20504708">
              <a:off x="10622283" y="1197359"/>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49" name="Metin kutusu 48"/>
            <p:cNvSpPr txBox="1"/>
            <p:nvPr/>
          </p:nvSpPr>
          <p:spPr>
            <a:xfrm>
              <a:off x="6960817" y="1370758"/>
              <a:ext cx="807367"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ERZİNCAN</a:t>
              </a:r>
            </a:p>
          </p:txBody>
        </p:sp>
        <p:sp>
          <p:nvSpPr>
            <p:cNvPr id="50" name="Oval 49"/>
            <p:cNvSpPr/>
            <p:nvPr/>
          </p:nvSpPr>
          <p:spPr>
            <a:xfrm rot="198595">
              <a:off x="7317254" y="1578982"/>
              <a:ext cx="76161" cy="78350"/>
            </a:xfrm>
            <a:prstGeom prst="ellipse">
              <a:avLst/>
            </a:prstGeom>
            <a:ln w="19050">
              <a:solidFill>
                <a:srgbClr val="6EAB4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tr-TR"/>
            </a:p>
          </p:txBody>
        </p:sp>
        <p:sp>
          <p:nvSpPr>
            <p:cNvPr id="52" name="Metin kutusu 51"/>
            <p:cNvSpPr txBox="1"/>
            <p:nvPr/>
          </p:nvSpPr>
          <p:spPr>
            <a:xfrm>
              <a:off x="10259084" y="998068"/>
              <a:ext cx="807367"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ERZURUM</a:t>
              </a:r>
            </a:p>
          </p:txBody>
        </p:sp>
        <p:sp>
          <p:nvSpPr>
            <p:cNvPr id="53" name="Metin kutusu 52"/>
            <p:cNvSpPr txBox="1"/>
            <p:nvPr/>
          </p:nvSpPr>
          <p:spPr>
            <a:xfrm>
              <a:off x="10860740" y="3863714"/>
              <a:ext cx="47343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MUŞ</a:t>
              </a:r>
            </a:p>
          </p:txBody>
        </p:sp>
        <p:sp>
          <p:nvSpPr>
            <p:cNvPr id="54" name="Metin kutusu 53"/>
            <p:cNvSpPr txBox="1"/>
            <p:nvPr/>
          </p:nvSpPr>
          <p:spPr>
            <a:xfrm>
              <a:off x="8287056" y="5929788"/>
              <a:ext cx="103404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DİYARBAKIR</a:t>
              </a:r>
            </a:p>
          </p:txBody>
        </p:sp>
        <p:sp>
          <p:nvSpPr>
            <p:cNvPr id="55" name="Metin kutusu 54"/>
            <p:cNvSpPr txBox="1"/>
            <p:nvPr/>
          </p:nvSpPr>
          <p:spPr>
            <a:xfrm>
              <a:off x="6604504" y="4027323"/>
              <a:ext cx="646178"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ELAZIĞ</a:t>
              </a:r>
            </a:p>
          </p:txBody>
        </p:sp>
        <p:sp>
          <p:nvSpPr>
            <p:cNvPr id="56" name="Metin kutusu 55"/>
            <p:cNvSpPr txBox="1"/>
            <p:nvPr/>
          </p:nvSpPr>
          <p:spPr>
            <a:xfrm>
              <a:off x="7106164" y="2967589"/>
              <a:ext cx="852829" cy="241662"/>
            </a:xfrm>
            <a:prstGeom prst="rect">
              <a:avLst/>
            </a:prstGeom>
            <a:noFill/>
            <a:ln w="19050">
              <a:noFill/>
            </a:ln>
          </p:spPr>
          <p:txBody>
            <a:bodyPr wrap="square" rtlCol="0">
              <a:spAutoFit/>
            </a:bodyPr>
            <a:lstStyle/>
            <a:p>
              <a:r>
                <a:rPr lang="tr-TR" sz="800" b="1" dirty="0">
                  <a:latin typeface="Times New Roman" panose="02020603050405020304" pitchFamily="18" charset="0"/>
                  <a:cs typeface="Times New Roman" panose="02020603050405020304" pitchFamily="18" charset="0"/>
                </a:rPr>
                <a:t>TUNCELİ</a:t>
              </a:r>
            </a:p>
          </p:txBody>
        </p:sp>
        <p:sp>
          <p:nvSpPr>
            <p:cNvPr id="8" name="Dikdörtgen 7"/>
            <p:cNvSpPr/>
            <p:nvPr/>
          </p:nvSpPr>
          <p:spPr>
            <a:xfrm>
              <a:off x="8871008" y="3320739"/>
              <a:ext cx="542241" cy="189311"/>
            </a:xfrm>
            <a:prstGeom prst="rect">
              <a:avLst/>
            </a:prstGeom>
            <a:solidFill>
              <a:schemeClr val="accent2">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700" b="1" dirty="0"/>
                <a:t>BİNGÖL</a:t>
              </a:r>
            </a:p>
          </p:txBody>
        </p:sp>
        <p:sp>
          <p:nvSpPr>
            <p:cNvPr id="32" name="Dikdörtgen 31"/>
            <p:cNvSpPr/>
            <p:nvPr/>
          </p:nvSpPr>
          <p:spPr>
            <a:xfrm>
              <a:off x="9180209" y="4111658"/>
              <a:ext cx="40722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GENÇ</a:t>
              </a:r>
              <a:endParaRPr lang="tr-TR" sz="700" b="1" dirty="0"/>
            </a:p>
          </p:txBody>
        </p:sp>
        <p:sp>
          <p:nvSpPr>
            <p:cNvPr id="34" name="Dikdörtgen 33"/>
            <p:cNvSpPr/>
            <p:nvPr/>
          </p:nvSpPr>
          <p:spPr>
            <a:xfrm>
              <a:off x="9862472" y="2684699"/>
              <a:ext cx="553006"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KARLIOVA</a:t>
              </a:r>
              <a:endParaRPr lang="tr-TR" sz="700" b="1" dirty="0"/>
            </a:p>
          </p:txBody>
        </p:sp>
        <p:sp>
          <p:nvSpPr>
            <p:cNvPr id="36" name="Dikdörtgen 35"/>
            <p:cNvSpPr/>
            <p:nvPr/>
          </p:nvSpPr>
          <p:spPr>
            <a:xfrm>
              <a:off x="9915751" y="3322213"/>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SOLHAN</a:t>
              </a:r>
              <a:endParaRPr lang="tr-TR" sz="700" b="1" dirty="0"/>
            </a:p>
          </p:txBody>
        </p:sp>
        <p:sp>
          <p:nvSpPr>
            <p:cNvPr id="38" name="Dikdörtgen 37"/>
            <p:cNvSpPr/>
            <p:nvPr/>
          </p:nvSpPr>
          <p:spPr>
            <a:xfrm>
              <a:off x="9084474" y="2708334"/>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ADAKLI</a:t>
              </a:r>
              <a:endParaRPr lang="tr-TR" sz="700" b="1" dirty="0"/>
            </a:p>
          </p:txBody>
        </p:sp>
        <p:sp>
          <p:nvSpPr>
            <p:cNvPr id="39" name="Dikdörtgen 38"/>
            <p:cNvSpPr/>
            <p:nvPr/>
          </p:nvSpPr>
          <p:spPr>
            <a:xfrm>
              <a:off x="8915816" y="2088169"/>
              <a:ext cx="497434"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YEDİSU</a:t>
              </a:r>
              <a:endParaRPr lang="tr-TR" sz="700" b="1" dirty="0"/>
            </a:p>
          </p:txBody>
        </p:sp>
        <p:sp>
          <p:nvSpPr>
            <p:cNvPr id="41" name="Dikdörtgen 40"/>
            <p:cNvSpPr/>
            <p:nvPr/>
          </p:nvSpPr>
          <p:spPr>
            <a:xfrm>
              <a:off x="8636825" y="2495428"/>
              <a:ext cx="376491"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KİĞI</a:t>
              </a:r>
              <a:endParaRPr lang="tr-TR" sz="700" b="1" dirty="0"/>
            </a:p>
          </p:txBody>
        </p:sp>
        <p:sp>
          <p:nvSpPr>
            <p:cNvPr id="42" name="Dikdörtgen 41"/>
            <p:cNvSpPr/>
            <p:nvPr/>
          </p:nvSpPr>
          <p:spPr>
            <a:xfrm>
              <a:off x="8032945" y="2684699"/>
              <a:ext cx="641972" cy="189311"/>
            </a:xfrm>
            <a:prstGeom prst="rect">
              <a:avLst/>
            </a:prstGeom>
            <a:solidFill>
              <a:schemeClr val="accent1">
                <a:lumMod val="75000"/>
                <a:alpha val="79000"/>
              </a:schemeClr>
            </a:solidFill>
            <a:ln w="19050">
              <a:solidFill>
                <a:srgbClr val="BCD6ED"/>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tr-TR" sz="600" b="1" dirty="0"/>
                <a:t>YAYLADERE</a:t>
              </a:r>
              <a:endParaRPr lang="tr-TR" sz="700" b="1" dirty="0"/>
            </a:p>
          </p:txBody>
        </p:sp>
        <p:sp>
          <p:nvSpPr>
            <p:cNvPr id="10" name="Metin kutusu 9"/>
            <p:cNvSpPr txBox="1"/>
            <p:nvPr/>
          </p:nvSpPr>
          <p:spPr>
            <a:xfrm rot="20725679">
              <a:off x="7561952" y="3804123"/>
              <a:ext cx="689900" cy="253916"/>
            </a:xfrm>
            <a:prstGeom prst="rect">
              <a:avLst/>
            </a:prstGeom>
            <a:noFill/>
            <a:ln w="19050">
              <a:noFill/>
            </a:ln>
          </p:spPr>
          <p:txBody>
            <a:bodyPr wrap="square" rtlCol="0">
              <a:spAutoFit/>
            </a:bodyPr>
            <a:lstStyle/>
            <a:p>
              <a:r>
                <a:rPr lang="tr-TR" sz="1050" b="1" dirty="0">
                  <a:solidFill>
                    <a:srgbClr val="C00000"/>
                  </a:solidFill>
                </a:rPr>
                <a:t>141 KM</a:t>
              </a:r>
            </a:p>
          </p:txBody>
        </p:sp>
        <p:sp>
          <p:nvSpPr>
            <p:cNvPr id="44" name="Metin kutusu 43"/>
            <p:cNvSpPr txBox="1"/>
            <p:nvPr/>
          </p:nvSpPr>
          <p:spPr>
            <a:xfrm rot="16811905">
              <a:off x="8435755" y="5130639"/>
              <a:ext cx="709729" cy="253916"/>
            </a:xfrm>
            <a:prstGeom prst="rect">
              <a:avLst/>
            </a:prstGeom>
            <a:noFill/>
            <a:ln w="19050">
              <a:noFill/>
            </a:ln>
          </p:spPr>
          <p:txBody>
            <a:bodyPr wrap="square" rtlCol="0">
              <a:spAutoFit/>
            </a:bodyPr>
            <a:lstStyle/>
            <a:p>
              <a:r>
                <a:rPr lang="tr-TR" sz="1050" b="1" dirty="0">
                  <a:solidFill>
                    <a:srgbClr val="C00000"/>
                  </a:solidFill>
                </a:rPr>
                <a:t>142 KM</a:t>
              </a:r>
            </a:p>
          </p:txBody>
        </p:sp>
        <p:sp>
          <p:nvSpPr>
            <p:cNvPr id="46" name="Metin kutusu 45"/>
            <p:cNvSpPr txBox="1"/>
            <p:nvPr/>
          </p:nvSpPr>
          <p:spPr>
            <a:xfrm rot="774718">
              <a:off x="9784982" y="3713039"/>
              <a:ext cx="689900" cy="253916"/>
            </a:xfrm>
            <a:prstGeom prst="rect">
              <a:avLst/>
            </a:prstGeom>
            <a:noFill/>
            <a:ln w="19050">
              <a:noFill/>
            </a:ln>
          </p:spPr>
          <p:txBody>
            <a:bodyPr wrap="square" rtlCol="0">
              <a:spAutoFit/>
            </a:bodyPr>
            <a:lstStyle/>
            <a:p>
              <a:r>
                <a:rPr lang="tr-TR" sz="1050" b="1" dirty="0">
                  <a:solidFill>
                    <a:srgbClr val="C00000"/>
                  </a:solidFill>
                </a:rPr>
                <a:t>114 KM</a:t>
              </a:r>
            </a:p>
          </p:txBody>
        </p:sp>
        <p:sp>
          <p:nvSpPr>
            <p:cNvPr id="48" name="Metin kutusu 47"/>
            <p:cNvSpPr txBox="1"/>
            <p:nvPr/>
          </p:nvSpPr>
          <p:spPr>
            <a:xfrm rot="17992558">
              <a:off x="9844302" y="1728825"/>
              <a:ext cx="709729" cy="253916"/>
            </a:xfrm>
            <a:prstGeom prst="rect">
              <a:avLst/>
            </a:prstGeom>
            <a:noFill/>
            <a:ln w="19050">
              <a:noFill/>
            </a:ln>
          </p:spPr>
          <p:txBody>
            <a:bodyPr wrap="square" rtlCol="0">
              <a:spAutoFit/>
            </a:bodyPr>
            <a:lstStyle/>
            <a:p>
              <a:r>
                <a:rPr lang="tr-TR" sz="1050" b="1" dirty="0">
                  <a:solidFill>
                    <a:srgbClr val="C00000"/>
                  </a:solidFill>
                </a:rPr>
                <a:t>179 KM</a:t>
              </a:r>
            </a:p>
          </p:txBody>
        </p:sp>
        <p:sp>
          <p:nvSpPr>
            <p:cNvPr id="51" name="Metin kutusu 50"/>
            <p:cNvSpPr txBox="1"/>
            <p:nvPr/>
          </p:nvSpPr>
          <p:spPr>
            <a:xfrm rot="2862058">
              <a:off x="7633310" y="2068048"/>
              <a:ext cx="709729" cy="253916"/>
            </a:xfrm>
            <a:prstGeom prst="rect">
              <a:avLst/>
            </a:prstGeom>
            <a:noFill/>
            <a:ln w="19050">
              <a:noFill/>
            </a:ln>
          </p:spPr>
          <p:txBody>
            <a:bodyPr wrap="square" rtlCol="0">
              <a:spAutoFit/>
            </a:bodyPr>
            <a:lstStyle/>
            <a:p>
              <a:r>
                <a:rPr lang="tr-TR" sz="1050" b="1" dirty="0">
                  <a:solidFill>
                    <a:srgbClr val="C00000"/>
                  </a:solidFill>
                </a:rPr>
                <a:t>234 KM</a:t>
              </a:r>
            </a:p>
          </p:txBody>
        </p:sp>
        <p:sp>
          <p:nvSpPr>
            <p:cNvPr id="57" name="Metin kutusu 56"/>
            <p:cNvSpPr txBox="1"/>
            <p:nvPr/>
          </p:nvSpPr>
          <p:spPr>
            <a:xfrm rot="914385">
              <a:off x="7766400" y="3162605"/>
              <a:ext cx="689900" cy="253916"/>
            </a:xfrm>
            <a:prstGeom prst="rect">
              <a:avLst/>
            </a:prstGeom>
            <a:noFill/>
            <a:ln w="19050">
              <a:noFill/>
            </a:ln>
          </p:spPr>
          <p:txBody>
            <a:bodyPr wrap="square" rtlCol="0">
              <a:spAutoFit/>
            </a:bodyPr>
            <a:lstStyle/>
            <a:p>
              <a:r>
                <a:rPr lang="tr-TR" sz="1050" b="1" dirty="0">
                  <a:solidFill>
                    <a:srgbClr val="C00000"/>
                  </a:solidFill>
                </a:rPr>
                <a:t>130 KM</a:t>
              </a:r>
            </a:p>
          </p:txBody>
        </p:sp>
      </p:grpSp>
      <p:pic>
        <p:nvPicPr>
          <p:cNvPr id="17" name="Resim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703" y="3658098"/>
            <a:ext cx="5007006" cy="2476887"/>
          </a:xfrm>
          <a:prstGeom prst="rect">
            <a:avLst/>
          </a:prstGeom>
          <a:ln w="19050">
            <a:solidFill>
              <a:srgbClr val="BCD6ED"/>
            </a:solidFill>
            <a:prstDash val="sysDash"/>
          </a:ln>
        </p:spPr>
      </p:pic>
      <p:sp>
        <p:nvSpPr>
          <p:cNvPr id="58" name="Metin kutusu 57"/>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İdari Yapı</a:t>
            </a:r>
          </a:p>
        </p:txBody>
      </p:sp>
      <p:sp>
        <p:nvSpPr>
          <p:cNvPr id="11" name="Altbilgi Yer Tutucusu 10"/>
          <p:cNvSpPr>
            <a:spLocks noGrp="1"/>
          </p:cNvSpPr>
          <p:nvPr>
            <p:ph type="ftr" sz="quarter" idx="11"/>
          </p:nvPr>
        </p:nvSpPr>
        <p:spPr/>
        <p:txBody>
          <a:bodyPr/>
          <a:lstStyle/>
          <a:p>
            <a:r>
              <a:rPr lang="tr-TR"/>
              <a:t>www.bingol.gov.tr</a:t>
            </a:r>
          </a:p>
        </p:txBody>
      </p:sp>
    </p:spTree>
    <p:extLst>
      <p:ext uri="{BB962C8B-B14F-4D97-AF65-F5344CB8AC3E}">
        <p14:creationId xmlns:p14="http://schemas.microsoft.com/office/powerpoint/2010/main" val="26832001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a:t>www.bingol.gov.tr</a:t>
            </a:r>
          </a:p>
        </p:txBody>
      </p:sp>
      <p:sp>
        <p:nvSpPr>
          <p:cNvPr id="29" name="Metin kutusu 28"/>
          <p:cNvSpPr txBox="1"/>
          <p:nvPr/>
        </p:nvSpPr>
        <p:spPr>
          <a:xfrm>
            <a:off x="417444" y="236801"/>
            <a:ext cx="4837950" cy="369332"/>
          </a:xfrm>
          <a:prstGeom prst="rect">
            <a:avLst/>
          </a:prstGeom>
          <a:noFill/>
        </p:spPr>
        <p:txBody>
          <a:bodyPr wrap="square" rtlCol="0" anchor="ctr">
            <a:spAutoFit/>
          </a:bodyPr>
          <a:lstStyle/>
          <a:p>
            <a:r>
              <a:rPr lang="tr-TR" b="1" dirty="0">
                <a:solidFill>
                  <a:schemeClr val="bg1"/>
                </a:solidFill>
              </a:rPr>
              <a:t>CİMER ve Açık Kapı Başvuruları</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1" y="4525519"/>
            <a:ext cx="1501542" cy="1366403"/>
          </a:xfrm>
          <a:prstGeom prst="rect">
            <a:avLst/>
          </a:prstGeom>
        </p:spPr>
      </p:pic>
      <p:sp>
        <p:nvSpPr>
          <p:cNvPr id="12" name="object 27">
            <a:extLst>
              <a:ext uri="{FF2B5EF4-FFF2-40B4-BE49-F238E27FC236}">
                <a16:creationId xmlns:a16="http://schemas.microsoft.com/office/drawing/2014/main" id="{281BA156-B62D-4158-875F-568D25972DE0}"/>
              </a:ext>
            </a:extLst>
          </p:cNvPr>
          <p:cNvSpPr txBox="1"/>
          <p:nvPr/>
        </p:nvSpPr>
        <p:spPr>
          <a:xfrm>
            <a:off x="685801" y="975936"/>
            <a:ext cx="6638278"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CİMER Başvuru Türü ve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Sayıları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38">
            <a:extLst>
              <a:ext uri="{FF2B5EF4-FFF2-40B4-BE49-F238E27FC236}">
                <a16:creationId xmlns:a16="http://schemas.microsoft.com/office/drawing/2014/main" id="{7BC41593-8FA1-4B88-93AE-D1EEE8240867}"/>
              </a:ext>
            </a:extLst>
          </p:cNvPr>
          <p:cNvSpPr txBox="1"/>
          <p:nvPr/>
        </p:nvSpPr>
        <p:spPr>
          <a:xfrm>
            <a:off x="7439486" y="975935"/>
            <a:ext cx="4098089"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lvl="0" indent="0" algn="ctr" defTabSz="914400" rtl="0" eaLnBrk="1" fontAlgn="auto" latinLnBrk="0" hangingPunct="1">
              <a:lnSpc>
                <a:spcPct val="100000"/>
              </a:lnSpc>
              <a:spcBef>
                <a:spcPts val="265"/>
              </a:spcBef>
              <a:spcAft>
                <a:spcPts val="0"/>
              </a:spcAft>
              <a:buClrTx/>
              <a:buSzTx/>
              <a:buFontTx/>
              <a:buNone/>
              <a:tabLst/>
              <a:defRPr/>
            </a:pPr>
            <a:r>
              <a:rPr kumimoji="0" lang="tr-TR" sz="1600" b="0" i="0" u="none" strike="noStrike" kern="1200" cap="none" spc="-10" normalizeH="0" baseline="0" noProof="0" dirty="0">
                <a:ln>
                  <a:noFill/>
                </a:ln>
                <a:solidFill>
                  <a:prstClr val="white"/>
                </a:solidFill>
                <a:effectLst/>
                <a:uLnTx/>
                <a:uFillTx/>
                <a:latin typeface="Calibri"/>
                <a:ea typeface="+mn-ea"/>
                <a:cs typeface="Calibri"/>
              </a:rPr>
              <a:t>TOPLAM: </a:t>
            </a:r>
            <a:r>
              <a:rPr kumimoji="0" lang="tr-TR" sz="1600" b="0" i="0" u="none" strike="noStrike" kern="1200" cap="none" spc="-10" normalizeH="0" baseline="0" noProof="0" dirty="0" smtClean="0">
                <a:ln>
                  <a:noFill/>
                </a:ln>
                <a:solidFill>
                  <a:prstClr val="white"/>
                </a:solidFill>
                <a:effectLst/>
                <a:uLnTx/>
                <a:uFillTx/>
                <a:latin typeface="Calibri"/>
                <a:ea typeface="+mn-ea"/>
                <a:cs typeface="Calibri"/>
              </a:rPr>
              <a:t>37.010 </a:t>
            </a:r>
            <a:r>
              <a:rPr kumimoji="0" lang="tr-TR" sz="1600" b="0" i="0" u="none" strike="noStrike" kern="1200" cap="none" spc="-10" normalizeH="0" baseline="0" noProof="0" dirty="0">
                <a:ln>
                  <a:noFill/>
                </a:ln>
                <a:solidFill>
                  <a:prstClr val="white"/>
                </a:solidFill>
                <a:effectLst/>
                <a:uLnTx/>
                <a:uFillTx/>
                <a:latin typeface="Calibri"/>
                <a:ea typeface="+mn-ea"/>
                <a:cs typeface="Calibri"/>
              </a:rPr>
              <a:t>CİMER Başvurusu</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5" name="Grafik 14">
            <a:extLst>
              <a:ext uri="{FF2B5EF4-FFF2-40B4-BE49-F238E27FC236}">
                <a16:creationId xmlns:a16="http://schemas.microsoft.com/office/drawing/2014/main" id="{24D5732E-412E-410F-8480-2B6FF56FCA2B}"/>
              </a:ext>
            </a:extLst>
          </p:cNvPr>
          <p:cNvGraphicFramePr>
            <a:graphicFrameLocks/>
          </p:cNvGraphicFramePr>
          <p:nvPr>
            <p:extLst>
              <p:ext uri="{D42A27DB-BD31-4B8C-83A1-F6EECF244321}">
                <p14:modId xmlns:p14="http://schemas.microsoft.com/office/powerpoint/2010/main" val="2825121786"/>
              </p:ext>
            </p:extLst>
          </p:nvPr>
        </p:nvGraphicFramePr>
        <p:xfrm>
          <a:off x="2454441" y="1313414"/>
          <a:ext cx="9080488" cy="2357628"/>
        </p:xfrm>
        <a:graphic>
          <a:graphicData uri="http://schemas.openxmlformats.org/drawingml/2006/chart">
            <c:chart xmlns:c="http://schemas.openxmlformats.org/drawingml/2006/chart" xmlns:r="http://schemas.openxmlformats.org/officeDocument/2006/relationships" r:id="rId3"/>
          </a:graphicData>
        </a:graphic>
      </p:graphicFrame>
      <p:pic>
        <p:nvPicPr>
          <p:cNvPr id="18" name="Resim 17">
            <a:extLst>
              <a:ext uri="{FF2B5EF4-FFF2-40B4-BE49-F238E27FC236}">
                <a16:creationId xmlns:a16="http://schemas.microsoft.com/office/drawing/2014/main" id="{9ABB7178-CECC-4149-A4A3-2FC56B002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1" y="1777551"/>
            <a:ext cx="1429353" cy="1429353"/>
          </a:xfrm>
          <a:prstGeom prst="rect">
            <a:avLst/>
          </a:prstGeom>
        </p:spPr>
      </p:pic>
      <p:sp>
        <p:nvSpPr>
          <p:cNvPr id="16" name="object 27"/>
          <p:cNvSpPr txBox="1"/>
          <p:nvPr/>
        </p:nvSpPr>
        <p:spPr>
          <a:xfrm>
            <a:off x="685801" y="3710373"/>
            <a:ext cx="6638278" cy="280205"/>
          </a:xfrm>
          <a:prstGeom prst="rect">
            <a:avLst/>
          </a:prstGeom>
          <a:solidFill>
            <a:srgbClr val="333E50"/>
          </a:solidFill>
        </p:spPr>
        <p:txBody>
          <a:bodyPr vert="horz" wrap="square" lIns="0" tIns="33655" rIns="0" bIns="0" rtlCol="0" anchor="ctr">
            <a:spAutoFit/>
          </a:bodyPr>
          <a:lstStyle/>
          <a:p>
            <a:pPr marL="91440">
              <a:lnSpc>
                <a:spcPct val="100000"/>
              </a:lnSpc>
              <a:spcBef>
                <a:spcPts val="265"/>
              </a:spcBef>
            </a:pPr>
            <a:r>
              <a:rPr lang="tr-TR" sz="1600" b="1" spc="-5" dirty="0">
                <a:solidFill>
                  <a:srgbClr val="FFFFFF"/>
                </a:solidFill>
                <a:latin typeface="Calibri"/>
                <a:cs typeface="Calibri"/>
              </a:rPr>
              <a:t>Açık Kapı Başvuru Türü ve Sayıları </a:t>
            </a:r>
            <a:r>
              <a:rPr lang="tr-TR" sz="1600" b="1" spc="-5" dirty="0" smtClean="0">
                <a:solidFill>
                  <a:srgbClr val="FFFFFF"/>
                </a:solidFill>
                <a:latin typeface="Calibri"/>
                <a:cs typeface="Calibri"/>
              </a:rPr>
              <a:t>(2024</a:t>
            </a:r>
            <a:r>
              <a:rPr lang="tr-TR" sz="1600" b="1" spc="-5" dirty="0">
                <a:solidFill>
                  <a:srgbClr val="FFFFFF"/>
                </a:solidFill>
                <a:latin typeface="Calibri"/>
                <a:cs typeface="Calibri"/>
              </a:rPr>
              <a:t>)</a:t>
            </a:r>
            <a:endParaRPr sz="1600" dirty="0">
              <a:latin typeface="Calibri"/>
              <a:cs typeface="Calibri"/>
            </a:endParaRPr>
          </a:p>
        </p:txBody>
      </p:sp>
      <p:sp>
        <p:nvSpPr>
          <p:cNvPr id="14" name="object 38"/>
          <p:cNvSpPr txBox="1"/>
          <p:nvPr/>
        </p:nvSpPr>
        <p:spPr>
          <a:xfrm>
            <a:off x="7439487" y="3710372"/>
            <a:ext cx="4095444" cy="280205"/>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2075" marR="84455" algn="ctr">
              <a:lnSpc>
                <a:spcPct val="100000"/>
              </a:lnSpc>
              <a:spcBef>
                <a:spcPts val="265"/>
              </a:spcBef>
            </a:pPr>
            <a:r>
              <a:rPr lang="tr-TR" sz="1600" spc="-10" dirty="0">
                <a:solidFill>
                  <a:schemeClr val="bg1"/>
                </a:solidFill>
                <a:latin typeface="Calibri"/>
                <a:cs typeface="Calibri"/>
              </a:rPr>
              <a:t>TOPLAM: 26.619 Açık Kapı Başvurusu</a:t>
            </a:r>
            <a:endParaRPr sz="1600" dirty="0">
              <a:solidFill>
                <a:schemeClr val="bg1"/>
              </a:solidFill>
              <a:latin typeface="Calibri"/>
              <a:cs typeface="Calibri"/>
            </a:endParaRPr>
          </a:p>
        </p:txBody>
      </p:sp>
      <p:graphicFrame>
        <p:nvGraphicFramePr>
          <p:cNvPr id="17" name="Grafik 16"/>
          <p:cNvGraphicFramePr>
            <a:graphicFrameLocks/>
          </p:cNvGraphicFramePr>
          <p:nvPr>
            <p:extLst>
              <p:ext uri="{D42A27DB-BD31-4B8C-83A1-F6EECF244321}">
                <p14:modId xmlns:p14="http://schemas.microsoft.com/office/powerpoint/2010/main" val="569732835"/>
              </p:ext>
            </p:extLst>
          </p:nvPr>
        </p:nvGraphicFramePr>
        <p:xfrm>
          <a:off x="2454441" y="4029907"/>
          <a:ext cx="9080488" cy="235762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667883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112 Acil Çağrı Merkezi</a:t>
            </a:r>
          </a:p>
        </p:txBody>
      </p:sp>
      <p:grpSp>
        <p:nvGrpSpPr>
          <p:cNvPr id="10" name="Grup 9"/>
          <p:cNvGrpSpPr/>
          <p:nvPr/>
        </p:nvGrpSpPr>
        <p:grpSpPr>
          <a:xfrm>
            <a:off x="556590" y="986772"/>
            <a:ext cx="6175903" cy="2146387"/>
            <a:chOff x="924206" y="773931"/>
            <a:chExt cx="6175903" cy="2146387"/>
          </a:xfrm>
        </p:grpSpPr>
        <p:grpSp>
          <p:nvGrpSpPr>
            <p:cNvPr id="13" name="Grup 12"/>
            <p:cNvGrpSpPr/>
            <p:nvPr/>
          </p:nvGrpSpPr>
          <p:grpSpPr>
            <a:xfrm>
              <a:off x="924206" y="773931"/>
              <a:ext cx="6175903" cy="2146387"/>
              <a:chOff x="5308555" y="1439160"/>
              <a:chExt cx="6175903" cy="3193769"/>
            </a:xfrm>
          </p:grpSpPr>
          <p:grpSp>
            <p:nvGrpSpPr>
              <p:cNvPr id="17" name="Grup 16"/>
              <p:cNvGrpSpPr/>
              <p:nvPr/>
            </p:nvGrpSpPr>
            <p:grpSpPr>
              <a:xfrm>
                <a:off x="5315072" y="2138962"/>
                <a:ext cx="6169385" cy="2493967"/>
                <a:chOff x="-513701" y="1496165"/>
                <a:chExt cx="5157863" cy="1780336"/>
              </a:xfrm>
            </p:grpSpPr>
            <p:grpSp>
              <p:nvGrpSpPr>
                <p:cNvPr id="19" name="Grup 18"/>
                <p:cNvGrpSpPr/>
                <p:nvPr/>
              </p:nvGrpSpPr>
              <p:grpSpPr>
                <a:xfrm>
                  <a:off x="-513701" y="1496166"/>
                  <a:ext cx="3465455" cy="1780335"/>
                  <a:chOff x="7048248" y="1781313"/>
                  <a:chExt cx="3465455" cy="1488055"/>
                </a:xfrm>
                <a:effectLst>
                  <a:outerShdw blurRad="50800" dist="38100" dir="5400000" algn="t" rotWithShape="0">
                    <a:prstClr val="black">
                      <a:alpha val="40000"/>
                    </a:prstClr>
                  </a:outerShdw>
                </a:effectLst>
              </p:grpSpPr>
              <p:sp>
                <p:nvSpPr>
                  <p:cNvPr id="23" name="Yuvarlatılmış Dikdörtgen 4"/>
                  <p:cNvSpPr txBox="1"/>
                  <p:nvPr/>
                </p:nvSpPr>
                <p:spPr>
                  <a:xfrm>
                    <a:off x="7048248" y="1781313"/>
                    <a:ext cx="3465454" cy="343677"/>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black"/>
                        </a:solidFill>
                        <a:effectLst/>
                        <a:uLnTx/>
                        <a:uFillTx/>
                        <a:latin typeface="Bookman Old Style" panose="02050604050505020204" pitchFamily="18" charset="0"/>
                        <a:ea typeface="+mn-ea"/>
                        <a:cs typeface="Times New Roman"/>
                      </a:rPr>
                      <a:t>TOPLAM GELEN ÇAĞRI SAYISI</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4" name="Yuvarlatılmış Dikdörtgen 4"/>
                  <p:cNvSpPr txBox="1"/>
                  <p:nvPr/>
                </p:nvSpPr>
                <p:spPr>
                  <a:xfrm>
                    <a:off x="7048248" y="2541238"/>
                    <a:ext cx="3465455" cy="343678"/>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black"/>
                        </a:solidFill>
                        <a:effectLst/>
                        <a:uLnTx/>
                        <a:uFillTx/>
                        <a:latin typeface="Bookman Old Style" panose="02050604050505020204" pitchFamily="18" charset="0"/>
                        <a:ea typeface="+mn-ea"/>
                        <a:cs typeface="Times New Roman"/>
                      </a:rPr>
                      <a:t>VAKAYA DÖNÜŞEN ÇAĞRI ORANI (%)</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5" name="Yuvarlatılmış Dikdörtgen 4"/>
                  <p:cNvSpPr txBox="1"/>
                  <p:nvPr/>
                </p:nvSpPr>
                <p:spPr>
                  <a:xfrm>
                    <a:off x="7051110" y="2925691"/>
                    <a:ext cx="3462593" cy="343677"/>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ASILSIZ ÇAĞRI ORANI (%)</a:t>
                    </a:r>
                  </a:p>
                </p:txBody>
              </p:sp>
            </p:grpSp>
            <p:sp>
              <p:nvSpPr>
                <p:cNvPr id="20" name="Yuvarlatılmış Dikdörtgen 4"/>
                <p:cNvSpPr txBox="1"/>
                <p:nvPr/>
              </p:nvSpPr>
              <p:spPr>
                <a:xfrm>
                  <a:off x="3014405" y="1496165"/>
                  <a:ext cx="1629757" cy="411182"/>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291.512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1" name="Yuvarlatılmış Dikdörtgen 4"/>
                <p:cNvSpPr txBox="1"/>
                <p:nvPr/>
              </p:nvSpPr>
              <p:spPr>
                <a:xfrm>
                  <a:off x="3014404" y="2409729"/>
                  <a:ext cx="1629758" cy="412322"/>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28</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2" name="Yuvarlatılmış Dikdörtgen 4"/>
                <p:cNvSpPr txBox="1"/>
                <p:nvPr/>
              </p:nvSpPr>
              <p:spPr>
                <a:xfrm>
                  <a:off x="3014405" y="2865317"/>
                  <a:ext cx="1629757" cy="41118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72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sp>
            <p:nvSpPr>
              <p:cNvPr id="18" name="Yuvarlatılmış Dikdörtgen 4"/>
              <p:cNvSpPr txBox="1"/>
              <p:nvPr/>
            </p:nvSpPr>
            <p:spPr>
              <a:xfrm>
                <a:off x="5308555" y="1439160"/>
                <a:ext cx="6175903" cy="638990"/>
              </a:xfrm>
              <a:prstGeom prst="roundRect">
                <a:avLst/>
              </a:prstGeom>
              <a:solidFill>
                <a:srgbClr val="333E50"/>
              </a:solid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VAKA İSTATİSTİĞİ </a:t>
                </a:r>
                <a:r>
                  <a:rPr kumimoji="0" lang="tr-TR" sz="1400" b="1" i="0" u="none" strike="noStrike" kern="1200" cap="none" spc="-5" normalizeH="0" baseline="0" noProof="0" dirty="0" smtClean="0">
                    <a:ln>
                      <a:noFill/>
                    </a:ln>
                    <a:solidFill>
                      <a:prstClr val="white"/>
                    </a:solidFill>
                    <a:effectLst/>
                    <a:uLnTx/>
                    <a:uFillTx/>
                    <a:latin typeface="Bookman Old Style" panose="02050604050505020204" pitchFamily="18" charset="0"/>
                    <a:ea typeface="+mn-ea"/>
                    <a:cs typeface="Times New Roman"/>
                  </a:rPr>
                  <a:t>(2024)</a:t>
                </a:r>
                <a:endParaRPr kumimoji="0" lang="tr-TR" sz="1400" b="1"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endParaRPr>
              </a:p>
            </p:txBody>
          </p:sp>
        </p:grpSp>
        <p:sp>
          <p:nvSpPr>
            <p:cNvPr id="14" name="Yuvarlatılmış Dikdörtgen 4"/>
            <p:cNvSpPr txBox="1"/>
            <p:nvPr/>
          </p:nvSpPr>
          <p:spPr>
            <a:xfrm>
              <a:off x="930723" y="1672210"/>
              <a:ext cx="4145074"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black"/>
                  </a:solidFill>
                  <a:effectLst/>
                  <a:uLnTx/>
                  <a:uFillTx/>
                  <a:latin typeface="Bookman Old Style" panose="02050604050505020204" pitchFamily="18" charset="0"/>
                  <a:ea typeface="+mn-ea"/>
                  <a:cs typeface="Times New Roman"/>
                </a:rPr>
                <a:t>VAKA SAYISI</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16" name="Yuvarlatılmış Dikdörtgen 4"/>
            <p:cNvSpPr txBox="1"/>
            <p:nvPr/>
          </p:nvSpPr>
          <p:spPr>
            <a:xfrm>
              <a:off x="5150734" y="1685863"/>
              <a:ext cx="1949374" cy="377706"/>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80.661</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grpSp>
        <p:nvGrpSpPr>
          <p:cNvPr id="26" name="Grup 25"/>
          <p:cNvGrpSpPr/>
          <p:nvPr/>
        </p:nvGrpSpPr>
        <p:grpSpPr>
          <a:xfrm>
            <a:off x="6869551" y="4457276"/>
            <a:ext cx="4758069" cy="1928394"/>
            <a:chOff x="6756321" y="2745581"/>
            <a:chExt cx="4758069" cy="1928394"/>
          </a:xfrm>
        </p:grpSpPr>
        <p:sp>
          <p:nvSpPr>
            <p:cNvPr id="27" name="Serbest Form 26"/>
            <p:cNvSpPr/>
            <p:nvPr/>
          </p:nvSpPr>
          <p:spPr>
            <a:xfrm>
              <a:off x="6756321" y="2745581"/>
              <a:ext cx="2287535" cy="88760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E7E6E6"/>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Karşılayıcı Ortalama </a:t>
              </a: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Görüşme </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32,83</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8" name="Serbest Form 27"/>
            <p:cNvSpPr/>
            <p:nvPr/>
          </p:nvSpPr>
          <p:spPr>
            <a:xfrm>
              <a:off x="6756321" y="3800247"/>
              <a:ext cx="2287535" cy="87372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A9D7EE"/>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Yönlendirici Ortalama Görüşme 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62,92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29" name="Serbest Form 28"/>
            <p:cNvSpPr/>
            <p:nvPr/>
          </p:nvSpPr>
          <p:spPr>
            <a:xfrm>
              <a:off x="9226855" y="2745581"/>
              <a:ext cx="2287535" cy="88760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A9D7EE"/>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970242"/>
                <a:satOff val="-55952"/>
                <a:lumOff val="5752"/>
                <a:alphaOff val="0"/>
              </a:schemeClr>
            </a:fillRef>
            <a:effectRef idx="0">
              <a:schemeClr val="accent2">
                <a:hueOff val="-970242"/>
                <a:satOff val="-55952"/>
                <a:lumOff val="5752"/>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Karşılayıcı Ortalama Reaksiyon 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2,07</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0" name="Serbest Form 29"/>
            <p:cNvSpPr/>
            <p:nvPr/>
          </p:nvSpPr>
          <p:spPr>
            <a:xfrm>
              <a:off x="9226855" y="3800247"/>
              <a:ext cx="2287535" cy="873728"/>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solidFill>
              <a:srgbClr val="E7E6E6"/>
            </a:solidFill>
            <a:effectLst>
              <a:innerShdw blurRad="63500" dist="50800" dir="8100000">
                <a:prstClr val="black">
                  <a:alpha val="50000"/>
                </a:prstClr>
              </a:innerShdw>
            </a:effectLst>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marL="0" marR="0" lvl="0" indent="0" algn="ctr" defTabSz="711200" rtl="0" eaLnBrk="1" fontAlgn="auto" latinLnBrk="0" hangingPunct="1">
                <a:lnSpc>
                  <a:spcPct val="90000"/>
                </a:lnSpc>
                <a:spcBef>
                  <a:spcPct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Çağrı Yönlendirici Ortalama Reaksiyon</a:t>
              </a: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rPr>
                <a:t>Süresi (</a:t>
              </a:r>
              <a:r>
                <a:rPr kumimoji="0" lang="tr-TR" sz="1400" b="1" i="0" u="none" strike="noStrike" kern="1200" cap="none" spc="0" normalizeH="0" baseline="0" noProof="0" dirty="0" err="1">
                  <a:ln>
                    <a:noFill/>
                  </a:ln>
                  <a:solidFill>
                    <a:prstClr val="black"/>
                  </a:solidFill>
                  <a:effectLst/>
                  <a:uLnTx/>
                  <a:uFillTx/>
                  <a:latin typeface="Bookman Old Style" panose="02050604050505020204" pitchFamily="18" charset="0"/>
                  <a:ea typeface="+mn-ea"/>
                  <a:cs typeface="+mn-cs"/>
                </a:rPr>
                <a:t>sn</a:t>
              </a: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a:p>
              <a:pPr marL="0" marR="0" lvl="0" indent="0" algn="ctr" defTabSz="711200" rtl="0" eaLnBrk="1" fontAlgn="auto" latinLnBrk="0" hangingPunct="1">
                <a:lnSpc>
                  <a:spcPct val="90000"/>
                </a:lnSpc>
                <a:spcBef>
                  <a:spcPct val="0"/>
                </a:spcBef>
                <a:spcAft>
                  <a:spcPts val="400"/>
                </a:spcAft>
                <a:buClrTx/>
                <a:buSzTx/>
                <a:buFontTx/>
                <a:buNone/>
                <a:tabLst/>
                <a:defRPr/>
              </a:pPr>
              <a:r>
                <a:rPr kumimoji="0" lang="tr-TR" sz="1400" b="1" i="0" u="none" strike="noStrike" kern="1200" cap="none" spc="0" normalizeH="0" baseline="0" noProof="0" smtClean="0">
                  <a:ln>
                    <a:noFill/>
                  </a:ln>
                  <a:solidFill>
                    <a:prstClr val="black"/>
                  </a:solidFill>
                  <a:effectLst/>
                  <a:uLnTx/>
                  <a:uFillTx/>
                  <a:latin typeface="Bookman Old Style" panose="02050604050505020204" pitchFamily="18" charset="0"/>
                  <a:ea typeface="+mn-ea"/>
                  <a:cs typeface="+mn-cs"/>
                </a:rPr>
                <a:t>3,22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grpSp>
        <p:nvGrpSpPr>
          <p:cNvPr id="31" name="Grup 30"/>
          <p:cNvGrpSpPr/>
          <p:nvPr/>
        </p:nvGrpSpPr>
        <p:grpSpPr>
          <a:xfrm>
            <a:off x="556591" y="3312258"/>
            <a:ext cx="6175903" cy="3073412"/>
            <a:chOff x="532859" y="3451406"/>
            <a:chExt cx="6179486" cy="3073412"/>
          </a:xfrm>
        </p:grpSpPr>
        <p:sp>
          <p:nvSpPr>
            <p:cNvPr id="32" name="Yuvarlatılmış Dikdörtgen 4"/>
            <p:cNvSpPr txBox="1"/>
            <p:nvPr/>
          </p:nvSpPr>
          <p:spPr>
            <a:xfrm>
              <a:off x="542822" y="3451406"/>
              <a:ext cx="6169523" cy="519907"/>
            </a:xfrm>
            <a:prstGeom prst="roundRect">
              <a:avLst/>
            </a:prstGeom>
            <a:solidFill>
              <a:srgbClr val="333E50"/>
            </a:solidFill>
            <a:ln>
              <a:solidFill>
                <a:schemeClr val="bg1"/>
              </a:solidFill>
            </a:ln>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VAKA SAYILARININ KURUMLARA GÖRE </a:t>
              </a:r>
              <a:r>
                <a:rPr kumimoji="0" lang="tr-TR" sz="1400" b="1" i="0" u="none" strike="noStrike" kern="1200" cap="none" spc="-5" normalizeH="0" baseline="0" noProof="0" dirty="0" smtClean="0">
                  <a:ln>
                    <a:noFill/>
                  </a:ln>
                  <a:solidFill>
                    <a:prstClr val="white"/>
                  </a:solidFill>
                  <a:effectLst/>
                  <a:uLnTx/>
                  <a:uFillTx/>
                  <a:latin typeface="Bookman Old Style" panose="02050604050505020204" pitchFamily="18" charset="0"/>
                  <a:ea typeface="+mn-ea"/>
                  <a:cs typeface="Times New Roman"/>
                </a:rPr>
                <a:t>DAĞILIMI (2024</a:t>
              </a:r>
              <a:r>
                <a:rPr kumimoji="0" lang="tr-TR" sz="1400" b="1" i="0" u="none" strike="noStrike" kern="1200" cap="none" spc="-5" normalizeH="0" baseline="0" noProof="0" dirty="0">
                  <a:ln>
                    <a:noFill/>
                  </a:ln>
                  <a:solidFill>
                    <a:prstClr val="white"/>
                  </a:solidFill>
                  <a:effectLst/>
                  <a:uLnTx/>
                  <a:uFillTx/>
                  <a:latin typeface="Bookman Old Style" panose="02050604050505020204" pitchFamily="18" charset="0"/>
                  <a:ea typeface="+mn-ea"/>
                  <a:cs typeface="Times New Roman"/>
                </a:rPr>
                <a:t>)</a:t>
              </a:r>
            </a:p>
          </p:txBody>
        </p:sp>
        <p:grpSp>
          <p:nvGrpSpPr>
            <p:cNvPr id="33" name="Grup 32"/>
            <p:cNvGrpSpPr/>
            <p:nvPr/>
          </p:nvGrpSpPr>
          <p:grpSpPr>
            <a:xfrm>
              <a:off x="532859" y="4069714"/>
              <a:ext cx="6179484" cy="2455104"/>
              <a:chOff x="286866" y="4273270"/>
              <a:chExt cx="3936460" cy="2837345"/>
            </a:xfrm>
          </p:grpSpPr>
          <p:grpSp>
            <p:nvGrpSpPr>
              <p:cNvPr id="34" name="Grup 33"/>
              <p:cNvGrpSpPr/>
              <p:nvPr/>
            </p:nvGrpSpPr>
            <p:grpSpPr>
              <a:xfrm>
                <a:off x="286866" y="4273270"/>
                <a:ext cx="3936460" cy="2097437"/>
                <a:chOff x="237161" y="4493336"/>
                <a:chExt cx="5951418" cy="2570802"/>
              </a:xfrm>
            </p:grpSpPr>
            <p:sp>
              <p:nvSpPr>
                <p:cNvPr id="39" name="Yuvarlatılmış Dikdörtgen 4"/>
                <p:cNvSpPr txBox="1"/>
                <p:nvPr/>
              </p:nvSpPr>
              <p:spPr>
                <a:xfrm>
                  <a:off x="237161" y="4493336"/>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BİRİM</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0" name="Yuvarlatılmış Dikdörtgen 4"/>
                <p:cNvSpPr txBox="1"/>
                <p:nvPr/>
              </p:nvSpPr>
              <p:spPr>
                <a:xfrm>
                  <a:off x="246755" y="5349283"/>
                  <a:ext cx="2834030"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EMNİYET</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1" name="Yuvarlatılmış Dikdörtgen 4"/>
                <p:cNvSpPr txBox="1"/>
                <p:nvPr/>
              </p:nvSpPr>
              <p:spPr>
                <a:xfrm>
                  <a:off x="246756" y="5782314"/>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JANDARMA</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2" name="Yuvarlatılmış Dikdörtgen 4"/>
                <p:cNvSpPr txBox="1"/>
                <p:nvPr/>
              </p:nvSpPr>
              <p:spPr>
                <a:xfrm>
                  <a:off x="237161" y="4921308"/>
                  <a:ext cx="2834030" cy="387105"/>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SAĞLIK</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3" name="Yuvarlatılmış Dikdörtgen 4"/>
                <p:cNvSpPr txBox="1"/>
                <p:nvPr/>
              </p:nvSpPr>
              <p:spPr>
                <a:xfrm>
                  <a:off x="3115635" y="4493336"/>
                  <a:ext cx="3072944"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VAKA SAYISI</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4" name="Yuvarlatılmış Dikdörtgen 4"/>
                <p:cNvSpPr txBox="1"/>
                <p:nvPr/>
              </p:nvSpPr>
              <p:spPr>
                <a:xfrm>
                  <a:off x="3125229" y="5349284"/>
                  <a:ext cx="3063350"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37.623</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5" name="Yuvarlatılmış Dikdörtgen 4"/>
                <p:cNvSpPr txBox="1"/>
                <p:nvPr/>
              </p:nvSpPr>
              <p:spPr>
                <a:xfrm>
                  <a:off x="3125230" y="5782314"/>
                  <a:ext cx="3063349"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5.545</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6" name="Yuvarlatılmış Dikdörtgen 4"/>
                <p:cNvSpPr txBox="1"/>
                <p:nvPr/>
              </p:nvSpPr>
              <p:spPr>
                <a:xfrm>
                  <a:off x="3125228" y="4921308"/>
                  <a:ext cx="3063351"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32.452</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7" name="Yuvarlatılmış Dikdörtgen 4"/>
                <p:cNvSpPr txBox="1"/>
                <p:nvPr/>
              </p:nvSpPr>
              <p:spPr>
                <a:xfrm>
                  <a:off x="246755" y="6249059"/>
                  <a:ext cx="2834030" cy="387103"/>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İTFAİYE</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8" name="Yuvarlatılmış Dikdörtgen 4"/>
                <p:cNvSpPr txBox="1"/>
                <p:nvPr/>
              </p:nvSpPr>
              <p:spPr>
                <a:xfrm>
                  <a:off x="246755" y="6677032"/>
                  <a:ext cx="2834030" cy="387104"/>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ORMAN</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49" name="Yuvarlatılmış Dikdörtgen 4"/>
                <p:cNvSpPr txBox="1"/>
                <p:nvPr/>
              </p:nvSpPr>
              <p:spPr>
                <a:xfrm>
                  <a:off x="3125229" y="6249058"/>
                  <a:ext cx="3063350" cy="387103"/>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3.628</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50" name="Yuvarlatılmış Dikdörtgen 4"/>
                <p:cNvSpPr txBox="1"/>
                <p:nvPr/>
              </p:nvSpPr>
              <p:spPr>
                <a:xfrm>
                  <a:off x="3125229" y="6677034"/>
                  <a:ext cx="3063350" cy="387104"/>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650</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sp>
            <p:nvSpPr>
              <p:cNvPr id="35" name="Yuvarlatılmış Dikdörtgen 4"/>
              <p:cNvSpPr txBox="1"/>
              <p:nvPr/>
            </p:nvSpPr>
            <p:spPr>
              <a:xfrm>
                <a:off x="286866" y="6445619"/>
                <a:ext cx="1874519" cy="315825"/>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l"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AFAD</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6" name="Yuvarlatılmış Dikdörtgen 4"/>
              <p:cNvSpPr txBox="1"/>
              <p:nvPr/>
            </p:nvSpPr>
            <p:spPr>
              <a:xfrm>
                <a:off x="286866" y="6794789"/>
                <a:ext cx="1874519" cy="315826"/>
              </a:xfrm>
              <a:prstGeom prst="roundRect">
                <a:avLst/>
              </a:prstGeom>
              <a:solidFill>
                <a:srgbClr val="E2F0D9"/>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5" normalizeH="0" baseline="0" noProof="0" dirty="0" smtClean="0">
                    <a:ln>
                      <a:noFill/>
                    </a:ln>
                    <a:solidFill>
                      <a:prstClr val="black"/>
                    </a:solidFill>
                    <a:effectLst/>
                    <a:uLnTx/>
                    <a:uFillTx/>
                    <a:latin typeface="Bookman Old Style" panose="02050604050505020204" pitchFamily="18" charset="0"/>
                    <a:ea typeface="+mn-ea"/>
                    <a:cs typeface="Times New Roman"/>
                  </a:rPr>
                  <a:t>TOPLAM</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7" name="Yuvarlatılmış Dikdörtgen 4"/>
              <p:cNvSpPr txBox="1"/>
              <p:nvPr/>
            </p:nvSpPr>
            <p:spPr>
              <a:xfrm>
                <a:off x="2190781" y="6445619"/>
                <a:ext cx="2032544" cy="315825"/>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763</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sp>
            <p:nvSpPr>
              <p:cNvPr id="38" name="Yuvarlatılmış Dikdörtgen 4"/>
              <p:cNvSpPr txBox="1"/>
              <p:nvPr/>
            </p:nvSpPr>
            <p:spPr>
              <a:xfrm>
                <a:off x="2190782" y="6794789"/>
                <a:ext cx="2032544" cy="315826"/>
              </a:xfrm>
              <a:prstGeom prst="roundRect">
                <a:avLst/>
              </a:prstGeom>
              <a:solidFill>
                <a:schemeClr val="bg1"/>
              </a:solidFill>
              <a:ln>
                <a:solidFill>
                  <a:schemeClr val="bg1"/>
                </a:solidFill>
              </a:ln>
              <a:effectLst>
                <a:innerShdw blurRad="63500" dist="50800" dir="8100000">
                  <a:prstClr val="black">
                    <a:alpha val="50000"/>
                  </a:prstClr>
                </a:innerShdw>
              </a:effectLst>
            </p:spPr>
            <p:style>
              <a:lnRef idx="1">
                <a:schemeClr val="accent1"/>
              </a:lnRef>
              <a:fillRef idx="2">
                <a:schemeClr val="accent1"/>
              </a:fillRef>
              <a:effectRef idx="1">
                <a:schemeClr val="accent1"/>
              </a:effectRef>
              <a:fontRef idx="minor">
                <a:schemeClr val="dk1"/>
              </a:fontRef>
            </p:style>
            <p:txBody>
              <a:bodyPr spcFirstLastPara="0" vert="horz" wrap="square" lIns="119333" tIns="0" rIns="119333" bIns="0" numCol="1" spcCol="1270" anchor="ctr" anchorCtr="0">
                <a:noAutofit/>
              </a:bodyPr>
              <a:lstStyle/>
              <a:p>
                <a:pPr marL="0" marR="0" lvl="0" indent="0" algn="ctr" defTabSz="711200" rtl="0" eaLnBrk="1" fontAlgn="auto" latinLnBrk="0" hangingPunct="1">
                  <a:lnSpc>
                    <a:spcPct val="90000"/>
                  </a:lnSpc>
                  <a:spcBef>
                    <a:spcPct val="0"/>
                  </a:spcBef>
                  <a:spcAft>
                    <a:spcPct val="35000"/>
                  </a:spcAft>
                  <a:buClrTx/>
                  <a:buSzTx/>
                  <a:buFontTx/>
                  <a:buNone/>
                  <a:tabLst/>
                  <a:defRPr/>
                </a:pPr>
                <a:r>
                  <a:rPr kumimoji="0" lang="tr-TR" sz="1400" b="1" i="0" u="none" strike="noStrike" kern="1200" cap="none" spc="0" normalizeH="0" baseline="0" noProof="0" dirty="0" smtClean="0">
                    <a:ln>
                      <a:noFill/>
                    </a:ln>
                    <a:solidFill>
                      <a:prstClr val="black"/>
                    </a:solidFill>
                    <a:effectLst/>
                    <a:uLnTx/>
                    <a:uFillTx/>
                    <a:latin typeface="Bookman Old Style" panose="02050604050505020204" pitchFamily="18" charset="0"/>
                    <a:ea typeface="+mn-ea"/>
                    <a:cs typeface="+mn-cs"/>
                  </a:rPr>
                  <a:t>80.661</a:t>
                </a:r>
                <a:endParaRPr kumimoji="0" lang="tr-TR" sz="1400" b="1" i="0" u="none" strike="noStrike" kern="1200" cap="none" spc="0" normalizeH="0" baseline="0" noProof="0" dirty="0">
                  <a:ln>
                    <a:noFill/>
                  </a:ln>
                  <a:solidFill>
                    <a:prstClr val="black"/>
                  </a:solidFill>
                  <a:effectLst/>
                  <a:uLnTx/>
                  <a:uFillTx/>
                  <a:latin typeface="Bookman Old Style" panose="02050604050505020204" pitchFamily="18" charset="0"/>
                  <a:ea typeface="+mn-ea"/>
                  <a:cs typeface="+mn-cs"/>
                </a:endParaRPr>
              </a:p>
            </p:txBody>
          </p:sp>
        </p:grpSp>
      </p:grpSp>
      <p:pic>
        <p:nvPicPr>
          <p:cNvPr id="4" name="Resim 3"/>
          <p:cNvPicPr>
            <a:picLocks noChangeAspect="1"/>
          </p:cNvPicPr>
          <p:nvPr/>
        </p:nvPicPr>
        <p:blipFill>
          <a:blip r:embed="rId3"/>
          <a:stretch>
            <a:fillRect/>
          </a:stretch>
        </p:blipFill>
        <p:spPr>
          <a:xfrm>
            <a:off x="6869551" y="986772"/>
            <a:ext cx="4758069" cy="3217072"/>
          </a:xfrm>
          <a:prstGeom prst="rect">
            <a:avLst/>
          </a:prstGeom>
        </p:spPr>
      </p:pic>
    </p:spTree>
    <p:extLst>
      <p:ext uri="{BB962C8B-B14F-4D97-AF65-F5344CB8AC3E}">
        <p14:creationId xmlns:p14="http://schemas.microsoft.com/office/powerpoint/2010/main" val="28298728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4"/>
          <p:cNvSpPr txBox="1"/>
          <p:nvPr/>
        </p:nvSpPr>
        <p:spPr>
          <a:xfrm>
            <a:off x="685799" y="958735"/>
            <a:ext cx="1091058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Bazı </a:t>
            </a:r>
            <a:r>
              <a:rPr kumimoji="0" sz="1600" b="1" i="0" u="none" strike="noStrike" kern="1200" cap="none" spc="-15" normalizeH="0" baseline="0" noProof="0" dirty="0">
                <a:ln>
                  <a:noFill/>
                </a:ln>
                <a:solidFill>
                  <a:srgbClr val="FFFFFF"/>
                </a:solidFill>
                <a:effectLst/>
                <a:uLnTx/>
                <a:uFillTx/>
                <a:latin typeface="Calibri"/>
                <a:ea typeface="+mn-ea"/>
                <a:cs typeface="Calibri"/>
              </a:rPr>
              <a:t>Göstergelere </a:t>
            </a:r>
            <a:r>
              <a:rPr kumimoji="0" sz="1600" b="1" i="0" u="none" strike="noStrike" kern="1200" cap="none" spc="-10" normalizeH="0" baseline="0" noProof="0" dirty="0" err="1">
                <a:ln>
                  <a:noFill/>
                </a:ln>
                <a:solidFill>
                  <a:srgbClr val="FFFFFF"/>
                </a:solidFill>
                <a:effectLst/>
                <a:uLnTx/>
                <a:uFillTx/>
                <a:latin typeface="Calibri"/>
                <a:ea typeface="+mn-ea"/>
                <a:cs typeface="Calibri"/>
              </a:rPr>
              <a:t>Göre</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0" normalizeH="0" baseline="0" noProof="0" dirty="0">
                <a:ln>
                  <a:noFill/>
                </a:ln>
                <a:solidFill>
                  <a:srgbClr val="FFFFFF"/>
                </a:solidFill>
                <a:effectLst/>
                <a:uLnTx/>
                <a:uFillTx/>
                <a:latin typeface="Calibri"/>
                <a:ea typeface="+mn-ea"/>
                <a:cs typeface="Calibri"/>
              </a:rPr>
              <a:t>Bingöl’ün</a:t>
            </a:r>
            <a:r>
              <a:rPr kumimoji="0" sz="1600" b="1" i="0" u="none" strike="noStrike" kern="1200" cap="none" spc="0" normalizeH="0" baseline="0" noProof="0" dirty="0">
                <a:ln>
                  <a:noFill/>
                </a:ln>
                <a:solidFill>
                  <a:srgbClr val="FFFFFF"/>
                </a:solidFill>
                <a:effectLst/>
                <a:uLnTx/>
                <a:uFillTx/>
                <a:latin typeface="Calibri"/>
                <a:ea typeface="+mn-ea"/>
                <a:cs typeface="Calibri"/>
              </a:rPr>
              <a:t> </a:t>
            </a:r>
            <a:r>
              <a:rPr kumimoji="0" sz="1600" b="1" i="0" u="none" strike="noStrike" kern="1200" cap="none" spc="-15" normalizeH="0" baseline="0" noProof="0" dirty="0">
                <a:ln>
                  <a:noFill/>
                </a:ln>
                <a:solidFill>
                  <a:srgbClr val="FFFFFF"/>
                </a:solidFill>
                <a:effectLst/>
                <a:uLnTx/>
                <a:uFillTx/>
                <a:latin typeface="Calibri"/>
                <a:ea typeface="+mn-ea"/>
                <a:cs typeface="Calibri"/>
              </a:rPr>
              <a:t>Ülkemizdeki</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40" normalizeH="0" baseline="0" noProof="0" dirty="0">
                <a:ln>
                  <a:noFill/>
                </a:ln>
                <a:solidFill>
                  <a:srgbClr val="FFFFFF"/>
                </a:solidFill>
                <a:effectLst/>
                <a:uLnTx/>
                <a:uFillTx/>
                <a:latin typeface="Calibri"/>
                <a:ea typeface="+mn-ea"/>
                <a:cs typeface="Calibri"/>
              </a:rPr>
              <a:t>Yeri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7" name="Metin kutusu 6"/>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8" name="Tablo 7"/>
          <p:cNvGraphicFramePr>
            <a:graphicFrameLocks noGrp="1"/>
          </p:cNvGraphicFramePr>
          <p:nvPr>
            <p:extLst>
              <p:ext uri="{D42A27DB-BD31-4B8C-83A1-F6EECF244321}">
                <p14:modId xmlns:p14="http://schemas.microsoft.com/office/powerpoint/2010/main" val="2264575521"/>
              </p:ext>
            </p:extLst>
          </p:nvPr>
        </p:nvGraphicFramePr>
        <p:xfrm>
          <a:off x="685800" y="1422399"/>
          <a:ext cx="5484091" cy="4893178"/>
        </p:xfrm>
        <a:graphic>
          <a:graphicData uri="http://schemas.openxmlformats.org/drawingml/2006/table">
            <a:tbl>
              <a:tblPr/>
              <a:tblGrid>
                <a:gridCol w="4835962">
                  <a:extLst>
                    <a:ext uri="{9D8B030D-6E8A-4147-A177-3AD203B41FA5}">
                      <a16:colId xmlns:a16="http://schemas.microsoft.com/office/drawing/2014/main" val="201088323"/>
                    </a:ext>
                  </a:extLst>
                </a:gridCol>
                <a:gridCol w="648129">
                  <a:extLst>
                    <a:ext uri="{9D8B030D-6E8A-4147-A177-3AD203B41FA5}">
                      <a16:colId xmlns:a16="http://schemas.microsoft.com/office/drawing/2014/main" val="2723813676"/>
                    </a:ext>
                  </a:extLst>
                </a:gridCol>
              </a:tblGrid>
              <a:tr h="457866">
                <a:tc>
                  <a:txBody>
                    <a:bodyPr/>
                    <a:lstStyle/>
                    <a:p>
                      <a:pPr marL="68580" algn="ctr">
                        <a:lnSpc>
                          <a:spcPct val="100000"/>
                        </a:lnSpc>
                        <a:spcBef>
                          <a:spcPts val="560"/>
                        </a:spcBef>
                      </a:pPr>
                      <a:r>
                        <a:rPr sz="1600" b="1" spc="-15" dirty="0"/>
                        <a:t>Gösterge</a:t>
                      </a:r>
                      <a:endParaRPr sz="1600" b="1" dirty="0">
                        <a:latin typeface="Calibri"/>
                        <a:cs typeface="Calibri"/>
                      </a:endParaRPr>
                    </a:p>
                  </a:txBody>
                  <a:tcPr marL="0" marR="0" marT="7112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1594" algn="ctr">
                        <a:lnSpc>
                          <a:spcPct val="100000"/>
                        </a:lnSpc>
                        <a:spcBef>
                          <a:spcPts val="560"/>
                        </a:spcBef>
                      </a:pPr>
                      <a:r>
                        <a:rPr sz="1600" b="1" dirty="0"/>
                        <a:t>Sı</a:t>
                      </a:r>
                      <a:r>
                        <a:rPr sz="1600" b="1" spc="-35" dirty="0"/>
                        <a:t>r</a:t>
                      </a:r>
                      <a:r>
                        <a:rPr sz="1600" b="1" dirty="0"/>
                        <a:t>ası</a:t>
                      </a:r>
                      <a:endParaRPr sz="1600" b="1" dirty="0">
                        <a:latin typeface="Calibri"/>
                        <a:cs typeface="Calibri"/>
                      </a:endParaRPr>
                    </a:p>
                  </a:txBody>
                  <a:tcPr marL="0" marR="0" marT="711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50504289"/>
                  </a:ext>
                </a:extLst>
              </a:tr>
              <a:tr h="457866">
                <a:tc>
                  <a:txBody>
                    <a:bodyPr/>
                    <a:lstStyle/>
                    <a:p>
                      <a:pPr marL="68580">
                        <a:lnSpc>
                          <a:spcPct val="100000"/>
                        </a:lnSpc>
                        <a:spcBef>
                          <a:spcPts val="509"/>
                        </a:spcBef>
                      </a:pPr>
                      <a:r>
                        <a:rPr sz="1600" spc="-20" dirty="0"/>
                        <a:t>Sosyo </a:t>
                      </a:r>
                      <a:r>
                        <a:rPr sz="1600" spc="-5" dirty="0"/>
                        <a:t>– </a:t>
                      </a:r>
                      <a:r>
                        <a:rPr sz="1600" spc="-15" dirty="0"/>
                        <a:t>Ekonomik </a:t>
                      </a:r>
                      <a:r>
                        <a:rPr sz="1600" spc="-5" dirty="0"/>
                        <a:t>Gelişmişlik </a:t>
                      </a:r>
                      <a:r>
                        <a:rPr sz="1600" spc="-10" dirty="0"/>
                        <a:t>Sıralaması (SEGE,</a:t>
                      </a:r>
                      <a:r>
                        <a:rPr sz="1600" spc="95" dirty="0"/>
                        <a:t> </a:t>
                      </a:r>
                      <a:r>
                        <a:rPr sz="1600" spc="-10" dirty="0"/>
                        <a:t>20</a:t>
                      </a:r>
                      <a:r>
                        <a:rPr lang="tr-TR" sz="1600" spc="-10" dirty="0"/>
                        <a:t>17</a:t>
                      </a:r>
                      <a:r>
                        <a:rPr sz="1600" spc="-10" dirty="0"/>
                        <a:t>)</a:t>
                      </a:r>
                      <a:endParaRPr sz="1600" dirty="0">
                        <a:solidFill>
                          <a:schemeClr val="tx1"/>
                        </a:solidFill>
                        <a:latin typeface="Calibri"/>
                        <a:cs typeface="Calibri"/>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E2F0D9"/>
                    </a:solidFill>
                  </a:tcPr>
                </a:tc>
                <a:tc>
                  <a:txBody>
                    <a:bodyPr/>
                    <a:lstStyle/>
                    <a:p>
                      <a:pPr marR="60960" algn="ctr">
                        <a:lnSpc>
                          <a:spcPct val="100000"/>
                        </a:lnSpc>
                        <a:spcBef>
                          <a:spcPts val="509"/>
                        </a:spcBef>
                      </a:pPr>
                      <a:r>
                        <a:rPr lang="tr-TR" sz="1600" b="1" spc="-5" dirty="0">
                          <a:solidFill>
                            <a:schemeClr val="tx1"/>
                          </a:solidFill>
                        </a:rPr>
                        <a:t>71</a:t>
                      </a:r>
                      <a:endParaRPr sz="1600" b="1" dirty="0">
                        <a:solidFill>
                          <a:schemeClr val="tx1"/>
                        </a:solidFill>
                        <a:latin typeface="Calibri"/>
                        <a:cs typeface="Calibri"/>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00577406"/>
                  </a:ext>
                </a:extLst>
              </a:tr>
              <a:tr h="457866">
                <a:tc>
                  <a:txBody>
                    <a:bodyPr/>
                    <a:lstStyle/>
                    <a:p>
                      <a:pPr marL="68580">
                        <a:lnSpc>
                          <a:spcPct val="100000"/>
                        </a:lnSpc>
                        <a:spcBef>
                          <a:spcPts val="509"/>
                        </a:spcBef>
                      </a:pPr>
                      <a:r>
                        <a:rPr sz="1600" dirty="0"/>
                        <a:t>İller Arası Rekabetçilik </a:t>
                      </a:r>
                      <a:r>
                        <a:rPr sz="1600" dirty="0" err="1"/>
                        <a:t>Endeksi</a:t>
                      </a:r>
                      <a:r>
                        <a:rPr sz="1600" dirty="0"/>
                        <a:t> </a:t>
                      </a:r>
                      <a:r>
                        <a:rPr sz="1600" dirty="0" smtClean="0"/>
                        <a:t>(URAK</a:t>
                      </a:r>
                      <a:r>
                        <a:rPr lang="tr-TR" sz="1600" dirty="0" smtClean="0"/>
                        <a:t>, 2018-2019</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68</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622352">
                <a:tc>
                  <a:txBody>
                    <a:bodyPr/>
                    <a:lstStyle/>
                    <a:p>
                      <a:pPr marL="68580">
                        <a:lnSpc>
                          <a:spcPct val="100000"/>
                        </a:lnSpc>
                        <a:spcBef>
                          <a:spcPts val="509"/>
                        </a:spcBef>
                      </a:pPr>
                      <a:r>
                        <a:rPr sz="1600" dirty="0"/>
                        <a:t>İhracat Büyüklüğüne Göre İller </a:t>
                      </a:r>
                      <a:r>
                        <a:rPr sz="1600" dirty="0" err="1"/>
                        <a:t>Arası</a:t>
                      </a:r>
                      <a:r>
                        <a:rPr sz="1600" dirty="0"/>
                        <a:t> </a:t>
                      </a:r>
                      <a:r>
                        <a:rPr sz="1600" dirty="0" err="1" smtClean="0"/>
                        <a:t>Sıralama</a:t>
                      </a:r>
                      <a:r>
                        <a:rPr lang="tr-TR" sz="1600" dirty="0" smtClean="0"/>
                        <a:t>               </a:t>
                      </a:r>
                      <a:r>
                        <a:rPr sz="1600" dirty="0" smtClean="0"/>
                        <a:t> </a:t>
                      </a:r>
                      <a:r>
                        <a:rPr lang="tr-TR" sz="1600" dirty="0" smtClean="0"/>
                        <a:t>    </a:t>
                      </a:r>
                      <a:r>
                        <a:rPr sz="1600" dirty="0" smtClean="0"/>
                        <a:t>(</a:t>
                      </a:r>
                      <a:r>
                        <a:rPr sz="1600" dirty="0"/>
                        <a:t>T</a:t>
                      </a:r>
                      <a:r>
                        <a:rPr lang="tr-TR" sz="1600" dirty="0"/>
                        <a:t>İM</a:t>
                      </a:r>
                      <a:r>
                        <a:rPr sz="1600" dirty="0"/>
                        <a:t>, </a:t>
                      </a:r>
                      <a:r>
                        <a:rPr lang="tr-TR" sz="1600" dirty="0" smtClean="0"/>
                        <a:t>2023</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smtClean="0"/>
                        <a:t>77</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622352">
                <a:tc>
                  <a:txBody>
                    <a:bodyPr/>
                    <a:lstStyle/>
                    <a:p>
                      <a:pPr marL="118745">
                        <a:spcBef>
                          <a:spcPts val="510"/>
                        </a:spcBef>
                        <a:spcAft>
                          <a:spcPts val="0"/>
                        </a:spcAft>
                      </a:pPr>
                      <a:r>
                        <a:rPr lang="tr-TR" sz="1600" kern="1200" dirty="0" smtClean="0">
                          <a:solidFill>
                            <a:srgbClr val="000000"/>
                          </a:solidFill>
                          <a:effectLst/>
                          <a:latin typeface="Calibri" panose="020F0502020204030204" pitchFamily="34" charset="0"/>
                          <a:ea typeface="+mn-ea"/>
                          <a:cs typeface="+mn-cs"/>
                        </a:rPr>
                        <a:t>İş Yapmak ve Yaşamak İçin En İyi Kentler                       (FORBES, 2024)</a:t>
                      </a:r>
                      <a:endParaRPr lang="tr-TR" sz="1200" dirty="0">
                        <a:effectLst/>
                        <a:latin typeface="Times New Roman" panose="02020603050405020304" pitchFamily="18" charset="0"/>
                        <a:ea typeface="Times New Roman" panose="02020603050405020304" pitchFamily="18" charset="0"/>
                      </a:endParaRPr>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69</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r h="457866">
                <a:tc>
                  <a:txBody>
                    <a:bodyPr/>
                    <a:lstStyle/>
                    <a:p>
                      <a:pPr marL="68580">
                        <a:lnSpc>
                          <a:spcPct val="100000"/>
                        </a:lnSpc>
                        <a:spcBef>
                          <a:spcPts val="509"/>
                        </a:spcBef>
                      </a:pPr>
                      <a:r>
                        <a:rPr sz="1600" dirty="0"/>
                        <a:t>201</a:t>
                      </a:r>
                      <a:r>
                        <a:rPr lang="tr-TR" sz="1600" dirty="0"/>
                        <a:t>7</a:t>
                      </a:r>
                      <a:r>
                        <a:rPr sz="1600" dirty="0"/>
                        <a:t> Yılı Erişilebilirlik </a:t>
                      </a:r>
                      <a:r>
                        <a:rPr sz="1600" dirty="0" err="1"/>
                        <a:t>Endeksi</a:t>
                      </a:r>
                      <a:r>
                        <a:rPr sz="1600" dirty="0"/>
                        <a:t> (FORBES, </a:t>
                      </a:r>
                      <a:r>
                        <a:rPr lang="tr-TR" sz="1600" dirty="0" smtClean="0"/>
                        <a:t>2024</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69</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4265007"/>
                  </a:ext>
                </a:extLst>
              </a:tr>
              <a:tr h="457866">
                <a:tc>
                  <a:txBody>
                    <a:bodyPr/>
                    <a:lstStyle/>
                    <a:p>
                      <a:pPr marL="68580">
                        <a:lnSpc>
                          <a:spcPct val="100000"/>
                        </a:lnSpc>
                        <a:spcBef>
                          <a:spcPts val="509"/>
                        </a:spcBef>
                      </a:pPr>
                      <a:r>
                        <a:rPr sz="1600" dirty="0"/>
                        <a:t>Beşeri Sermaye ve </a:t>
                      </a:r>
                      <a:r>
                        <a:rPr sz="1600" dirty="0" err="1"/>
                        <a:t>Yaşanabilirlik</a:t>
                      </a:r>
                      <a:r>
                        <a:rPr sz="1600" dirty="0"/>
                        <a:t> (FORBES, </a:t>
                      </a:r>
                      <a:r>
                        <a:rPr sz="1600" dirty="0" smtClean="0"/>
                        <a:t>20</a:t>
                      </a:r>
                      <a:r>
                        <a:rPr lang="tr-TR" sz="1600" dirty="0" smtClean="0"/>
                        <a:t>24</a:t>
                      </a:r>
                      <a:r>
                        <a:rPr sz="1600" dirty="0" smtClean="0"/>
                        <a:t>)</a:t>
                      </a:r>
                      <a:endParaRPr sz="1600"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9"/>
                        </a:spcBef>
                      </a:pPr>
                      <a:r>
                        <a:rPr lang="tr-TR" sz="1600" b="1" dirty="0"/>
                        <a:t>69</a:t>
                      </a:r>
                      <a:endParaRPr sz="1600" b="1" dirty="0"/>
                    </a:p>
                  </a:txBody>
                  <a:tcPr marL="0" marR="0" marT="64769"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079177195"/>
                  </a:ext>
                </a:extLst>
              </a:tr>
              <a:tr h="443412">
                <a:tc>
                  <a:txBody>
                    <a:bodyPr/>
                    <a:lstStyle/>
                    <a:p>
                      <a:pPr marL="68580">
                        <a:lnSpc>
                          <a:spcPct val="100000"/>
                        </a:lnSpc>
                        <a:spcBef>
                          <a:spcPts val="500"/>
                        </a:spcBef>
                      </a:pPr>
                      <a:r>
                        <a:rPr lang="tr-TR" sz="1600" dirty="0"/>
                        <a:t>İllerde Yaşam Endeksi (TÜİK, 2015)</a:t>
                      </a:r>
                      <a:endParaRPr sz="1600" dirty="0"/>
                    </a:p>
                  </a:txBody>
                  <a:tcPr marL="0" marR="0" marT="6350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00"/>
                        </a:spcBef>
                      </a:pPr>
                      <a:r>
                        <a:rPr lang="tr-TR" sz="1600" b="1" dirty="0">
                          <a:solidFill>
                            <a:schemeClr val="tx1"/>
                          </a:solidFill>
                        </a:rPr>
                        <a:t>63</a:t>
                      </a:r>
                      <a:endParaRPr sz="1600" b="1" dirty="0">
                        <a:solidFill>
                          <a:schemeClr val="tx1"/>
                        </a:solidFill>
                      </a:endParaRPr>
                    </a:p>
                  </a:txBody>
                  <a:tcPr marL="0" marR="0" marT="6350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37684747"/>
                  </a:ext>
                </a:extLst>
              </a:tr>
              <a:tr h="457866">
                <a:tc>
                  <a:txBody>
                    <a:bodyPr/>
                    <a:lstStyle/>
                    <a:p>
                      <a:pPr marL="68580" algn="l" defTabSz="914400" rtl="0" eaLnBrk="1" latinLnBrk="0" hangingPunct="1">
                        <a:lnSpc>
                          <a:spcPct val="100000"/>
                        </a:lnSpc>
                        <a:spcBef>
                          <a:spcPts val="500"/>
                        </a:spcBef>
                      </a:pPr>
                      <a:r>
                        <a:rPr sz="1600" kern="1200" dirty="0">
                          <a:solidFill>
                            <a:schemeClr val="tx1"/>
                          </a:solidFill>
                          <a:latin typeface="+mn-lt"/>
                          <a:ea typeface="+mn-ea"/>
                          <a:cs typeface="+mn-cs"/>
                        </a:rPr>
                        <a:t>Toplam Mevduata Göre Ülke </a:t>
                      </a:r>
                      <a:r>
                        <a:rPr sz="1600" kern="1200" dirty="0" err="1">
                          <a:solidFill>
                            <a:schemeClr val="tx1"/>
                          </a:solidFill>
                          <a:latin typeface="+mn-lt"/>
                          <a:ea typeface="+mn-ea"/>
                          <a:cs typeface="+mn-cs"/>
                        </a:rPr>
                        <a:t>Sırası</a:t>
                      </a:r>
                      <a:r>
                        <a:rPr sz="1600" kern="1200" dirty="0">
                          <a:solidFill>
                            <a:schemeClr val="tx1"/>
                          </a:solidFill>
                          <a:latin typeface="+mn-lt"/>
                          <a:ea typeface="+mn-ea"/>
                          <a:cs typeface="+mn-cs"/>
                        </a:rPr>
                        <a:t> (</a:t>
                      </a:r>
                      <a:r>
                        <a:rPr lang="tr-TR" sz="1600" kern="1200" dirty="0">
                          <a:solidFill>
                            <a:schemeClr val="tx1"/>
                          </a:solidFill>
                          <a:latin typeface="+mn-lt"/>
                          <a:ea typeface="+mn-ea"/>
                          <a:cs typeface="+mn-cs"/>
                        </a:rPr>
                        <a:t>BDDK</a:t>
                      </a:r>
                      <a:r>
                        <a:rPr sz="1600" kern="1200" dirty="0">
                          <a:solidFill>
                            <a:schemeClr val="tx1"/>
                          </a:solidFill>
                          <a:latin typeface="+mn-lt"/>
                          <a:ea typeface="+mn-ea"/>
                          <a:cs typeface="+mn-cs"/>
                        </a:rPr>
                        <a:t>,</a:t>
                      </a:r>
                      <a:r>
                        <a:rPr lang="tr-TR" sz="1600" kern="1200" dirty="0">
                          <a:solidFill>
                            <a:schemeClr val="tx1"/>
                          </a:solidFill>
                          <a:latin typeface="+mn-lt"/>
                          <a:ea typeface="+mn-ea"/>
                          <a:cs typeface="+mn-cs"/>
                        </a:rPr>
                        <a:t> </a:t>
                      </a:r>
                      <a:r>
                        <a:rPr sz="1600" kern="1200" dirty="0">
                          <a:solidFill>
                            <a:schemeClr val="tx1"/>
                          </a:solidFill>
                          <a:latin typeface="+mn-lt"/>
                          <a:ea typeface="+mn-ea"/>
                          <a:cs typeface="+mn-cs"/>
                        </a:rPr>
                        <a:t>20</a:t>
                      </a:r>
                      <a:r>
                        <a:rPr lang="tr-TR" sz="1600" kern="1200" dirty="0">
                          <a:solidFill>
                            <a:schemeClr val="tx1"/>
                          </a:solidFill>
                          <a:latin typeface="+mn-lt"/>
                          <a:ea typeface="+mn-ea"/>
                          <a:cs typeface="+mn-cs"/>
                        </a:rPr>
                        <a:t>23</a:t>
                      </a:r>
                      <a:r>
                        <a:rPr sz="1600" kern="1200" dirty="0">
                          <a:solidFill>
                            <a:schemeClr val="tx1"/>
                          </a:solidFill>
                          <a:latin typeface="+mn-lt"/>
                          <a:ea typeface="+mn-ea"/>
                          <a:cs typeface="+mn-cs"/>
                        </a:rPr>
                        <a:t>)</a:t>
                      </a:r>
                    </a:p>
                  </a:txBody>
                  <a:tcPr marL="0" marR="0" marT="6540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15"/>
                        </a:spcBef>
                      </a:pPr>
                      <a:r>
                        <a:rPr lang="tr-TR" sz="1600" b="1" spc="-5" dirty="0" smtClean="0">
                          <a:solidFill>
                            <a:schemeClr val="tx1"/>
                          </a:solidFill>
                          <a:latin typeface="+mn-lt"/>
                          <a:cs typeface="+mn-cs"/>
                        </a:rPr>
                        <a:t>68</a:t>
                      </a:r>
                      <a:endParaRPr sz="1600" b="1" dirty="0">
                        <a:solidFill>
                          <a:schemeClr val="tx1"/>
                        </a:solidFill>
                        <a:latin typeface="Calibri"/>
                        <a:cs typeface="Calibri"/>
                      </a:endParaRPr>
                    </a:p>
                  </a:txBody>
                  <a:tcPr marL="0" marR="0" marT="6540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81990237"/>
                  </a:ext>
                </a:extLst>
              </a:tr>
              <a:tr h="457866">
                <a:tc>
                  <a:txBody>
                    <a:bodyPr/>
                    <a:lstStyle/>
                    <a:p>
                      <a:pPr marL="68580" algn="l" defTabSz="914400" rtl="0" eaLnBrk="1" latinLnBrk="0" hangingPunct="1">
                        <a:lnSpc>
                          <a:spcPct val="100000"/>
                        </a:lnSpc>
                        <a:spcBef>
                          <a:spcPts val="500"/>
                        </a:spcBef>
                      </a:pPr>
                      <a:r>
                        <a:rPr sz="1600" kern="1200" dirty="0">
                          <a:solidFill>
                            <a:schemeClr val="tx1"/>
                          </a:solidFill>
                          <a:latin typeface="+mn-lt"/>
                          <a:ea typeface="+mn-ea"/>
                          <a:cs typeface="+mn-cs"/>
                        </a:rPr>
                        <a:t>Toplam Krediye Göre Ülke </a:t>
                      </a:r>
                      <a:r>
                        <a:rPr sz="1600" kern="1200" dirty="0" err="1">
                          <a:solidFill>
                            <a:schemeClr val="tx1"/>
                          </a:solidFill>
                          <a:latin typeface="+mn-lt"/>
                          <a:ea typeface="+mn-ea"/>
                          <a:cs typeface="+mn-cs"/>
                        </a:rPr>
                        <a:t>Sırası</a:t>
                      </a:r>
                      <a:r>
                        <a:rPr sz="1600" kern="1200" dirty="0">
                          <a:solidFill>
                            <a:schemeClr val="tx1"/>
                          </a:solidFill>
                          <a:latin typeface="+mn-lt"/>
                          <a:ea typeface="+mn-ea"/>
                          <a:cs typeface="+mn-cs"/>
                        </a:rPr>
                        <a:t> (</a:t>
                      </a:r>
                      <a:r>
                        <a:rPr lang="tr-TR" sz="1600" kern="1200" dirty="0">
                          <a:solidFill>
                            <a:schemeClr val="tx1"/>
                          </a:solidFill>
                          <a:latin typeface="+mn-lt"/>
                          <a:ea typeface="+mn-ea"/>
                          <a:cs typeface="+mn-cs"/>
                        </a:rPr>
                        <a:t>BDDK</a:t>
                      </a:r>
                      <a:r>
                        <a:rPr sz="1600" kern="1200" dirty="0">
                          <a:solidFill>
                            <a:schemeClr val="tx1"/>
                          </a:solidFill>
                          <a:latin typeface="+mn-lt"/>
                          <a:ea typeface="+mn-ea"/>
                          <a:cs typeface="+mn-cs"/>
                        </a:rPr>
                        <a:t>,</a:t>
                      </a:r>
                      <a:r>
                        <a:rPr lang="tr-TR" sz="1600" kern="1200" dirty="0">
                          <a:solidFill>
                            <a:schemeClr val="tx1"/>
                          </a:solidFill>
                          <a:latin typeface="+mn-lt"/>
                          <a:ea typeface="+mn-ea"/>
                          <a:cs typeface="+mn-cs"/>
                        </a:rPr>
                        <a:t> </a:t>
                      </a:r>
                      <a:r>
                        <a:rPr sz="1600" kern="1200" dirty="0">
                          <a:solidFill>
                            <a:schemeClr val="tx1"/>
                          </a:solidFill>
                          <a:latin typeface="+mn-lt"/>
                          <a:ea typeface="+mn-ea"/>
                          <a:cs typeface="+mn-cs"/>
                        </a:rPr>
                        <a:t>20</a:t>
                      </a:r>
                      <a:r>
                        <a:rPr lang="tr-TR" sz="1600" kern="1200" dirty="0">
                          <a:solidFill>
                            <a:schemeClr val="tx1"/>
                          </a:solidFill>
                          <a:latin typeface="+mn-lt"/>
                          <a:ea typeface="+mn-ea"/>
                          <a:cs typeface="+mn-cs"/>
                        </a:rPr>
                        <a:t>23</a:t>
                      </a:r>
                      <a:r>
                        <a:rPr sz="1600" kern="1200" dirty="0">
                          <a:solidFill>
                            <a:schemeClr val="tx1"/>
                          </a:solidFill>
                          <a:latin typeface="+mn-lt"/>
                          <a:ea typeface="+mn-ea"/>
                          <a:cs typeface="+mn-cs"/>
                        </a:rPr>
                        <a:t>)</a:t>
                      </a:r>
                    </a:p>
                  </a:txBody>
                  <a:tcPr marL="0" marR="0" marT="654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0960" algn="ctr">
                        <a:lnSpc>
                          <a:spcPct val="100000"/>
                        </a:lnSpc>
                        <a:spcBef>
                          <a:spcPts val="515"/>
                        </a:spcBef>
                      </a:pPr>
                      <a:r>
                        <a:rPr lang="tr-TR" sz="1600" b="1" spc="-10" dirty="0" smtClean="0">
                          <a:solidFill>
                            <a:schemeClr val="tx1"/>
                          </a:solidFill>
                          <a:latin typeface="+mn-lt"/>
                          <a:cs typeface="+mn-cs"/>
                        </a:rPr>
                        <a:t>74</a:t>
                      </a:r>
                      <a:endParaRPr sz="1600" b="1" dirty="0">
                        <a:solidFill>
                          <a:schemeClr val="tx1"/>
                        </a:solidFill>
                        <a:latin typeface="Calibri"/>
                        <a:cs typeface="Calibri"/>
                      </a:endParaRPr>
                    </a:p>
                  </a:txBody>
                  <a:tcPr marL="0" marR="0" marT="654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748131674"/>
                  </a:ext>
                </a:extLst>
              </a:tr>
            </a:tbl>
          </a:graphicData>
        </a:graphic>
      </p:graphicFrame>
      <p:pic>
        <p:nvPicPr>
          <p:cNvPr id="4" name="Resim 3"/>
          <p:cNvPicPr>
            <a:picLocks noChangeAspect="1"/>
          </p:cNvPicPr>
          <p:nvPr/>
        </p:nvPicPr>
        <p:blipFill>
          <a:blip r:embed="rId3"/>
          <a:stretch>
            <a:fillRect/>
          </a:stretch>
        </p:blipFill>
        <p:spPr>
          <a:xfrm>
            <a:off x="6275294" y="1386539"/>
            <a:ext cx="5339565" cy="4967302"/>
          </a:xfrm>
          <a:prstGeom prst="rect">
            <a:avLst/>
          </a:prstGeom>
        </p:spPr>
      </p:pic>
    </p:spTree>
    <p:extLst>
      <p:ext uri="{BB962C8B-B14F-4D97-AF65-F5344CB8AC3E}">
        <p14:creationId xmlns:p14="http://schemas.microsoft.com/office/powerpoint/2010/main" val="31000121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7"/>
          <p:cNvSpPr txBox="1"/>
          <p:nvPr/>
        </p:nvSpPr>
        <p:spPr>
          <a:xfrm>
            <a:off x="664535" y="2572619"/>
            <a:ext cx="507523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 </a:t>
            </a:r>
            <a:r>
              <a:rPr kumimoji="0" sz="1600" b="1" i="0" u="none" strike="noStrike" kern="1200" cap="none" spc="-5" normalizeH="0" baseline="0" noProof="0" dirty="0">
                <a:ln>
                  <a:noFill/>
                </a:ln>
                <a:solidFill>
                  <a:prstClr val="white"/>
                </a:solidFill>
                <a:effectLst/>
                <a:uLnTx/>
                <a:uFillTx/>
                <a:latin typeface="Calibri"/>
                <a:ea typeface="+mn-ea"/>
                <a:cs typeface="Calibri"/>
              </a:rPr>
              <a:t>Bazında </a:t>
            </a:r>
            <a:r>
              <a:rPr kumimoji="0" sz="1600" b="1" i="0" u="none" strike="noStrike" kern="1200" cap="none" spc="-15" normalizeH="0" baseline="0" noProof="0" dirty="0">
                <a:ln>
                  <a:noFill/>
                </a:ln>
                <a:solidFill>
                  <a:prstClr val="white"/>
                </a:solidFill>
                <a:effectLst/>
                <a:uLnTx/>
                <a:uFillTx/>
                <a:latin typeface="Calibri"/>
                <a:ea typeface="+mn-ea"/>
                <a:cs typeface="Calibri"/>
              </a:rPr>
              <a:t>GSYİH </a:t>
            </a:r>
            <a:r>
              <a:rPr kumimoji="0" sz="1600" b="1" i="0" u="none" strike="noStrike" kern="1200" cap="none" spc="-10" normalizeH="0" baseline="0" noProof="0" dirty="0">
                <a:ln>
                  <a:noFill/>
                </a:ln>
                <a:solidFill>
                  <a:prstClr val="white"/>
                </a:solidFill>
                <a:effectLst/>
                <a:uLnTx/>
                <a:uFillTx/>
                <a:latin typeface="Calibri"/>
                <a:ea typeface="+mn-ea"/>
                <a:cs typeface="Calibri"/>
              </a:rPr>
              <a:t>(20</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23</a:t>
            </a:r>
            <a:r>
              <a:rPr kumimoji="0" sz="1600" b="1" i="0" u="none" strike="noStrike" kern="1200" cap="none" spc="90" normalizeH="0" baseline="0" noProof="0" dirty="0" smtClean="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T</a:t>
            </a:r>
            <a:r>
              <a:rPr kumimoji="0" lang="tr-TR" sz="1600" b="1" i="0" u="none" strike="noStrike" kern="1200" cap="none" spc="-10" normalizeH="0" baseline="0" noProof="0" dirty="0">
                <a:ln>
                  <a:noFill/>
                </a:ln>
                <a:solidFill>
                  <a:prstClr val="white"/>
                </a:solidFill>
                <a:effectLst/>
                <a:uLnTx/>
                <a:uFillTx/>
                <a:latin typeface="Calibri"/>
                <a:ea typeface="+mn-ea"/>
                <a:cs typeface="Calibri"/>
              </a:rPr>
              <a:t>Ü</a:t>
            </a:r>
            <a:r>
              <a:rPr kumimoji="0" sz="1600" b="1" i="0" u="none" strike="noStrike" kern="1200" cap="none" spc="-10" normalizeH="0" baseline="0" noProof="0" dirty="0">
                <a:ln>
                  <a:noFill/>
                </a:ln>
                <a:solidFill>
                  <a:prstClr val="white"/>
                </a:solidFill>
                <a:effectLst/>
                <a:uLnTx/>
                <a:uFillTx/>
                <a:latin typeface="Calibri"/>
                <a:ea typeface="+mn-ea"/>
                <a:cs typeface="Calibri"/>
              </a:rPr>
              <a:t>İK)</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8" name="object 9"/>
          <p:cNvSpPr txBox="1"/>
          <p:nvPr/>
        </p:nvSpPr>
        <p:spPr>
          <a:xfrm>
            <a:off x="664535" y="5537473"/>
            <a:ext cx="10862375" cy="625170"/>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2384" rIns="0" bIns="0" rtlCol="0">
            <a:spAutoFit/>
          </a:bodyPr>
          <a:lstStyle/>
          <a:p>
            <a:pPr marL="4211955" marR="2952115" lvl="0" indent="-1254760" algn="ctr">
              <a:spcBef>
                <a:spcPts val="254"/>
              </a:spcBef>
              <a:defRPr/>
            </a:pPr>
            <a:r>
              <a:rPr lang="tr-TR" b="1" dirty="0">
                <a:solidFill>
                  <a:srgbClr val="FFFFFF"/>
                </a:solidFill>
                <a:cs typeface="Calibri"/>
              </a:rPr>
              <a:t>Bingöl 2023 Yılı</a:t>
            </a:r>
            <a:r>
              <a:rPr lang="tr-TR" b="1" spc="-15" dirty="0">
                <a:solidFill>
                  <a:srgbClr val="FFFFFF"/>
                </a:solidFill>
                <a:cs typeface="Calibri"/>
              </a:rPr>
              <a:t> </a:t>
            </a:r>
            <a:r>
              <a:rPr lang="tr-TR" b="1" spc="-10" dirty="0">
                <a:solidFill>
                  <a:srgbClr val="FFFFFF"/>
                </a:solidFill>
                <a:cs typeface="Calibri"/>
              </a:rPr>
              <a:t>Gayrisafi </a:t>
            </a:r>
            <a:r>
              <a:rPr lang="tr-TR" b="1" spc="-20" dirty="0">
                <a:solidFill>
                  <a:srgbClr val="FFFFFF"/>
                </a:solidFill>
                <a:cs typeface="Calibri"/>
              </a:rPr>
              <a:t>Yurtiçi </a:t>
            </a:r>
            <a:r>
              <a:rPr lang="tr-TR" b="1" dirty="0">
                <a:solidFill>
                  <a:srgbClr val="FFFFFF"/>
                </a:solidFill>
                <a:cs typeface="Calibri"/>
              </a:rPr>
              <a:t>Hasıla </a:t>
            </a:r>
            <a:r>
              <a:rPr lang="tr-TR" b="1" spc="-5" dirty="0">
                <a:solidFill>
                  <a:srgbClr val="FFFFFF"/>
                </a:solidFill>
                <a:cs typeface="Calibri"/>
              </a:rPr>
              <a:t>(GSYİH)</a:t>
            </a:r>
          </a:p>
          <a:p>
            <a:pPr marL="4211955" marR="2952115" lvl="0" indent="-1254760" algn="ctr">
              <a:spcBef>
                <a:spcPts val="254"/>
              </a:spcBef>
              <a:defRPr/>
            </a:pPr>
            <a:r>
              <a:rPr lang="tr-TR" b="1" spc="-5" dirty="0">
                <a:solidFill>
                  <a:srgbClr val="FFFFFF"/>
                </a:solidFill>
                <a:cs typeface="Calibri"/>
              </a:rPr>
              <a:t>verilerine göre </a:t>
            </a:r>
            <a:r>
              <a:rPr lang="tr-TR" b="1" dirty="0"/>
              <a:t> </a:t>
            </a:r>
            <a:r>
              <a:rPr lang="tr-TR" b="1" spc="-5" dirty="0">
                <a:solidFill>
                  <a:srgbClr val="FFFFFF"/>
                </a:solidFill>
                <a:cs typeface="Calibri"/>
              </a:rPr>
              <a:t>41.142.674.333 TL ile</a:t>
            </a:r>
            <a:r>
              <a:rPr lang="tr-TR" b="1" dirty="0">
                <a:solidFill>
                  <a:srgbClr val="FFFFFF"/>
                </a:solidFill>
                <a:cs typeface="Calibri"/>
              </a:rPr>
              <a:t> 73.</a:t>
            </a:r>
            <a:r>
              <a:rPr lang="tr-TR" b="1" spc="-50" dirty="0">
                <a:solidFill>
                  <a:srgbClr val="FFFFFF"/>
                </a:solidFill>
                <a:cs typeface="Calibri"/>
              </a:rPr>
              <a:t> </a:t>
            </a:r>
            <a:r>
              <a:rPr lang="tr-TR" b="1" spc="-20" dirty="0">
                <a:solidFill>
                  <a:srgbClr val="FFFFFF"/>
                </a:solidFill>
                <a:cs typeface="Calibri"/>
              </a:rPr>
              <a:t>Sıradadır.</a:t>
            </a:r>
            <a:endParaRPr lang="tr-TR" dirty="0">
              <a:solidFill>
                <a:prstClr val="black"/>
              </a:solidFill>
              <a:cs typeface="Calibri"/>
            </a:endParaRPr>
          </a:p>
        </p:txBody>
      </p:sp>
      <p:sp>
        <p:nvSpPr>
          <p:cNvPr id="9" name="object 10"/>
          <p:cNvSpPr txBox="1"/>
          <p:nvPr/>
        </p:nvSpPr>
        <p:spPr>
          <a:xfrm>
            <a:off x="664536" y="1527155"/>
            <a:ext cx="5067985" cy="585417"/>
          </a:xfrm>
          <a:prstGeom prst="rect">
            <a:avLst/>
          </a:prstGeom>
          <a:ln w="19050">
            <a:solidFill>
              <a:srgbClr val="BCD6ED"/>
            </a:solidFill>
          </a:ln>
        </p:spPr>
        <p:txBody>
          <a:bodyPr vert="horz" wrap="square" lIns="0" tIns="31115" rIns="0" bIns="0" rtlCol="0">
            <a:spAutoFit/>
          </a:bodyPr>
          <a:lstStyle/>
          <a:p>
            <a:pPr marL="91440" marR="86360" lvl="0" indent="0" algn="l" defTabSz="914400" rtl="0" eaLnBrk="1" fontAlgn="auto" latinLnBrk="0" hangingPunct="1">
              <a:lnSpc>
                <a:spcPct val="100000"/>
              </a:lnSpc>
              <a:spcBef>
                <a:spcPts val="245"/>
              </a:spcBef>
              <a:spcAft>
                <a:spcPts val="0"/>
              </a:spcAft>
              <a:buClrTx/>
              <a:buSzTx/>
              <a:buFontTx/>
              <a:buNone/>
              <a:tabLst/>
              <a:defRPr/>
            </a:pPr>
            <a:r>
              <a:rPr kumimoji="0" lang="tr-TR" sz="1800" b="0" i="0" u="none" strike="noStrike" kern="1200" cap="none" spc="-10" normalizeH="0" baseline="0" noProof="0" dirty="0">
                <a:ln>
                  <a:noFill/>
                </a:ln>
                <a:solidFill>
                  <a:prstClr val="black"/>
                </a:solidFill>
                <a:effectLst/>
                <a:uLnTx/>
                <a:uFillTx/>
                <a:latin typeface="Calibri"/>
                <a:ea typeface="+mn-ea"/>
                <a:cs typeface="Calibri"/>
              </a:rPr>
              <a:t>Hayvancılık, Gıda, Mobilya, Tekstil, İnşaat, Hizmet sektörleridir.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0" name="object 11"/>
          <p:cNvSpPr txBox="1"/>
          <p:nvPr/>
        </p:nvSpPr>
        <p:spPr>
          <a:xfrm>
            <a:off x="6195450" y="974903"/>
            <a:ext cx="533146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5" normalizeH="0" baseline="0" noProof="0" dirty="0">
                <a:ln>
                  <a:noFill/>
                </a:ln>
                <a:solidFill>
                  <a:prstClr val="white"/>
                </a:solidFill>
                <a:effectLst/>
                <a:uLnTx/>
                <a:uFillTx/>
                <a:latin typeface="Calibri"/>
                <a:ea typeface="+mn-ea"/>
                <a:cs typeface="Calibri"/>
              </a:rPr>
              <a:t>Hizmet </a:t>
            </a:r>
            <a:r>
              <a:rPr kumimoji="0" sz="1600" b="1" i="0" u="none" strike="noStrike" kern="1200" cap="none" spc="-10" normalizeH="0" baseline="0" noProof="0" dirty="0">
                <a:ln>
                  <a:noFill/>
                </a:ln>
                <a:solidFill>
                  <a:prstClr val="white"/>
                </a:solidFill>
                <a:effectLst/>
                <a:uLnTx/>
                <a:uFillTx/>
                <a:latin typeface="Calibri"/>
                <a:ea typeface="+mn-ea"/>
                <a:cs typeface="Calibri"/>
              </a:rPr>
              <a:t>ve </a:t>
            </a:r>
            <a:r>
              <a:rPr kumimoji="0" sz="1600" b="1" i="0" u="none" strike="noStrike" kern="1200" cap="none" spc="-30" normalizeH="0" baseline="0" noProof="0" dirty="0">
                <a:ln>
                  <a:noFill/>
                </a:ln>
                <a:solidFill>
                  <a:prstClr val="white"/>
                </a:solidFill>
                <a:effectLst/>
                <a:uLnTx/>
                <a:uFillTx/>
                <a:latin typeface="Calibri"/>
                <a:ea typeface="+mn-ea"/>
                <a:cs typeface="Calibri"/>
              </a:rPr>
              <a:t>Tarım</a:t>
            </a:r>
            <a:r>
              <a:rPr kumimoji="0" sz="1600" b="1" i="0" u="none" strike="noStrike" kern="1200" cap="none" spc="5"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Sektörleri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12"/>
          <p:cNvSpPr txBox="1"/>
          <p:nvPr/>
        </p:nvSpPr>
        <p:spPr>
          <a:xfrm>
            <a:off x="6195450" y="1522583"/>
            <a:ext cx="5331460" cy="863057"/>
          </a:xfrm>
          <a:prstGeom prst="rect">
            <a:avLst/>
          </a:prstGeom>
          <a:ln w="19050">
            <a:solidFill>
              <a:srgbClr val="BCD6ED"/>
            </a:solidFill>
          </a:ln>
        </p:spPr>
        <p:txBody>
          <a:bodyPr vert="horz" wrap="square" lIns="0" tIns="31750" rIns="0" bIns="0" rtlCol="0">
            <a:spAutoFit/>
          </a:bodyPr>
          <a:lstStyle/>
          <a:p>
            <a:pPr marL="91440" marR="81280" lvl="0" indent="0" algn="just" defTabSz="914400" rtl="0" eaLnBrk="1" fontAlgn="auto" latinLnBrk="0" hangingPunct="1">
              <a:lnSpc>
                <a:spcPct val="100000"/>
              </a:lnSpc>
              <a:spcBef>
                <a:spcPts val="25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Hizmet </a:t>
            </a:r>
            <a:r>
              <a:rPr kumimoji="0" sz="1800" b="0" i="0" u="none" strike="noStrike" kern="1200" cap="none" spc="-10" normalizeH="0" baseline="0" noProof="0" dirty="0">
                <a:ln>
                  <a:noFill/>
                </a:ln>
                <a:solidFill>
                  <a:prstClr val="black"/>
                </a:solidFill>
                <a:effectLst/>
                <a:uLnTx/>
                <a:uFillTx/>
                <a:latin typeface="Calibri"/>
                <a:ea typeface="+mn-ea"/>
                <a:cs typeface="Calibri"/>
              </a:rPr>
              <a:t>sektöründe </a:t>
            </a:r>
            <a:r>
              <a:rPr kumimoji="0" sz="1800" b="0" i="0" u="none" strike="noStrike" kern="1200" cap="none" spc="-5" normalizeH="0" baseline="0" noProof="0" dirty="0">
                <a:ln>
                  <a:noFill/>
                </a:ln>
                <a:solidFill>
                  <a:prstClr val="black"/>
                </a:solidFill>
                <a:effectLst/>
                <a:uLnTx/>
                <a:uFillTx/>
                <a:latin typeface="Calibri"/>
                <a:ea typeface="+mn-ea"/>
                <a:cs typeface="Calibri"/>
              </a:rPr>
              <a:t>öne </a:t>
            </a:r>
            <a:r>
              <a:rPr kumimoji="0" sz="1800" b="0" i="0" u="none" strike="noStrike" kern="1200" cap="none" spc="-10" normalizeH="0" baseline="0" noProof="0" dirty="0">
                <a:ln>
                  <a:noFill/>
                </a:ln>
                <a:solidFill>
                  <a:prstClr val="black"/>
                </a:solidFill>
                <a:effectLst/>
                <a:uLnTx/>
                <a:uFillTx/>
                <a:latin typeface="Calibri"/>
                <a:ea typeface="+mn-ea"/>
                <a:cs typeface="Calibri"/>
              </a:rPr>
              <a:t>çıkan </a:t>
            </a:r>
            <a:r>
              <a:rPr kumimoji="0" sz="1800" b="0" i="0" u="none" strike="noStrike" kern="1200" cap="none" spc="0" normalizeH="0" baseline="0" noProof="0" dirty="0">
                <a:ln>
                  <a:noFill/>
                </a:ln>
                <a:solidFill>
                  <a:prstClr val="black"/>
                </a:solidFill>
                <a:effectLst/>
                <a:uLnTx/>
                <a:uFillTx/>
                <a:latin typeface="Calibri"/>
                <a:ea typeface="+mn-ea"/>
                <a:cs typeface="Calibri"/>
              </a:rPr>
              <a:t>alt </a:t>
            </a:r>
            <a:r>
              <a:rPr kumimoji="0" sz="1800" b="0" i="0" u="none" strike="noStrike" kern="1200" cap="none" spc="-25" normalizeH="0" baseline="0" noProof="0" dirty="0">
                <a:ln>
                  <a:noFill/>
                </a:ln>
                <a:solidFill>
                  <a:prstClr val="black"/>
                </a:solidFill>
                <a:effectLst/>
                <a:uLnTx/>
                <a:uFillTx/>
                <a:latin typeface="Calibri"/>
                <a:ea typeface="+mn-ea"/>
                <a:cs typeface="Calibri"/>
              </a:rPr>
              <a:t>sektörler, </a:t>
            </a:r>
            <a:r>
              <a:rPr kumimoji="0" sz="1800" b="0" i="0" u="none" strike="noStrike" kern="1200" cap="none" spc="-5" normalizeH="0" baseline="0" noProof="0" dirty="0">
                <a:ln>
                  <a:noFill/>
                </a:ln>
                <a:solidFill>
                  <a:prstClr val="black"/>
                </a:solidFill>
                <a:effectLst/>
                <a:uLnTx/>
                <a:uFillTx/>
                <a:latin typeface="Calibri"/>
                <a:ea typeface="+mn-ea"/>
                <a:cs typeface="Calibri"/>
              </a:rPr>
              <a:t>inşaat </a:t>
            </a:r>
            <a:r>
              <a:rPr kumimoji="0" sz="1800" b="0" i="0" u="none" strike="noStrike" kern="1200" cap="none" spc="-10" normalizeH="0" baseline="0" noProof="0" dirty="0">
                <a:ln>
                  <a:noFill/>
                </a:ln>
                <a:solidFill>
                  <a:prstClr val="black"/>
                </a:solidFill>
                <a:effectLst/>
                <a:uLnTx/>
                <a:uFillTx/>
                <a:latin typeface="Calibri"/>
                <a:ea typeface="+mn-ea"/>
                <a:cs typeface="Calibri"/>
              </a:rPr>
              <a:t>ve  ticaret; tarım </a:t>
            </a:r>
            <a:r>
              <a:rPr kumimoji="0" sz="1800" b="0" i="0" u="none" strike="noStrike" kern="1200" cap="none" spc="-5" normalizeH="0" baseline="0" noProof="0" dirty="0">
                <a:ln>
                  <a:noFill/>
                </a:ln>
                <a:solidFill>
                  <a:prstClr val="black"/>
                </a:solidFill>
                <a:effectLst/>
                <a:uLnTx/>
                <a:uFillTx/>
                <a:latin typeface="Calibri"/>
                <a:ea typeface="+mn-ea"/>
                <a:cs typeface="Calibri"/>
              </a:rPr>
              <a:t>sektöründe </a:t>
            </a:r>
            <a:r>
              <a:rPr kumimoji="0" sz="1800" b="0" i="0" u="none" strike="noStrike" kern="1200" cap="none" spc="-5" normalizeH="0" baseline="0" noProof="0" dirty="0" err="1">
                <a:ln>
                  <a:noFill/>
                </a:ln>
                <a:solidFill>
                  <a:prstClr val="black"/>
                </a:solidFill>
                <a:effectLst/>
                <a:uLnTx/>
                <a:uFillTx/>
                <a:latin typeface="Calibri"/>
                <a:ea typeface="+mn-ea"/>
                <a:cs typeface="Calibri"/>
              </a:rPr>
              <a:t>ise</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lang="tr-TR" sz="1800" b="0" i="0" u="none" strike="noStrike" kern="1200" cap="none" spc="-10" normalizeH="0" baseline="0" noProof="0" dirty="0">
                <a:ln>
                  <a:noFill/>
                </a:ln>
                <a:solidFill>
                  <a:prstClr val="black"/>
                </a:solidFill>
                <a:effectLst/>
                <a:uLnTx/>
                <a:uFillTx/>
                <a:latin typeface="Calibri"/>
                <a:ea typeface="+mn-ea"/>
                <a:cs typeface="Calibri"/>
              </a:rPr>
              <a:t>süt hayvancılığı</a:t>
            </a:r>
            <a:r>
              <a:rPr kumimoji="0" sz="1800" b="0" i="0" u="none" strike="noStrike" kern="1200" cap="none" spc="-5" normalizeH="0" baseline="0" noProof="0" dirty="0">
                <a:ln>
                  <a:noFill/>
                </a:ln>
                <a:solidFill>
                  <a:prstClr val="black"/>
                </a:solidFill>
                <a:effectLst/>
                <a:uLnTx/>
                <a:uFillTx/>
                <a:latin typeface="Calibri"/>
                <a:ea typeface="+mn-ea"/>
                <a:cs typeface="Calibri"/>
              </a:rPr>
              <a:t>,</a:t>
            </a:r>
            <a:r>
              <a:rPr kumimoji="0" lang="tr-TR" sz="1800" b="0" i="0" u="none" strike="noStrike" kern="1200" cap="none" spc="-5" normalizeH="0" baseline="0" noProof="0" dirty="0">
                <a:ln>
                  <a:noFill/>
                </a:ln>
                <a:solidFill>
                  <a:prstClr val="black"/>
                </a:solidFill>
                <a:effectLst/>
                <a:uLnTx/>
                <a:uFillTx/>
                <a:latin typeface="Calibri"/>
                <a:ea typeface="+mn-ea"/>
                <a:cs typeface="Calibri"/>
              </a:rPr>
              <a:t> bitkisel üretim ve</a:t>
            </a:r>
            <a:r>
              <a:rPr kumimoji="0" sz="1800" b="0" i="0" u="none" strike="noStrike" kern="1200" cap="none" spc="-5" normalizeH="0" baseline="0" noProof="0" dirty="0">
                <a:ln>
                  <a:noFill/>
                </a:ln>
                <a:solidFill>
                  <a:prstClr val="black"/>
                </a:solidFill>
                <a:effectLst/>
                <a:uLnTx/>
                <a:uFillTx/>
                <a:latin typeface="Calibri"/>
                <a:ea typeface="+mn-ea"/>
                <a:cs typeface="Calibri"/>
              </a:rPr>
              <a:t> meyvecili</a:t>
            </a:r>
            <a:r>
              <a:rPr kumimoji="0" lang="tr-TR" sz="1800" b="0" i="0" u="none" strike="noStrike" kern="1200" cap="none" spc="-5" normalizeH="0" baseline="0" noProof="0" dirty="0" err="1">
                <a:ln>
                  <a:noFill/>
                </a:ln>
                <a:solidFill>
                  <a:prstClr val="black"/>
                </a:solidFill>
                <a:effectLst/>
                <a:uLnTx/>
                <a:uFillTx/>
                <a:latin typeface="Calibri"/>
                <a:ea typeface="+mn-ea"/>
                <a:cs typeface="Calibri"/>
              </a:rPr>
              <a:t>ktir</a:t>
            </a:r>
            <a:r>
              <a:rPr kumimoji="0" lang="tr-TR" sz="1800" b="0" i="0" u="none" strike="noStrike" kern="1200" cap="none" spc="-5"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4"/>
          <p:cNvSpPr txBox="1"/>
          <p:nvPr/>
        </p:nvSpPr>
        <p:spPr>
          <a:xfrm>
            <a:off x="6195450" y="2572619"/>
            <a:ext cx="533146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Bingöl İli Yıllara Göre Kişi Başına GSYH Verileri (₺)</a:t>
            </a:r>
          </a:p>
        </p:txBody>
      </p:sp>
      <p:sp>
        <p:nvSpPr>
          <p:cNvPr id="14" name="object 15"/>
          <p:cNvSpPr txBox="1"/>
          <p:nvPr/>
        </p:nvSpPr>
        <p:spPr>
          <a:xfrm>
            <a:off x="664535" y="974903"/>
            <a:ext cx="507523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prstClr val="white"/>
                </a:solidFill>
                <a:effectLst/>
                <a:uLnTx/>
                <a:uFillTx/>
                <a:latin typeface="Calibri"/>
                <a:ea typeface="+mn-ea"/>
                <a:cs typeface="Calibri"/>
              </a:rPr>
              <a:t>İlin </a:t>
            </a:r>
            <a:r>
              <a:rPr kumimoji="0" sz="1600" b="1" i="0" u="none" strike="noStrike" kern="1200" cap="none" spc="-10" normalizeH="0" baseline="0" noProof="0" dirty="0">
                <a:ln>
                  <a:noFill/>
                </a:ln>
                <a:solidFill>
                  <a:prstClr val="white"/>
                </a:solidFill>
                <a:effectLst/>
                <a:uLnTx/>
                <a:uFillTx/>
                <a:latin typeface="Calibri"/>
                <a:ea typeface="+mn-ea"/>
                <a:cs typeface="Calibri"/>
              </a:rPr>
              <a:t>Ekonomisine </a:t>
            </a:r>
            <a:r>
              <a:rPr kumimoji="0" sz="1600" b="1" i="0" u="none" strike="noStrike" kern="1200" cap="none" spc="-50" normalizeH="0" baseline="0" noProof="0" dirty="0">
                <a:ln>
                  <a:noFill/>
                </a:ln>
                <a:solidFill>
                  <a:prstClr val="white"/>
                </a:solidFill>
                <a:effectLst/>
                <a:uLnTx/>
                <a:uFillTx/>
                <a:latin typeface="Calibri"/>
                <a:ea typeface="+mn-ea"/>
                <a:cs typeface="Calibri"/>
              </a:rPr>
              <a:t>Yön </a:t>
            </a:r>
            <a:r>
              <a:rPr kumimoji="0" sz="1600" b="1" i="0" u="none" strike="noStrike" kern="1200" cap="none" spc="-25" normalizeH="0" baseline="0" noProof="0" dirty="0">
                <a:ln>
                  <a:noFill/>
                </a:ln>
                <a:solidFill>
                  <a:prstClr val="white"/>
                </a:solidFill>
                <a:effectLst/>
                <a:uLnTx/>
                <a:uFillTx/>
                <a:latin typeface="Calibri"/>
                <a:ea typeface="+mn-ea"/>
                <a:cs typeface="Calibri"/>
              </a:rPr>
              <a:t>Veren</a:t>
            </a:r>
            <a:r>
              <a:rPr kumimoji="0" sz="1600" b="1" i="0" u="none" strike="noStrike" kern="1200" cap="none" spc="6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a:ln>
                  <a:noFill/>
                </a:ln>
                <a:solidFill>
                  <a:prstClr val="white"/>
                </a:solidFill>
                <a:effectLst/>
                <a:uLnTx/>
                <a:uFillTx/>
                <a:latin typeface="Calibri"/>
                <a:ea typeface="+mn-ea"/>
                <a:cs typeface="Calibri"/>
              </a:rPr>
              <a:t>Sektörler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18" name="Tablo 17"/>
          <p:cNvGraphicFramePr>
            <a:graphicFrameLocks noGrp="1"/>
          </p:cNvGraphicFramePr>
          <p:nvPr>
            <p:extLst>
              <p:ext uri="{D42A27DB-BD31-4B8C-83A1-F6EECF244321}">
                <p14:modId xmlns:p14="http://schemas.microsoft.com/office/powerpoint/2010/main" val="388788090"/>
              </p:ext>
            </p:extLst>
          </p:nvPr>
        </p:nvGraphicFramePr>
        <p:xfrm>
          <a:off x="664535" y="2986385"/>
          <a:ext cx="5067986" cy="1324564"/>
        </p:xfrm>
        <a:graphic>
          <a:graphicData uri="http://schemas.openxmlformats.org/drawingml/2006/table">
            <a:tbl>
              <a:tblPr/>
              <a:tblGrid>
                <a:gridCol w="3842460">
                  <a:extLst>
                    <a:ext uri="{9D8B030D-6E8A-4147-A177-3AD203B41FA5}">
                      <a16:colId xmlns:a16="http://schemas.microsoft.com/office/drawing/2014/main" val="201088323"/>
                    </a:ext>
                  </a:extLst>
                </a:gridCol>
                <a:gridCol w="1225526">
                  <a:extLst>
                    <a:ext uri="{9D8B030D-6E8A-4147-A177-3AD203B41FA5}">
                      <a16:colId xmlns:a16="http://schemas.microsoft.com/office/drawing/2014/main" val="2723813676"/>
                    </a:ext>
                  </a:extLst>
                </a:gridCol>
              </a:tblGrid>
              <a:tr h="331141">
                <a:tc>
                  <a:txBody>
                    <a:bodyPr/>
                    <a:lstStyle/>
                    <a:p>
                      <a:pPr marL="9525" algn="ctr">
                        <a:lnSpc>
                          <a:spcPct val="100000"/>
                        </a:lnSpc>
                        <a:spcBef>
                          <a:spcPts val="385"/>
                        </a:spcBef>
                      </a:pPr>
                      <a:r>
                        <a:rPr sz="1400" b="1" spc="-10" dirty="0"/>
                        <a:t>Sektör</a:t>
                      </a:r>
                      <a:endParaRPr sz="1400" b="1" dirty="0">
                        <a:latin typeface="Calibri"/>
                        <a:cs typeface="Calibri"/>
                      </a:endParaRPr>
                    </a:p>
                  </a:txBody>
                  <a:tcPr marL="0" marR="0" marT="488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50800" algn="ctr">
                        <a:lnSpc>
                          <a:spcPct val="100000"/>
                        </a:lnSpc>
                        <a:spcBef>
                          <a:spcPts val="385"/>
                        </a:spcBef>
                      </a:pPr>
                      <a:r>
                        <a:rPr sz="1400" b="1" spc="-15" dirty="0"/>
                        <a:t>GSYİH </a:t>
                      </a:r>
                      <a:r>
                        <a:rPr sz="1400" b="1" spc="-20" dirty="0"/>
                        <a:t>Payı</a:t>
                      </a:r>
                      <a:r>
                        <a:rPr sz="1400" b="1" dirty="0"/>
                        <a:t> </a:t>
                      </a:r>
                      <a:r>
                        <a:rPr sz="1400" b="1" spc="-5" dirty="0"/>
                        <a:t>%</a:t>
                      </a:r>
                      <a:endParaRPr sz="1400" b="1" dirty="0">
                        <a:latin typeface="Calibri"/>
                        <a:cs typeface="Calibri"/>
                      </a:endParaRPr>
                    </a:p>
                  </a:txBody>
                  <a:tcPr marL="0" marR="0" marT="4889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00577406"/>
                  </a:ext>
                </a:extLst>
              </a:tr>
              <a:tr h="331141">
                <a:tc>
                  <a:txBody>
                    <a:bodyPr/>
                    <a:lstStyle/>
                    <a:p>
                      <a:pPr marL="9525">
                        <a:lnSpc>
                          <a:spcPts val="1889"/>
                        </a:lnSpc>
                      </a:pPr>
                      <a:r>
                        <a:rPr sz="1400" spc="-5" dirty="0" err="1" smtClean="0"/>
                        <a:t>Hizmetler</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89"/>
                        </a:lnSpc>
                      </a:pPr>
                      <a:r>
                        <a:rPr lang="tr-TR" sz="1400" b="1" dirty="0" smtClean="0">
                          <a:solidFill>
                            <a:schemeClr val="tx1"/>
                          </a:solidFill>
                        </a:rPr>
                        <a:t>63,57</a:t>
                      </a:r>
                      <a:endParaRPr lang="tr-TR" sz="1400" b="1" dirty="0">
                        <a:solidFill>
                          <a:schemeClr val="tx1"/>
                        </a:solidFill>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331141">
                <a:tc>
                  <a:txBody>
                    <a:bodyPr/>
                    <a:lstStyle/>
                    <a:p>
                      <a:pPr marL="9525">
                        <a:lnSpc>
                          <a:spcPts val="1889"/>
                        </a:lnSpc>
                      </a:pPr>
                      <a:r>
                        <a:rPr sz="1400" spc="-10" dirty="0" err="1" smtClean="0"/>
                        <a:t>Sanayi</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89"/>
                        </a:lnSpc>
                      </a:pPr>
                      <a:r>
                        <a:rPr lang="tr-TR" sz="1400" b="1" dirty="0" smtClean="0">
                          <a:solidFill>
                            <a:schemeClr val="tx1"/>
                          </a:solidFill>
                          <a:latin typeface="+mn-lt"/>
                          <a:cs typeface="+mn-cs"/>
                        </a:rPr>
                        <a:t>12,71</a:t>
                      </a:r>
                      <a:endParaRPr lang="tr-TR" sz="1400" b="1" dirty="0">
                        <a:solidFill>
                          <a:schemeClr val="tx1"/>
                        </a:solidFill>
                        <a:latin typeface="+mn-lt"/>
                        <a:cs typeface="+mn-cs"/>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331141">
                <a:tc>
                  <a:txBody>
                    <a:bodyPr/>
                    <a:lstStyle/>
                    <a:p>
                      <a:pPr marL="9525">
                        <a:lnSpc>
                          <a:spcPts val="1889"/>
                        </a:lnSpc>
                      </a:pPr>
                      <a:r>
                        <a:rPr sz="1400" spc="-30" dirty="0" err="1" smtClean="0"/>
                        <a:t>Tarım</a:t>
                      </a:r>
                      <a:endParaRPr sz="1400" dirty="0">
                        <a:latin typeface="Calibri"/>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ts val="1889"/>
                        </a:lnSpc>
                      </a:pPr>
                      <a:r>
                        <a:rPr lang="tr-TR" sz="1400" b="1" dirty="0" smtClean="0">
                          <a:solidFill>
                            <a:schemeClr val="tx1"/>
                          </a:solidFill>
                          <a:latin typeface="+mn-lt"/>
                          <a:cs typeface="+mn-cs"/>
                        </a:rPr>
                        <a:t>13,87</a:t>
                      </a:r>
                      <a:endParaRPr lang="tr-TR" sz="1400" b="1" dirty="0">
                        <a:solidFill>
                          <a:schemeClr val="tx1"/>
                        </a:solidFill>
                        <a:latin typeface="+mn-lt"/>
                        <a:cs typeface="+mn-cs"/>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3970334026"/>
              </p:ext>
            </p:extLst>
          </p:nvPr>
        </p:nvGraphicFramePr>
        <p:xfrm>
          <a:off x="664535" y="4365362"/>
          <a:ext cx="5067986" cy="1077383"/>
        </p:xfrm>
        <a:graphic>
          <a:graphicData uri="http://schemas.openxmlformats.org/drawingml/2006/table">
            <a:tbl>
              <a:tblPr/>
              <a:tblGrid>
                <a:gridCol w="3849712">
                  <a:extLst>
                    <a:ext uri="{9D8B030D-6E8A-4147-A177-3AD203B41FA5}">
                      <a16:colId xmlns:a16="http://schemas.microsoft.com/office/drawing/2014/main" val="201088323"/>
                    </a:ext>
                  </a:extLst>
                </a:gridCol>
                <a:gridCol w="1218274">
                  <a:extLst>
                    <a:ext uri="{9D8B030D-6E8A-4147-A177-3AD203B41FA5}">
                      <a16:colId xmlns:a16="http://schemas.microsoft.com/office/drawing/2014/main" val="2723813676"/>
                    </a:ext>
                  </a:extLst>
                </a:gridCol>
              </a:tblGrid>
              <a:tr h="277854">
                <a:tc>
                  <a:txBody>
                    <a:bodyPr/>
                    <a:lstStyle/>
                    <a:p>
                      <a:pPr marL="9525">
                        <a:lnSpc>
                          <a:spcPts val="1889"/>
                        </a:lnSpc>
                      </a:pPr>
                      <a:r>
                        <a:rPr sz="1400" spc="-5" dirty="0">
                          <a:latin typeface="+mn-lt"/>
                        </a:rPr>
                        <a:t>Kişi </a:t>
                      </a:r>
                      <a:r>
                        <a:rPr sz="1400" spc="-5" dirty="0" err="1">
                          <a:latin typeface="+mn-lt"/>
                        </a:rPr>
                        <a:t>Başına</a:t>
                      </a:r>
                      <a:r>
                        <a:rPr sz="1400" spc="-5" dirty="0">
                          <a:latin typeface="+mn-lt"/>
                        </a:rPr>
                        <a:t> </a:t>
                      </a:r>
                      <a:r>
                        <a:rPr sz="1400" spc="-5" dirty="0" smtClean="0">
                          <a:latin typeface="+mn-lt"/>
                        </a:rPr>
                        <a:t>GSYİH</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ts val="1889"/>
                        </a:lnSpc>
                      </a:pPr>
                      <a:r>
                        <a:rPr lang="tr-TR" sz="1400" b="1" spc="-5" dirty="0" smtClean="0">
                          <a:solidFill>
                            <a:schemeClr val="tx1"/>
                          </a:solidFill>
                          <a:latin typeface="+mn-lt"/>
                        </a:rPr>
                        <a:t>6.165 </a:t>
                      </a:r>
                      <a:r>
                        <a:rPr lang="tr-TR" sz="1400" b="1" spc="-5" dirty="0">
                          <a:solidFill>
                            <a:schemeClr val="tx1"/>
                          </a:solidFill>
                          <a:latin typeface="+mn-lt"/>
                        </a:rPr>
                        <a:t>$</a:t>
                      </a:r>
                      <a:endParaRPr sz="1400" b="1" dirty="0">
                        <a:solidFill>
                          <a:schemeClr val="tx1"/>
                        </a:solidFill>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9698095"/>
                  </a:ext>
                </a:extLst>
              </a:tr>
              <a:tr h="549405">
                <a:tc>
                  <a:txBody>
                    <a:bodyPr/>
                    <a:lstStyle/>
                    <a:p>
                      <a:pPr marL="9525">
                        <a:lnSpc>
                          <a:spcPts val="1889"/>
                        </a:lnSpc>
                      </a:pPr>
                      <a:r>
                        <a:rPr lang="tr-TR" sz="1400" spc="-5" dirty="0">
                          <a:latin typeface="+mn-lt"/>
                        </a:rPr>
                        <a:t>Kişi</a:t>
                      </a:r>
                      <a:r>
                        <a:rPr lang="tr-TR" sz="1400" spc="-5" baseline="0" dirty="0">
                          <a:latin typeface="+mn-lt"/>
                        </a:rPr>
                        <a:t> Başına Düşen GSYİH Bazında İl Sırası </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ts val="1889"/>
                        </a:lnSpc>
                      </a:pPr>
                      <a:r>
                        <a:rPr lang="tr-TR" sz="1400" b="1" spc="-5" dirty="0">
                          <a:solidFill>
                            <a:schemeClr val="tx1"/>
                          </a:solidFill>
                          <a:latin typeface="+mn-lt"/>
                        </a:rPr>
                        <a:t>73</a:t>
                      </a:r>
                      <a:r>
                        <a:rPr sz="1400" b="1" spc="-5" dirty="0">
                          <a:solidFill>
                            <a:schemeClr val="tx1"/>
                          </a:solidFill>
                          <a:latin typeface="+mn-lt"/>
                        </a:rPr>
                        <a:t>.</a:t>
                      </a:r>
                      <a:r>
                        <a:rPr sz="1400" b="1" spc="-90" dirty="0">
                          <a:solidFill>
                            <a:schemeClr val="tx1"/>
                          </a:solidFill>
                          <a:latin typeface="+mn-lt"/>
                        </a:rPr>
                        <a:t> </a:t>
                      </a:r>
                      <a:r>
                        <a:rPr sz="1400" b="1" spc="-15" dirty="0">
                          <a:solidFill>
                            <a:schemeClr val="tx1"/>
                          </a:solidFill>
                          <a:latin typeface="+mn-lt"/>
                        </a:rPr>
                        <a:t>sıra</a:t>
                      </a:r>
                      <a:endParaRPr sz="1400" b="1" dirty="0">
                        <a:solidFill>
                          <a:schemeClr val="tx1"/>
                        </a:solidFill>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370579440"/>
                  </a:ext>
                </a:extLst>
              </a:tr>
              <a:tr h="250124">
                <a:tc>
                  <a:txBody>
                    <a:bodyPr/>
                    <a:lstStyle/>
                    <a:p>
                      <a:pPr marL="9525">
                        <a:lnSpc>
                          <a:spcPct val="100000"/>
                        </a:lnSpc>
                        <a:spcBef>
                          <a:spcPts val="50"/>
                        </a:spcBef>
                      </a:pPr>
                      <a:r>
                        <a:rPr sz="1400" spc="-5" dirty="0">
                          <a:solidFill>
                            <a:schemeClr val="tx1"/>
                          </a:solidFill>
                          <a:latin typeface="+mn-lt"/>
                        </a:rPr>
                        <a:t>İşsizlik </a:t>
                      </a:r>
                      <a:r>
                        <a:rPr sz="1400" spc="-15" dirty="0" err="1">
                          <a:solidFill>
                            <a:schemeClr val="tx1"/>
                          </a:solidFill>
                          <a:latin typeface="+mn-lt"/>
                        </a:rPr>
                        <a:t>Oranı</a:t>
                      </a:r>
                      <a:r>
                        <a:rPr sz="1400" spc="-15" dirty="0">
                          <a:solidFill>
                            <a:schemeClr val="tx1"/>
                          </a:solidFill>
                          <a:latin typeface="+mn-lt"/>
                        </a:rPr>
                        <a:t> </a:t>
                      </a:r>
                      <a:r>
                        <a:rPr sz="1400" spc="-5" dirty="0" smtClean="0">
                          <a:solidFill>
                            <a:schemeClr val="tx1"/>
                          </a:solidFill>
                          <a:latin typeface="+mn-lt"/>
                        </a:rPr>
                        <a:t>%</a:t>
                      </a:r>
                      <a:endParaRPr sz="1400" dirty="0">
                        <a:solidFill>
                          <a:schemeClr val="tx1"/>
                        </a:solidFill>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50"/>
                        </a:spcBef>
                      </a:pPr>
                      <a:r>
                        <a:rPr sz="1400" b="1" spc="-5" dirty="0">
                          <a:solidFill>
                            <a:schemeClr val="tx1"/>
                          </a:solidFill>
                          <a:latin typeface="+mn-lt"/>
                        </a:rPr>
                        <a:t>7</a:t>
                      </a:r>
                      <a:endParaRPr sz="1400" b="1" dirty="0">
                        <a:solidFill>
                          <a:schemeClr val="tx1"/>
                        </a:solidFill>
                        <a:latin typeface="+mn-lt"/>
                        <a:cs typeface="Calibri"/>
                      </a:endParaRPr>
                    </a:p>
                  </a:txBody>
                  <a:tcPr marL="0" marR="0" marT="635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827705179"/>
                  </a:ext>
                </a:extLst>
              </a:tr>
            </a:tbl>
          </a:graphicData>
        </a:graphic>
      </p:graphicFrame>
      <p:graphicFrame>
        <p:nvGraphicFramePr>
          <p:cNvPr id="15" name="Grafik 14"/>
          <p:cNvGraphicFramePr>
            <a:graphicFrameLocks/>
          </p:cNvGraphicFramePr>
          <p:nvPr>
            <p:extLst>
              <p:ext uri="{D42A27DB-BD31-4B8C-83A1-F6EECF244321}">
                <p14:modId xmlns:p14="http://schemas.microsoft.com/office/powerpoint/2010/main" val="2515872548"/>
              </p:ext>
            </p:extLst>
          </p:nvPr>
        </p:nvGraphicFramePr>
        <p:xfrm>
          <a:off x="6195450" y="2882882"/>
          <a:ext cx="5331460" cy="25598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34397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21"/>
          <p:cNvSpPr txBox="1"/>
          <p:nvPr/>
        </p:nvSpPr>
        <p:spPr>
          <a:xfrm>
            <a:off x="701375" y="6091467"/>
            <a:ext cx="10867912" cy="30905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31750" rIns="0" bIns="0" rtlCol="0">
            <a:spAutoFit/>
          </a:bodyPr>
          <a:lstStyle/>
          <a:p>
            <a:pPr lvl="0" algn="ctr">
              <a:spcBef>
                <a:spcPts val="250"/>
              </a:spcBef>
              <a:defRPr/>
            </a:pPr>
            <a:r>
              <a:rPr lang="tr-TR" spc="-10" dirty="0">
                <a:solidFill>
                  <a:srgbClr val="FFFFFF"/>
                </a:solidFill>
                <a:cs typeface="Calibri"/>
              </a:rPr>
              <a:t>Bingöl </a:t>
            </a:r>
            <a:r>
              <a:rPr lang="tr-TR" dirty="0">
                <a:solidFill>
                  <a:srgbClr val="FFFFFF"/>
                </a:solidFill>
                <a:cs typeface="Calibri"/>
              </a:rPr>
              <a:t>2024 </a:t>
            </a:r>
            <a:r>
              <a:rPr lang="tr-TR" spc="-10" dirty="0">
                <a:solidFill>
                  <a:srgbClr val="FFFFFF"/>
                </a:solidFill>
                <a:cs typeface="Calibri"/>
              </a:rPr>
              <a:t>yılı  Ocak-Kasım dönemi itibariyle 5,251 </a:t>
            </a:r>
            <a:r>
              <a:rPr lang="tr-TR" dirty="0">
                <a:solidFill>
                  <a:srgbClr val="FFFFFF"/>
                </a:solidFill>
                <a:cs typeface="Calibri"/>
              </a:rPr>
              <a:t>Milyon Dolar </a:t>
            </a:r>
            <a:r>
              <a:rPr lang="tr-TR" spc="-15" dirty="0">
                <a:solidFill>
                  <a:srgbClr val="FFFFFF"/>
                </a:solidFill>
                <a:cs typeface="Calibri"/>
              </a:rPr>
              <a:t>ihracat </a:t>
            </a:r>
            <a:r>
              <a:rPr lang="tr-TR" spc="-5" dirty="0">
                <a:solidFill>
                  <a:srgbClr val="FFFFFF"/>
                </a:solidFill>
                <a:cs typeface="Calibri"/>
              </a:rPr>
              <a:t>ile Türkiye’</a:t>
            </a:r>
            <a:r>
              <a:rPr lang="tr-TR" spc="-15" dirty="0">
                <a:solidFill>
                  <a:srgbClr val="FFFFFF"/>
                </a:solidFill>
                <a:cs typeface="Calibri"/>
              </a:rPr>
              <a:t>de </a:t>
            </a:r>
            <a:r>
              <a:rPr lang="tr-TR" dirty="0">
                <a:solidFill>
                  <a:prstClr val="white"/>
                </a:solidFill>
                <a:cs typeface="Calibri"/>
              </a:rPr>
              <a:t>77</a:t>
            </a:r>
            <a:r>
              <a:rPr lang="tr-TR" dirty="0">
                <a:solidFill>
                  <a:srgbClr val="FFFF00"/>
                </a:solidFill>
                <a:cs typeface="Calibri"/>
              </a:rPr>
              <a:t>.</a:t>
            </a:r>
            <a:r>
              <a:rPr lang="tr-TR" dirty="0">
                <a:solidFill>
                  <a:srgbClr val="FFFFFF"/>
                </a:solidFill>
                <a:cs typeface="Calibri"/>
              </a:rPr>
              <a:t> </a:t>
            </a:r>
            <a:r>
              <a:rPr lang="tr-TR" spc="-10" dirty="0">
                <a:solidFill>
                  <a:srgbClr val="FFFFFF"/>
                </a:solidFill>
                <a:cs typeface="Calibri"/>
              </a:rPr>
              <a:t>sırada yer</a:t>
            </a:r>
            <a:r>
              <a:rPr lang="tr-TR" spc="215" dirty="0">
                <a:solidFill>
                  <a:srgbClr val="FFFFFF"/>
                </a:solidFill>
                <a:cs typeface="Calibri"/>
              </a:rPr>
              <a:t> </a:t>
            </a:r>
            <a:r>
              <a:rPr lang="tr-TR" spc="-5" dirty="0">
                <a:solidFill>
                  <a:srgbClr val="FFFFFF"/>
                </a:solidFill>
                <a:cs typeface="Calibri"/>
              </a:rPr>
              <a:t>almaktadır.</a:t>
            </a:r>
            <a:endParaRPr lang="tr-TR" dirty="0">
              <a:solidFill>
                <a:prstClr val="black"/>
              </a:solidFill>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0" name="object 8"/>
          <p:cNvSpPr txBox="1"/>
          <p:nvPr/>
        </p:nvSpPr>
        <p:spPr>
          <a:xfrm>
            <a:off x="699943" y="964399"/>
            <a:ext cx="4698875"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Yıllara Göre İhracat Rakamları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TÜİK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20</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-202</a:t>
            </a:r>
            <a:r>
              <a:rPr lang="tr-TR" sz="1600" b="1" spc="-15" dirty="0">
                <a:solidFill>
                  <a:srgbClr val="FFFFFF"/>
                </a:solidFill>
                <a:latin typeface="Calibri"/>
                <a:cs typeface="Calibri"/>
              </a:rPr>
              <a:t>4</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lang="sv-SE" sz="1600" b="1" i="0" u="none" strike="noStrike" kern="1200" cap="none" spc="-15" normalizeH="0" baseline="0" noProof="0" dirty="0">
              <a:ln>
                <a:noFill/>
              </a:ln>
              <a:solidFill>
                <a:srgbClr val="FFFFFF"/>
              </a:solidFill>
              <a:effectLst/>
              <a:uLnTx/>
              <a:uFillTx/>
              <a:latin typeface="Calibri"/>
              <a:ea typeface="+mn-ea"/>
              <a:cs typeface="Calibri"/>
            </a:endParaRPr>
          </a:p>
        </p:txBody>
      </p:sp>
      <p:sp>
        <p:nvSpPr>
          <p:cNvPr id="11" name="object 8"/>
          <p:cNvSpPr txBox="1"/>
          <p:nvPr/>
        </p:nvSpPr>
        <p:spPr>
          <a:xfrm>
            <a:off x="5589142" y="964399"/>
            <a:ext cx="5980146"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sv-SE" sz="1600" b="1" i="0" u="none" strike="noStrike" kern="1200" cap="none" spc="-15" normalizeH="0" baseline="0" noProof="0" dirty="0">
                <a:ln>
                  <a:noFill/>
                </a:ln>
                <a:solidFill>
                  <a:srgbClr val="FFFFFF"/>
                </a:solidFill>
                <a:effectLst/>
                <a:uLnTx/>
                <a:uFillTx/>
                <a:latin typeface="Calibri"/>
                <a:ea typeface="+mn-ea"/>
                <a:cs typeface="Calibri"/>
              </a:rPr>
              <a:t>İhracatın Sektörel Dağılımı </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İlk 10 Sektör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TÜİK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202</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4 </a:t>
            </a:r>
            <a:r>
              <a:rPr kumimoji="0" lang="sv-SE"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lang="sv-SE" sz="1600" b="1" i="0" u="none" strike="noStrike" kern="1200" cap="none" spc="-15" normalizeH="0" baseline="0" noProof="0" dirty="0">
              <a:ln>
                <a:noFill/>
              </a:ln>
              <a:solidFill>
                <a:srgbClr val="FFFFFF"/>
              </a:solidFill>
              <a:effectLst/>
              <a:uLnTx/>
              <a:uFillTx/>
              <a:latin typeface="Calibri"/>
              <a:ea typeface="+mn-ea"/>
              <a:cs typeface="Calibri"/>
            </a:endParaRPr>
          </a:p>
        </p:txBody>
      </p:sp>
      <p:graphicFrame>
        <p:nvGraphicFramePr>
          <p:cNvPr id="12" name="Grafik 11"/>
          <p:cNvGraphicFramePr>
            <a:graphicFrameLocks/>
          </p:cNvGraphicFramePr>
          <p:nvPr>
            <p:extLst>
              <p:ext uri="{D42A27DB-BD31-4B8C-83A1-F6EECF244321}">
                <p14:modId xmlns:p14="http://schemas.microsoft.com/office/powerpoint/2010/main" val="336948255"/>
              </p:ext>
            </p:extLst>
          </p:nvPr>
        </p:nvGraphicFramePr>
        <p:xfrm>
          <a:off x="699942" y="1661311"/>
          <a:ext cx="4698875" cy="41206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3861305052"/>
              </p:ext>
            </p:extLst>
          </p:nvPr>
        </p:nvGraphicFramePr>
        <p:xfrm>
          <a:off x="5589141" y="1332692"/>
          <a:ext cx="5980145" cy="4659545"/>
        </p:xfrm>
        <a:graphic>
          <a:graphicData uri="http://schemas.openxmlformats.org/drawingml/2006/table">
            <a:tbl>
              <a:tblPr/>
              <a:tblGrid>
                <a:gridCol w="4515893">
                  <a:extLst>
                    <a:ext uri="{9D8B030D-6E8A-4147-A177-3AD203B41FA5}">
                      <a16:colId xmlns:a16="http://schemas.microsoft.com/office/drawing/2014/main" val="3442132565"/>
                    </a:ext>
                  </a:extLst>
                </a:gridCol>
                <a:gridCol w="1464252">
                  <a:extLst>
                    <a:ext uri="{9D8B030D-6E8A-4147-A177-3AD203B41FA5}">
                      <a16:colId xmlns:a16="http://schemas.microsoft.com/office/drawing/2014/main" val="841566887"/>
                    </a:ext>
                  </a:extLst>
                </a:gridCol>
              </a:tblGrid>
              <a:tr h="335312">
                <a:tc>
                  <a:txBody>
                    <a:bodyPr/>
                    <a:lstStyle/>
                    <a:p>
                      <a:pPr algn="l" rtl="0" fontAlgn="b"/>
                      <a:r>
                        <a:rPr lang="tr-TR" sz="1400" b="1" i="0" u="none" strike="noStrike" dirty="0" smtClean="0">
                          <a:solidFill>
                            <a:schemeClr val="bg1"/>
                          </a:solidFill>
                          <a:effectLst/>
                          <a:latin typeface="+mn-lt"/>
                        </a:rPr>
                        <a:t>Sektör</a:t>
                      </a:r>
                      <a:endParaRPr lang="tr-TR" sz="1400" b="1" i="0" u="none" strike="noStrike" dirty="0">
                        <a:solidFill>
                          <a:schemeClr val="bg1"/>
                        </a:solidFill>
                        <a:effectLst/>
                        <a:latin typeface="+mn-lt"/>
                      </a:endParaRPr>
                    </a:p>
                  </a:txBody>
                  <a:tcPr marL="8703" marR="8703" marT="870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tc>
                  <a:txBody>
                    <a:bodyPr/>
                    <a:lstStyle/>
                    <a:p>
                      <a:pPr algn="ctr" rtl="0" fontAlgn="ctr"/>
                      <a:r>
                        <a:rPr kumimoji="0" lang="tr-TR" sz="1400" b="1" i="0" u="none" strike="noStrike" kern="1200" cap="none" spc="-15" normalizeH="0" baseline="0" noProof="0" dirty="0" smtClean="0">
                          <a:ln>
                            <a:noFill/>
                          </a:ln>
                          <a:solidFill>
                            <a:srgbClr val="FFFFFF"/>
                          </a:solidFill>
                          <a:effectLst/>
                          <a:uLnTx/>
                          <a:uFillTx/>
                          <a:latin typeface="+mn-lt"/>
                          <a:ea typeface="+mn-ea"/>
                          <a:cs typeface="Calibri"/>
                        </a:rPr>
                        <a:t>İhracat Tutarı($)</a:t>
                      </a:r>
                      <a:endParaRPr lang="tr-TR" sz="1400" b="1" i="0" u="none" strike="noStrike" dirty="0">
                        <a:solidFill>
                          <a:schemeClr val="bg1"/>
                        </a:solidFill>
                        <a:effectLst/>
                        <a:latin typeface="+mn-lt"/>
                      </a:endParaRPr>
                    </a:p>
                  </a:txBody>
                  <a:tcPr marL="8703" marR="8703" marT="870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extLst>
                  <a:ext uri="{0D108BD9-81ED-4DB2-BD59-A6C34878D82A}">
                    <a16:rowId xmlns:a16="http://schemas.microsoft.com/office/drawing/2014/main" val="80292883"/>
                  </a:ext>
                </a:extLst>
              </a:tr>
              <a:tr h="363424">
                <a:tc>
                  <a:txBody>
                    <a:bodyPr/>
                    <a:lstStyle/>
                    <a:p>
                      <a:pPr algn="l" rtl="0" fontAlgn="b"/>
                      <a:r>
                        <a:rPr lang="tr-TR" sz="1200" b="0" i="0" u="none" strike="noStrike" dirty="0">
                          <a:solidFill>
                            <a:srgbClr val="000000"/>
                          </a:solidFill>
                          <a:effectLst/>
                          <a:latin typeface="+mn-lt"/>
                        </a:rPr>
                        <a:t>Seramik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1.178.781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26295511"/>
                  </a:ext>
                </a:extLst>
              </a:tr>
              <a:tr h="679541">
                <a:tc>
                  <a:txBody>
                    <a:bodyPr/>
                    <a:lstStyle/>
                    <a:p>
                      <a:pPr algn="l" rtl="0" fontAlgn="b"/>
                      <a:r>
                        <a:rPr lang="tr-TR" sz="1200" b="0" i="0" u="none" strike="noStrike" dirty="0">
                          <a:solidFill>
                            <a:srgbClr val="000000"/>
                          </a:solidFill>
                          <a:effectLst/>
                          <a:latin typeface="+mn-lt"/>
                        </a:rPr>
                        <a:t>Mobilyalar, yatak takımları, aydınlatma cihazları, reklam lambaları, ışıklı tabelalar vb., prefabrik yapılar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747.414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83953875"/>
                  </a:ext>
                </a:extLst>
              </a:tr>
              <a:tr h="363424">
                <a:tc>
                  <a:txBody>
                    <a:bodyPr/>
                    <a:lstStyle/>
                    <a:p>
                      <a:pPr algn="l" rtl="0" fontAlgn="b"/>
                      <a:r>
                        <a:rPr lang="tr-TR" sz="1200" b="0" i="0" u="none" strike="noStrike" dirty="0">
                          <a:solidFill>
                            <a:srgbClr val="000000"/>
                          </a:solidFill>
                          <a:effectLst/>
                          <a:latin typeface="+mn-lt"/>
                        </a:rPr>
                        <a:t>Plastikler ve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668.700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170161463"/>
                  </a:ext>
                </a:extLst>
              </a:tr>
              <a:tr h="456893">
                <a:tc>
                  <a:txBody>
                    <a:bodyPr/>
                    <a:lstStyle/>
                    <a:p>
                      <a:pPr algn="l" rtl="0" fontAlgn="b"/>
                      <a:r>
                        <a:rPr lang="tr-TR" sz="1200" b="0" i="0" u="none" strike="noStrike" dirty="0">
                          <a:solidFill>
                            <a:srgbClr val="000000"/>
                          </a:solidFill>
                          <a:effectLst/>
                          <a:latin typeface="+mn-lt"/>
                        </a:rPr>
                        <a:t>Kağıt ve karton, kağıt hamurundan, kağıttan veya kartondan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279.347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916931257"/>
                  </a:ext>
                </a:extLst>
              </a:tr>
              <a:tr h="456893">
                <a:tc>
                  <a:txBody>
                    <a:bodyPr/>
                    <a:lstStyle/>
                    <a:p>
                      <a:pPr algn="l" rtl="0" fontAlgn="b"/>
                      <a:r>
                        <a:rPr lang="tr-TR" sz="1200" b="0" i="0" u="none" strike="noStrike" dirty="0">
                          <a:solidFill>
                            <a:srgbClr val="000000"/>
                          </a:solidFill>
                          <a:effectLst/>
                          <a:latin typeface="+mn-lt"/>
                        </a:rPr>
                        <a:t>Süt ürünleri, yumurtalar, tabii bal, diğer yenilebilir hayvansal menşeli ürünler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180.834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77404359"/>
                  </a:ext>
                </a:extLst>
              </a:tr>
              <a:tr h="363424">
                <a:tc>
                  <a:txBody>
                    <a:bodyPr/>
                    <a:lstStyle/>
                    <a:p>
                      <a:pPr algn="l" rtl="0" fontAlgn="b"/>
                      <a:r>
                        <a:rPr lang="tr-TR" sz="1200" b="0" i="0" u="none" strike="noStrike" dirty="0">
                          <a:solidFill>
                            <a:srgbClr val="000000"/>
                          </a:solidFill>
                          <a:effectLst/>
                          <a:latin typeface="+mn-lt"/>
                        </a:rPr>
                        <a:t>Demir veya çelikten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175.230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97304020"/>
                  </a:ext>
                </a:extLst>
              </a:tr>
              <a:tr h="456893">
                <a:tc>
                  <a:txBody>
                    <a:bodyPr/>
                    <a:lstStyle/>
                    <a:p>
                      <a:pPr algn="l" rtl="0" fontAlgn="b"/>
                      <a:r>
                        <a:rPr lang="tr-TR" sz="1200" b="0" i="0" u="none" strike="noStrike" dirty="0">
                          <a:solidFill>
                            <a:srgbClr val="000000"/>
                          </a:solidFill>
                          <a:effectLst/>
                          <a:latin typeface="+mn-lt"/>
                        </a:rPr>
                        <a:t>Ayakkabılar, getrler, tozluklar ve benzeri eşya, bunların aksamı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96.352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04870895"/>
                  </a:ext>
                </a:extLst>
              </a:tr>
              <a:tr h="456893">
                <a:tc>
                  <a:txBody>
                    <a:bodyPr/>
                    <a:lstStyle/>
                    <a:p>
                      <a:pPr algn="l" rtl="0" fontAlgn="b"/>
                      <a:r>
                        <a:rPr lang="tr-TR" sz="1200" b="0" i="0" u="none" strike="noStrike" dirty="0">
                          <a:solidFill>
                            <a:srgbClr val="000000"/>
                          </a:solidFill>
                          <a:effectLst/>
                          <a:latin typeface="+mn-lt"/>
                        </a:rPr>
                        <a:t>Taş, alçı, çimento, amyant, mika veya benzeri maddelerden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92.998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559791236"/>
                  </a:ext>
                </a:extLst>
              </a:tr>
              <a:tr h="363424">
                <a:tc>
                  <a:txBody>
                    <a:bodyPr/>
                    <a:lstStyle/>
                    <a:p>
                      <a:pPr algn="l" rtl="0" fontAlgn="b"/>
                      <a:r>
                        <a:rPr lang="tr-TR" sz="1200" b="0" i="0" u="none" strike="noStrike" dirty="0">
                          <a:solidFill>
                            <a:srgbClr val="000000"/>
                          </a:solidFill>
                          <a:effectLst/>
                          <a:latin typeface="+mn-lt"/>
                        </a:rPr>
                        <a:t>Şeker ve şeker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88.547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217484777"/>
                  </a:ext>
                </a:extLst>
              </a:tr>
              <a:tr h="363424">
                <a:tc>
                  <a:txBody>
                    <a:bodyPr/>
                    <a:lstStyle/>
                    <a:p>
                      <a:pPr algn="l" rtl="0" fontAlgn="b"/>
                      <a:r>
                        <a:rPr lang="tr-TR" sz="1200" b="0" i="0" u="none" strike="noStrike" dirty="0">
                          <a:solidFill>
                            <a:srgbClr val="000000"/>
                          </a:solidFill>
                          <a:effectLst/>
                          <a:latin typeface="+mn-lt"/>
                        </a:rPr>
                        <a:t>Örme giyim eşyası ve aksesuarı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83.573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684335177"/>
                  </a:ext>
                </a:extLst>
              </a:tr>
            </a:tbl>
          </a:graphicData>
        </a:graphic>
      </p:graphicFrame>
    </p:spTree>
    <p:extLst>
      <p:ext uri="{BB962C8B-B14F-4D97-AF65-F5344CB8AC3E}">
        <p14:creationId xmlns:p14="http://schemas.microsoft.com/office/powerpoint/2010/main" val="40156355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7" name="Metin kutusu 6"/>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graphicFrame>
        <p:nvGraphicFramePr>
          <p:cNvPr id="8" name="Grafik 7"/>
          <p:cNvGraphicFramePr>
            <a:graphicFrameLocks/>
          </p:cNvGraphicFramePr>
          <p:nvPr>
            <p:extLst>
              <p:ext uri="{D42A27DB-BD31-4B8C-83A1-F6EECF244321}">
                <p14:modId xmlns:p14="http://schemas.microsoft.com/office/powerpoint/2010/main" val="2045525437"/>
              </p:ext>
            </p:extLst>
          </p:nvPr>
        </p:nvGraphicFramePr>
        <p:xfrm>
          <a:off x="677205" y="1921386"/>
          <a:ext cx="4845054" cy="41292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18452146"/>
              </p:ext>
            </p:extLst>
          </p:nvPr>
        </p:nvGraphicFramePr>
        <p:xfrm>
          <a:off x="5830529" y="1427572"/>
          <a:ext cx="5791200" cy="4701052"/>
        </p:xfrm>
        <a:graphic>
          <a:graphicData uri="http://schemas.openxmlformats.org/drawingml/2006/table">
            <a:tbl>
              <a:tblPr/>
              <a:tblGrid>
                <a:gridCol w="4276509">
                  <a:extLst>
                    <a:ext uri="{9D8B030D-6E8A-4147-A177-3AD203B41FA5}">
                      <a16:colId xmlns:a16="http://schemas.microsoft.com/office/drawing/2014/main" val="87464156"/>
                    </a:ext>
                  </a:extLst>
                </a:gridCol>
                <a:gridCol w="1514691">
                  <a:extLst>
                    <a:ext uri="{9D8B030D-6E8A-4147-A177-3AD203B41FA5}">
                      <a16:colId xmlns:a16="http://schemas.microsoft.com/office/drawing/2014/main" val="3427122658"/>
                    </a:ext>
                  </a:extLst>
                </a:gridCol>
              </a:tblGrid>
              <a:tr h="322570">
                <a:tc>
                  <a:txBody>
                    <a:bodyPr/>
                    <a:lstStyle/>
                    <a:p>
                      <a:pPr algn="l" fontAlgn="b"/>
                      <a:r>
                        <a:rPr lang="tr-TR" sz="1400" b="1" i="0" u="none" strike="noStrike" dirty="0">
                          <a:solidFill>
                            <a:schemeClr val="bg1"/>
                          </a:solidFill>
                          <a:effectLst/>
                          <a:latin typeface="+mn-lt"/>
                        </a:rPr>
                        <a:t>Sektör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tc>
                  <a:txBody>
                    <a:bodyPr/>
                    <a:lstStyle/>
                    <a:p>
                      <a:pPr algn="ctr" fontAlgn="b"/>
                      <a:r>
                        <a:rPr lang="tr-TR" sz="1400" b="1" i="0" u="none" strike="noStrike" dirty="0" smtClean="0">
                          <a:solidFill>
                            <a:schemeClr val="bg1"/>
                          </a:solidFill>
                          <a:effectLst/>
                          <a:latin typeface="+mn-lt"/>
                        </a:rPr>
                        <a:t>İthalat Tutarı (</a:t>
                      </a:r>
                      <a:r>
                        <a:rPr kumimoji="0" lang="tr-TR" sz="1400" b="1" i="0" u="none" strike="noStrike" kern="1200" cap="none" spc="-15" normalizeH="0" baseline="0" noProof="0" dirty="0" smtClean="0">
                          <a:ln>
                            <a:noFill/>
                          </a:ln>
                          <a:solidFill>
                            <a:srgbClr val="FFFFFF"/>
                          </a:solidFill>
                          <a:effectLst/>
                          <a:uLnTx/>
                          <a:uFillTx/>
                          <a:latin typeface="+mn-lt"/>
                          <a:ea typeface="+mn-ea"/>
                          <a:cs typeface="Calibri"/>
                        </a:rPr>
                        <a:t>$</a:t>
                      </a:r>
                      <a:r>
                        <a:rPr lang="tr-TR" sz="1400" b="1" i="0" u="none" strike="noStrike" dirty="0" smtClean="0">
                          <a:solidFill>
                            <a:schemeClr val="bg1"/>
                          </a:solidFill>
                          <a:effectLst/>
                          <a:latin typeface="+mn-lt"/>
                        </a:rPr>
                        <a:t>)</a:t>
                      </a:r>
                      <a:endParaRPr lang="tr-TR" sz="1400" b="1" i="0" u="none" strike="noStrike" dirty="0">
                        <a:solidFill>
                          <a:schemeClr val="bg1"/>
                        </a:solidFill>
                        <a:effectLst/>
                        <a:latin typeface="+mn-l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50F0F"/>
                    </a:solidFill>
                  </a:tcPr>
                </a:tc>
                <a:extLst>
                  <a:ext uri="{0D108BD9-81ED-4DB2-BD59-A6C34878D82A}">
                    <a16:rowId xmlns:a16="http://schemas.microsoft.com/office/drawing/2014/main" val="1844062992"/>
                  </a:ext>
                </a:extLst>
              </a:tr>
              <a:tr h="418393">
                <a:tc>
                  <a:txBody>
                    <a:bodyPr/>
                    <a:lstStyle/>
                    <a:p>
                      <a:pPr algn="l" rtl="0" fontAlgn="b"/>
                      <a:r>
                        <a:rPr lang="tr-TR" sz="1200" b="0" i="0" u="none" strike="noStrike" dirty="0">
                          <a:solidFill>
                            <a:srgbClr val="000000"/>
                          </a:solidFill>
                          <a:effectLst/>
                          <a:latin typeface="+mn-lt"/>
                        </a:rPr>
                        <a:t>Kazanlar, makinalar, mekanik cihazlar ve aletler, nükleer reaktörler, bunların aksam ve parçaları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1.489.899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0260269"/>
                  </a:ext>
                </a:extLst>
              </a:tr>
              <a:tr h="418393">
                <a:tc>
                  <a:txBody>
                    <a:bodyPr/>
                    <a:lstStyle/>
                    <a:p>
                      <a:pPr algn="l" rtl="0" fontAlgn="b"/>
                      <a:r>
                        <a:rPr lang="tr-TR" sz="1200" b="0" i="0" u="none" strike="noStrike" dirty="0">
                          <a:solidFill>
                            <a:srgbClr val="000000"/>
                          </a:solidFill>
                          <a:effectLst/>
                          <a:latin typeface="+mn-lt"/>
                        </a:rPr>
                        <a:t>Canlı hayvanlar</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584.107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77042333"/>
                  </a:ext>
                </a:extLst>
              </a:tr>
              <a:tr h="418393">
                <a:tc>
                  <a:txBody>
                    <a:bodyPr/>
                    <a:lstStyle/>
                    <a:p>
                      <a:pPr algn="l" rtl="0" fontAlgn="b"/>
                      <a:r>
                        <a:rPr lang="tr-TR" sz="1200" b="0" i="0" u="none" strike="noStrike" dirty="0">
                          <a:solidFill>
                            <a:srgbClr val="000000"/>
                          </a:solidFill>
                          <a:effectLst/>
                          <a:latin typeface="+mn-lt"/>
                        </a:rPr>
                        <a:t>Alüminyum ve alüminyumdan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520.127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71994406"/>
                  </a:ext>
                </a:extLst>
              </a:tr>
              <a:tr h="612945">
                <a:tc>
                  <a:txBody>
                    <a:bodyPr/>
                    <a:lstStyle/>
                    <a:p>
                      <a:pPr algn="l" rtl="0" fontAlgn="b"/>
                      <a:r>
                        <a:rPr lang="tr-TR" sz="1200" b="0" i="0" u="none" strike="noStrike" dirty="0">
                          <a:solidFill>
                            <a:srgbClr val="000000"/>
                          </a:solidFill>
                          <a:effectLst/>
                          <a:latin typeface="+mn-lt"/>
                        </a:rPr>
                        <a:t>Elektrikli makina ve cihazlar, ses kaydetme-verme, televizyon görüntü-ses kaydetme-verme </a:t>
                      </a:r>
                      <a:r>
                        <a:rPr lang="tr-TR" sz="1200" b="0" i="0" u="none" strike="noStrike" dirty="0" err="1">
                          <a:solidFill>
                            <a:srgbClr val="000000"/>
                          </a:solidFill>
                          <a:effectLst/>
                          <a:latin typeface="+mn-lt"/>
                        </a:rPr>
                        <a:t>cihazları,aksam</a:t>
                      </a:r>
                      <a:r>
                        <a:rPr lang="tr-TR" sz="1200" b="0" i="0" u="none" strike="noStrike" dirty="0">
                          <a:solidFill>
                            <a:srgbClr val="000000"/>
                          </a:solidFill>
                          <a:effectLst/>
                          <a:latin typeface="+mn-lt"/>
                        </a:rPr>
                        <a:t>-parça-aksesuarı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177.873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4642722"/>
                  </a:ext>
                </a:extLst>
              </a:tr>
              <a:tr h="418393">
                <a:tc>
                  <a:txBody>
                    <a:bodyPr/>
                    <a:lstStyle/>
                    <a:p>
                      <a:pPr algn="l" rtl="0" fontAlgn="b"/>
                      <a:r>
                        <a:rPr lang="tr-TR" sz="1200" b="0" i="0" u="none" strike="noStrike" dirty="0">
                          <a:solidFill>
                            <a:srgbClr val="000000"/>
                          </a:solidFill>
                          <a:effectLst/>
                          <a:latin typeface="+mn-lt"/>
                        </a:rPr>
                        <a:t>Metal cevherleri, cüruf ve kül</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150.030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19974626"/>
                  </a:ext>
                </a:extLst>
              </a:tr>
              <a:tr h="418393">
                <a:tc>
                  <a:txBody>
                    <a:bodyPr/>
                    <a:lstStyle/>
                    <a:p>
                      <a:pPr algn="l" rtl="0" fontAlgn="b"/>
                      <a:r>
                        <a:rPr lang="tr-TR" sz="1200" b="0" i="0" u="none" strike="noStrike" dirty="0">
                          <a:solidFill>
                            <a:srgbClr val="000000"/>
                          </a:solidFill>
                          <a:effectLst/>
                          <a:latin typeface="+mn-lt"/>
                        </a:rPr>
                        <a:t>Taş, alçı, çimento, amyant, mika veya benzeri maddelerden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67.340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55143934"/>
                  </a:ext>
                </a:extLst>
              </a:tr>
              <a:tr h="418393">
                <a:tc>
                  <a:txBody>
                    <a:bodyPr/>
                    <a:lstStyle/>
                    <a:p>
                      <a:pPr algn="l" rtl="0" fontAlgn="b"/>
                      <a:r>
                        <a:rPr lang="tr-TR" sz="1200" b="0" i="0" u="none" strike="noStrike" dirty="0">
                          <a:solidFill>
                            <a:srgbClr val="000000"/>
                          </a:solidFill>
                          <a:effectLst/>
                          <a:latin typeface="+mn-lt"/>
                        </a:rPr>
                        <a:t>Ayakkabılar, getrler, tozluklar ve benzeri eşya, bunların aksamı</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49.101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84708771"/>
                  </a:ext>
                </a:extLst>
              </a:tr>
              <a:tr h="418393">
                <a:tc>
                  <a:txBody>
                    <a:bodyPr/>
                    <a:lstStyle/>
                    <a:p>
                      <a:pPr algn="l" rtl="0" fontAlgn="b"/>
                      <a:r>
                        <a:rPr lang="tr-TR" sz="1200" b="0" i="0" u="none" strike="noStrike" dirty="0">
                          <a:solidFill>
                            <a:srgbClr val="000000"/>
                          </a:solidFill>
                          <a:effectLst/>
                          <a:latin typeface="+mn-lt"/>
                        </a:rPr>
                        <a:t>Kağıt ve karton, kağıt hamurundan, kağıttan veya kartondan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37.548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99062985"/>
                  </a:ext>
                </a:extLst>
              </a:tr>
              <a:tr h="418393">
                <a:tc>
                  <a:txBody>
                    <a:bodyPr/>
                    <a:lstStyle/>
                    <a:p>
                      <a:pPr algn="l" rtl="0" fontAlgn="b"/>
                      <a:r>
                        <a:rPr lang="tr-TR" sz="1200" b="0" i="0" u="none" strike="noStrike" dirty="0">
                          <a:solidFill>
                            <a:srgbClr val="000000"/>
                          </a:solidFill>
                          <a:effectLst/>
                          <a:latin typeface="+mn-lt"/>
                        </a:rPr>
                        <a:t>Kauçuk ve kauçuktan eşya</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12.684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23212878"/>
                  </a:ext>
                </a:extLst>
              </a:tr>
              <a:tr h="418393">
                <a:tc>
                  <a:txBody>
                    <a:bodyPr/>
                    <a:lstStyle/>
                    <a:p>
                      <a:pPr algn="l" rtl="0" fontAlgn="b"/>
                      <a:r>
                        <a:rPr lang="tr-TR" sz="1200" b="0" i="0" u="none" strike="noStrike" dirty="0">
                          <a:solidFill>
                            <a:srgbClr val="000000"/>
                          </a:solidFill>
                          <a:effectLst/>
                          <a:latin typeface="+mn-lt"/>
                        </a:rPr>
                        <a:t>Plastikler ve mamulleri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rtl="0" fontAlgn="b"/>
                      <a:r>
                        <a:rPr lang="tr-TR" sz="1200" b="0" i="0" u="none" strike="noStrike" dirty="0">
                          <a:solidFill>
                            <a:srgbClr val="000000"/>
                          </a:solidFill>
                          <a:effectLst/>
                          <a:latin typeface="+mn-lt"/>
                        </a:rPr>
                        <a:t>9.436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7415495"/>
                  </a:ext>
                </a:extLst>
              </a:tr>
            </a:tbl>
          </a:graphicData>
        </a:graphic>
      </p:graphicFrame>
      <p:sp>
        <p:nvSpPr>
          <p:cNvPr id="13" name="object 8"/>
          <p:cNvSpPr txBox="1"/>
          <p:nvPr/>
        </p:nvSpPr>
        <p:spPr>
          <a:xfrm>
            <a:off x="677205" y="997475"/>
            <a:ext cx="4845054" cy="279563"/>
          </a:xfrm>
          <a:prstGeom prst="rect">
            <a:avLst/>
          </a:prstGeom>
          <a:solidFill>
            <a:srgbClr val="333E50"/>
          </a:solidFill>
        </p:spPr>
        <p:txBody>
          <a:bodyPr vert="horz" wrap="square" lIns="0" tIns="33019" rIns="0" bIns="0" rtlCol="0">
            <a:spAutoFit/>
          </a:bodyPr>
          <a:lstStyle/>
          <a:p>
            <a:pPr marL="91440" lvl="0">
              <a:spcBef>
                <a:spcPts val="259"/>
              </a:spcBef>
              <a:defRPr/>
            </a:pPr>
            <a:r>
              <a:rPr lang="sv-SE" sz="1600" b="1" spc="-15" dirty="0">
                <a:solidFill>
                  <a:srgbClr val="FFFFFF"/>
                </a:solidFill>
                <a:cs typeface="Calibri"/>
              </a:rPr>
              <a:t>Yıllara Göre İthalat Rakamları (</a:t>
            </a:r>
            <a:r>
              <a:rPr lang="tr-TR" sz="1600" b="1" spc="-15" dirty="0" smtClean="0">
                <a:solidFill>
                  <a:srgbClr val="FFFFFF"/>
                </a:solidFill>
                <a:cs typeface="Calibri"/>
              </a:rPr>
              <a:t>TÜİK </a:t>
            </a:r>
            <a:r>
              <a:rPr lang="sv-SE" sz="1600" b="1" spc="-15" dirty="0">
                <a:solidFill>
                  <a:srgbClr val="FFFFFF"/>
                </a:solidFill>
                <a:cs typeface="Calibri"/>
              </a:rPr>
              <a:t>20</a:t>
            </a:r>
            <a:r>
              <a:rPr lang="tr-TR" sz="1600" b="1" spc="-15" dirty="0">
                <a:solidFill>
                  <a:srgbClr val="FFFFFF"/>
                </a:solidFill>
                <a:cs typeface="Calibri"/>
              </a:rPr>
              <a:t>20</a:t>
            </a:r>
            <a:r>
              <a:rPr lang="sv-SE" sz="1600" b="1" spc="-15" dirty="0">
                <a:solidFill>
                  <a:srgbClr val="FFFFFF"/>
                </a:solidFill>
                <a:cs typeface="Calibri"/>
              </a:rPr>
              <a:t>-202</a:t>
            </a:r>
            <a:r>
              <a:rPr lang="tr-TR" sz="1600" b="1" spc="-15" dirty="0">
                <a:solidFill>
                  <a:srgbClr val="FFFFFF"/>
                </a:solidFill>
                <a:cs typeface="Calibri"/>
              </a:rPr>
              <a:t>4 </a:t>
            </a:r>
            <a:r>
              <a:rPr lang="sv-SE" sz="1600" b="1" spc="-15" dirty="0">
                <a:solidFill>
                  <a:srgbClr val="FFFFFF"/>
                </a:solidFill>
                <a:cs typeface="Calibri"/>
              </a:rPr>
              <a:t>)</a:t>
            </a:r>
          </a:p>
        </p:txBody>
      </p:sp>
      <p:sp>
        <p:nvSpPr>
          <p:cNvPr id="14" name="object 8"/>
          <p:cNvSpPr txBox="1"/>
          <p:nvPr/>
        </p:nvSpPr>
        <p:spPr>
          <a:xfrm>
            <a:off x="5830529" y="1000189"/>
            <a:ext cx="5791200" cy="279563"/>
          </a:xfrm>
          <a:prstGeom prst="rect">
            <a:avLst/>
          </a:prstGeom>
          <a:solidFill>
            <a:srgbClr val="333E50"/>
          </a:solidFill>
        </p:spPr>
        <p:txBody>
          <a:bodyPr vert="horz" wrap="square" lIns="0" tIns="33019" rIns="0" bIns="0" rtlCol="0">
            <a:spAutoFit/>
          </a:bodyPr>
          <a:lstStyle/>
          <a:p>
            <a:pPr marL="91440" lvl="0">
              <a:spcBef>
                <a:spcPts val="259"/>
              </a:spcBef>
              <a:defRPr/>
            </a:pPr>
            <a:r>
              <a:rPr lang="sv-SE" sz="1600" b="1" spc="-15" dirty="0">
                <a:solidFill>
                  <a:srgbClr val="FFFFFF"/>
                </a:solidFill>
                <a:cs typeface="Calibri"/>
              </a:rPr>
              <a:t>İ</a:t>
            </a:r>
            <a:r>
              <a:rPr lang="tr-TR" sz="1600" b="1" spc="-15" dirty="0" err="1">
                <a:solidFill>
                  <a:srgbClr val="FFFFFF"/>
                </a:solidFill>
                <a:cs typeface="Calibri"/>
              </a:rPr>
              <a:t>thalatın</a:t>
            </a:r>
            <a:r>
              <a:rPr lang="tr-TR" sz="1600" b="1" spc="-15" dirty="0">
                <a:solidFill>
                  <a:srgbClr val="FFFFFF"/>
                </a:solidFill>
                <a:cs typeface="Calibri"/>
              </a:rPr>
              <a:t> </a:t>
            </a:r>
            <a:r>
              <a:rPr lang="tr-TR" sz="1600" b="1" spc="-15" dirty="0" err="1">
                <a:solidFill>
                  <a:srgbClr val="FFFFFF"/>
                </a:solidFill>
                <a:cs typeface="Calibri"/>
              </a:rPr>
              <a:t>Sektörel</a:t>
            </a:r>
            <a:r>
              <a:rPr lang="tr-TR" sz="1600" b="1" spc="-15" dirty="0">
                <a:solidFill>
                  <a:srgbClr val="FFFFFF"/>
                </a:solidFill>
                <a:cs typeface="Calibri"/>
              </a:rPr>
              <a:t> Dağılımı İlk 10 Sektör (TÜİK 2024 )</a:t>
            </a:r>
            <a:endParaRPr lang="sv-SE" sz="1600" b="1" spc="-15" dirty="0">
              <a:solidFill>
                <a:srgbClr val="FFFFFF"/>
              </a:solidFill>
              <a:cs typeface="Calibri"/>
            </a:endParaRPr>
          </a:p>
        </p:txBody>
      </p:sp>
    </p:spTree>
    <p:extLst>
      <p:ext uri="{BB962C8B-B14F-4D97-AF65-F5344CB8AC3E}">
        <p14:creationId xmlns:p14="http://schemas.microsoft.com/office/powerpoint/2010/main" val="380685639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p:cNvSpPr txBox="1"/>
          <p:nvPr/>
        </p:nvSpPr>
        <p:spPr>
          <a:xfrm>
            <a:off x="699943" y="964399"/>
            <a:ext cx="4706944" cy="279563"/>
          </a:xfrm>
          <a:prstGeom prst="rect">
            <a:avLst/>
          </a:prstGeom>
          <a:solidFill>
            <a:srgbClr val="333E50"/>
          </a:solidFill>
        </p:spPr>
        <p:txBody>
          <a:bodyPr vert="horz" wrap="square" lIns="0" tIns="33019" rIns="0" bIns="0" rtlCol="0">
            <a:spAutoFit/>
          </a:bodyPr>
          <a:lstStyle/>
          <a:p>
            <a:pPr marL="91440" marR="0" lvl="0" indent="0" algn="ctr"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Bingöl Tekstilkent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5" name="object 8"/>
          <p:cNvSpPr txBox="1"/>
          <p:nvPr/>
        </p:nvSpPr>
        <p:spPr>
          <a:xfrm>
            <a:off x="7112550" y="964399"/>
            <a:ext cx="4317450" cy="279563"/>
          </a:xfrm>
          <a:prstGeom prst="rect">
            <a:avLst/>
          </a:prstGeom>
          <a:solidFill>
            <a:srgbClr val="333E50"/>
          </a:solidFill>
        </p:spPr>
        <p:txBody>
          <a:bodyPr vert="horz" wrap="square" lIns="0" tIns="33019" rIns="0" bIns="0" rtlCol="0">
            <a:spAutoFit/>
          </a:bodyPr>
          <a:lstStyle/>
          <a:p>
            <a:pPr marL="91440" marR="0" lvl="0" indent="0" algn="ctr"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Bingöl İŞGEM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8"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7112550" y="1504712"/>
            <a:ext cx="4317450" cy="1831738"/>
          </a:xfrm>
          <a:prstGeom prst="rect">
            <a:avLst/>
          </a:prstGeom>
          <a:gradFill>
            <a:gsLst>
              <a:gs pos="0">
                <a:schemeClr val="accent1">
                  <a:tint val="66000"/>
                  <a:satMod val="160000"/>
                </a:schemeClr>
              </a:gs>
              <a:gs pos="34000">
                <a:schemeClr val="accent1">
                  <a:tint val="44500"/>
                  <a:satMod val="160000"/>
                </a:schemeClr>
              </a:gs>
              <a:gs pos="53000">
                <a:schemeClr val="accent1">
                  <a:tint val="23500"/>
                  <a:satMod val="160000"/>
                </a:schemeClr>
              </a:gs>
            </a:gsLst>
            <a:lin ang="5400000" scaled="0"/>
          </a:gradFill>
          <a:ln w="19050">
            <a:solidFill>
              <a:srgbClr val="BCD6ED"/>
            </a:solidFill>
          </a:ln>
          <a:effectLst/>
          <a:extLst/>
        </p:spPr>
      </p:pic>
      <p:pic>
        <p:nvPicPr>
          <p:cNvPr id="9" name="Resim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9943" y="1599201"/>
            <a:ext cx="4706943" cy="1831738"/>
          </a:xfrm>
          <a:prstGeom prst="rect">
            <a:avLst/>
          </a:prstGeom>
          <a:ln w="19050">
            <a:solidFill>
              <a:srgbClr val="BCD6ED"/>
            </a:solidFill>
          </a:ln>
        </p:spPr>
      </p:pic>
      <p:cxnSp>
        <p:nvCxnSpPr>
          <p:cNvPr id="5" name="Düz Bağlayıcı 4"/>
          <p:cNvCxnSpPr/>
          <p:nvPr/>
        </p:nvCxnSpPr>
        <p:spPr>
          <a:xfrm>
            <a:off x="6230471" y="964399"/>
            <a:ext cx="17492" cy="5218094"/>
          </a:xfrm>
          <a:prstGeom prst="line">
            <a:avLst/>
          </a:prstGeom>
          <a:ln w="19050">
            <a:solidFill>
              <a:srgbClr val="BCD6ED"/>
            </a:solidFill>
          </a:ln>
        </p:spPr>
        <p:style>
          <a:lnRef idx="1">
            <a:schemeClr val="accent1"/>
          </a:lnRef>
          <a:fillRef idx="0">
            <a:schemeClr val="accent1"/>
          </a:fillRef>
          <a:effectRef idx="0">
            <a:schemeClr val="accent1"/>
          </a:effectRef>
          <a:fontRef idx="minor">
            <a:schemeClr val="tx1"/>
          </a:fontRef>
        </p:style>
      </p:cxnSp>
      <p:graphicFrame>
        <p:nvGraphicFramePr>
          <p:cNvPr id="19" name="Tablo 18"/>
          <p:cNvGraphicFramePr>
            <a:graphicFrameLocks noGrp="1"/>
          </p:cNvGraphicFramePr>
          <p:nvPr>
            <p:extLst>
              <p:ext uri="{D42A27DB-BD31-4B8C-83A1-F6EECF244321}">
                <p14:modId xmlns:p14="http://schemas.microsoft.com/office/powerpoint/2010/main" val="2888800006"/>
              </p:ext>
            </p:extLst>
          </p:nvPr>
        </p:nvGraphicFramePr>
        <p:xfrm>
          <a:off x="699943" y="3597201"/>
          <a:ext cx="4706943" cy="2537783"/>
        </p:xfrm>
        <a:graphic>
          <a:graphicData uri="http://schemas.openxmlformats.org/drawingml/2006/table">
            <a:tbl>
              <a:tblPr/>
              <a:tblGrid>
                <a:gridCol w="2532044">
                  <a:extLst>
                    <a:ext uri="{9D8B030D-6E8A-4147-A177-3AD203B41FA5}">
                      <a16:colId xmlns:a16="http://schemas.microsoft.com/office/drawing/2014/main" val="3168930842"/>
                    </a:ext>
                  </a:extLst>
                </a:gridCol>
                <a:gridCol w="2174899">
                  <a:extLst>
                    <a:ext uri="{9D8B030D-6E8A-4147-A177-3AD203B41FA5}">
                      <a16:colId xmlns:a16="http://schemas.microsoft.com/office/drawing/2014/main" val="1620524514"/>
                    </a:ext>
                  </a:extLst>
                </a:gridCol>
              </a:tblGrid>
              <a:tr h="354306">
                <a:tc>
                  <a:txBody>
                    <a:bodyPr/>
                    <a:lstStyle/>
                    <a:p>
                      <a:pPr marL="32384" algn="just">
                        <a:lnSpc>
                          <a:spcPct val="100000"/>
                        </a:lnSpc>
                        <a:spcBef>
                          <a:spcPts val="60"/>
                        </a:spcBef>
                      </a:pPr>
                      <a:r>
                        <a:rPr lang="tr-TR" sz="1400" b="1" dirty="0">
                          <a:latin typeface="+mn-lt"/>
                        </a:rPr>
                        <a:t>Proje Başlama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3495" algn="just" defTabSz="914400" rtl="0" eaLnBrk="1" latinLnBrk="0" hangingPunct="1">
                        <a:lnSpc>
                          <a:spcPct val="100000"/>
                        </a:lnSpc>
                        <a:spcBef>
                          <a:spcPts val="60"/>
                        </a:spcBef>
                      </a:pPr>
                      <a:r>
                        <a:rPr lang="tr-TR" sz="1400" kern="1200" dirty="0">
                          <a:solidFill>
                            <a:schemeClr val="tx1"/>
                          </a:solidFill>
                          <a:latin typeface="+mn-lt"/>
                        </a:rPr>
                        <a:t>2015</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354306">
                <a:tc>
                  <a:txBody>
                    <a:bodyPr/>
                    <a:lstStyle/>
                    <a:p>
                      <a:pPr marL="32384" algn="just">
                        <a:lnSpc>
                          <a:spcPct val="100000"/>
                        </a:lnSpc>
                        <a:spcBef>
                          <a:spcPts val="60"/>
                        </a:spcBef>
                      </a:pPr>
                      <a:r>
                        <a:rPr lang="tr-TR" sz="1400" b="1" dirty="0">
                          <a:latin typeface="+mn-lt"/>
                        </a:rPr>
                        <a:t>Proje Bitiş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2017</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354306">
                <a:tc>
                  <a:txBody>
                    <a:bodyPr/>
                    <a:lstStyle/>
                    <a:p>
                      <a:pPr marL="32384" algn="just">
                        <a:lnSpc>
                          <a:spcPct val="100000"/>
                        </a:lnSpc>
                        <a:spcBef>
                          <a:spcPts val="60"/>
                        </a:spcBef>
                      </a:pPr>
                      <a:r>
                        <a:rPr lang="tr-TR" sz="1400" b="1" dirty="0">
                          <a:latin typeface="+mn-lt"/>
                        </a:rPr>
                        <a:t>Proje Tutarı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8.000.000 </a:t>
                      </a:r>
                      <a:r>
                        <a:rPr lang="tr-TR" sz="1400" kern="1200" dirty="0" smtClean="0">
                          <a:solidFill>
                            <a:schemeClr val="tx1"/>
                          </a:solidFill>
                          <a:latin typeface="Arial" panose="020B0604020202020204" pitchFamily="34" charset="0"/>
                          <a:cs typeface="Arial" panose="020B0604020202020204" pitchFamily="34" charset="0"/>
                        </a:rPr>
                        <a:t>₺</a:t>
                      </a:r>
                      <a:endParaRPr sz="1400" kern="1200" dirty="0">
                        <a:solidFill>
                          <a:schemeClr val="tx1"/>
                        </a:solidFill>
                        <a:latin typeface="Arial" panose="020B0604020202020204" pitchFamily="34" charset="0"/>
                        <a:ea typeface="+mn-ea"/>
                        <a:cs typeface="Arial" panose="020B0604020202020204" pitchFamily="34" charset="0"/>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355074">
                <a:tc>
                  <a:txBody>
                    <a:bodyPr/>
                    <a:lstStyle/>
                    <a:p>
                      <a:pPr marL="32384" algn="just">
                        <a:lnSpc>
                          <a:spcPct val="100000"/>
                        </a:lnSpc>
                        <a:spcBef>
                          <a:spcPts val="60"/>
                        </a:spcBef>
                      </a:pPr>
                      <a:r>
                        <a:rPr lang="tr-TR" sz="1400" b="1" dirty="0">
                          <a:latin typeface="+mn-lt"/>
                        </a:rPr>
                        <a:t>Atölye</a:t>
                      </a:r>
                      <a:r>
                        <a:rPr lang="tr-TR" sz="1400" b="1" baseline="0" dirty="0">
                          <a:latin typeface="+mn-lt"/>
                        </a:rPr>
                        <a:t> Sayısı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3</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54306">
                <a:tc>
                  <a:txBody>
                    <a:bodyPr/>
                    <a:lstStyle/>
                    <a:p>
                      <a:pPr marL="32384" algn="just" defTabSz="914400" rtl="0" eaLnBrk="1" latinLnBrk="0" hangingPunct="1">
                        <a:lnSpc>
                          <a:spcPct val="100000"/>
                        </a:lnSpc>
                        <a:spcBef>
                          <a:spcPts val="60"/>
                        </a:spcBef>
                      </a:pPr>
                      <a:r>
                        <a:rPr lang="tr-TR" sz="1400" b="1" kern="1200" dirty="0">
                          <a:latin typeface="+mn-lt"/>
                        </a:rPr>
                        <a:t>Firma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2</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410411">
                <a:tc>
                  <a:txBody>
                    <a:bodyPr/>
                    <a:lstStyle/>
                    <a:p>
                      <a:pPr algn="just"/>
                      <a:r>
                        <a:rPr lang="tr-TR" sz="1400" b="1" kern="1200" dirty="0">
                          <a:latin typeface="+mn-lt"/>
                        </a:rPr>
                        <a:t>Toplam Kapalı Alan</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10.000 </a:t>
                      </a:r>
                      <a:r>
                        <a:rPr kumimoji="0" lang="tr-TR" sz="1400" b="0" i="0" u="none" strike="noStrike" kern="1200" cap="none" spc="0" normalizeH="0" baseline="0" noProof="0" dirty="0">
                          <a:ln>
                            <a:noFill/>
                          </a:ln>
                          <a:solidFill>
                            <a:schemeClr val="tx1"/>
                          </a:solidFill>
                          <a:effectLst/>
                          <a:uLnTx/>
                          <a:uFillTx/>
                          <a:latin typeface="+mn-lt"/>
                          <a:ea typeface="+mn-ea"/>
                          <a:cs typeface="Calibri"/>
                        </a:rPr>
                        <a:t>m</a:t>
                      </a:r>
                      <a:r>
                        <a:rPr kumimoji="0" lang="tr-TR" sz="1400" b="0" i="0" u="none" strike="noStrike" kern="1200" cap="none" spc="0" normalizeH="0" baseline="21164" noProof="0" dirty="0">
                          <a:ln>
                            <a:noFill/>
                          </a:ln>
                          <a:solidFill>
                            <a:schemeClr val="tx1"/>
                          </a:solidFill>
                          <a:effectLst/>
                          <a:uLnTx/>
                          <a:uFillTx/>
                          <a:latin typeface="+mn-lt"/>
                          <a:ea typeface="+mn-ea"/>
                          <a:cs typeface="Calibri"/>
                        </a:rPr>
                        <a:t>2</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355074">
                <a:tc>
                  <a:txBody>
                    <a:bodyPr/>
                    <a:lstStyle/>
                    <a:p>
                      <a:pPr algn="just"/>
                      <a:r>
                        <a:rPr lang="tr-TR" sz="1400" b="1" kern="1200" dirty="0">
                          <a:latin typeface="+mn-lt"/>
                        </a:rPr>
                        <a:t>İstihdam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mpd="sng">
                      <a:solidFill>
                        <a:schemeClr val="accent1">
                          <a:lumMod val="60000"/>
                          <a:lumOff val="40000"/>
                        </a:schemeClr>
                      </a:solidFill>
                      <a:prstDash val="soli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a:solidFill>
                            <a:schemeClr val="tx1"/>
                          </a:solidFill>
                          <a:latin typeface="+mn-lt"/>
                        </a:rPr>
                        <a:t>4</a:t>
                      </a:r>
                      <a:r>
                        <a:rPr lang="tr-TR" sz="1400" kern="1200" dirty="0" smtClean="0">
                          <a:solidFill>
                            <a:schemeClr val="tx1"/>
                          </a:solidFill>
                          <a:latin typeface="+mn-lt"/>
                        </a:rPr>
                        <a:t>00</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mpd="sng">
                      <a:solidFill>
                        <a:schemeClr val="accent1">
                          <a:lumMod val="60000"/>
                          <a:lumOff val="40000"/>
                        </a:schemeClr>
                      </a:solidFill>
                      <a:prstDash val="solid"/>
                    </a:lnB>
                  </a:tcPr>
                </a:tc>
                <a:extLst>
                  <a:ext uri="{0D108BD9-81ED-4DB2-BD59-A6C34878D82A}">
                    <a16:rowId xmlns:a16="http://schemas.microsoft.com/office/drawing/2014/main" val="1984297966"/>
                  </a:ext>
                </a:extLst>
              </a:tr>
            </a:tbl>
          </a:graphicData>
        </a:graphic>
      </p:graphicFrame>
      <p:graphicFrame>
        <p:nvGraphicFramePr>
          <p:cNvPr id="21" name="Tablo 20"/>
          <p:cNvGraphicFramePr>
            <a:graphicFrameLocks noGrp="1"/>
          </p:cNvGraphicFramePr>
          <p:nvPr>
            <p:extLst>
              <p:ext uri="{D42A27DB-BD31-4B8C-83A1-F6EECF244321}">
                <p14:modId xmlns:p14="http://schemas.microsoft.com/office/powerpoint/2010/main" val="1825890426"/>
              </p:ext>
            </p:extLst>
          </p:nvPr>
        </p:nvGraphicFramePr>
        <p:xfrm>
          <a:off x="7112550" y="3549691"/>
          <a:ext cx="4317450" cy="2537784"/>
        </p:xfrm>
        <a:graphic>
          <a:graphicData uri="http://schemas.openxmlformats.org/drawingml/2006/table">
            <a:tbl>
              <a:tblPr/>
              <a:tblGrid>
                <a:gridCol w="2498589">
                  <a:extLst>
                    <a:ext uri="{9D8B030D-6E8A-4147-A177-3AD203B41FA5}">
                      <a16:colId xmlns:a16="http://schemas.microsoft.com/office/drawing/2014/main" val="3168930842"/>
                    </a:ext>
                  </a:extLst>
                </a:gridCol>
                <a:gridCol w="1818861">
                  <a:extLst>
                    <a:ext uri="{9D8B030D-6E8A-4147-A177-3AD203B41FA5}">
                      <a16:colId xmlns:a16="http://schemas.microsoft.com/office/drawing/2014/main" val="1620524514"/>
                    </a:ext>
                  </a:extLst>
                </a:gridCol>
              </a:tblGrid>
              <a:tr h="507337">
                <a:tc>
                  <a:txBody>
                    <a:bodyPr/>
                    <a:lstStyle/>
                    <a:p>
                      <a:pPr marL="32384" algn="just">
                        <a:lnSpc>
                          <a:spcPct val="100000"/>
                        </a:lnSpc>
                        <a:spcBef>
                          <a:spcPts val="60"/>
                        </a:spcBef>
                      </a:pPr>
                      <a:r>
                        <a:rPr lang="tr-TR" sz="1400" b="1" dirty="0">
                          <a:latin typeface="+mn-lt"/>
                        </a:rPr>
                        <a:t>Proje Başlama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3495" algn="just" defTabSz="914400" rtl="0" eaLnBrk="1" latinLnBrk="0" hangingPunct="1">
                        <a:lnSpc>
                          <a:spcPct val="100000"/>
                        </a:lnSpc>
                        <a:spcBef>
                          <a:spcPts val="60"/>
                        </a:spcBef>
                      </a:pPr>
                      <a:r>
                        <a:rPr lang="tr-TR" sz="1400" kern="1200" dirty="0">
                          <a:solidFill>
                            <a:schemeClr val="tx1"/>
                          </a:solidFill>
                          <a:latin typeface="+mn-lt"/>
                        </a:rPr>
                        <a:t>2015</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507337">
                <a:tc>
                  <a:txBody>
                    <a:bodyPr/>
                    <a:lstStyle/>
                    <a:p>
                      <a:pPr marL="32384" algn="just">
                        <a:lnSpc>
                          <a:spcPct val="100000"/>
                        </a:lnSpc>
                        <a:spcBef>
                          <a:spcPts val="60"/>
                        </a:spcBef>
                      </a:pPr>
                      <a:r>
                        <a:rPr lang="tr-TR" sz="1400" b="1" dirty="0">
                          <a:latin typeface="+mn-lt"/>
                        </a:rPr>
                        <a:t>Proje Bitiş Tarihi</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2017</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507337">
                <a:tc>
                  <a:txBody>
                    <a:bodyPr/>
                    <a:lstStyle/>
                    <a:p>
                      <a:pPr marL="32384" algn="just">
                        <a:lnSpc>
                          <a:spcPct val="100000"/>
                        </a:lnSpc>
                        <a:spcBef>
                          <a:spcPts val="60"/>
                        </a:spcBef>
                      </a:pPr>
                      <a:r>
                        <a:rPr lang="tr-TR" sz="1400" b="1" dirty="0">
                          <a:latin typeface="+mn-lt"/>
                        </a:rPr>
                        <a:t>Proje Tutarı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5.259.000</a:t>
                      </a:r>
                      <a:r>
                        <a:rPr lang="tr-TR" sz="1400" kern="1200" baseline="0" dirty="0">
                          <a:solidFill>
                            <a:schemeClr val="tx1"/>
                          </a:solidFill>
                          <a:latin typeface="+mn-lt"/>
                        </a:rPr>
                        <a:t> Euro</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508436">
                <a:tc>
                  <a:txBody>
                    <a:bodyPr/>
                    <a:lstStyle/>
                    <a:p>
                      <a:pPr marL="32384" algn="just">
                        <a:lnSpc>
                          <a:spcPct val="100000"/>
                        </a:lnSpc>
                        <a:spcBef>
                          <a:spcPts val="60"/>
                        </a:spcBef>
                      </a:pPr>
                      <a:r>
                        <a:rPr lang="tr-TR" sz="1400" b="1" dirty="0">
                          <a:latin typeface="+mn-lt"/>
                        </a:rPr>
                        <a:t>İşlik Sayısı</a:t>
                      </a:r>
                      <a:endParaRPr sz="1400" b="1"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just" defTabSz="914400" rtl="0" eaLnBrk="1" latinLnBrk="0" hangingPunct="1">
                        <a:lnSpc>
                          <a:spcPct val="100000"/>
                        </a:lnSpc>
                        <a:spcBef>
                          <a:spcPts val="60"/>
                        </a:spcBef>
                      </a:pPr>
                      <a:r>
                        <a:rPr lang="tr-TR" sz="1400" kern="1200" dirty="0">
                          <a:solidFill>
                            <a:schemeClr val="tx1"/>
                          </a:solidFill>
                          <a:latin typeface="+mn-lt"/>
                        </a:rPr>
                        <a:t>22</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507337">
                <a:tc>
                  <a:txBody>
                    <a:bodyPr/>
                    <a:lstStyle/>
                    <a:p>
                      <a:pPr algn="just"/>
                      <a:r>
                        <a:rPr lang="tr-TR" sz="1400" b="1" kern="1200" dirty="0">
                          <a:latin typeface="+mn-lt"/>
                        </a:rPr>
                        <a:t>İstihdam Sayısı</a:t>
                      </a:r>
                      <a:endParaRPr lang="tr-TR" sz="1400" b="1"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algn="just" defTabSz="914400" rtl="0" eaLnBrk="1" latinLnBrk="0" hangingPunct="1">
                        <a:lnSpc>
                          <a:spcPct val="100000"/>
                        </a:lnSpc>
                        <a:spcBef>
                          <a:spcPts val="60"/>
                        </a:spcBef>
                      </a:pPr>
                      <a:r>
                        <a:rPr lang="tr-TR" sz="1400" kern="1200" dirty="0" smtClean="0">
                          <a:solidFill>
                            <a:schemeClr val="tx1"/>
                          </a:solidFill>
                          <a:latin typeface="+mn-lt"/>
                        </a:rPr>
                        <a:t>120</a:t>
                      </a:r>
                      <a:endParaRPr lang="tr-T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bl>
          </a:graphicData>
        </a:graphic>
      </p:graphicFrame>
    </p:spTree>
    <p:extLst>
      <p:ext uri="{BB962C8B-B14F-4D97-AF65-F5344CB8AC3E}">
        <p14:creationId xmlns:p14="http://schemas.microsoft.com/office/powerpoint/2010/main" val="49284894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Sosyal ve Ekonomik Durum</a:t>
            </a:r>
          </a:p>
        </p:txBody>
      </p:sp>
      <p:sp>
        <p:nvSpPr>
          <p:cNvPr id="11" name="object 8"/>
          <p:cNvSpPr txBox="1"/>
          <p:nvPr/>
        </p:nvSpPr>
        <p:spPr>
          <a:xfrm>
            <a:off x="347708" y="719739"/>
            <a:ext cx="1153949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İlimizdeki 200 </a:t>
            </a:r>
            <a:r>
              <a:rPr kumimoji="0" sz="1600" b="1" i="0" u="none" strike="noStrike" kern="1200" cap="none" spc="-5" normalizeH="0" baseline="0" noProof="0" dirty="0">
                <a:ln>
                  <a:noFill/>
                </a:ln>
                <a:solidFill>
                  <a:prstClr val="white"/>
                </a:solidFill>
                <a:effectLst/>
                <a:uLnTx/>
                <a:uFillTx/>
                <a:latin typeface="Calibri"/>
                <a:ea typeface="+mn-ea"/>
                <a:cs typeface="Calibri"/>
              </a:rPr>
              <a:t>kişiden </a:t>
            </a:r>
            <a:r>
              <a:rPr kumimoji="0" sz="1600" b="1" i="0" u="none" strike="noStrike" kern="1200" cap="none" spc="-15" normalizeH="0" baseline="0" noProof="0" dirty="0">
                <a:ln>
                  <a:noFill/>
                </a:ln>
                <a:solidFill>
                  <a:prstClr val="white"/>
                </a:solidFill>
                <a:effectLst/>
                <a:uLnTx/>
                <a:uFillTx/>
                <a:latin typeface="Calibri"/>
                <a:ea typeface="+mn-ea"/>
                <a:cs typeface="Calibri"/>
              </a:rPr>
              <a:t>Fazla </a:t>
            </a:r>
            <a:r>
              <a:rPr kumimoji="0" sz="1600" b="1" i="0" u="none" strike="noStrike" kern="1200" cap="none" spc="-10" normalizeH="0" baseline="0" noProof="0" dirty="0" err="1">
                <a:ln>
                  <a:noFill/>
                </a:ln>
                <a:solidFill>
                  <a:prstClr val="white"/>
                </a:solidFill>
                <a:effectLst/>
                <a:uLnTx/>
                <a:uFillTx/>
                <a:latin typeface="Calibri"/>
                <a:ea typeface="+mn-ea"/>
                <a:cs typeface="Calibri"/>
              </a:rPr>
              <a:t>İstihdam</a:t>
            </a:r>
            <a:r>
              <a:rPr kumimoji="0" sz="1600" b="1" i="0" u="none" strike="noStrike" kern="1200" cap="none" spc="-1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err="1" smtClean="0">
                <a:ln>
                  <a:noFill/>
                </a:ln>
                <a:solidFill>
                  <a:prstClr val="white"/>
                </a:solidFill>
                <a:effectLst/>
                <a:uLnTx/>
                <a:uFillTx/>
                <a:latin typeface="Calibri"/>
                <a:ea typeface="+mn-ea"/>
                <a:cs typeface="Calibri"/>
              </a:rPr>
              <a:t>Sağlayan</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Kuruluşlar</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 (SÜTAŞ)</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pic>
        <p:nvPicPr>
          <p:cNvPr id="2" name="Resim 1"/>
          <p:cNvPicPr>
            <a:picLocks noChangeAspect="1"/>
          </p:cNvPicPr>
          <p:nvPr/>
        </p:nvPicPr>
        <p:blipFill>
          <a:blip r:embed="rId3"/>
          <a:stretch>
            <a:fillRect/>
          </a:stretch>
        </p:blipFill>
        <p:spPr>
          <a:xfrm>
            <a:off x="6087035" y="1340521"/>
            <a:ext cx="5791201" cy="3751432"/>
          </a:xfrm>
          <a:prstGeom prst="rect">
            <a:avLst/>
          </a:prstGeom>
        </p:spPr>
      </p:pic>
      <p:sp>
        <p:nvSpPr>
          <p:cNvPr id="13" name="Serbest Form 12"/>
          <p:cNvSpPr/>
          <p:nvPr/>
        </p:nvSpPr>
        <p:spPr>
          <a:xfrm>
            <a:off x="6404291" y="5372876"/>
            <a:ext cx="2278830" cy="972000"/>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gradFill flip="none" rotWithShape="1">
            <a:gsLst>
              <a:gs pos="0">
                <a:srgbClr val="007548">
                  <a:shade val="30000"/>
                  <a:satMod val="115000"/>
                </a:srgbClr>
              </a:gs>
              <a:gs pos="50000">
                <a:srgbClr val="007548">
                  <a:shade val="67500"/>
                  <a:satMod val="115000"/>
                </a:srgbClr>
              </a:gs>
              <a:gs pos="100000">
                <a:srgbClr val="007548">
                  <a:shade val="100000"/>
                  <a:satMod val="115000"/>
                </a:srgbClr>
              </a:gs>
            </a:gsLst>
            <a:lin ang="16200000" scaled="1"/>
            <a:tileRect/>
          </a:gra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lvl="0" algn="ctr" defTabSz="711200">
              <a:lnSpc>
                <a:spcPct val="90000"/>
              </a:lnSpc>
              <a:spcBef>
                <a:spcPct val="0"/>
              </a:spcBef>
              <a:spcAft>
                <a:spcPct val="35000"/>
              </a:spcAft>
            </a:pPr>
            <a:r>
              <a:rPr lang="tr-TR" sz="1400" b="1" kern="1200" dirty="0">
                <a:latin typeface="Bookman Old Style" panose="02050604050505020204" pitchFamily="18" charset="0"/>
                <a:cs typeface="Sora ExtraBold" pitchFamily="2" charset="0"/>
              </a:rPr>
              <a:t>PROJE BÜTÇESİ</a:t>
            </a:r>
          </a:p>
          <a:p>
            <a:pPr lvl="0" algn="ctr" defTabSz="711200">
              <a:lnSpc>
                <a:spcPct val="90000"/>
              </a:lnSpc>
              <a:spcBef>
                <a:spcPct val="0"/>
              </a:spcBef>
              <a:spcAft>
                <a:spcPct val="35000"/>
              </a:spcAft>
            </a:pPr>
            <a:r>
              <a:rPr lang="tr-TR" sz="1400" b="1" dirty="0">
                <a:latin typeface="Bookman Old Style" panose="02050604050505020204" pitchFamily="18" charset="0"/>
                <a:cs typeface="Sora ExtraBold" pitchFamily="2" charset="0"/>
              </a:rPr>
              <a:t>1 MİLYAR           </a:t>
            </a:r>
          </a:p>
          <a:p>
            <a:pPr lvl="0" algn="ctr" defTabSz="711200">
              <a:lnSpc>
                <a:spcPct val="90000"/>
              </a:lnSpc>
              <a:spcBef>
                <a:spcPct val="0"/>
              </a:spcBef>
              <a:spcAft>
                <a:spcPct val="35000"/>
              </a:spcAft>
            </a:pPr>
            <a:r>
              <a:rPr lang="tr-TR" sz="1400" b="1" dirty="0">
                <a:latin typeface="Bookman Old Style" panose="02050604050505020204" pitchFamily="18" charset="0"/>
                <a:cs typeface="Sora ExtraBold" pitchFamily="2" charset="0"/>
              </a:rPr>
              <a:t>536 MİLYON </a:t>
            </a:r>
            <a:r>
              <a:rPr lang="tr-TR" sz="1400" b="1" dirty="0" smtClean="0">
                <a:latin typeface="Arial" panose="020B0604020202020204" pitchFamily="34" charset="0"/>
                <a:cs typeface="Arial" panose="020B0604020202020204" pitchFamily="34" charset="0"/>
              </a:rPr>
              <a:t>₺</a:t>
            </a:r>
            <a:endParaRPr lang="tr-TR" sz="1400" b="1" dirty="0">
              <a:latin typeface="Arial" panose="020B0604020202020204" pitchFamily="34" charset="0"/>
              <a:cs typeface="Arial" panose="020B0604020202020204" pitchFamily="34" charset="0"/>
            </a:endParaRPr>
          </a:p>
        </p:txBody>
      </p:sp>
      <p:graphicFrame>
        <p:nvGraphicFramePr>
          <p:cNvPr id="16" name="Tablo 15"/>
          <p:cNvGraphicFramePr>
            <a:graphicFrameLocks noGrp="1"/>
          </p:cNvGraphicFramePr>
          <p:nvPr>
            <p:extLst>
              <p:ext uri="{D42A27DB-BD31-4B8C-83A1-F6EECF244321}">
                <p14:modId xmlns:p14="http://schemas.microsoft.com/office/powerpoint/2010/main" val="901202310"/>
              </p:ext>
            </p:extLst>
          </p:nvPr>
        </p:nvGraphicFramePr>
        <p:xfrm>
          <a:off x="347708" y="1373321"/>
          <a:ext cx="5577963" cy="4987164"/>
        </p:xfrm>
        <a:graphic>
          <a:graphicData uri="http://schemas.openxmlformats.org/drawingml/2006/table">
            <a:tbl>
              <a:tblPr/>
              <a:tblGrid>
                <a:gridCol w="2942339">
                  <a:extLst>
                    <a:ext uri="{9D8B030D-6E8A-4147-A177-3AD203B41FA5}">
                      <a16:colId xmlns:a16="http://schemas.microsoft.com/office/drawing/2014/main" val="3168930842"/>
                    </a:ext>
                  </a:extLst>
                </a:gridCol>
                <a:gridCol w="2635624">
                  <a:extLst>
                    <a:ext uri="{9D8B030D-6E8A-4147-A177-3AD203B41FA5}">
                      <a16:colId xmlns:a16="http://schemas.microsoft.com/office/drawing/2014/main" val="1620524514"/>
                    </a:ext>
                  </a:extLst>
                </a:gridCol>
              </a:tblGrid>
              <a:tr h="240058">
                <a:tc>
                  <a:txBody>
                    <a:bodyPr/>
                    <a:lstStyle/>
                    <a:p>
                      <a:pPr marL="32384" algn="just">
                        <a:lnSpc>
                          <a:spcPct val="100000"/>
                        </a:lnSpc>
                        <a:spcBef>
                          <a:spcPts val="60"/>
                        </a:spcBef>
                      </a:pPr>
                      <a:r>
                        <a:rPr lang="tr-TR" sz="1400" b="0" dirty="0" smtClean="0">
                          <a:solidFill>
                            <a:prstClr val="black"/>
                          </a:solidFill>
                          <a:latin typeface="+mn-lt"/>
                        </a:rPr>
                        <a:t>Mevcut İstihdam</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 880 Kişi</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240058">
                <a:tc>
                  <a:txBody>
                    <a:bodyPr/>
                    <a:lstStyle/>
                    <a:p>
                      <a:pPr marL="32384" algn="just">
                        <a:lnSpc>
                          <a:spcPct val="100000"/>
                        </a:lnSpc>
                        <a:spcBef>
                          <a:spcPts val="60"/>
                        </a:spcBef>
                      </a:pPr>
                      <a:r>
                        <a:rPr lang="tr-TR" sz="1400" b="0" dirty="0" smtClean="0">
                          <a:solidFill>
                            <a:prstClr val="black"/>
                          </a:solidFill>
                          <a:latin typeface="+mn-lt"/>
                        </a:rPr>
                        <a:t>Tam Kapasitede İstihdam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1.012 Kişi</a:t>
                      </a:r>
                      <a:endParaRPr sz="1400" kern="1200" dirty="0">
                        <a:solidFill>
                          <a:schemeClr val="tx1"/>
                        </a:solidFill>
                        <a:latin typeface="+mn-lt"/>
                        <a:ea typeface="+mn-ea"/>
                        <a:cs typeface="Calibri"/>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40058">
                <a:tc>
                  <a:txBody>
                    <a:bodyPr/>
                    <a:lstStyle/>
                    <a:p>
                      <a:pPr marL="32384" algn="just">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Hayvan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32384" marR="24765" algn="ctr"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13.780 Baş</a:t>
                      </a:r>
                      <a:endParaRPr sz="1400" kern="1200" dirty="0">
                        <a:solidFill>
                          <a:schemeClr val="tx1"/>
                        </a:solidFill>
                        <a:latin typeface="+mn-lt"/>
                        <a:ea typeface="+mn-ea"/>
                        <a:cs typeface="Arial" panose="020B0604020202020204" pitchFamily="34" charset="0"/>
                      </a:endParaRP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40058">
                <a:tc>
                  <a:txBody>
                    <a:bodyPr/>
                    <a:lstStyle/>
                    <a:p>
                      <a:pPr marL="32384" algn="just">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Hayvan Sayısı</a:t>
                      </a:r>
                      <a:endParaRPr sz="1400" b="0" dirty="0">
                        <a:latin typeface="+mn-lt"/>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22.500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Sağmal Hayvan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5.600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40058">
                <a:tc>
                  <a:txBody>
                    <a:bodyPr/>
                    <a:lstStyle/>
                    <a:p>
                      <a:pPr marL="32384" algn="just" defTabSz="914400" rtl="0" eaLnBrk="1" latinLnBrk="0" hangingPunct="1">
                        <a:lnSpc>
                          <a:spcPct val="100000"/>
                        </a:lnSpc>
                        <a:spcBef>
                          <a:spcPts val="60"/>
                        </a:spcBef>
                      </a:pPr>
                      <a:r>
                        <a:rPr lang="tr-TR" sz="1400" b="0" dirty="0" smtClean="0">
                          <a:solidFill>
                            <a:prstClr val="black"/>
                          </a:solidFill>
                          <a:latin typeface="+mn-lt"/>
                        </a:rPr>
                        <a:t>Tam Kapasitede Sağmal Hayvan Sayısı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10.000 Baş</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6517575"/>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Boğa Sayısı (Besi)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5.000 Baş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112317483"/>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İşletmede Üretilen Mevcut Süt</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140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8710974"/>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Süt İşleme Miktarı</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230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17976178"/>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Süt İşleme Kapasitesi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1.063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96089382"/>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Mevcut Elektrik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3,75 megavat/saat</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11561777"/>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GES </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16 megavat/gün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305182095"/>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Biyogaz </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74 megavat/gün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905647080"/>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Tam Kapasitede Elektrik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6,4 megavat/saat</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13290448"/>
                  </a:ext>
                </a:extLst>
              </a:tr>
              <a:tr h="240058">
                <a:tc>
                  <a:txBody>
                    <a:bodyPr/>
                    <a:lstStyle/>
                    <a:p>
                      <a:pPr marL="32384" algn="just" defTabSz="914400" rtl="0" eaLnBrk="1" latinLnBrk="0" hangingPunct="1">
                        <a:lnSpc>
                          <a:spcPct val="100000"/>
                        </a:lnSpc>
                        <a:spcBef>
                          <a:spcPts val="60"/>
                        </a:spcBef>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Yem Fabrikasının Mevcut Yem Üretimi</a:t>
                      </a:r>
                      <a:endParaRPr lang="tr-TR" sz="1400" b="0" kern="1200" dirty="0">
                        <a:solidFill>
                          <a:schemeClr val="tx1"/>
                        </a:solidFill>
                        <a:latin typeface="+mn-lt"/>
                        <a:ea typeface="+mn-ea"/>
                        <a:cs typeface="Calibri"/>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147 ton/gün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635598531"/>
                  </a:ext>
                </a:extLst>
              </a:tr>
              <a:tr h="24005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Tam Kapasitede Yem Üretimi</a:t>
                      </a:r>
                      <a:endParaRPr kumimoji="0" lang="tr-TR" sz="1400" b="0" i="0" u="none" strike="noStrike" kern="1200" cap="none" spc="0" normalizeH="0" baseline="0" noProof="0" dirty="0" smtClean="0">
                        <a:ln>
                          <a:noFill/>
                        </a:ln>
                        <a:solidFill>
                          <a:prstClr val="white"/>
                        </a:solidFill>
                        <a:effectLst/>
                        <a:uLnTx/>
                        <a:uFillTx/>
                        <a:latin typeface="+mn-lt"/>
                        <a:ea typeface="+mn-ea"/>
                        <a:cs typeface="+mn-cs"/>
                      </a:endParaRP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prstClr val="black"/>
                          </a:solidFill>
                          <a:effectLst/>
                          <a:uLnTx/>
                          <a:uFillTx/>
                          <a:latin typeface="+mn-lt"/>
                          <a:ea typeface="+mn-ea"/>
                          <a:cs typeface="+mn-cs"/>
                        </a:rPr>
                        <a:t>600 ton/gün</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29877334"/>
                  </a:ext>
                </a:extLst>
              </a:tr>
              <a:tr h="24005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Üretilen Yem Bitkisi Çeşitleri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Yonca, Silajlık Mısır, Silajlık Buğday</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66492121"/>
                  </a:ext>
                </a:extLst>
              </a:tr>
              <a:tr h="418730">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2023 Yılında Üreticilere Ödenen Yem Bitkisi Bedelleri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248,2 Milyon TL</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031715159"/>
                  </a:ext>
                </a:extLst>
              </a:tr>
              <a:tr h="471838">
                <a:tc>
                  <a:txBody>
                    <a:bodyPr/>
                    <a:lstStyle/>
                    <a:p>
                      <a:pPr marL="0" marR="0" lvl="0" indent="0" algn="l"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 Üretilen Süt Ürünleri</a:t>
                      </a:r>
                    </a:p>
                  </a:txBody>
                  <a:tcPr marL="0" marR="0" marT="762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49147"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UHT Paketli Süt, Yoğurt, Ayran, Peynir Çeşitleri </a:t>
                      </a:r>
                    </a:p>
                  </a:txBody>
                  <a:tcPr marL="0" marR="0" marT="762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087941810"/>
                  </a:ext>
                </a:extLst>
              </a:tr>
            </a:tbl>
          </a:graphicData>
        </a:graphic>
      </p:graphicFrame>
      <p:sp>
        <p:nvSpPr>
          <p:cNvPr id="6" name="Dikdörtgen 5"/>
          <p:cNvSpPr/>
          <p:nvPr/>
        </p:nvSpPr>
        <p:spPr>
          <a:xfrm>
            <a:off x="268469" y="1032744"/>
            <a:ext cx="11270714" cy="307777"/>
          </a:xfrm>
          <a:prstGeom prst="rect">
            <a:avLst/>
          </a:prstGeom>
        </p:spPr>
        <p:txBody>
          <a:bodyPr wrap="square">
            <a:spAutoFit/>
          </a:bodyPr>
          <a:lstStyle/>
          <a:p>
            <a:pPr lvl="0" defTabSz="949147"/>
            <a:r>
              <a:rPr lang="tr-TR" sz="1400" dirty="0">
                <a:solidFill>
                  <a:prstClr val="black"/>
                </a:solidFill>
              </a:rPr>
              <a:t>2018 yılı nisan ayında temeli atılan tesis ilk üretimini 22 Mayıs 2021 tarihinde gerçekleştirerek faaliyete başlamıştır.</a:t>
            </a:r>
          </a:p>
        </p:txBody>
      </p:sp>
      <p:sp>
        <p:nvSpPr>
          <p:cNvPr id="12" name="Serbest Form 11"/>
          <p:cNvSpPr/>
          <p:nvPr/>
        </p:nvSpPr>
        <p:spPr>
          <a:xfrm>
            <a:off x="9260353" y="5372876"/>
            <a:ext cx="2278830" cy="972000"/>
          </a:xfrm>
          <a:custGeom>
            <a:avLst/>
            <a:gdLst>
              <a:gd name="connsiteX0" fmla="*/ 0 w 2016153"/>
              <a:gd name="connsiteY0" fmla="*/ 100808 h 1008076"/>
              <a:gd name="connsiteX1" fmla="*/ 100808 w 2016153"/>
              <a:gd name="connsiteY1" fmla="*/ 0 h 1008076"/>
              <a:gd name="connsiteX2" fmla="*/ 1915345 w 2016153"/>
              <a:gd name="connsiteY2" fmla="*/ 0 h 1008076"/>
              <a:gd name="connsiteX3" fmla="*/ 2016153 w 2016153"/>
              <a:gd name="connsiteY3" fmla="*/ 100808 h 1008076"/>
              <a:gd name="connsiteX4" fmla="*/ 2016153 w 2016153"/>
              <a:gd name="connsiteY4" fmla="*/ 907268 h 1008076"/>
              <a:gd name="connsiteX5" fmla="*/ 1915345 w 2016153"/>
              <a:gd name="connsiteY5" fmla="*/ 1008076 h 1008076"/>
              <a:gd name="connsiteX6" fmla="*/ 100808 w 2016153"/>
              <a:gd name="connsiteY6" fmla="*/ 1008076 h 1008076"/>
              <a:gd name="connsiteX7" fmla="*/ 0 w 2016153"/>
              <a:gd name="connsiteY7" fmla="*/ 907268 h 1008076"/>
              <a:gd name="connsiteX8" fmla="*/ 0 w 2016153"/>
              <a:gd name="connsiteY8" fmla="*/ 100808 h 100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6153" h="1008076">
                <a:moveTo>
                  <a:pt x="0" y="100808"/>
                </a:moveTo>
                <a:cubicBezTo>
                  <a:pt x="0" y="45133"/>
                  <a:pt x="45133" y="0"/>
                  <a:pt x="100808" y="0"/>
                </a:cubicBezTo>
                <a:lnTo>
                  <a:pt x="1915345" y="0"/>
                </a:lnTo>
                <a:cubicBezTo>
                  <a:pt x="1971020" y="0"/>
                  <a:pt x="2016153" y="45133"/>
                  <a:pt x="2016153" y="100808"/>
                </a:cubicBezTo>
                <a:lnTo>
                  <a:pt x="2016153" y="907268"/>
                </a:lnTo>
                <a:cubicBezTo>
                  <a:pt x="2016153" y="962943"/>
                  <a:pt x="1971020" y="1008076"/>
                  <a:pt x="1915345" y="1008076"/>
                </a:cubicBezTo>
                <a:lnTo>
                  <a:pt x="100808" y="1008076"/>
                </a:lnTo>
                <a:cubicBezTo>
                  <a:pt x="45133" y="1008076"/>
                  <a:pt x="0" y="962943"/>
                  <a:pt x="0" y="907268"/>
                </a:cubicBezTo>
                <a:lnTo>
                  <a:pt x="0" y="100808"/>
                </a:lnTo>
                <a:close/>
              </a:path>
            </a:pathLst>
          </a:custGeom>
          <a:gradFill flip="none" rotWithShape="1">
            <a:gsLst>
              <a:gs pos="0">
                <a:srgbClr val="007548">
                  <a:shade val="30000"/>
                  <a:satMod val="115000"/>
                </a:srgbClr>
              </a:gs>
              <a:gs pos="50000">
                <a:srgbClr val="007548">
                  <a:shade val="67500"/>
                  <a:satMod val="115000"/>
                </a:srgbClr>
              </a:gs>
              <a:gs pos="100000">
                <a:srgbClr val="007548">
                  <a:shade val="100000"/>
                  <a:satMod val="115000"/>
                </a:srgbClr>
              </a:gs>
            </a:gsLst>
            <a:lin ang="16200000" scaled="1"/>
            <a:tileRect/>
          </a:gra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60006" tIns="49846" rIns="60006" bIns="49846" numCol="1" spcCol="1270" anchor="ctr" anchorCtr="0">
            <a:noAutofit/>
          </a:bodyPr>
          <a:lstStyle/>
          <a:p>
            <a:pPr algn="ctr" defTabSz="711200">
              <a:lnSpc>
                <a:spcPct val="90000"/>
              </a:lnSpc>
              <a:spcBef>
                <a:spcPct val="0"/>
              </a:spcBef>
              <a:spcAft>
                <a:spcPct val="35000"/>
              </a:spcAft>
            </a:pPr>
            <a:endParaRPr lang="tr-TR" sz="1400" b="1" dirty="0" smtClean="0">
              <a:latin typeface="Bookman Old Style" panose="02050604050505020204" pitchFamily="18" charset="0"/>
              <a:cs typeface="Sora ExtraBold" pitchFamily="2" charset="0"/>
            </a:endParaRPr>
          </a:p>
          <a:p>
            <a:pPr algn="ctr" defTabSz="711200">
              <a:lnSpc>
                <a:spcPct val="90000"/>
              </a:lnSpc>
              <a:spcBef>
                <a:spcPct val="0"/>
              </a:spcBef>
              <a:spcAft>
                <a:spcPct val="35000"/>
              </a:spcAft>
            </a:pPr>
            <a:r>
              <a:rPr lang="tr-TR" sz="1400" b="1" dirty="0" smtClean="0">
                <a:latin typeface="Bookman Old Style" panose="02050604050505020204" pitchFamily="18" charset="0"/>
                <a:cs typeface="Sora ExtraBold" pitchFamily="2" charset="0"/>
              </a:rPr>
              <a:t>BUGÜNE </a:t>
            </a:r>
            <a:r>
              <a:rPr lang="tr-TR" sz="1400" b="1" dirty="0">
                <a:latin typeface="Bookman Old Style" panose="02050604050505020204" pitchFamily="18" charset="0"/>
                <a:cs typeface="Sora ExtraBold" pitchFamily="2" charset="0"/>
              </a:rPr>
              <a:t>KADAR YAPILAN HARCAMA TUTARI </a:t>
            </a:r>
            <a:r>
              <a:rPr lang="en-US" sz="1400" b="1" dirty="0">
                <a:latin typeface="Bookman Old Style" panose="02050604050505020204" pitchFamily="18" charset="0"/>
                <a:cs typeface="Sora ExtraBold" pitchFamily="2" charset="0"/>
              </a:rPr>
              <a:t>1</a:t>
            </a:r>
            <a:r>
              <a:rPr lang="tr-TR" sz="1400" b="1" dirty="0">
                <a:latin typeface="Bookman Old Style" panose="02050604050505020204" pitchFamily="18" charset="0"/>
                <a:cs typeface="Sora ExtraBold" pitchFamily="2" charset="0"/>
              </a:rPr>
              <a:t>91</a:t>
            </a:r>
            <a:r>
              <a:rPr lang="en-US" sz="1400" b="1" dirty="0">
                <a:latin typeface="Bookman Old Style" panose="02050604050505020204" pitchFamily="18" charset="0"/>
                <a:cs typeface="Sora ExtraBold" pitchFamily="2" charset="0"/>
              </a:rPr>
              <a:t> </a:t>
            </a:r>
            <a:r>
              <a:rPr lang="tr-TR" sz="1400" b="1" dirty="0">
                <a:latin typeface="Bookman Old Style" panose="02050604050505020204" pitchFamily="18" charset="0"/>
                <a:cs typeface="Sora ExtraBold" pitchFamily="2" charset="0"/>
              </a:rPr>
              <a:t>MİLYON</a:t>
            </a:r>
            <a:r>
              <a:rPr lang="en-US" sz="1400" b="1" dirty="0">
                <a:latin typeface="Bookman Old Style" panose="02050604050505020204" pitchFamily="18" charset="0"/>
                <a:cs typeface="Sora ExtraBold" pitchFamily="2" charset="0"/>
              </a:rPr>
              <a:t> USD</a:t>
            </a:r>
            <a:r>
              <a:rPr lang="tr-TR" sz="1400" b="1" dirty="0">
                <a:latin typeface="Bookman Old Style" panose="02050604050505020204" pitchFamily="18" charset="0"/>
                <a:cs typeface="Sora ExtraBold" pitchFamily="2" charset="0"/>
              </a:rPr>
              <a:t> </a:t>
            </a:r>
          </a:p>
          <a:p>
            <a:pPr lvl="0" algn="ctr" defTabSz="711200">
              <a:lnSpc>
                <a:spcPct val="90000"/>
              </a:lnSpc>
              <a:spcBef>
                <a:spcPct val="0"/>
              </a:spcBef>
              <a:spcAft>
                <a:spcPct val="35000"/>
              </a:spcAft>
            </a:pPr>
            <a:endParaRPr lang="tr-TR" sz="1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55767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8"/>
          <p:cNvSpPr txBox="1"/>
          <p:nvPr/>
        </p:nvSpPr>
        <p:spPr>
          <a:xfrm>
            <a:off x="689309" y="968952"/>
            <a:ext cx="1083194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prstClr val="white"/>
                </a:solidFill>
                <a:effectLst/>
                <a:uLnTx/>
                <a:uFillTx/>
                <a:latin typeface="Calibri"/>
                <a:ea typeface="+mn-ea"/>
                <a:cs typeface="Calibri"/>
              </a:rPr>
              <a:t>İlimizdeki 200 </a:t>
            </a:r>
            <a:r>
              <a:rPr kumimoji="0" sz="1600" b="1" i="0" u="none" strike="noStrike" kern="1200" cap="none" spc="-5" normalizeH="0" baseline="0" noProof="0" dirty="0">
                <a:ln>
                  <a:noFill/>
                </a:ln>
                <a:solidFill>
                  <a:prstClr val="white"/>
                </a:solidFill>
                <a:effectLst/>
                <a:uLnTx/>
                <a:uFillTx/>
                <a:latin typeface="Calibri"/>
                <a:ea typeface="+mn-ea"/>
                <a:cs typeface="Calibri"/>
              </a:rPr>
              <a:t>kişiden </a:t>
            </a:r>
            <a:r>
              <a:rPr kumimoji="0" sz="1600" b="1" i="0" u="none" strike="noStrike" kern="1200" cap="none" spc="-15" normalizeH="0" baseline="0" noProof="0" dirty="0">
                <a:ln>
                  <a:noFill/>
                </a:ln>
                <a:solidFill>
                  <a:prstClr val="white"/>
                </a:solidFill>
                <a:effectLst/>
                <a:uLnTx/>
                <a:uFillTx/>
                <a:latin typeface="Calibri"/>
                <a:ea typeface="+mn-ea"/>
                <a:cs typeface="Calibri"/>
              </a:rPr>
              <a:t>Fazla </a:t>
            </a:r>
            <a:r>
              <a:rPr kumimoji="0" sz="1600" b="1" i="0" u="none" strike="noStrike" kern="1200" cap="none" spc="-10" normalizeH="0" baseline="0" noProof="0" dirty="0" err="1">
                <a:ln>
                  <a:noFill/>
                </a:ln>
                <a:solidFill>
                  <a:prstClr val="white"/>
                </a:solidFill>
                <a:effectLst/>
                <a:uLnTx/>
                <a:uFillTx/>
                <a:latin typeface="Calibri"/>
                <a:ea typeface="+mn-ea"/>
                <a:cs typeface="Calibri"/>
              </a:rPr>
              <a:t>İstihdam</a:t>
            </a:r>
            <a:r>
              <a:rPr kumimoji="0" sz="1600" b="1" i="0" u="none" strike="noStrike" kern="1200" cap="none" spc="-10" normalizeH="0" baseline="0" noProof="0" dirty="0">
                <a:ln>
                  <a:noFill/>
                </a:ln>
                <a:solidFill>
                  <a:prstClr val="white"/>
                </a:solidFill>
                <a:effectLst/>
                <a:uLnTx/>
                <a:uFillTx/>
                <a:latin typeface="Calibri"/>
                <a:ea typeface="+mn-ea"/>
                <a:cs typeface="Calibri"/>
              </a:rPr>
              <a:t> </a:t>
            </a:r>
            <a:r>
              <a:rPr kumimoji="0" sz="1600" b="1" i="0" u="none" strike="noStrike" kern="1200" cap="none" spc="-10" normalizeH="0" baseline="0" noProof="0" dirty="0" err="1" smtClean="0">
                <a:ln>
                  <a:noFill/>
                </a:ln>
                <a:solidFill>
                  <a:prstClr val="white"/>
                </a:solidFill>
                <a:effectLst/>
                <a:uLnTx/>
                <a:uFillTx/>
                <a:latin typeface="Calibri"/>
                <a:ea typeface="+mn-ea"/>
                <a:cs typeface="Calibri"/>
              </a:rPr>
              <a:t>Sağlayan</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Kuruluşlar</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 (2024)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object 17"/>
          <p:cNvGraphicFramePr>
            <a:graphicFrameLocks noGrp="1"/>
          </p:cNvGraphicFramePr>
          <p:nvPr>
            <p:extLst>
              <p:ext uri="{D42A27DB-BD31-4B8C-83A1-F6EECF244321}">
                <p14:modId xmlns:p14="http://schemas.microsoft.com/office/powerpoint/2010/main" val="1297764991"/>
              </p:ext>
            </p:extLst>
          </p:nvPr>
        </p:nvGraphicFramePr>
        <p:xfrm>
          <a:off x="689309" y="4023359"/>
          <a:ext cx="10831943" cy="2312810"/>
        </p:xfrm>
        <a:graphic>
          <a:graphicData uri="http://schemas.openxmlformats.org/drawingml/2006/table">
            <a:tbl>
              <a:tblPr firstRow="1" bandRow="1">
                <a:tableStyleId>{2D5ABB26-0587-4C30-8999-92F81FD0307C}</a:tableStyleId>
              </a:tblPr>
              <a:tblGrid>
                <a:gridCol w="1647051">
                  <a:extLst>
                    <a:ext uri="{9D8B030D-6E8A-4147-A177-3AD203B41FA5}">
                      <a16:colId xmlns:a16="http://schemas.microsoft.com/office/drawing/2014/main" val="20000"/>
                    </a:ext>
                  </a:extLst>
                </a:gridCol>
                <a:gridCol w="2067689">
                  <a:extLst>
                    <a:ext uri="{9D8B030D-6E8A-4147-A177-3AD203B41FA5}">
                      <a16:colId xmlns:a16="http://schemas.microsoft.com/office/drawing/2014/main" val="20001"/>
                    </a:ext>
                  </a:extLst>
                </a:gridCol>
                <a:gridCol w="3480952">
                  <a:extLst>
                    <a:ext uri="{9D8B030D-6E8A-4147-A177-3AD203B41FA5}">
                      <a16:colId xmlns:a16="http://schemas.microsoft.com/office/drawing/2014/main" val="20003"/>
                    </a:ext>
                  </a:extLst>
                </a:gridCol>
                <a:gridCol w="3636251">
                  <a:extLst>
                    <a:ext uri="{9D8B030D-6E8A-4147-A177-3AD203B41FA5}">
                      <a16:colId xmlns:a16="http://schemas.microsoft.com/office/drawing/2014/main" val="20004"/>
                    </a:ext>
                  </a:extLst>
                </a:gridCol>
              </a:tblGrid>
              <a:tr h="915830">
                <a:tc>
                  <a:txBody>
                    <a:bodyPr/>
                    <a:lstStyle/>
                    <a:p>
                      <a:pPr marL="9525">
                        <a:lnSpc>
                          <a:spcPct val="100000"/>
                        </a:lnSpc>
                        <a:spcBef>
                          <a:spcPts val="430"/>
                        </a:spcBef>
                      </a:pPr>
                      <a:r>
                        <a:rPr sz="1400" b="1" spc="-5" dirty="0">
                          <a:latin typeface="+mn-lt"/>
                          <a:cs typeface="Calibri"/>
                        </a:rPr>
                        <a:t>Alanı</a:t>
                      </a:r>
                      <a:endParaRPr sz="1400" dirty="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343535" marR="0" indent="0" algn="ctr" defTabSz="914400" rtl="0" eaLnBrk="1" fontAlgn="auto" latinLnBrk="0" hangingPunct="1">
                        <a:lnSpc>
                          <a:spcPct val="100000"/>
                        </a:lnSpc>
                        <a:spcBef>
                          <a:spcPts val="430"/>
                        </a:spcBef>
                        <a:spcAft>
                          <a:spcPts val="0"/>
                        </a:spcAft>
                        <a:buClrTx/>
                        <a:buSzTx/>
                        <a:buFontTx/>
                        <a:buNone/>
                        <a:tabLst/>
                        <a:defRPr/>
                      </a:pPr>
                      <a:r>
                        <a:rPr lang="tr-TR" sz="1400" kern="1200" spc="-10" dirty="0">
                          <a:solidFill>
                            <a:schemeClr val="tx1"/>
                          </a:solidFill>
                          <a:latin typeface="+mn-lt"/>
                          <a:ea typeface="+mn-ea"/>
                          <a:cs typeface="Calibri"/>
                        </a:rPr>
                        <a:t>1.825.000</a:t>
                      </a:r>
                      <a:r>
                        <a:rPr lang="tr-TR" sz="1400" kern="1200" spc="-10" baseline="0" dirty="0">
                          <a:solidFill>
                            <a:schemeClr val="tx1"/>
                          </a:solidFill>
                          <a:latin typeface="+mn-lt"/>
                          <a:ea typeface="+mn-ea"/>
                          <a:cs typeface="Calibri"/>
                        </a:rPr>
                        <a:t> </a:t>
                      </a:r>
                      <a:r>
                        <a:rPr lang="tr-TR" sz="1400" kern="1200" spc="-10" dirty="0">
                          <a:solidFill>
                            <a:schemeClr val="tx1"/>
                          </a:solidFill>
                          <a:latin typeface="+mn-lt"/>
                          <a:ea typeface="+mn-ea"/>
                          <a:cs typeface="Calibri"/>
                        </a:rPr>
                        <a:t>m</a:t>
                      </a:r>
                      <a:r>
                        <a:rPr lang="tr-TR" sz="1400" baseline="21164" dirty="0">
                          <a:solidFill>
                            <a:schemeClr val="tx1"/>
                          </a:solidFill>
                          <a:latin typeface="+mn-lt"/>
                          <a:cs typeface="Calibri"/>
                        </a:rPr>
                        <a:t>2</a:t>
                      </a:r>
                      <a:endParaRPr lang="tr-TR" sz="1400" kern="1200" spc="-10" dirty="0">
                        <a:solidFill>
                          <a:schemeClr val="tx1"/>
                        </a:solidFill>
                        <a:latin typeface="+mn-lt"/>
                        <a:ea typeface="+mn-ea"/>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904875" algn="l">
                        <a:lnSpc>
                          <a:spcPct val="100000"/>
                        </a:lnSpc>
                        <a:spcBef>
                          <a:spcPts val="430"/>
                        </a:spcBef>
                      </a:pPr>
                      <a:r>
                        <a:rPr lang="tr-TR" sz="1400" spc="-10" dirty="0">
                          <a:solidFill>
                            <a:schemeClr val="tx1"/>
                          </a:solidFill>
                          <a:latin typeface="+mn-lt"/>
                          <a:cs typeface="Calibri"/>
                        </a:rPr>
                        <a:t>            1.200 </a:t>
                      </a:r>
                      <a:r>
                        <a:rPr sz="1400" dirty="0">
                          <a:solidFill>
                            <a:schemeClr val="tx1"/>
                          </a:solidFill>
                          <a:latin typeface="+mn-lt"/>
                          <a:cs typeface="Calibri"/>
                        </a:rPr>
                        <a:t>m</a:t>
                      </a:r>
                      <a:r>
                        <a:rPr sz="1400" baseline="21164" dirty="0">
                          <a:solidFill>
                            <a:schemeClr val="tx1"/>
                          </a:solidFill>
                          <a:latin typeface="+mn-lt"/>
                          <a:cs typeface="Calibri"/>
                        </a:rPr>
                        <a:t>2</a:t>
                      </a:r>
                      <a:r>
                        <a:rPr lang="tr-TR" sz="1400" baseline="21164" dirty="0">
                          <a:solidFill>
                            <a:schemeClr val="tx1"/>
                          </a:solidFill>
                          <a:latin typeface="+mn-lt"/>
                          <a:cs typeface="Calibri"/>
                        </a:rPr>
                        <a:t> </a:t>
                      </a:r>
                      <a:endParaRPr sz="1400" baseline="21164"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marL="3175" algn="ctr">
                        <a:lnSpc>
                          <a:spcPct val="100000"/>
                        </a:lnSpc>
                        <a:spcBef>
                          <a:spcPts val="265"/>
                        </a:spcBef>
                      </a:pPr>
                      <a:r>
                        <a:rPr lang="tr-TR" sz="1400" spc="-10" dirty="0">
                          <a:solidFill>
                            <a:schemeClr val="tx1"/>
                          </a:solidFill>
                          <a:latin typeface="+mn-lt"/>
                          <a:cs typeface="Calibri"/>
                        </a:rPr>
                        <a:t>7.500</a:t>
                      </a:r>
                      <a:r>
                        <a:rPr sz="1400" spc="20" dirty="0">
                          <a:solidFill>
                            <a:schemeClr val="tx1"/>
                          </a:solidFill>
                          <a:latin typeface="+mn-lt"/>
                          <a:cs typeface="Calibri"/>
                        </a:rPr>
                        <a:t> </a:t>
                      </a:r>
                      <a:r>
                        <a:rPr sz="1400" dirty="0">
                          <a:solidFill>
                            <a:schemeClr val="tx1"/>
                          </a:solidFill>
                          <a:latin typeface="+mn-lt"/>
                          <a:cs typeface="Calibri"/>
                        </a:rPr>
                        <a:t>m</a:t>
                      </a:r>
                      <a:r>
                        <a:rPr lang="tr-TR" sz="1400" baseline="21164" dirty="0">
                          <a:solidFill>
                            <a:schemeClr val="tx1"/>
                          </a:solidFill>
                          <a:latin typeface="+mn-lt"/>
                          <a:cs typeface="Calibri"/>
                        </a:rPr>
                        <a:t>2</a:t>
                      </a:r>
                      <a:endParaRPr sz="1400" baseline="26455"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0"/>
                  </a:ext>
                </a:extLst>
              </a:tr>
              <a:tr h="642096">
                <a:tc>
                  <a:txBody>
                    <a:bodyPr/>
                    <a:lstStyle/>
                    <a:p>
                      <a:pPr marL="9525">
                        <a:lnSpc>
                          <a:spcPct val="100000"/>
                        </a:lnSpc>
                        <a:spcBef>
                          <a:spcPts val="430"/>
                        </a:spcBef>
                      </a:pPr>
                      <a:r>
                        <a:rPr sz="1400" b="1" spc="-5">
                          <a:latin typeface="+mn-lt"/>
                          <a:cs typeface="Calibri"/>
                        </a:rPr>
                        <a:t>Çalışan</a:t>
                      </a:r>
                      <a:r>
                        <a:rPr sz="1400" b="1" spc="-20">
                          <a:latin typeface="+mn-lt"/>
                          <a:cs typeface="Calibri"/>
                        </a:rPr>
                        <a:t> </a:t>
                      </a:r>
                      <a:r>
                        <a:rPr sz="1400" b="1" spc="-10" dirty="0">
                          <a:latin typeface="+mn-lt"/>
                          <a:cs typeface="Calibri"/>
                        </a:rPr>
                        <a:t>Sayısı</a:t>
                      </a:r>
                      <a:endParaRPr sz="140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45085" algn="ctr">
                        <a:lnSpc>
                          <a:spcPct val="100000"/>
                        </a:lnSpc>
                        <a:spcBef>
                          <a:spcPts val="430"/>
                        </a:spcBef>
                      </a:pPr>
                      <a:r>
                        <a:rPr lang="tr-TR" sz="1400" spc="-10" dirty="0">
                          <a:solidFill>
                            <a:schemeClr val="tx1"/>
                          </a:solidFill>
                          <a:latin typeface="+mn-lt"/>
                          <a:cs typeface="Calibri"/>
                        </a:rPr>
                        <a:t>   </a:t>
                      </a:r>
                      <a:r>
                        <a:rPr lang="tr-TR" sz="1400" spc="-10" dirty="0" smtClean="0">
                          <a:solidFill>
                            <a:schemeClr val="tx1"/>
                          </a:solidFill>
                          <a:latin typeface="+mn-lt"/>
                          <a:cs typeface="Calibri"/>
                        </a:rPr>
                        <a:t>333 </a:t>
                      </a:r>
                      <a:r>
                        <a:rPr sz="1400" spc="-10" dirty="0" err="1">
                          <a:solidFill>
                            <a:schemeClr val="tx1"/>
                          </a:solidFill>
                          <a:latin typeface="+mn-lt"/>
                          <a:cs typeface="Calibri"/>
                        </a:rPr>
                        <a:t>kişi</a:t>
                      </a:r>
                      <a:endParaRPr sz="1400" dirty="0">
                        <a:solidFill>
                          <a:schemeClr val="tx1"/>
                        </a:solidFill>
                        <a:latin typeface="+mn-lt"/>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46990" algn="l">
                        <a:lnSpc>
                          <a:spcPct val="100000"/>
                        </a:lnSpc>
                        <a:spcBef>
                          <a:spcPts val="430"/>
                        </a:spcBef>
                      </a:pPr>
                      <a:r>
                        <a:rPr lang="tr-TR" sz="1400" spc="-10" dirty="0">
                          <a:solidFill>
                            <a:schemeClr val="tx1"/>
                          </a:solidFill>
                          <a:latin typeface="+mn-lt"/>
                          <a:cs typeface="Calibri"/>
                        </a:rPr>
                        <a:t>                                   </a:t>
                      </a:r>
                      <a:r>
                        <a:rPr lang="tr-TR" sz="1400" spc="-10" dirty="0" smtClean="0">
                          <a:solidFill>
                            <a:schemeClr val="tx1"/>
                          </a:solidFill>
                          <a:latin typeface="+mn-lt"/>
                          <a:cs typeface="Calibri"/>
                        </a:rPr>
                        <a:t>266 </a:t>
                      </a:r>
                      <a:r>
                        <a:rPr sz="1400" spc="-10" dirty="0" err="1">
                          <a:solidFill>
                            <a:schemeClr val="tx1"/>
                          </a:solidFill>
                          <a:latin typeface="+mn-lt"/>
                          <a:cs typeface="Calibri"/>
                        </a:rPr>
                        <a:t>kişi</a:t>
                      </a:r>
                      <a:endParaRPr sz="1400"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1905" algn="ctr">
                        <a:lnSpc>
                          <a:spcPct val="100000"/>
                        </a:lnSpc>
                        <a:spcBef>
                          <a:spcPts val="265"/>
                        </a:spcBef>
                      </a:pPr>
                      <a:r>
                        <a:rPr lang="tr-TR" sz="1400" spc="-10" dirty="0" smtClean="0">
                          <a:solidFill>
                            <a:schemeClr val="tx1"/>
                          </a:solidFill>
                          <a:latin typeface="+mn-lt"/>
                          <a:cs typeface="Calibri"/>
                        </a:rPr>
                        <a:t>300</a:t>
                      </a:r>
                      <a:r>
                        <a:rPr sz="1400" spc="10" dirty="0" smtClean="0">
                          <a:solidFill>
                            <a:schemeClr val="tx1"/>
                          </a:solidFill>
                          <a:latin typeface="+mn-lt"/>
                          <a:cs typeface="Calibri"/>
                        </a:rPr>
                        <a:t> </a:t>
                      </a:r>
                      <a:r>
                        <a:rPr sz="1400" spc="-10" dirty="0">
                          <a:solidFill>
                            <a:schemeClr val="tx1"/>
                          </a:solidFill>
                          <a:latin typeface="+mn-lt"/>
                          <a:cs typeface="Calibri"/>
                        </a:rPr>
                        <a:t>kişi</a:t>
                      </a:r>
                      <a:endParaRPr sz="1400"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1"/>
                  </a:ext>
                </a:extLst>
              </a:tr>
              <a:tr h="754884">
                <a:tc>
                  <a:txBody>
                    <a:bodyPr/>
                    <a:lstStyle/>
                    <a:p>
                      <a:pPr marL="9525">
                        <a:lnSpc>
                          <a:spcPct val="100000"/>
                        </a:lnSpc>
                        <a:spcBef>
                          <a:spcPts val="430"/>
                        </a:spcBef>
                      </a:pPr>
                      <a:r>
                        <a:rPr sz="1400" b="1" spc="-10" dirty="0" err="1">
                          <a:latin typeface="+mn-lt"/>
                          <a:cs typeface="Calibri"/>
                        </a:rPr>
                        <a:t>Üretim</a:t>
                      </a:r>
                      <a:r>
                        <a:rPr lang="tr-TR" sz="1400" b="1" spc="-25" baseline="0" dirty="0">
                          <a:latin typeface="+mn-lt"/>
                          <a:cs typeface="Calibri"/>
                        </a:rPr>
                        <a:t> </a:t>
                      </a:r>
                      <a:r>
                        <a:rPr sz="1400" b="1" spc="-10" dirty="0" err="1">
                          <a:latin typeface="+mn-lt"/>
                          <a:cs typeface="Calibri"/>
                        </a:rPr>
                        <a:t>Miktarı</a:t>
                      </a:r>
                      <a:endParaRPr sz="1400" dirty="0">
                        <a:latin typeface="+mn-lt"/>
                        <a:cs typeface="Calibri"/>
                      </a:endParaRPr>
                    </a:p>
                  </a:txBody>
                  <a:tcPr marL="0" marR="0" marT="5461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110489" algn="ctr">
                        <a:lnSpc>
                          <a:spcPct val="100000"/>
                        </a:lnSpc>
                        <a:spcBef>
                          <a:spcPts val="430"/>
                        </a:spcBef>
                      </a:pPr>
                      <a:r>
                        <a:rPr lang="tr-TR" sz="1400" spc="-10" dirty="0">
                          <a:solidFill>
                            <a:schemeClr val="tx1"/>
                          </a:solidFill>
                          <a:latin typeface="+mn-lt"/>
                          <a:cs typeface="Calibri"/>
                        </a:rPr>
                        <a:t>  </a:t>
                      </a:r>
                      <a:r>
                        <a:rPr sz="1400" spc="-10" dirty="0">
                          <a:solidFill>
                            <a:schemeClr val="tx1"/>
                          </a:solidFill>
                          <a:latin typeface="+mn-lt"/>
                          <a:cs typeface="Calibri"/>
                        </a:rPr>
                        <a:t>1.</a:t>
                      </a:r>
                      <a:r>
                        <a:rPr lang="tr-TR" sz="1400" spc="-10" dirty="0">
                          <a:solidFill>
                            <a:schemeClr val="tx1"/>
                          </a:solidFill>
                          <a:latin typeface="+mn-lt"/>
                          <a:cs typeface="Calibri"/>
                        </a:rPr>
                        <a:t>0</a:t>
                      </a:r>
                      <a:r>
                        <a:rPr sz="1400" spc="-10" dirty="0">
                          <a:solidFill>
                            <a:schemeClr val="tx1"/>
                          </a:solidFill>
                          <a:latin typeface="+mn-lt"/>
                          <a:cs typeface="Calibri"/>
                        </a:rPr>
                        <a:t>00.000</a:t>
                      </a:r>
                      <a:r>
                        <a:rPr sz="1400" spc="25" dirty="0">
                          <a:solidFill>
                            <a:schemeClr val="tx1"/>
                          </a:solidFill>
                          <a:latin typeface="+mn-lt"/>
                          <a:cs typeface="Calibri"/>
                        </a:rPr>
                        <a:t> </a:t>
                      </a:r>
                      <a:r>
                        <a:rPr sz="1400" spc="-10" dirty="0">
                          <a:solidFill>
                            <a:schemeClr val="tx1"/>
                          </a:solidFill>
                          <a:latin typeface="+mn-lt"/>
                          <a:cs typeface="Calibri"/>
                        </a:rPr>
                        <a:t>ton/yıl</a:t>
                      </a:r>
                      <a:endParaRPr sz="1400" dirty="0">
                        <a:solidFill>
                          <a:schemeClr val="tx1"/>
                        </a:solidFill>
                        <a:latin typeface="+mn-lt"/>
                        <a:cs typeface="Calibri"/>
                      </a:endParaRPr>
                    </a:p>
                  </a:txBody>
                  <a:tcPr marL="0" marR="0" marT="54610" marB="0" anchor="ctr">
                    <a:lnL w="12700">
                      <a:solidFill>
                        <a:srgbClr val="9DC3E6"/>
                      </a:solidFill>
                      <a:prstDash val="solid"/>
                    </a:lnL>
                    <a:lnR w="12700">
                      <a:solidFill>
                        <a:srgbClr val="C00000"/>
                      </a:solidFill>
                      <a:prstDash val="solid"/>
                    </a:lnR>
                    <a:lnT w="12700">
                      <a:solidFill>
                        <a:srgbClr val="9DC3E6"/>
                      </a:solidFill>
                      <a:prstDash val="solid"/>
                    </a:lnT>
                    <a:lnB w="12700">
                      <a:solidFill>
                        <a:srgbClr val="9DC3E6"/>
                      </a:solidFill>
                      <a:prstDash val="solid"/>
                    </a:lnB>
                  </a:tcPr>
                </a:tc>
                <a:tc>
                  <a:txBody>
                    <a:bodyPr/>
                    <a:lstStyle/>
                    <a:p>
                      <a:pPr marL="671830" algn="l">
                        <a:lnSpc>
                          <a:spcPct val="100000"/>
                        </a:lnSpc>
                        <a:spcBef>
                          <a:spcPts val="430"/>
                        </a:spcBef>
                      </a:pPr>
                      <a:r>
                        <a:rPr lang="tr-TR" sz="1400" spc="-10" dirty="0">
                          <a:solidFill>
                            <a:schemeClr val="tx1"/>
                          </a:solidFill>
                          <a:latin typeface="+mn-lt"/>
                          <a:cs typeface="Calibri"/>
                        </a:rPr>
                        <a:t>            500.000</a:t>
                      </a:r>
                      <a:r>
                        <a:rPr sz="1400" spc="35" dirty="0">
                          <a:solidFill>
                            <a:schemeClr val="tx1"/>
                          </a:solidFill>
                          <a:latin typeface="+mn-lt"/>
                          <a:cs typeface="Calibri"/>
                        </a:rPr>
                        <a:t> </a:t>
                      </a:r>
                      <a:r>
                        <a:rPr lang="tr-TR" sz="1400" spc="-10" dirty="0">
                          <a:solidFill>
                            <a:schemeClr val="tx1"/>
                          </a:solidFill>
                          <a:latin typeface="+mn-lt"/>
                          <a:cs typeface="Calibri"/>
                        </a:rPr>
                        <a:t>adet</a:t>
                      </a:r>
                      <a:r>
                        <a:rPr sz="1400" spc="-10" dirty="0">
                          <a:solidFill>
                            <a:schemeClr val="tx1"/>
                          </a:solidFill>
                          <a:latin typeface="+mn-lt"/>
                          <a:cs typeface="Calibri"/>
                        </a:rPr>
                        <a:t>/</a:t>
                      </a:r>
                      <a:r>
                        <a:rPr sz="1400" spc="-10" dirty="0" err="1">
                          <a:solidFill>
                            <a:schemeClr val="tx1"/>
                          </a:solidFill>
                          <a:latin typeface="+mn-lt"/>
                          <a:cs typeface="Calibri"/>
                        </a:rPr>
                        <a:t>yıl</a:t>
                      </a:r>
                      <a:endParaRPr sz="1400" dirty="0">
                        <a:solidFill>
                          <a:schemeClr val="tx1"/>
                        </a:solidFill>
                        <a:latin typeface="+mn-lt"/>
                        <a:cs typeface="Calibri"/>
                      </a:endParaRPr>
                    </a:p>
                  </a:txBody>
                  <a:tcPr marL="0" marR="0" marT="54610" marB="0" anchor="ctr">
                    <a:lnL w="12700" cap="flat" cmpd="sng" algn="ctr">
                      <a:solidFill>
                        <a:srgbClr val="C00000"/>
                      </a:solidFill>
                      <a:prstDash val="solid"/>
                      <a:round/>
                      <a:headEnd type="none" w="med" len="med"/>
                      <a:tailEnd type="none" w="med" len="med"/>
                    </a:lnL>
                    <a:lnR w="12700">
                      <a:solidFill>
                        <a:srgbClr val="C00000"/>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marL="781050" algn="l">
                        <a:lnSpc>
                          <a:spcPct val="100000"/>
                        </a:lnSpc>
                        <a:spcBef>
                          <a:spcPts val="265"/>
                        </a:spcBef>
                      </a:pPr>
                      <a:r>
                        <a:rPr lang="tr-TR" sz="1400" spc="-10" dirty="0">
                          <a:solidFill>
                            <a:schemeClr val="tx1"/>
                          </a:solidFill>
                          <a:latin typeface="+mn-lt"/>
                          <a:cs typeface="Calibri"/>
                        </a:rPr>
                        <a:t>            800</a:t>
                      </a:r>
                      <a:r>
                        <a:rPr sz="1400" spc="-10" dirty="0">
                          <a:solidFill>
                            <a:schemeClr val="tx1"/>
                          </a:solidFill>
                          <a:latin typeface="+mn-lt"/>
                          <a:cs typeface="Calibri"/>
                        </a:rPr>
                        <a:t>.000</a:t>
                      </a:r>
                      <a:r>
                        <a:rPr sz="1400" spc="20" dirty="0">
                          <a:solidFill>
                            <a:schemeClr val="tx1"/>
                          </a:solidFill>
                          <a:latin typeface="+mn-lt"/>
                          <a:cs typeface="Calibri"/>
                        </a:rPr>
                        <a:t> </a:t>
                      </a:r>
                      <a:r>
                        <a:rPr lang="tr-TR" sz="1400" spc="20" dirty="0">
                          <a:solidFill>
                            <a:schemeClr val="tx1"/>
                          </a:solidFill>
                          <a:latin typeface="+mn-lt"/>
                          <a:cs typeface="Calibri"/>
                        </a:rPr>
                        <a:t>adet</a:t>
                      </a:r>
                      <a:r>
                        <a:rPr sz="1400" spc="-10" dirty="0">
                          <a:solidFill>
                            <a:schemeClr val="tx1"/>
                          </a:solidFill>
                          <a:latin typeface="+mn-lt"/>
                          <a:cs typeface="Calibri"/>
                        </a:rPr>
                        <a:t>/y</a:t>
                      </a:r>
                      <a:r>
                        <a:rPr lang="tr-TR" sz="1400" spc="-10" dirty="0" err="1">
                          <a:solidFill>
                            <a:schemeClr val="tx1"/>
                          </a:solidFill>
                          <a:latin typeface="+mn-lt"/>
                          <a:cs typeface="Calibri"/>
                        </a:rPr>
                        <a:t>ıl</a:t>
                      </a:r>
                      <a:endParaRPr sz="1400" dirty="0">
                        <a:solidFill>
                          <a:schemeClr val="tx1"/>
                        </a:solidFill>
                        <a:latin typeface="+mn-lt"/>
                        <a:cs typeface="Calibri"/>
                      </a:endParaRPr>
                    </a:p>
                  </a:txBody>
                  <a:tcPr marL="0" marR="0" marT="33655" marB="0" anchor="ctr">
                    <a:lnL w="12700">
                      <a:solidFill>
                        <a:srgbClr val="C00000"/>
                      </a:solidFill>
                      <a:prstDash val="solid"/>
                    </a:lnL>
                    <a:lnR w="12700">
                      <a:solidFill>
                        <a:srgbClr val="C00000"/>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bl>
          </a:graphicData>
        </a:graphic>
      </p:graphicFrame>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ve Ekonomik Durum</a:t>
            </a:r>
          </a:p>
        </p:txBody>
      </p:sp>
      <p:pic>
        <p:nvPicPr>
          <p:cNvPr id="14" name="Resim 6">
            <a:extLst>
              <a:ext uri="{FF2B5EF4-FFF2-40B4-BE49-F238E27FC236}">
                <a16:creationId xmlns:a16="http://schemas.microsoft.com/office/drawing/2014/main" id="{2DCB59E8-B393-4D2D-8DE1-BB4915D64A26}"/>
              </a:ext>
            </a:extLst>
          </p:cNvPr>
          <p:cNvPicPr>
            <a:picLocks noChangeAspect="1"/>
          </p:cNvPicPr>
          <p:nvPr/>
        </p:nvPicPr>
        <p:blipFill>
          <a:blip r:embed="rId2"/>
          <a:stretch>
            <a:fillRect/>
          </a:stretch>
        </p:blipFill>
        <p:spPr>
          <a:xfrm>
            <a:off x="689309" y="1608949"/>
            <a:ext cx="3650873" cy="2373596"/>
          </a:xfrm>
          <a:prstGeom prst="rect">
            <a:avLst/>
          </a:prstGeom>
          <a:ln w="19050">
            <a:solidFill>
              <a:srgbClr val="BCD6ED"/>
            </a:solidFill>
          </a:ln>
        </p:spPr>
      </p:pic>
      <p:pic>
        <p:nvPicPr>
          <p:cNvPr id="1026" name="Picture 2" descr="C:\Users\mehmet.ilhan\Downloads\WhatsApp Image 2020-10-21 at 17.00.09.jpeg"/>
          <p:cNvPicPr>
            <a:picLocks noChangeAspect="1" noChangeArrowheads="1"/>
          </p:cNvPicPr>
          <p:nvPr/>
        </p:nvPicPr>
        <p:blipFill>
          <a:blip r:embed="rId3" cstate="print"/>
          <a:srcRect/>
          <a:stretch>
            <a:fillRect/>
          </a:stretch>
        </p:blipFill>
        <p:spPr bwMode="auto">
          <a:xfrm>
            <a:off x="4470452" y="1608949"/>
            <a:ext cx="3356885" cy="2373597"/>
          </a:xfrm>
          <a:prstGeom prst="rect">
            <a:avLst/>
          </a:prstGeom>
          <a:ln w="19050">
            <a:solidFill>
              <a:srgbClr val="BCD6ED"/>
            </a:solidFill>
          </a:ln>
        </p:spPr>
      </p:pic>
      <p:pic>
        <p:nvPicPr>
          <p:cNvPr id="1027" name="Picture 3" descr="C:\Users\mehmet.ilhan\Downloads\WhatsApp Image 2020-10-21 at 17.02.46.jpeg"/>
          <p:cNvPicPr>
            <a:picLocks noChangeAspect="1" noChangeArrowheads="1"/>
          </p:cNvPicPr>
          <p:nvPr/>
        </p:nvPicPr>
        <p:blipFill>
          <a:blip r:embed="rId4" cstate="print"/>
          <a:srcRect/>
          <a:stretch>
            <a:fillRect/>
          </a:stretch>
        </p:blipFill>
        <p:spPr bwMode="auto">
          <a:xfrm>
            <a:off x="7938559" y="1623605"/>
            <a:ext cx="3564132" cy="2358940"/>
          </a:xfrm>
          <a:prstGeom prst="rect">
            <a:avLst/>
          </a:prstGeom>
          <a:ln w="19050">
            <a:solidFill>
              <a:srgbClr val="BCD6ED"/>
            </a:solidFill>
          </a:ln>
        </p:spPr>
      </p:pic>
      <p:sp>
        <p:nvSpPr>
          <p:cNvPr id="16" name="object 15"/>
          <p:cNvSpPr txBox="1"/>
          <p:nvPr/>
        </p:nvSpPr>
        <p:spPr>
          <a:xfrm>
            <a:off x="2780295" y="3690120"/>
            <a:ext cx="152400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Dimin Madencilik</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8" name="object 15"/>
          <p:cNvSpPr txBox="1"/>
          <p:nvPr/>
        </p:nvSpPr>
        <p:spPr>
          <a:xfrm>
            <a:off x="6056947" y="3690121"/>
            <a:ext cx="174201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Hayalim Grup Tekstil</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9" name="object 15"/>
          <p:cNvSpPr txBox="1"/>
          <p:nvPr/>
        </p:nvSpPr>
        <p:spPr>
          <a:xfrm>
            <a:off x="9943179" y="3690119"/>
            <a:ext cx="1524000"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Binses</a:t>
            </a:r>
            <a:r>
              <a:rPr kumimoji="0" lang="tr-TR" sz="1500" b="0" i="0" u="none" strike="noStrike" kern="1200" cap="none" spc="0" normalizeH="0" baseline="0" noProof="0" dirty="0">
                <a:ln>
                  <a:noFill/>
                </a:ln>
                <a:solidFill>
                  <a:prstClr val="black"/>
                </a:solidFill>
                <a:effectLst/>
                <a:uLnTx/>
                <a:uFillTx/>
                <a:latin typeface="Calibri"/>
                <a:ea typeface="+mn-ea"/>
                <a:cs typeface="Calibri"/>
              </a:rPr>
              <a:t> Tekstil</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127057604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8"/>
          <p:cNvSpPr txBox="1"/>
          <p:nvPr/>
        </p:nvSpPr>
        <p:spPr>
          <a:xfrm>
            <a:off x="658031" y="964399"/>
            <a:ext cx="10865186" cy="2899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Organize </a:t>
            </a:r>
            <a:r>
              <a:rPr kumimoji="0" sz="1600" b="1" i="0" u="none" strike="noStrike" kern="1200" cap="none" spc="-10" normalizeH="0" baseline="0" noProof="0" dirty="0">
                <a:ln>
                  <a:noFill/>
                </a:ln>
                <a:solidFill>
                  <a:srgbClr val="FFFFFF"/>
                </a:solidFill>
                <a:effectLst/>
                <a:uLnTx/>
                <a:uFillTx/>
                <a:latin typeface="Calibri"/>
                <a:ea typeface="+mn-ea"/>
                <a:cs typeface="Calibri"/>
              </a:rPr>
              <a:t>Sanayi </a:t>
            </a:r>
            <a:r>
              <a:rPr kumimoji="0" sz="1600" b="1" i="0" u="none" strike="noStrike" kern="1200" cap="none" spc="-5" normalizeH="0" baseline="0" noProof="0" dirty="0" err="1">
                <a:ln>
                  <a:noFill/>
                </a:ln>
                <a:solidFill>
                  <a:srgbClr val="FFFFFF"/>
                </a:solidFill>
                <a:effectLst/>
                <a:uLnTx/>
                <a:uFillTx/>
                <a:latin typeface="Calibri"/>
                <a:ea typeface="+mn-ea"/>
                <a:cs typeface="Calibri"/>
              </a:rPr>
              <a:t>Bölgesi</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Sosyal ve Ekonomik Durum</a:t>
            </a:r>
          </a:p>
        </p:txBody>
      </p:sp>
      <p:pic>
        <p:nvPicPr>
          <p:cNvPr id="4" name="Resim 3"/>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44000"/>
                    </a14:imgEffect>
                    <a14:imgEffect>
                      <a14:colorTemperature colorTemp="7042"/>
                    </a14:imgEffect>
                    <a14:imgEffect>
                      <a14:saturation sat="154000"/>
                    </a14:imgEffect>
                    <a14:imgEffect>
                      <a14:brightnessContrast bright="19000" contrast="19000"/>
                    </a14:imgEffect>
                  </a14:imgLayer>
                </a14:imgProps>
              </a:ext>
              <a:ext uri="{28A0092B-C50C-407E-A947-70E740481C1C}">
                <a14:useLocalDpi xmlns:a14="http://schemas.microsoft.com/office/drawing/2010/main" val="0"/>
              </a:ext>
            </a:extLst>
          </a:blip>
          <a:srcRect l="2335" r="7145"/>
          <a:stretch/>
        </p:blipFill>
        <p:spPr>
          <a:xfrm>
            <a:off x="6463554" y="1369621"/>
            <a:ext cx="5059664" cy="4665420"/>
          </a:xfrm>
          <a:prstGeom prst="rect">
            <a:avLst/>
          </a:prstGeom>
          <a:ln w="19050">
            <a:solidFill>
              <a:srgbClr val="BCD6ED"/>
            </a:solidFill>
          </a:ln>
        </p:spPr>
      </p:pic>
      <p:sp>
        <p:nvSpPr>
          <p:cNvPr id="14" name="object 15"/>
          <p:cNvSpPr txBox="1"/>
          <p:nvPr/>
        </p:nvSpPr>
        <p:spPr>
          <a:xfrm>
            <a:off x="10427330" y="5731896"/>
            <a:ext cx="1058563"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a:ea typeface="+mn-ea"/>
                <a:cs typeface="Calibri"/>
              </a:rPr>
              <a:t>Bingöl OSB</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1846319399"/>
              </p:ext>
            </p:extLst>
          </p:nvPr>
        </p:nvGraphicFramePr>
        <p:xfrm>
          <a:off x="656949" y="1369621"/>
          <a:ext cx="5646865" cy="2391734"/>
        </p:xfrm>
        <a:graphic>
          <a:graphicData uri="http://schemas.openxmlformats.org/drawingml/2006/table">
            <a:tbl>
              <a:tblPr/>
              <a:tblGrid>
                <a:gridCol w="3384036">
                  <a:extLst>
                    <a:ext uri="{9D8B030D-6E8A-4147-A177-3AD203B41FA5}">
                      <a16:colId xmlns:a16="http://schemas.microsoft.com/office/drawing/2014/main" val="3168930842"/>
                    </a:ext>
                  </a:extLst>
                </a:gridCol>
                <a:gridCol w="2262829">
                  <a:extLst>
                    <a:ext uri="{9D8B030D-6E8A-4147-A177-3AD203B41FA5}">
                      <a16:colId xmlns:a16="http://schemas.microsoft.com/office/drawing/2014/main" val="1620524514"/>
                    </a:ext>
                  </a:extLst>
                </a:gridCol>
              </a:tblGrid>
              <a:tr h="298886">
                <a:tc>
                  <a:txBody>
                    <a:bodyPr/>
                    <a:lstStyle/>
                    <a:p>
                      <a:pPr marL="9525" algn="l">
                        <a:lnSpc>
                          <a:spcPct val="100000"/>
                        </a:lnSpc>
                        <a:spcBef>
                          <a:spcPts val="425"/>
                        </a:spcBef>
                      </a:pPr>
                      <a:r>
                        <a:rPr lang="tr-TR" sz="1400" spc="-5" dirty="0">
                          <a:latin typeface="+mn-lt"/>
                        </a:rPr>
                        <a:t>Türü</a:t>
                      </a:r>
                      <a:endParaRPr lang="tr-T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spc="-5" dirty="0">
                          <a:solidFill>
                            <a:schemeClr val="tx1"/>
                          </a:solidFill>
                          <a:latin typeface="+mn-lt"/>
                        </a:rPr>
                        <a:t>Karma</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78822966"/>
                  </a:ext>
                </a:extLst>
              </a:tr>
              <a:tr h="298886">
                <a:tc>
                  <a:txBody>
                    <a:bodyPr/>
                    <a:lstStyle/>
                    <a:p>
                      <a:pPr marL="10160" algn="l">
                        <a:lnSpc>
                          <a:spcPct val="100000"/>
                        </a:lnSpc>
                        <a:spcBef>
                          <a:spcPts val="425"/>
                        </a:spcBef>
                      </a:pPr>
                      <a:r>
                        <a:rPr lang="tr-TR" sz="1400" dirty="0">
                          <a:latin typeface="+mn-lt"/>
                        </a:rPr>
                        <a:t>Toplam</a:t>
                      </a:r>
                      <a:r>
                        <a:rPr lang="tr-TR" sz="1400" baseline="0" dirty="0">
                          <a:latin typeface="+mn-lt"/>
                        </a:rPr>
                        <a:t> Parsel Sayısı</a:t>
                      </a:r>
                      <a:endParaRPr lang="tr-T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92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98886">
                <a:tc>
                  <a:txBody>
                    <a:bodyPr/>
                    <a:lstStyle/>
                    <a:p>
                      <a:pPr marL="9525" algn="l">
                        <a:lnSpc>
                          <a:spcPct val="100000"/>
                        </a:lnSpc>
                        <a:spcBef>
                          <a:spcPts val="90"/>
                        </a:spcBef>
                      </a:pPr>
                      <a:r>
                        <a:rPr lang="tr-TR" sz="1400" dirty="0">
                          <a:latin typeface="+mn-lt"/>
                        </a:rPr>
                        <a:t>İstihdam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a:solidFill>
                            <a:schemeClr val="tx1"/>
                          </a:solidFill>
                          <a:latin typeface="+mn-lt"/>
                          <a:cs typeface="Calibri"/>
                        </a:rPr>
                        <a:t>1.200</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99532">
                <a:tc>
                  <a:txBody>
                    <a:bodyPr/>
                    <a:lstStyle/>
                    <a:p>
                      <a:pPr marL="9525" algn="l">
                        <a:lnSpc>
                          <a:spcPct val="100000"/>
                        </a:lnSpc>
                        <a:spcBef>
                          <a:spcPts val="90"/>
                        </a:spcBef>
                      </a:pPr>
                      <a:r>
                        <a:rPr lang="tr-TR" sz="1400" dirty="0">
                          <a:latin typeface="+mn-lt"/>
                        </a:rPr>
                        <a:t>Aktif İşletme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Calibri"/>
                        </a:rPr>
                        <a:t>42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98886">
                <a:tc>
                  <a:txBody>
                    <a:bodyPr/>
                    <a:lstStyle/>
                    <a:p>
                      <a:pPr marL="9525" algn="l">
                        <a:lnSpc>
                          <a:spcPct val="100000"/>
                        </a:lnSpc>
                        <a:spcBef>
                          <a:spcPts val="90"/>
                        </a:spcBef>
                      </a:pPr>
                      <a:r>
                        <a:rPr lang="tr-TR" sz="1400" dirty="0">
                          <a:latin typeface="+mn-lt"/>
                        </a:rPr>
                        <a:t>İnşaat </a:t>
                      </a:r>
                      <a:r>
                        <a:rPr lang="tr-TR" sz="1400" dirty="0" smtClean="0">
                          <a:latin typeface="+mn-lt"/>
                        </a:rPr>
                        <a:t>Durumunda</a:t>
                      </a:r>
                      <a:r>
                        <a:rPr lang="tr-TR" sz="1400" baseline="0" dirty="0" smtClean="0">
                          <a:latin typeface="+mn-lt"/>
                        </a:rPr>
                        <a:t> </a:t>
                      </a:r>
                      <a:r>
                        <a:rPr lang="tr-TR" sz="1400" baseline="0" dirty="0">
                          <a:latin typeface="+mn-lt"/>
                        </a:rPr>
                        <a:t>O</a:t>
                      </a:r>
                      <a:r>
                        <a:rPr lang="tr-TR" sz="1400" baseline="0" dirty="0" smtClean="0">
                          <a:latin typeface="+mn-lt"/>
                        </a:rPr>
                        <a:t>lan </a:t>
                      </a:r>
                      <a:r>
                        <a:rPr lang="tr-TR" sz="1400" baseline="0" dirty="0">
                          <a:latin typeface="+mn-lt"/>
                        </a:rPr>
                        <a:t>İ</a:t>
                      </a:r>
                      <a:r>
                        <a:rPr lang="tr-TR" sz="1400" dirty="0" smtClean="0">
                          <a:latin typeface="+mn-lt"/>
                        </a:rPr>
                        <a:t>şletme </a:t>
                      </a:r>
                      <a:r>
                        <a:rPr lang="tr-TR" sz="1400" dirty="0">
                          <a:latin typeface="+mn-lt"/>
                        </a:rPr>
                        <a:t>S</a:t>
                      </a:r>
                      <a:r>
                        <a:rPr lang="tr-TR" sz="1400" dirty="0" smtClean="0">
                          <a:latin typeface="+mn-lt"/>
                        </a:rPr>
                        <a:t>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8</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98886">
                <a:tc>
                  <a:txBody>
                    <a:bodyPr/>
                    <a:lstStyle/>
                    <a:p>
                      <a:pPr marL="9525" algn="l">
                        <a:lnSpc>
                          <a:spcPct val="100000"/>
                        </a:lnSpc>
                        <a:spcBef>
                          <a:spcPts val="90"/>
                        </a:spcBef>
                      </a:pPr>
                      <a:r>
                        <a:rPr lang="tr-TR" sz="1400" dirty="0" smtClean="0">
                          <a:latin typeface="+mn-lt"/>
                          <a:cs typeface="Calibri"/>
                        </a:rPr>
                        <a:t>Proje Aşamasında Olan İşletme Sayısı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Calibri"/>
                        </a:rPr>
                        <a:t>5</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54208618"/>
                  </a:ext>
                </a:extLst>
              </a:tr>
              <a:tr h="298886">
                <a:tc>
                  <a:txBody>
                    <a:bodyPr/>
                    <a:lstStyle/>
                    <a:p>
                      <a:pPr marL="9525" algn="l">
                        <a:lnSpc>
                          <a:spcPct val="100000"/>
                        </a:lnSpc>
                        <a:spcBef>
                          <a:spcPts val="90"/>
                        </a:spcBef>
                      </a:pPr>
                      <a:r>
                        <a:rPr lang="tr-TR" sz="1400" dirty="0">
                          <a:latin typeface="+mn-lt"/>
                        </a:rPr>
                        <a:t>Boş Parsel</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32</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50128318"/>
                  </a:ext>
                </a:extLst>
              </a:tr>
              <a:tr h="298886">
                <a:tc>
                  <a:txBody>
                    <a:bodyPr/>
                    <a:lstStyle/>
                    <a:p>
                      <a:pPr marL="9525" algn="l">
                        <a:lnSpc>
                          <a:spcPct val="100000"/>
                        </a:lnSpc>
                        <a:spcBef>
                          <a:spcPts val="90"/>
                        </a:spcBef>
                      </a:pPr>
                      <a:r>
                        <a:rPr lang="tr-TR" sz="1400" dirty="0">
                          <a:latin typeface="+mn-lt"/>
                        </a:rPr>
                        <a:t>Atıl </a:t>
                      </a:r>
                      <a:r>
                        <a:rPr lang="tr-TR" sz="1400" dirty="0" smtClean="0">
                          <a:latin typeface="+mn-lt"/>
                        </a:rPr>
                        <a:t>Durumda </a:t>
                      </a:r>
                      <a:r>
                        <a:rPr lang="tr-TR" sz="1400" dirty="0">
                          <a:latin typeface="+mn-lt"/>
                        </a:rPr>
                        <a:t>O</a:t>
                      </a:r>
                      <a:r>
                        <a:rPr lang="tr-TR" sz="1400" dirty="0" smtClean="0">
                          <a:latin typeface="+mn-lt"/>
                        </a:rPr>
                        <a:t>lan </a:t>
                      </a:r>
                      <a:r>
                        <a:rPr lang="tr-TR" sz="1400" dirty="0">
                          <a:latin typeface="+mn-lt"/>
                        </a:rPr>
                        <a:t>İ</a:t>
                      </a:r>
                      <a:r>
                        <a:rPr lang="tr-TR" sz="1400" dirty="0" smtClean="0">
                          <a:latin typeface="+mn-lt"/>
                        </a:rPr>
                        <a:t>şletme </a:t>
                      </a:r>
                      <a:r>
                        <a:rPr lang="tr-TR" sz="1400" dirty="0">
                          <a:latin typeface="+mn-lt"/>
                        </a:rPr>
                        <a:t>S</a:t>
                      </a:r>
                      <a:r>
                        <a:rPr lang="tr-TR" sz="1400" dirty="0" smtClean="0">
                          <a:latin typeface="+mn-lt"/>
                        </a:rPr>
                        <a:t>ayısı</a:t>
                      </a:r>
                      <a:endParaRPr sz="1400" dirty="0">
                        <a:latin typeface="+mn-lt"/>
                        <a:cs typeface="Calibri"/>
                      </a:endParaRPr>
                    </a:p>
                  </a:txBody>
                  <a:tcPr marL="0" marR="0" marT="1143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90"/>
                        </a:spcBef>
                      </a:pPr>
                      <a:r>
                        <a:rPr lang="tr-TR" sz="1400" dirty="0" smtClean="0">
                          <a:solidFill>
                            <a:schemeClr val="tx1"/>
                          </a:solidFill>
                          <a:latin typeface="+mn-lt"/>
                          <a:cs typeface="+mn-cs"/>
                        </a:rPr>
                        <a:t>5</a:t>
                      </a:r>
                      <a:endParaRPr sz="1400" dirty="0">
                        <a:solidFill>
                          <a:schemeClr val="tx1"/>
                        </a:solidFill>
                        <a:latin typeface="+mn-lt"/>
                        <a:cs typeface="Calibri"/>
                      </a:endParaRPr>
                    </a:p>
                  </a:txBody>
                  <a:tcPr marL="0" marR="0" marT="1143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82544618"/>
                  </a:ext>
                </a:extLst>
              </a:tr>
            </a:tbl>
          </a:graphicData>
        </a:graphic>
      </p:graphicFrame>
      <p:sp>
        <p:nvSpPr>
          <p:cNvPr id="11" name="object 8"/>
          <p:cNvSpPr txBox="1"/>
          <p:nvPr/>
        </p:nvSpPr>
        <p:spPr>
          <a:xfrm>
            <a:off x="658032" y="3876611"/>
            <a:ext cx="5645784" cy="279563"/>
          </a:xfrm>
          <a:prstGeom prst="rect">
            <a:avLst/>
          </a:prstGeom>
          <a:solidFill>
            <a:srgbClr val="333E50"/>
          </a:solidFill>
        </p:spPr>
        <p:txBody>
          <a:bodyPr vert="horz" wrap="square" lIns="0" tIns="33019" rIns="0" bIns="0" rtlCol="0">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5" normalizeH="0" baseline="0" noProof="0" dirty="0">
                <a:ln>
                  <a:noFill/>
                </a:ln>
                <a:solidFill>
                  <a:srgbClr val="FFFFFF"/>
                </a:solidFill>
                <a:effectLst/>
                <a:uLnTx/>
                <a:uFillTx/>
                <a:latin typeface="Calibri"/>
                <a:ea typeface="+mn-ea"/>
                <a:cs typeface="Calibri"/>
              </a:rPr>
              <a:t>Küçük</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err="1">
                <a:ln>
                  <a:noFill/>
                </a:ln>
                <a:solidFill>
                  <a:srgbClr val="FFFFFF"/>
                </a:solidFill>
                <a:effectLst/>
                <a:uLnTx/>
                <a:uFillTx/>
                <a:latin typeface="Calibri"/>
                <a:ea typeface="+mn-ea"/>
                <a:cs typeface="Calibri"/>
              </a:rPr>
              <a:t>Sanayi</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a:ln>
                  <a:noFill/>
                </a:ln>
                <a:solidFill>
                  <a:srgbClr val="FFFFFF"/>
                </a:solidFill>
                <a:effectLst/>
                <a:uLnTx/>
                <a:uFillTx/>
                <a:latin typeface="Calibri"/>
                <a:ea typeface="+mn-ea"/>
                <a:cs typeface="Calibri"/>
              </a:rPr>
              <a:t>Siteleri</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Tablo 14"/>
          <p:cNvGraphicFramePr>
            <a:graphicFrameLocks noGrp="1"/>
          </p:cNvGraphicFramePr>
          <p:nvPr>
            <p:extLst>
              <p:ext uri="{D42A27DB-BD31-4B8C-83A1-F6EECF244321}">
                <p14:modId xmlns:p14="http://schemas.microsoft.com/office/powerpoint/2010/main" val="724891491"/>
              </p:ext>
            </p:extLst>
          </p:nvPr>
        </p:nvGraphicFramePr>
        <p:xfrm>
          <a:off x="658031" y="4271433"/>
          <a:ext cx="5645783" cy="2116788"/>
        </p:xfrm>
        <a:graphic>
          <a:graphicData uri="http://schemas.openxmlformats.org/drawingml/2006/table">
            <a:tbl>
              <a:tblPr/>
              <a:tblGrid>
                <a:gridCol w="2415459">
                  <a:extLst>
                    <a:ext uri="{9D8B030D-6E8A-4147-A177-3AD203B41FA5}">
                      <a16:colId xmlns:a16="http://schemas.microsoft.com/office/drawing/2014/main" val="3168930842"/>
                    </a:ext>
                  </a:extLst>
                </a:gridCol>
                <a:gridCol w="1615162">
                  <a:extLst>
                    <a:ext uri="{9D8B030D-6E8A-4147-A177-3AD203B41FA5}">
                      <a16:colId xmlns:a16="http://schemas.microsoft.com/office/drawing/2014/main" val="1620524514"/>
                    </a:ext>
                  </a:extLst>
                </a:gridCol>
                <a:gridCol w="1615162">
                  <a:extLst>
                    <a:ext uri="{9D8B030D-6E8A-4147-A177-3AD203B41FA5}">
                      <a16:colId xmlns:a16="http://schemas.microsoft.com/office/drawing/2014/main" val="3850230251"/>
                    </a:ext>
                  </a:extLst>
                </a:gridCol>
              </a:tblGrid>
              <a:tr h="352416">
                <a:tc>
                  <a:txBody>
                    <a:bodyPr/>
                    <a:lstStyle/>
                    <a:p>
                      <a:pPr marL="9525" algn="ctr">
                        <a:lnSpc>
                          <a:spcPct val="100000"/>
                        </a:lnSpc>
                        <a:spcBef>
                          <a:spcPts val="425"/>
                        </a:spcBef>
                      </a:pPr>
                      <a:r>
                        <a:rPr lang="tr-TR" sz="1400" b="1" dirty="0">
                          <a:latin typeface="+mn-lt"/>
                          <a:cs typeface="Calibri"/>
                        </a:rPr>
                        <a:t>Bölge</a:t>
                      </a:r>
                    </a:p>
                  </a:txBody>
                  <a:tcPr marL="0" marR="0" marT="1143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90"/>
                        </a:spcBef>
                      </a:pPr>
                      <a:r>
                        <a:rPr lang="tr-TR" sz="1400" b="1" dirty="0">
                          <a:latin typeface="+mn-lt"/>
                          <a:cs typeface="Calibri"/>
                        </a:rPr>
                        <a:t>İşletme Sayısı</a:t>
                      </a:r>
                      <a:endParaRPr sz="1400" b="1" dirty="0">
                        <a:latin typeface="+mn-lt"/>
                        <a:cs typeface="Calibri"/>
                      </a:endParaRPr>
                    </a:p>
                  </a:txBody>
                  <a:tcPr marL="0" marR="0" marT="114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90"/>
                        </a:spcBef>
                      </a:pPr>
                      <a:r>
                        <a:rPr lang="tr-TR" sz="1400" b="1" dirty="0">
                          <a:latin typeface="+mn-lt"/>
                          <a:cs typeface="Calibri"/>
                        </a:rPr>
                        <a:t>İstihdam Sayısı</a:t>
                      </a:r>
                      <a:endParaRPr sz="1400" b="1" dirty="0">
                        <a:latin typeface="+mn-lt"/>
                        <a:cs typeface="Calibri"/>
                      </a:endParaRPr>
                    </a:p>
                  </a:txBody>
                  <a:tcPr marL="0" marR="0" marT="11430"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352416">
                <a:tc>
                  <a:txBody>
                    <a:bodyPr/>
                    <a:lstStyle/>
                    <a:p>
                      <a:pPr marL="9525">
                        <a:lnSpc>
                          <a:spcPct val="100000"/>
                        </a:lnSpc>
                        <a:spcBef>
                          <a:spcPts val="114"/>
                        </a:spcBef>
                      </a:pPr>
                      <a:r>
                        <a:rPr sz="1400" spc="-15" dirty="0">
                          <a:latin typeface="+mn-lt"/>
                        </a:rPr>
                        <a:t>Merkez </a:t>
                      </a:r>
                      <a:r>
                        <a:rPr sz="1400" spc="-10" dirty="0">
                          <a:latin typeface="+mn-lt"/>
                        </a:rPr>
                        <a:t>Sanayi</a:t>
                      </a:r>
                      <a:r>
                        <a:rPr sz="1400" spc="20" dirty="0">
                          <a:latin typeface="+mn-lt"/>
                        </a:rPr>
                        <a:t> </a:t>
                      </a:r>
                      <a:r>
                        <a:rPr sz="1400" spc="-10" dirty="0" err="1">
                          <a:latin typeface="+mn-lt"/>
                        </a:rPr>
                        <a:t>Sitesi</a:t>
                      </a:r>
                      <a:r>
                        <a:rPr lang="tr-TR" sz="1400" spc="-10" dirty="0">
                          <a:latin typeface="+mn-lt"/>
                        </a:rPr>
                        <a:t> I ve II. Kısım</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lang="tr-TR" sz="1400" spc="-5" dirty="0">
                          <a:solidFill>
                            <a:schemeClr val="tx1"/>
                          </a:solidFill>
                          <a:latin typeface="+mn-lt"/>
                        </a:rPr>
                        <a:t>281</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lang="tr-TR" sz="1400" spc="-5" dirty="0">
                          <a:solidFill>
                            <a:schemeClr val="tx1"/>
                          </a:solidFill>
                          <a:latin typeface="+mn-lt"/>
                          <a:cs typeface="Calibri"/>
                        </a:rPr>
                        <a:t>1.124</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352416">
                <a:tc>
                  <a:txBody>
                    <a:bodyPr/>
                    <a:lstStyle/>
                    <a:p>
                      <a:pPr marL="9525">
                        <a:lnSpc>
                          <a:spcPct val="100000"/>
                        </a:lnSpc>
                        <a:spcBef>
                          <a:spcPts val="114"/>
                        </a:spcBef>
                      </a:pPr>
                      <a:r>
                        <a:rPr lang="tr-TR" sz="1400" spc="-10" dirty="0">
                          <a:latin typeface="+mn-lt"/>
                        </a:rPr>
                        <a:t>Solhan </a:t>
                      </a:r>
                      <a:r>
                        <a:rPr sz="1400" spc="-10" dirty="0">
                          <a:latin typeface="+mn-lt"/>
                        </a:rPr>
                        <a:t>Sanayi</a:t>
                      </a:r>
                      <a:r>
                        <a:rPr sz="1400" dirty="0">
                          <a:latin typeface="+mn-lt"/>
                        </a:rPr>
                        <a:t> </a:t>
                      </a:r>
                      <a:r>
                        <a:rPr sz="1400" spc="-10" dirty="0">
                          <a:latin typeface="+mn-lt"/>
                        </a:rPr>
                        <a:t>Sitesi</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ct val="100000"/>
                        </a:lnSpc>
                        <a:spcBef>
                          <a:spcPts val="114"/>
                        </a:spcBef>
                      </a:pPr>
                      <a:r>
                        <a:rPr lang="tr-TR" sz="1400" spc="-5" dirty="0">
                          <a:solidFill>
                            <a:schemeClr val="tx1"/>
                          </a:solidFill>
                          <a:latin typeface="+mn-lt"/>
                        </a:rPr>
                        <a:t>  50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1905" algn="ctr">
                        <a:lnSpc>
                          <a:spcPct val="100000"/>
                        </a:lnSpc>
                        <a:spcBef>
                          <a:spcPts val="114"/>
                        </a:spcBef>
                      </a:pPr>
                      <a:r>
                        <a:rPr lang="tr-TR" sz="1400" dirty="0">
                          <a:solidFill>
                            <a:schemeClr val="tx1"/>
                          </a:solidFill>
                          <a:latin typeface="+mn-lt"/>
                        </a:rPr>
                        <a:t>  100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353180">
                <a:tc>
                  <a:txBody>
                    <a:bodyPr/>
                    <a:lstStyle/>
                    <a:p>
                      <a:pPr marL="9525">
                        <a:lnSpc>
                          <a:spcPct val="100000"/>
                        </a:lnSpc>
                        <a:spcBef>
                          <a:spcPts val="114"/>
                        </a:spcBef>
                      </a:pPr>
                      <a:r>
                        <a:rPr lang="tr-TR" sz="1400" spc="-35" dirty="0">
                          <a:latin typeface="+mn-lt"/>
                        </a:rPr>
                        <a:t>Genç </a:t>
                      </a:r>
                      <a:r>
                        <a:rPr sz="1400" spc="-10" dirty="0">
                          <a:latin typeface="+mn-lt"/>
                        </a:rPr>
                        <a:t>Sanayi </a:t>
                      </a:r>
                      <a:r>
                        <a:rPr sz="1400" spc="-10" dirty="0" err="1">
                          <a:latin typeface="+mn-lt"/>
                        </a:rPr>
                        <a:t>Sitesi</a:t>
                      </a:r>
                      <a:endParaRPr sz="1400"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ct val="100000"/>
                        </a:lnSpc>
                        <a:spcBef>
                          <a:spcPts val="114"/>
                        </a:spcBef>
                      </a:pPr>
                      <a:r>
                        <a:rPr lang="tr-TR" sz="1400" spc="-5" dirty="0">
                          <a:solidFill>
                            <a:schemeClr val="tx1"/>
                          </a:solidFill>
                          <a:latin typeface="+mn-lt"/>
                        </a:rPr>
                        <a:t>  78</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905" algn="ctr">
                        <a:lnSpc>
                          <a:spcPct val="100000"/>
                        </a:lnSpc>
                        <a:spcBef>
                          <a:spcPts val="114"/>
                        </a:spcBef>
                      </a:pPr>
                      <a:r>
                        <a:rPr lang="tr-TR" sz="1400" spc="-5" dirty="0">
                          <a:solidFill>
                            <a:schemeClr val="tx1"/>
                          </a:solidFill>
                          <a:latin typeface="+mn-lt"/>
                        </a:rPr>
                        <a:t>   210</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53180">
                <a:tc>
                  <a:txBody>
                    <a:bodyPr/>
                    <a:lstStyle/>
                    <a:p>
                      <a:pPr marL="9525" marR="0" lvl="0" indent="0" algn="l" defTabSz="914400" rtl="0" eaLnBrk="1" fontAlgn="auto" latinLnBrk="0" hangingPunct="1">
                        <a:lnSpc>
                          <a:spcPct val="100000"/>
                        </a:lnSpc>
                        <a:spcBef>
                          <a:spcPts val="114"/>
                        </a:spcBef>
                        <a:spcAft>
                          <a:spcPts val="0"/>
                        </a:spcAft>
                        <a:buClrTx/>
                        <a:buSzTx/>
                        <a:buFontTx/>
                        <a:buNone/>
                        <a:tabLst/>
                        <a:defRPr/>
                      </a:pPr>
                      <a:r>
                        <a:rPr kumimoji="0" lang="tr-TR" sz="1400" b="0" i="0" u="none" strike="noStrike" kern="1200" cap="none" spc="-10" normalizeH="0" baseline="0" noProof="0" dirty="0" smtClean="0">
                          <a:ln>
                            <a:noFill/>
                          </a:ln>
                          <a:solidFill>
                            <a:prstClr val="black"/>
                          </a:solidFill>
                          <a:effectLst/>
                          <a:uLnTx/>
                          <a:uFillTx/>
                          <a:latin typeface="+mn-lt"/>
                          <a:ea typeface="+mn-ea"/>
                          <a:cs typeface="+mn-cs"/>
                        </a:rPr>
                        <a:t>Merkez Sanayi Sitesi III. Kısım </a:t>
                      </a:r>
                      <a:endParaRPr kumimoji="0" lang="tr-TR" sz="1400" b="0" i="0" u="none" strike="noStrike" kern="1200" cap="none" spc="0" normalizeH="0" baseline="0" noProof="0" dirty="0" smtClean="0">
                        <a:ln>
                          <a:noFill/>
                        </a:ln>
                        <a:solidFill>
                          <a:prstClr val="black"/>
                        </a:solidFill>
                        <a:effectLst/>
                        <a:uLnTx/>
                        <a:uFillTx/>
                        <a:latin typeface="+mn-lt"/>
                        <a:ea typeface="+mn-ea"/>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kumimoji="0" lang="tr-TR" sz="1400" b="0" i="0" u="none" strike="noStrike" kern="1200" cap="none" spc="-5" normalizeH="0" baseline="0" noProof="0" dirty="0" smtClean="0">
                          <a:ln>
                            <a:noFill/>
                          </a:ln>
                          <a:solidFill>
                            <a:prstClr val="black"/>
                          </a:solidFill>
                          <a:effectLst/>
                          <a:uLnTx/>
                          <a:uFillTx/>
                          <a:latin typeface="+mn-lt"/>
                          <a:ea typeface="+mn-ea"/>
                          <a:cs typeface="+mn-cs"/>
                        </a:rPr>
                        <a:t> 501</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kumimoji="0" lang="tr-TR" sz="1400" b="0" i="0" u="none" strike="noStrike" kern="1200" cap="none" spc="-5" normalizeH="0" baseline="0" noProof="0" dirty="0" smtClean="0">
                          <a:ln>
                            <a:noFill/>
                          </a:ln>
                          <a:solidFill>
                            <a:prstClr val="black"/>
                          </a:solidFill>
                          <a:effectLst/>
                          <a:uLnTx/>
                          <a:uFillTx/>
                          <a:latin typeface="+mn-lt"/>
                          <a:ea typeface="+mn-ea"/>
                          <a:cs typeface="+mn-cs"/>
                        </a:rPr>
                        <a:t> -</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549530907"/>
                  </a:ext>
                </a:extLst>
              </a:tr>
              <a:tr h="353180">
                <a:tc>
                  <a:txBody>
                    <a:bodyPr/>
                    <a:lstStyle/>
                    <a:p>
                      <a:pPr marL="9525" algn="ctr">
                        <a:lnSpc>
                          <a:spcPct val="100000"/>
                        </a:lnSpc>
                        <a:spcBef>
                          <a:spcPts val="114"/>
                        </a:spcBef>
                      </a:pPr>
                      <a:r>
                        <a:rPr sz="1400" b="1" spc="-30" dirty="0">
                          <a:latin typeface="+mn-lt"/>
                        </a:rPr>
                        <a:t>Toplam</a:t>
                      </a:r>
                      <a:endParaRPr sz="1400" b="1"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114"/>
                        </a:spcBef>
                      </a:pPr>
                      <a:r>
                        <a:rPr lang="tr-TR" sz="1400" b="1" spc="-5" dirty="0" smtClean="0">
                          <a:solidFill>
                            <a:schemeClr val="tx1"/>
                          </a:solidFill>
                          <a:latin typeface="+mn-lt"/>
                        </a:rPr>
                        <a:t>910</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1270" algn="ctr">
                        <a:lnSpc>
                          <a:spcPct val="100000"/>
                        </a:lnSpc>
                        <a:spcBef>
                          <a:spcPts val="114"/>
                        </a:spcBef>
                      </a:pPr>
                      <a:r>
                        <a:rPr lang="tr-TR" sz="1400" b="1" spc="-5" dirty="0">
                          <a:solidFill>
                            <a:schemeClr val="tx1"/>
                          </a:solidFill>
                          <a:latin typeface="+mn-lt"/>
                        </a:rPr>
                        <a:t> 1.434</a:t>
                      </a:r>
                      <a:endParaRPr sz="1400" b="1"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9851917"/>
                  </a:ext>
                </a:extLst>
              </a:tr>
            </a:tbl>
          </a:graphicData>
        </a:graphic>
      </p:graphicFrame>
    </p:spTree>
    <p:extLst>
      <p:ext uri="{BB962C8B-B14F-4D97-AF65-F5344CB8AC3E}">
        <p14:creationId xmlns:p14="http://schemas.microsoft.com/office/powerpoint/2010/main" val="405961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12" name="Grafik 11"/>
          <p:cNvGraphicFramePr/>
          <p:nvPr>
            <p:extLst>
              <p:ext uri="{D42A27DB-BD31-4B8C-83A1-F6EECF244321}">
                <p14:modId xmlns:p14="http://schemas.microsoft.com/office/powerpoint/2010/main" val="768256486"/>
              </p:ext>
            </p:extLst>
          </p:nvPr>
        </p:nvGraphicFramePr>
        <p:xfrm>
          <a:off x="609600" y="3241275"/>
          <a:ext cx="6280727" cy="3034019"/>
        </p:xfrm>
        <a:graphic>
          <a:graphicData uri="http://schemas.openxmlformats.org/drawingml/2006/chart">
            <c:chart xmlns:c="http://schemas.openxmlformats.org/drawingml/2006/chart" xmlns:r="http://schemas.openxmlformats.org/officeDocument/2006/relationships" r:id="rId2"/>
          </a:graphicData>
        </a:graphic>
      </p:graphicFrame>
      <p:sp>
        <p:nvSpPr>
          <p:cNvPr id="13" name="object 2"/>
          <p:cNvSpPr txBox="1"/>
          <p:nvPr/>
        </p:nvSpPr>
        <p:spPr>
          <a:xfrm>
            <a:off x="7001438" y="973023"/>
            <a:ext cx="450282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Nüfus Artış Hızı (2023)</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2"/>
          <p:cNvSpPr txBox="1"/>
          <p:nvPr/>
        </p:nvSpPr>
        <p:spPr>
          <a:xfrm>
            <a:off x="609600" y="2853066"/>
            <a:ext cx="6280727"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Yıllara Göre Nüfus</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6" name="Tablo 15"/>
          <p:cNvGraphicFramePr>
            <a:graphicFrameLocks noGrp="1"/>
          </p:cNvGraphicFramePr>
          <p:nvPr>
            <p:extLst>
              <p:ext uri="{D42A27DB-BD31-4B8C-83A1-F6EECF244321}">
                <p14:modId xmlns:p14="http://schemas.microsoft.com/office/powerpoint/2010/main" val="3389060085"/>
              </p:ext>
            </p:extLst>
          </p:nvPr>
        </p:nvGraphicFramePr>
        <p:xfrm>
          <a:off x="609600" y="1331357"/>
          <a:ext cx="6280727" cy="1413064"/>
        </p:xfrm>
        <a:graphic>
          <a:graphicData uri="http://schemas.openxmlformats.org/drawingml/2006/table">
            <a:tbl>
              <a:tblPr/>
              <a:tblGrid>
                <a:gridCol w="3554210">
                  <a:extLst>
                    <a:ext uri="{9D8B030D-6E8A-4147-A177-3AD203B41FA5}">
                      <a16:colId xmlns:a16="http://schemas.microsoft.com/office/drawing/2014/main" val="3168930842"/>
                    </a:ext>
                  </a:extLst>
                </a:gridCol>
                <a:gridCol w="2726517">
                  <a:extLst>
                    <a:ext uri="{9D8B030D-6E8A-4147-A177-3AD203B41FA5}">
                      <a16:colId xmlns:a16="http://schemas.microsoft.com/office/drawing/2014/main" val="1620524514"/>
                    </a:ext>
                  </a:extLst>
                </a:gridCol>
              </a:tblGrid>
              <a:tr h="272120">
                <a:tc>
                  <a:txBody>
                    <a:bodyPr/>
                    <a:lstStyle/>
                    <a:p>
                      <a:pPr marL="9525">
                        <a:lnSpc>
                          <a:spcPct val="100000"/>
                        </a:lnSpc>
                        <a:spcBef>
                          <a:spcPts val="265"/>
                        </a:spcBef>
                      </a:pPr>
                      <a:r>
                        <a:rPr sz="1400" dirty="0">
                          <a:latin typeface="+mn-lt"/>
                        </a:rPr>
                        <a:t>İl</a:t>
                      </a:r>
                      <a:r>
                        <a:rPr sz="1400" spc="-15" dirty="0">
                          <a:latin typeface="+mn-lt"/>
                        </a:rPr>
                        <a:t> </a:t>
                      </a:r>
                      <a:r>
                        <a:rPr sz="1400" dirty="0">
                          <a:latin typeface="+mn-lt"/>
                        </a:rPr>
                        <a:t>Nüfusu</a:t>
                      </a:r>
                      <a:endParaRPr sz="1400" dirty="0">
                        <a:latin typeface="+mn-lt"/>
                        <a:cs typeface="Calibri"/>
                      </a:endParaRPr>
                    </a:p>
                  </a:txBody>
                  <a:tcPr marL="0" marR="0" marT="3365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285.655</a:t>
                      </a:r>
                      <a:r>
                        <a:rPr sz="1400" dirty="0" smtClean="0">
                          <a:latin typeface="+mn-lt"/>
                        </a:rPr>
                        <a:t> </a:t>
                      </a:r>
                      <a:r>
                        <a:rPr sz="1400" dirty="0" err="1">
                          <a:solidFill>
                            <a:schemeClr val="tx1"/>
                          </a:solidFill>
                          <a:latin typeface="+mn-lt"/>
                        </a:rPr>
                        <a:t>kişi</a:t>
                      </a:r>
                      <a:r>
                        <a:rPr sz="1400" spc="-40" dirty="0">
                          <a:solidFill>
                            <a:schemeClr val="tx1"/>
                          </a:solidFill>
                          <a:latin typeface="+mn-lt"/>
                        </a:rPr>
                        <a:t> </a:t>
                      </a:r>
                      <a:r>
                        <a:rPr sz="1400" spc="-5" dirty="0" smtClean="0">
                          <a:solidFill>
                            <a:schemeClr val="tx1"/>
                          </a:solidFill>
                          <a:latin typeface="+mn-lt"/>
                        </a:rPr>
                        <a:t>(</a:t>
                      </a:r>
                      <a:r>
                        <a:rPr lang="tr-TR" sz="1400" spc="-5" dirty="0" smtClean="0">
                          <a:solidFill>
                            <a:schemeClr val="tx1"/>
                          </a:solidFill>
                          <a:latin typeface="+mn-lt"/>
                        </a:rPr>
                        <a:t>64</a:t>
                      </a:r>
                      <a:r>
                        <a:rPr sz="1400" spc="-5" dirty="0" smtClean="0">
                          <a:solidFill>
                            <a:schemeClr val="tx1"/>
                          </a:solidFill>
                          <a:latin typeface="+mn-lt"/>
                        </a:rPr>
                        <a:t>.</a:t>
                      </a:r>
                      <a:r>
                        <a:rPr sz="1400" spc="-5" dirty="0" err="1" smtClean="0">
                          <a:solidFill>
                            <a:schemeClr val="tx1"/>
                          </a:solidFill>
                          <a:latin typeface="+mn-lt"/>
                        </a:rPr>
                        <a:t>sıra</a:t>
                      </a:r>
                      <a:r>
                        <a:rPr sz="1400" spc="-5" dirty="0">
                          <a:solidFill>
                            <a:schemeClr val="tx1"/>
                          </a:solidFill>
                          <a:latin typeface="+mn-lt"/>
                        </a:rPr>
                        <a:t>)</a:t>
                      </a:r>
                      <a:endParaRPr sz="1400" dirty="0">
                        <a:solidFill>
                          <a:schemeClr val="tx1"/>
                        </a:solidFill>
                        <a:latin typeface="+mn-lt"/>
                        <a:cs typeface="Calibri"/>
                      </a:endParaRPr>
                    </a:p>
                  </a:txBody>
                  <a:tcPr marL="0" marR="0" marT="14604"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993880607"/>
                  </a:ext>
                </a:extLst>
              </a:tr>
              <a:tr h="272819">
                <a:tc>
                  <a:txBody>
                    <a:bodyPr/>
                    <a:lstStyle/>
                    <a:p>
                      <a:pPr marL="9525">
                        <a:lnSpc>
                          <a:spcPct val="100000"/>
                        </a:lnSpc>
                        <a:spcBef>
                          <a:spcPts val="270"/>
                        </a:spcBef>
                      </a:pPr>
                      <a:r>
                        <a:rPr sz="1400" dirty="0">
                          <a:latin typeface="+mn-lt"/>
                        </a:rPr>
                        <a:t>Nüfus</a:t>
                      </a:r>
                      <a:r>
                        <a:rPr sz="1400" spc="-25" dirty="0">
                          <a:latin typeface="+mn-lt"/>
                        </a:rPr>
                        <a:t> </a:t>
                      </a:r>
                      <a:r>
                        <a:rPr sz="1400" spc="-20" dirty="0">
                          <a:latin typeface="+mn-lt"/>
                        </a:rPr>
                        <a:t>Yoğunluğu</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35</a:t>
                      </a:r>
                      <a:r>
                        <a:rPr sz="1400" dirty="0" smtClean="0">
                          <a:latin typeface="+mn-lt"/>
                        </a:rPr>
                        <a:t>/ </a:t>
                      </a:r>
                      <a:r>
                        <a:rPr sz="1400" dirty="0">
                          <a:latin typeface="+mn-lt"/>
                        </a:rPr>
                        <a:t>km</a:t>
                      </a:r>
                      <a:r>
                        <a:rPr sz="1400" baseline="20202" dirty="0">
                          <a:latin typeface="+mn-lt"/>
                        </a:rPr>
                        <a:t>2 </a:t>
                      </a:r>
                      <a:r>
                        <a:rPr sz="1400" spc="-20" dirty="0">
                          <a:latin typeface="+mn-lt"/>
                        </a:rPr>
                        <a:t>(</a:t>
                      </a:r>
                      <a:r>
                        <a:rPr sz="1400" spc="-20" dirty="0" err="1">
                          <a:latin typeface="+mn-lt"/>
                        </a:rPr>
                        <a:t>Türkiye</a:t>
                      </a:r>
                      <a:r>
                        <a:rPr sz="1400" spc="-20" dirty="0">
                          <a:latin typeface="+mn-lt"/>
                        </a:rPr>
                        <a:t> </a:t>
                      </a:r>
                      <a:r>
                        <a:rPr sz="1400" dirty="0" smtClean="0">
                          <a:latin typeface="+mn-lt"/>
                        </a:rPr>
                        <a:t>1</a:t>
                      </a:r>
                      <a:r>
                        <a:rPr lang="tr-TR" sz="1400" dirty="0" smtClean="0">
                          <a:latin typeface="+mn-lt"/>
                        </a:rPr>
                        <a:t>11</a:t>
                      </a:r>
                      <a:r>
                        <a:rPr sz="1400" dirty="0" smtClean="0">
                          <a:latin typeface="+mn-lt"/>
                        </a:rPr>
                        <a:t>/</a:t>
                      </a:r>
                      <a:r>
                        <a:rPr sz="1400" spc="-105" dirty="0" smtClean="0">
                          <a:latin typeface="+mn-lt"/>
                        </a:rPr>
                        <a:t> </a:t>
                      </a:r>
                      <a:r>
                        <a:rPr sz="1400" dirty="0">
                          <a:latin typeface="+mn-lt"/>
                        </a:rPr>
                        <a:t>km</a:t>
                      </a:r>
                      <a:r>
                        <a:rPr sz="1400" baseline="20202" dirty="0">
                          <a:latin typeface="+mn-lt"/>
                        </a:rPr>
                        <a:t>2</a:t>
                      </a:r>
                      <a:r>
                        <a:rPr sz="1400" dirty="0">
                          <a:latin typeface="+mn-lt"/>
                        </a:rPr>
                        <a:t>)</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72120">
                <a:tc>
                  <a:txBody>
                    <a:bodyPr/>
                    <a:lstStyle/>
                    <a:p>
                      <a:pPr marL="9525">
                        <a:lnSpc>
                          <a:spcPct val="100000"/>
                        </a:lnSpc>
                        <a:spcBef>
                          <a:spcPts val="265"/>
                        </a:spcBef>
                      </a:pPr>
                      <a:r>
                        <a:rPr sz="1400" dirty="0">
                          <a:latin typeface="+mn-lt"/>
                        </a:rPr>
                        <a:t>İl </a:t>
                      </a:r>
                      <a:r>
                        <a:rPr sz="1400" spc="-10" dirty="0">
                          <a:latin typeface="+mn-lt"/>
                        </a:rPr>
                        <a:t>Merkez</a:t>
                      </a:r>
                      <a:r>
                        <a:rPr sz="1400" spc="-30" dirty="0">
                          <a:latin typeface="+mn-lt"/>
                        </a:rPr>
                        <a:t> </a:t>
                      </a:r>
                      <a:r>
                        <a:rPr sz="1400" dirty="0">
                          <a:latin typeface="+mn-lt"/>
                        </a:rPr>
                        <a:t>Nüfusu</a:t>
                      </a:r>
                      <a:endParaRPr sz="1400" dirty="0">
                        <a:latin typeface="+mn-lt"/>
                        <a:cs typeface="Calibri"/>
                      </a:endParaRPr>
                    </a:p>
                  </a:txBody>
                  <a:tcPr marL="0" marR="0" marT="3365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172.007</a:t>
                      </a:r>
                      <a:endParaRPr sz="1400" dirty="0">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323186">
                <a:tc>
                  <a:txBody>
                    <a:bodyPr/>
                    <a:lstStyle/>
                    <a:p>
                      <a:pPr marL="9525">
                        <a:lnSpc>
                          <a:spcPct val="100000"/>
                        </a:lnSpc>
                        <a:spcBef>
                          <a:spcPts val="630"/>
                        </a:spcBef>
                      </a:pPr>
                      <a:r>
                        <a:rPr sz="1400" dirty="0">
                          <a:latin typeface="+mn-lt"/>
                        </a:rPr>
                        <a:t>İl </a:t>
                      </a:r>
                      <a:r>
                        <a:rPr lang="tr-TR" sz="1400" dirty="0" smtClean="0">
                          <a:latin typeface="+mn-lt"/>
                        </a:rPr>
                        <a:t>Merkez Nüfusunun Toplam Nüfusa Oranı (%)</a:t>
                      </a:r>
                      <a:endParaRPr sz="1400" dirty="0">
                        <a:latin typeface="+mn-lt"/>
                        <a:cs typeface="Calibri"/>
                      </a:endParaRPr>
                    </a:p>
                  </a:txBody>
                  <a:tcPr marL="0" marR="0" marT="8001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9525">
                        <a:lnSpc>
                          <a:spcPct val="100000"/>
                        </a:lnSpc>
                        <a:spcBef>
                          <a:spcPts val="295"/>
                        </a:spcBef>
                      </a:pPr>
                      <a:r>
                        <a:rPr lang="tr-TR" sz="1400" spc="0" dirty="0" smtClean="0">
                          <a:latin typeface="+mn-lt"/>
                        </a:rPr>
                        <a:t>60,21</a:t>
                      </a:r>
                      <a:endParaRPr sz="1400" dirty="0">
                        <a:solidFill>
                          <a:schemeClr val="tx1"/>
                        </a:solidFill>
                        <a:latin typeface="+mn-lt"/>
                        <a:cs typeface="Calibri"/>
                      </a:endParaRPr>
                    </a:p>
                  </a:txBody>
                  <a:tcPr marL="0" marR="0" marT="3746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272819">
                <a:tc>
                  <a:txBody>
                    <a:bodyPr/>
                    <a:lstStyle/>
                    <a:p>
                      <a:pPr marL="9525">
                        <a:lnSpc>
                          <a:spcPct val="100000"/>
                        </a:lnSpc>
                        <a:spcBef>
                          <a:spcPts val="270"/>
                        </a:spcBef>
                      </a:pPr>
                      <a:r>
                        <a:rPr sz="1400" spc="-5" dirty="0">
                          <a:latin typeface="+mn-lt"/>
                        </a:rPr>
                        <a:t>Şehirleşme </a:t>
                      </a:r>
                      <a:r>
                        <a:rPr sz="1400" spc="-10" dirty="0">
                          <a:latin typeface="+mn-lt"/>
                        </a:rPr>
                        <a:t>Oranı</a:t>
                      </a:r>
                      <a:r>
                        <a:rPr sz="1400" spc="-30" dirty="0">
                          <a:latin typeface="+mn-lt"/>
                        </a:rPr>
                        <a:t> </a:t>
                      </a:r>
                      <a:r>
                        <a:rPr sz="1400" spc="-5" dirty="0">
                          <a:latin typeface="+mn-lt"/>
                        </a:rPr>
                        <a:t>(%)</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mpd="sng">
                      <a:solidFill>
                        <a:schemeClr val="accent1">
                          <a:lumMod val="60000"/>
                          <a:lumOff val="40000"/>
                        </a:schemeClr>
                      </a:solidFill>
                      <a:prstDash val="solid"/>
                    </a:lnB>
                    <a:solidFill>
                      <a:schemeClr val="accent6">
                        <a:lumMod val="20000"/>
                        <a:lumOff val="80000"/>
                      </a:schemeClr>
                    </a:solidFill>
                  </a:tcPr>
                </a:tc>
                <a:tc>
                  <a:txBody>
                    <a:bodyPr/>
                    <a:lstStyle/>
                    <a:p>
                      <a:pPr marL="9525">
                        <a:lnSpc>
                          <a:spcPct val="100000"/>
                        </a:lnSpc>
                        <a:spcBef>
                          <a:spcPts val="114"/>
                        </a:spcBef>
                      </a:pPr>
                      <a:r>
                        <a:rPr lang="tr-TR" sz="1400" dirty="0" smtClean="0">
                          <a:latin typeface="+mn-lt"/>
                        </a:rPr>
                        <a:t>66,31</a:t>
                      </a:r>
                      <a:endParaRP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mpd="sng">
                      <a:solidFill>
                        <a:schemeClr val="accent1">
                          <a:lumMod val="60000"/>
                          <a:lumOff val="40000"/>
                        </a:schemeClr>
                      </a:solidFill>
                      <a:prstDash val="solid"/>
                    </a:lnB>
                  </a:tcPr>
                </a:tc>
                <a:extLst>
                  <a:ext uri="{0D108BD9-81ED-4DB2-BD59-A6C34878D82A}">
                    <a16:rowId xmlns:a16="http://schemas.microsoft.com/office/drawing/2014/main" val="1984297966"/>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2322650508"/>
              </p:ext>
            </p:extLst>
          </p:nvPr>
        </p:nvGraphicFramePr>
        <p:xfrm>
          <a:off x="7001437" y="1331356"/>
          <a:ext cx="4502827" cy="1413064"/>
        </p:xfrm>
        <a:graphic>
          <a:graphicData uri="http://schemas.openxmlformats.org/drawingml/2006/table">
            <a:tbl>
              <a:tblPr/>
              <a:tblGrid>
                <a:gridCol w="1968686">
                  <a:extLst>
                    <a:ext uri="{9D8B030D-6E8A-4147-A177-3AD203B41FA5}">
                      <a16:colId xmlns:a16="http://schemas.microsoft.com/office/drawing/2014/main" val="3168930842"/>
                    </a:ext>
                  </a:extLst>
                </a:gridCol>
                <a:gridCol w="2534141">
                  <a:extLst>
                    <a:ext uri="{9D8B030D-6E8A-4147-A177-3AD203B41FA5}">
                      <a16:colId xmlns:a16="http://schemas.microsoft.com/office/drawing/2014/main" val="1620524514"/>
                    </a:ext>
                  </a:extLst>
                </a:gridCol>
              </a:tblGrid>
              <a:tr h="339636">
                <a:tc>
                  <a:txBody>
                    <a:bodyPr/>
                    <a:lstStyle/>
                    <a:p>
                      <a:pPr>
                        <a:lnSpc>
                          <a:spcPct val="100000"/>
                        </a:lnSpc>
                      </a:pPr>
                      <a:endParaRPr sz="1400" dirty="0">
                        <a:latin typeface="+mn-lt"/>
                        <a:cs typeface="Times New Roman"/>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635" algn="ctr">
                        <a:lnSpc>
                          <a:spcPct val="100000"/>
                        </a:lnSpc>
                        <a:spcBef>
                          <a:spcPts val="235"/>
                        </a:spcBef>
                      </a:pPr>
                      <a:r>
                        <a:rPr sz="1400" spc="-15" dirty="0">
                          <a:latin typeface="+mn-lt"/>
                        </a:rPr>
                        <a:t>Oran</a:t>
                      </a:r>
                      <a:r>
                        <a:rPr sz="1400" spc="-85" dirty="0">
                          <a:latin typeface="+mn-lt"/>
                        </a:rPr>
                        <a:t> </a:t>
                      </a:r>
                      <a:r>
                        <a:rPr sz="1400" spc="-5" dirty="0">
                          <a:latin typeface="+mn-lt"/>
                        </a:rPr>
                        <a:t>(Binde)</a:t>
                      </a:r>
                      <a:endParaRPr sz="1400" dirty="0">
                        <a:latin typeface="+mn-lt"/>
                        <a:cs typeface="Calibri"/>
                      </a:endParaRPr>
                    </a:p>
                  </a:txBody>
                  <a:tcPr marL="0" marR="0" marT="29845" marB="0">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40374">
                <a:tc>
                  <a:txBody>
                    <a:bodyPr/>
                    <a:lstStyle/>
                    <a:p>
                      <a:pPr marL="10160">
                        <a:lnSpc>
                          <a:spcPct val="100000"/>
                        </a:lnSpc>
                        <a:spcBef>
                          <a:spcPts val="240"/>
                        </a:spcBef>
                      </a:pPr>
                      <a:r>
                        <a:rPr sz="1400" spc="-25" dirty="0">
                          <a:latin typeface="+mn-lt"/>
                        </a:rPr>
                        <a:t>Türkiye</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lang="tr-TR" sz="1400" dirty="0" smtClean="0">
                          <a:latin typeface="+mn-lt"/>
                          <a:cs typeface="Calibri"/>
                        </a:rPr>
                        <a:t>1,1</a:t>
                      </a:r>
                      <a:endParaRPr sz="1400" dirty="0">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39636">
                <a:tc>
                  <a:txBody>
                    <a:bodyPr/>
                    <a:lstStyle/>
                    <a:p>
                      <a:pPr marL="10160">
                        <a:lnSpc>
                          <a:spcPct val="100000"/>
                        </a:lnSpc>
                        <a:spcBef>
                          <a:spcPts val="240"/>
                        </a:spcBef>
                      </a:pPr>
                      <a:r>
                        <a:rPr sz="1400" spc="-10" dirty="0">
                          <a:latin typeface="+mn-lt"/>
                        </a:rPr>
                        <a:t>TRB1</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lang="tr-TR" sz="1400" dirty="0" smtClean="0">
                          <a:solidFill>
                            <a:schemeClr val="tx1"/>
                          </a:solidFill>
                          <a:latin typeface="+mn-lt"/>
                        </a:rPr>
                        <a:t>-27,99</a:t>
                      </a:r>
                      <a:endParaRPr sz="1400" dirty="0">
                        <a:solidFill>
                          <a:schemeClr val="tx1"/>
                        </a:solidFill>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393418">
                <a:tc>
                  <a:txBody>
                    <a:bodyPr/>
                    <a:lstStyle/>
                    <a:p>
                      <a:pPr marL="10160">
                        <a:lnSpc>
                          <a:spcPct val="100000"/>
                        </a:lnSpc>
                        <a:spcBef>
                          <a:spcPts val="240"/>
                        </a:spcBef>
                      </a:pPr>
                      <a:r>
                        <a:rPr lang="tr-TR" sz="1400" spc="-5" dirty="0" smtClean="0">
                          <a:latin typeface="+mn-lt"/>
                        </a:rPr>
                        <a:t>Bingöl</a:t>
                      </a:r>
                      <a:endParaRPr sz="1400" dirty="0">
                        <a:latin typeface="+mn-lt"/>
                        <a:cs typeface="Calibri"/>
                      </a:endParaRPr>
                    </a:p>
                  </a:txBody>
                  <a:tcPr marL="0" marR="0" marT="3048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0"/>
                        </a:spcBef>
                      </a:pPr>
                      <a:r>
                        <a:rPr lang="tr-TR" sz="1400" dirty="0" smtClean="0">
                          <a:latin typeface="+mn-lt"/>
                          <a:cs typeface="Calibri"/>
                        </a:rPr>
                        <a:t>10,97</a:t>
                      </a:r>
                      <a:endParaRPr sz="1400" dirty="0">
                        <a:latin typeface="+mn-lt"/>
                        <a:cs typeface="Calibri"/>
                      </a:endParaRPr>
                    </a:p>
                  </a:txBody>
                  <a:tcPr marL="0" marR="0" marT="30480"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4542" y="2835134"/>
            <a:ext cx="4574288" cy="3476019"/>
          </a:xfrm>
          <a:prstGeom prst="rect">
            <a:avLst/>
          </a:prstGeom>
        </p:spPr>
      </p:pic>
      <p:sp>
        <p:nvSpPr>
          <p:cNvPr id="19" name="object 14"/>
          <p:cNvSpPr txBox="1"/>
          <p:nvPr/>
        </p:nvSpPr>
        <p:spPr>
          <a:xfrm>
            <a:off x="9825317" y="5997086"/>
            <a:ext cx="1678947"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Bingöl Kent Meydanı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1" name="object 2"/>
          <p:cNvSpPr txBox="1"/>
          <p:nvPr/>
        </p:nvSpPr>
        <p:spPr>
          <a:xfrm>
            <a:off x="609600" y="973023"/>
            <a:ext cx="6280727"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Nüfus Verileri (2023)</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1535893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KOSGEB</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bject 15"/>
          <p:cNvSpPr txBox="1"/>
          <p:nvPr/>
        </p:nvSpPr>
        <p:spPr>
          <a:xfrm>
            <a:off x="664535" y="974903"/>
            <a:ext cx="5245377"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Ödenen Kredi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Grafik 9"/>
          <p:cNvGraphicFramePr/>
          <p:nvPr>
            <p:extLst>
              <p:ext uri="{D42A27DB-BD31-4B8C-83A1-F6EECF244321}">
                <p14:modId xmlns:p14="http://schemas.microsoft.com/office/powerpoint/2010/main" val="1512295104"/>
              </p:ext>
            </p:extLst>
          </p:nvPr>
        </p:nvGraphicFramePr>
        <p:xfrm>
          <a:off x="664535" y="1450847"/>
          <a:ext cx="5245377" cy="3238868"/>
        </p:xfrm>
        <a:graphic>
          <a:graphicData uri="http://schemas.openxmlformats.org/drawingml/2006/chart">
            <c:chart xmlns:c="http://schemas.openxmlformats.org/drawingml/2006/chart" xmlns:r="http://schemas.openxmlformats.org/officeDocument/2006/relationships" r:id="rId3"/>
          </a:graphicData>
        </a:graphic>
      </p:graphicFrame>
      <p:sp>
        <p:nvSpPr>
          <p:cNvPr id="11" name="object 15"/>
          <p:cNvSpPr txBox="1"/>
          <p:nvPr/>
        </p:nvSpPr>
        <p:spPr>
          <a:xfrm>
            <a:off x="6256423" y="974902"/>
            <a:ext cx="5270488"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Destek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Grafik 11"/>
          <p:cNvGraphicFramePr/>
          <p:nvPr>
            <p:extLst>
              <p:ext uri="{D42A27DB-BD31-4B8C-83A1-F6EECF244321}">
                <p14:modId xmlns:p14="http://schemas.microsoft.com/office/powerpoint/2010/main" val="1012727481"/>
              </p:ext>
            </p:extLst>
          </p:nvPr>
        </p:nvGraphicFramePr>
        <p:xfrm>
          <a:off x="6256422" y="1450847"/>
          <a:ext cx="5270488" cy="3238868"/>
        </p:xfrm>
        <a:graphic>
          <a:graphicData uri="http://schemas.openxmlformats.org/drawingml/2006/chart">
            <c:chart xmlns:c="http://schemas.openxmlformats.org/drawingml/2006/chart" xmlns:r="http://schemas.openxmlformats.org/officeDocument/2006/relationships" r:id="rId4"/>
          </a:graphicData>
        </a:graphic>
      </p:graphicFrame>
      <p:sp>
        <p:nvSpPr>
          <p:cNvPr id="13" name="Dikdörtgen 12"/>
          <p:cNvSpPr/>
          <p:nvPr/>
        </p:nvSpPr>
        <p:spPr>
          <a:xfrm>
            <a:off x="664535" y="4910904"/>
            <a:ext cx="10856720" cy="1212783"/>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2024 yılı</a:t>
            </a:r>
            <a:r>
              <a:rPr kumimoji="0" lang="tr-TR" sz="2000" b="0" i="0" u="none" strike="noStrike" kern="1200" cap="none" spc="0" normalizeH="0" noProof="0" dirty="0" smtClean="0">
                <a:ln>
                  <a:noFill/>
                </a:ln>
                <a:solidFill>
                  <a:prstClr val="white"/>
                </a:solidFill>
                <a:effectLst/>
                <a:uLnTx/>
                <a:uFillTx/>
                <a:latin typeface="Calibri"/>
                <a:ea typeface="+mn-ea"/>
                <a:cs typeface="+mn-cs"/>
              </a:rPr>
              <a:t> </a:t>
            </a:r>
            <a:r>
              <a:rPr lang="tr-TR" sz="2000" dirty="0" smtClean="0">
                <a:solidFill>
                  <a:prstClr val="white"/>
                </a:solidFill>
                <a:latin typeface="Calibri"/>
              </a:rPr>
              <a:t>31</a:t>
            </a:r>
            <a:r>
              <a:rPr kumimoji="0" lang="tr-TR" sz="2000" b="0" i="0" u="none" strike="noStrike" kern="1200" cap="none" spc="0" normalizeH="0" noProof="0" dirty="0" smtClean="0">
                <a:ln>
                  <a:noFill/>
                </a:ln>
                <a:solidFill>
                  <a:prstClr val="white"/>
                </a:solidFill>
                <a:effectLst/>
                <a:uLnTx/>
                <a:uFillTx/>
                <a:latin typeface="Calibri"/>
                <a:ea typeface="+mn-ea"/>
                <a:cs typeface="+mn-cs"/>
              </a:rPr>
              <a:t> Aralık tarihi itibariyle</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a:t>
            </a:r>
            <a:r>
              <a:rPr lang="tr-TR" sz="2000" dirty="0" smtClean="0">
                <a:solidFill>
                  <a:prstClr val="white"/>
                </a:solidFill>
                <a:latin typeface="Calibri"/>
              </a:rPr>
              <a:t>43</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tr-TR" sz="2000" b="0" i="0" u="none" strike="noStrike" kern="1200" cap="none" spc="0" normalizeH="0" baseline="0" noProof="0" dirty="0">
                <a:ln>
                  <a:noFill/>
                </a:ln>
                <a:solidFill>
                  <a:prstClr val="white"/>
                </a:solidFill>
                <a:effectLst/>
                <a:uLnTx/>
                <a:uFillTx/>
                <a:latin typeface="Calibri"/>
                <a:ea typeface="+mn-ea"/>
                <a:cs typeface="+mn-cs"/>
              </a:rPr>
              <a:t>İşletmeye </a:t>
            </a:r>
            <a:r>
              <a:rPr lang="tr-TR" sz="2000" noProof="0" dirty="0" smtClean="0">
                <a:solidFill>
                  <a:prstClr val="white"/>
                </a:solidFill>
                <a:latin typeface="Calibri"/>
              </a:rPr>
              <a:t>2.784.590</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a:t>
            </a:r>
            <a:r>
              <a:rPr kumimoji="0" lang="tr-TR" sz="2000" b="0" i="0" u="none" strike="noStrike" kern="1200" cap="none" spc="0" normalizeH="0" baseline="0" noProof="0" dirty="0">
                <a:ln>
                  <a:noFill/>
                </a:ln>
                <a:solidFill>
                  <a:prstClr val="white"/>
                </a:solidFill>
                <a:effectLst/>
                <a:uLnTx/>
                <a:uFillTx/>
                <a:latin typeface="Calibri"/>
                <a:ea typeface="+mn-ea"/>
                <a:cs typeface="+mn-cs"/>
              </a:rPr>
              <a:t>₺) </a:t>
            </a:r>
            <a:r>
              <a:rPr kumimoji="0" lang="tr-TR" sz="2000" b="0" i="0" u="none" strike="noStrike" kern="1200" cap="none" spc="0" normalizeH="0" baseline="0" noProof="0" smtClean="0">
                <a:ln>
                  <a:noFill/>
                </a:ln>
                <a:solidFill>
                  <a:prstClr val="white"/>
                </a:solidFill>
                <a:effectLst/>
                <a:uLnTx/>
                <a:uFillTx/>
                <a:latin typeface="Calibri"/>
                <a:ea typeface="+mn-ea"/>
                <a:cs typeface="+mn-cs"/>
              </a:rPr>
              <a:t>Tutarında Hibe, </a:t>
            </a:r>
            <a:r>
              <a:rPr lang="tr-TR" sz="2000" noProof="0" dirty="0">
                <a:solidFill>
                  <a:prstClr val="white"/>
                </a:solidFill>
                <a:latin typeface="Calibri"/>
              </a:rPr>
              <a:t>9</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 İşletmeye 21.977.921</a:t>
            </a:r>
            <a:r>
              <a:rPr lang="tr-TR" sz="2000" dirty="0" smtClean="0">
                <a:solidFill>
                  <a:prstClr val="white"/>
                </a:solidFill>
                <a:latin typeface="Calibri"/>
              </a:rPr>
              <a:t> </a:t>
            </a:r>
            <a:r>
              <a:rPr lang="tr-TR" sz="2000" dirty="0">
                <a:solidFill>
                  <a:prstClr val="white"/>
                </a:solidFill>
              </a:rPr>
              <a:t>(₺) </a:t>
            </a:r>
            <a:r>
              <a:rPr lang="tr-TR" sz="2000" dirty="0" smtClean="0">
                <a:solidFill>
                  <a:prstClr val="white"/>
                </a:solidFill>
              </a:rPr>
              <a:t>Tutarında Kredi Olmak Üzere Toplam 24.762.511 </a:t>
            </a:r>
            <a:r>
              <a:rPr lang="tr-TR" sz="2000" dirty="0">
                <a:solidFill>
                  <a:prstClr val="white"/>
                </a:solidFill>
              </a:rPr>
              <a:t>(₺) </a:t>
            </a:r>
            <a:r>
              <a:rPr lang="tr-TR" sz="2000" dirty="0" smtClean="0">
                <a:solidFill>
                  <a:prstClr val="white"/>
                </a:solidFill>
              </a:rPr>
              <a:t>Destek </a:t>
            </a:r>
            <a:r>
              <a:rPr kumimoji="0" lang="tr-TR" sz="2000" b="0" i="0" u="none" strike="noStrike" kern="1200" cap="none" spc="0" normalizeH="0" baseline="0" noProof="0" dirty="0" smtClean="0">
                <a:ln>
                  <a:noFill/>
                </a:ln>
                <a:solidFill>
                  <a:prstClr val="white"/>
                </a:solidFill>
                <a:effectLst/>
                <a:uLnTx/>
                <a:uFillTx/>
                <a:latin typeface="Calibri"/>
                <a:ea typeface="+mn-ea"/>
                <a:cs typeface="+mn-cs"/>
              </a:rPr>
              <a:t>Sağlanmıştır. </a:t>
            </a:r>
            <a:endParaRPr kumimoji="0" lang="tr-TR" sz="20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9524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txBox="1"/>
          <p:nvPr/>
        </p:nvSpPr>
        <p:spPr>
          <a:xfrm>
            <a:off x="681567" y="964095"/>
            <a:ext cx="4437085" cy="286888"/>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Arazi </a:t>
            </a:r>
            <a:r>
              <a:rPr kumimoji="0" sz="1600" b="1" i="0" u="none" strike="noStrike" kern="1200" cap="none" spc="-15" normalizeH="0" baseline="0" noProof="0" dirty="0">
                <a:ln>
                  <a:noFill/>
                </a:ln>
                <a:solidFill>
                  <a:srgbClr val="FFFFFF"/>
                </a:solidFill>
                <a:effectLst/>
                <a:uLnTx/>
                <a:uFillTx/>
                <a:latin typeface="Calibri"/>
                <a:ea typeface="+mn-ea"/>
                <a:cs typeface="Calibri"/>
              </a:rPr>
              <a:t>Varlığı </a:t>
            </a:r>
            <a:r>
              <a:rPr kumimoji="0" sz="1600" b="1" i="0" u="none" strike="noStrike" kern="1200" cap="none" spc="-10" normalizeH="0" baseline="0" noProof="0" dirty="0">
                <a:ln>
                  <a:noFill/>
                </a:ln>
                <a:solidFill>
                  <a:srgbClr val="FFFFFF"/>
                </a:solidFill>
                <a:effectLst/>
                <a:uLnTx/>
                <a:uFillTx/>
                <a:latin typeface="Calibri"/>
                <a:ea typeface="+mn-ea"/>
                <a:cs typeface="Calibri"/>
              </a:rPr>
              <a:t>ve</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15" normalizeH="0" baseline="0" noProof="0" dirty="0">
                <a:ln>
                  <a:noFill/>
                </a:ln>
                <a:solidFill>
                  <a:srgbClr val="FFFFFF"/>
                </a:solidFill>
                <a:effectLst/>
                <a:uLnTx/>
                <a:uFillTx/>
                <a:latin typeface="Calibri"/>
                <a:ea typeface="+mn-ea"/>
                <a:cs typeface="Calibri"/>
              </a:rPr>
              <a:t>Yüzölçümleri</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15" name="object 9"/>
          <p:cNvSpPr txBox="1"/>
          <p:nvPr/>
        </p:nvSpPr>
        <p:spPr>
          <a:xfrm>
            <a:off x="681566" y="5403355"/>
            <a:ext cx="4437085" cy="750847"/>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5" normalizeH="0" baseline="0" noProof="0" dirty="0" err="1">
                <a:ln>
                  <a:noFill/>
                </a:ln>
                <a:solidFill>
                  <a:srgbClr val="C00000"/>
                </a:solidFill>
                <a:effectLst/>
                <a:uLnTx/>
                <a:uFillTx/>
                <a:latin typeface="Calibri"/>
                <a:ea typeface="+mn-ea"/>
                <a:cs typeface="Calibri"/>
              </a:rPr>
              <a:t>Diğer</a:t>
            </a: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5" normalizeH="0" baseline="0" noProof="0" dirty="0" err="1">
                <a:ln>
                  <a:noFill/>
                </a:ln>
                <a:solidFill>
                  <a:srgbClr val="C00000"/>
                </a:solidFill>
                <a:effectLst/>
                <a:uLnTx/>
                <a:uFillTx/>
                <a:latin typeface="Calibri"/>
                <a:ea typeface="+mn-ea"/>
                <a:cs typeface="Calibri"/>
              </a:rPr>
              <a:t>Alanlar</a:t>
            </a:r>
            <a:r>
              <a:rPr kumimoji="0" lang="de-DE" sz="1600" b="0" i="0" u="none" strike="noStrike" kern="1200" cap="none" spc="-5" normalizeH="0" baseline="0" noProof="0" dirty="0">
                <a:ln>
                  <a:noFill/>
                </a:ln>
                <a:solidFill>
                  <a:srgbClr val="C00000"/>
                </a:solidFill>
                <a:effectLst/>
                <a:uLnTx/>
                <a:uFillTx/>
                <a:latin typeface="Calibri"/>
                <a:ea typeface="+mn-ea"/>
                <a:cs typeface="Calibri"/>
              </a:rPr>
              <a:t>: </a:t>
            </a:r>
            <a:r>
              <a:rPr kumimoji="0" lang="de-DE" sz="1600" b="0" i="0" u="none" strike="noStrike" kern="1200" cap="none" spc="-10" normalizeH="0" baseline="0" noProof="0" dirty="0" err="1">
                <a:ln>
                  <a:noFill/>
                </a:ln>
                <a:solidFill>
                  <a:prstClr val="black"/>
                </a:solidFill>
                <a:effectLst/>
                <a:uLnTx/>
                <a:uFillTx/>
                <a:latin typeface="Calibri"/>
                <a:ea typeface="+mn-ea"/>
                <a:cs typeface="Calibri"/>
              </a:rPr>
              <a:t>Kullanılmayan</a:t>
            </a:r>
            <a:r>
              <a:rPr kumimoji="0" lang="de-DE" sz="1600" b="0" i="0" u="none" strike="noStrike" kern="1200" cap="none" spc="-10"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araziler</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yerleşim</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5" normalizeH="0" baseline="0" noProof="0" dirty="0" err="1">
                <a:ln>
                  <a:noFill/>
                </a:ln>
                <a:solidFill>
                  <a:prstClr val="black"/>
                </a:solidFill>
                <a:effectLst/>
                <a:uLnTx/>
                <a:uFillTx/>
                <a:latin typeface="Calibri"/>
                <a:ea typeface="+mn-ea"/>
                <a:cs typeface="Calibri"/>
              </a:rPr>
              <a:t>yerleri</a:t>
            </a:r>
            <a:r>
              <a:rPr kumimoji="0" lang="de-DE" sz="1600" b="0" i="0" u="none" strike="noStrike" kern="1200" cap="none" spc="-25" normalizeH="0" baseline="0" noProof="0" dirty="0">
                <a:ln>
                  <a:noFill/>
                </a:ln>
                <a:solidFill>
                  <a:prstClr val="black"/>
                </a:solidFill>
                <a:effectLst/>
                <a:uLnTx/>
                <a:uFillTx/>
                <a:latin typeface="Calibri"/>
                <a:ea typeface="+mn-ea"/>
                <a:cs typeface="Calibri"/>
              </a:rPr>
              <a:t>,   </a:t>
            </a:r>
            <a:r>
              <a:rPr kumimoji="0" lang="de-DE" sz="1600" b="0" i="0" u="none" strike="noStrike" kern="1200" cap="none" spc="-20" normalizeH="0" baseline="0" noProof="0" dirty="0" err="1">
                <a:ln>
                  <a:noFill/>
                </a:ln>
                <a:solidFill>
                  <a:prstClr val="black"/>
                </a:solidFill>
                <a:effectLst/>
                <a:uLnTx/>
                <a:uFillTx/>
                <a:latin typeface="Calibri"/>
                <a:ea typeface="+mn-ea"/>
                <a:cs typeface="Calibri"/>
              </a:rPr>
              <a:t>özel</a:t>
            </a:r>
            <a:r>
              <a:rPr kumimoji="0" lang="de-DE" sz="1600" b="0" i="0" u="none" strike="noStrike" kern="1200" cap="none" spc="-20" normalizeH="0" baseline="0" noProof="0" dirty="0">
                <a:ln>
                  <a:noFill/>
                </a:ln>
                <a:solidFill>
                  <a:prstClr val="black"/>
                </a:solidFill>
                <a:effectLst/>
                <a:uLnTx/>
                <a:uFillTx/>
                <a:latin typeface="Calibri"/>
                <a:ea typeface="+mn-ea"/>
                <a:cs typeface="Calibri"/>
              </a:rPr>
              <a:t> </a:t>
            </a:r>
            <a:r>
              <a:rPr kumimoji="0" lang="de-DE" sz="1600" b="0" i="0" u="none" strike="noStrike" kern="1200" cap="none" spc="-20" normalizeH="0" baseline="0" noProof="0" dirty="0" err="1">
                <a:ln>
                  <a:noFill/>
                </a:ln>
                <a:solidFill>
                  <a:prstClr val="black"/>
                </a:solidFill>
                <a:effectLst/>
                <a:uLnTx/>
                <a:uFillTx/>
                <a:latin typeface="Calibri"/>
                <a:ea typeface="+mn-ea"/>
                <a:cs typeface="Calibri"/>
              </a:rPr>
              <a:t>koruma</a:t>
            </a:r>
            <a:r>
              <a:rPr kumimoji="0" lang="de-DE" sz="1600" b="0" i="0" u="none" strike="noStrike" kern="1200" cap="none" spc="-20" normalizeH="0" baseline="0" noProof="0" dirty="0">
                <a:ln>
                  <a:noFill/>
                </a:ln>
                <a:solidFill>
                  <a:prstClr val="black"/>
                </a:solidFill>
                <a:effectLst/>
                <a:uLnTx/>
                <a:uFillTx/>
                <a:latin typeface="Calibri"/>
                <a:ea typeface="+mn-ea"/>
                <a:cs typeface="Calibri"/>
              </a:rPr>
              <a:t>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alanları</a:t>
            </a:r>
            <a:r>
              <a:rPr kumimoji="0" lang="de-DE" sz="1600" b="0" i="0" u="none" strike="noStrike" kern="1200" cap="none" spc="-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s</a:t>
            </a:r>
            <a:r>
              <a:rPr kumimoji="0" lang="de-DE" sz="1600" b="0" i="0" u="none" strike="noStrike" kern="1200" cap="none" spc="-5" normalizeH="0" baseline="0" noProof="0" dirty="0">
                <a:ln>
                  <a:noFill/>
                </a:ln>
                <a:solidFill>
                  <a:prstClr val="black"/>
                </a:solidFill>
                <a:effectLst/>
                <a:uLnTx/>
                <a:uFillTx/>
                <a:latin typeface="Calibri"/>
                <a:ea typeface="+mn-ea"/>
                <a:cs typeface="Calibri"/>
              </a:rPr>
              <a:t>u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yüzey</a:t>
            </a:r>
            <a:r>
              <a:rPr kumimoji="0" lang="tr-TR" sz="1600" b="0" i="0" u="none" strike="noStrike" kern="1200" cap="none" spc="-5" normalizeH="0" baseline="0" noProof="0" dirty="0" err="1">
                <a:ln>
                  <a:noFill/>
                </a:ln>
                <a:solidFill>
                  <a:prstClr val="black"/>
                </a:solidFill>
                <a:effectLst/>
                <a:uLnTx/>
                <a:uFillTx/>
                <a:latin typeface="Calibri"/>
                <a:ea typeface="+mn-ea"/>
                <a:cs typeface="Calibri"/>
              </a:rPr>
              <a:t>leri</a:t>
            </a:r>
            <a:r>
              <a:rPr kumimoji="0" lang="tr-TR" sz="1600" b="0" i="0" u="none" strike="noStrike" kern="1200" cap="none" spc="-5" normalizeH="0" baseline="0" noProof="0" dirty="0">
                <a:ln>
                  <a:noFill/>
                </a:ln>
                <a:solidFill>
                  <a:prstClr val="black"/>
                </a:solidFill>
                <a:effectLst/>
                <a:uLnTx/>
                <a:uFillTx/>
                <a:latin typeface="Calibri"/>
                <a:ea typeface="+mn-ea"/>
                <a:cs typeface="Calibri"/>
              </a:rPr>
              <a:t>, kayalık, bataklık</a:t>
            </a:r>
            <a:r>
              <a:rPr kumimoji="0" lang="de-DE" sz="1600" b="0" i="0" u="none" strike="noStrike" kern="1200" cap="none" spc="80" normalizeH="0" baseline="0" noProof="0" dirty="0">
                <a:ln>
                  <a:noFill/>
                </a:ln>
                <a:solidFill>
                  <a:prstClr val="black"/>
                </a:solidFill>
                <a:effectLst/>
                <a:uLnTx/>
                <a:uFillTx/>
                <a:latin typeface="Calibri"/>
                <a:ea typeface="+mn-ea"/>
                <a:cs typeface="Calibri"/>
              </a:rPr>
              <a:t> </a:t>
            </a:r>
            <a:r>
              <a:rPr kumimoji="0" lang="de-DE" sz="1600" b="0" i="0" u="none" strike="noStrike" kern="1200" cap="none" spc="-5" normalizeH="0" baseline="0" noProof="0" dirty="0" err="1">
                <a:ln>
                  <a:noFill/>
                </a:ln>
                <a:solidFill>
                  <a:prstClr val="black"/>
                </a:solidFill>
                <a:effectLst/>
                <a:uLnTx/>
                <a:uFillTx/>
                <a:latin typeface="Calibri"/>
                <a:ea typeface="+mn-ea"/>
                <a:cs typeface="Calibri"/>
              </a:rPr>
              <a:t>vb</a:t>
            </a:r>
            <a:r>
              <a:rPr kumimoji="0" lang="de-DE" sz="1600" b="0" i="0" u="none" strike="noStrike" kern="1200" cap="none" spc="-5" normalizeH="0" baseline="0" noProof="0" dirty="0">
                <a:ln>
                  <a:noFill/>
                </a:ln>
                <a:solidFill>
                  <a:prstClr val="black"/>
                </a:solidFill>
                <a:effectLst/>
                <a:uLnTx/>
                <a:uFillTx/>
                <a:latin typeface="Calibri"/>
                <a:ea typeface="+mn-ea"/>
                <a:cs typeface="Calibri"/>
              </a:rPr>
              <a:t>.</a:t>
            </a:r>
            <a:r>
              <a:rPr kumimoji="0" lang="tr-TR" sz="1600" b="0" i="0" u="none" strike="noStrike" kern="1200" cap="none" spc="-5" normalizeH="0" baseline="0" noProof="0" dirty="0">
                <a:ln>
                  <a:noFill/>
                </a:ln>
                <a:solidFill>
                  <a:prstClr val="black"/>
                </a:solidFill>
                <a:effectLst/>
                <a:uLnTx/>
                <a:uFillTx/>
                <a:latin typeface="Calibri"/>
                <a:ea typeface="+mn-ea"/>
                <a:cs typeface="Calibri"/>
              </a:rPr>
              <a:t> alanlar.</a:t>
            </a:r>
            <a:endParaRPr kumimoji="0" lang="de-DE"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a:t>
            </a:r>
          </a:p>
        </p:txBody>
      </p:sp>
      <p:graphicFrame>
        <p:nvGraphicFramePr>
          <p:cNvPr id="10" name="Grafik 9"/>
          <p:cNvGraphicFramePr>
            <a:graphicFrameLocks/>
          </p:cNvGraphicFramePr>
          <p:nvPr>
            <p:extLst>
              <p:ext uri="{D42A27DB-BD31-4B8C-83A1-F6EECF244321}">
                <p14:modId xmlns:p14="http://schemas.microsoft.com/office/powerpoint/2010/main" val="3711244935"/>
              </p:ext>
            </p:extLst>
          </p:nvPr>
        </p:nvGraphicFramePr>
        <p:xfrm>
          <a:off x="5265998" y="964095"/>
          <a:ext cx="6257218" cy="51901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o 8"/>
          <p:cNvGraphicFramePr>
            <a:graphicFrameLocks noGrp="1"/>
          </p:cNvGraphicFramePr>
          <p:nvPr>
            <p:extLst>
              <p:ext uri="{D42A27DB-BD31-4B8C-83A1-F6EECF244321}">
                <p14:modId xmlns:p14="http://schemas.microsoft.com/office/powerpoint/2010/main" val="3690020009"/>
              </p:ext>
            </p:extLst>
          </p:nvPr>
        </p:nvGraphicFramePr>
        <p:xfrm>
          <a:off x="681567" y="1605916"/>
          <a:ext cx="4431971" cy="3656868"/>
        </p:xfrm>
        <a:graphic>
          <a:graphicData uri="http://schemas.openxmlformats.org/drawingml/2006/table">
            <a:tbl>
              <a:tblPr/>
              <a:tblGrid>
                <a:gridCol w="2491834">
                  <a:extLst>
                    <a:ext uri="{9D8B030D-6E8A-4147-A177-3AD203B41FA5}">
                      <a16:colId xmlns:a16="http://schemas.microsoft.com/office/drawing/2014/main" val="3168930842"/>
                    </a:ext>
                  </a:extLst>
                </a:gridCol>
                <a:gridCol w="1940137">
                  <a:extLst>
                    <a:ext uri="{9D8B030D-6E8A-4147-A177-3AD203B41FA5}">
                      <a16:colId xmlns:a16="http://schemas.microsoft.com/office/drawing/2014/main" val="1620524514"/>
                    </a:ext>
                  </a:extLst>
                </a:gridCol>
              </a:tblGrid>
              <a:tr h="608819">
                <a:tc>
                  <a:txBody>
                    <a:bodyPr/>
                    <a:lstStyle/>
                    <a:p>
                      <a:pPr marL="9525" algn="ctr">
                        <a:lnSpc>
                          <a:spcPct val="100000"/>
                        </a:lnSpc>
                        <a:spcBef>
                          <a:spcPts val="495"/>
                        </a:spcBef>
                      </a:pPr>
                      <a:r>
                        <a:rPr sz="1400" b="1" spc="-10" dirty="0">
                          <a:solidFill>
                            <a:schemeClr val="tx1"/>
                          </a:solidFill>
                          <a:effectLst/>
                          <a:latin typeface="+mn-lt"/>
                        </a:rPr>
                        <a:t>Arazi</a:t>
                      </a:r>
                      <a:r>
                        <a:rPr sz="1400" b="1" spc="-5" dirty="0">
                          <a:solidFill>
                            <a:schemeClr val="tx1"/>
                          </a:solidFill>
                          <a:effectLst/>
                          <a:latin typeface="+mn-lt"/>
                        </a:rPr>
                        <a:t> </a:t>
                      </a:r>
                      <a:r>
                        <a:rPr sz="1400" b="1" spc="-10" dirty="0">
                          <a:solidFill>
                            <a:schemeClr val="tx1"/>
                          </a:solidFill>
                          <a:effectLst/>
                          <a:latin typeface="+mn-lt"/>
                        </a:rPr>
                        <a:t>Cinsi</a:t>
                      </a:r>
                      <a:endParaRPr sz="1400" b="1" dirty="0">
                        <a:solidFill>
                          <a:schemeClr val="tx1"/>
                        </a:solidFill>
                        <a:effectLst/>
                        <a:latin typeface="+mn-lt"/>
                        <a:cs typeface="Calibri"/>
                      </a:endParaRPr>
                    </a:p>
                  </a:txBody>
                  <a:tcPr marL="0" marR="0" marT="6286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905" algn="ctr">
                        <a:lnSpc>
                          <a:spcPct val="100000"/>
                        </a:lnSpc>
                        <a:spcBef>
                          <a:spcPts val="495"/>
                        </a:spcBef>
                      </a:pPr>
                      <a:r>
                        <a:rPr sz="1400" b="1" spc="-10" dirty="0">
                          <a:solidFill>
                            <a:schemeClr val="tx1"/>
                          </a:solidFill>
                          <a:effectLst/>
                          <a:latin typeface="+mn-lt"/>
                        </a:rPr>
                        <a:t>Miktarı</a:t>
                      </a:r>
                      <a:r>
                        <a:rPr sz="1400" b="1" spc="-60" dirty="0">
                          <a:solidFill>
                            <a:schemeClr val="tx1"/>
                          </a:solidFill>
                          <a:effectLst/>
                          <a:latin typeface="+mn-lt"/>
                        </a:rPr>
                        <a:t> </a:t>
                      </a:r>
                      <a:r>
                        <a:rPr sz="1400" b="1" spc="-10" dirty="0">
                          <a:solidFill>
                            <a:schemeClr val="tx1"/>
                          </a:solidFill>
                          <a:effectLst/>
                          <a:latin typeface="+mn-lt"/>
                        </a:rPr>
                        <a:t>(ha)</a:t>
                      </a:r>
                      <a:endParaRPr sz="1400" b="1" dirty="0">
                        <a:solidFill>
                          <a:schemeClr val="tx1"/>
                        </a:solidFill>
                        <a:effectLst/>
                        <a:latin typeface="+mn-lt"/>
                        <a:cs typeface="Calibri"/>
                      </a:endParaRPr>
                    </a:p>
                  </a:txBody>
                  <a:tcPr marL="0" marR="0" marT="628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608819">
                <a:tc>
                  <a:txBody>
                    <a:bodyPr/>
                    <a:lstStyle/>
                    <a:p>
                      <a:pPr marL="9525">
                        <a:lnSpc>
                          <a:spcPct val="100000"/>
                        </a:lnSpc>
                        <a:spcBef>
                          <a:spcPts val="235"/>
                        </a:spcBef>
                      </a:pPr>
                      <a:r>
                        <a:rPr sz="1400" b="1" spc="-30" dirty="0">
                          <a:solidFill>
                            <a:schemeClr val="bg1"/>
                          </a:solidFill>
                          <a:effectLst/>
                          <a:latin typeface="+mn-lt"/>
                        </a:rPr>
                        <a:t>Tarım</a:t>
                      </a:r>
                      <a:endParaRPr sz="1400" b="1" dirty="0">
                        <a:solidFill>
                          <a:schemeClr val="bg1"/>
                        </a:solidFill>
                        <a:effectLst/>
                        <a:latin typeface="+mn-lt"/>
                        <a:cs typeface="Calibri"/>
                      </a:endParaRPr>
                    </a:p>
                  </a:txBody>
                  <a:tcPr marL="0" marR="0" marT="2984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6EAB46"/>
                    </a:solidFill>
                  </a:tcPr>
                </a:tc>
                <a:tc>
                  <a:txBody>
                    <a:bodyPr/>
                    <a:lstStyle/>
                    <a:p>
                      <a:pPr marR="1270" algn="ctr">
                        <a:lnSpc>
                          <a:spcPct val="100000"/>
                        </a:lnSpc>
                        <a:spcBef>
                          <a:spcPts val="235"/>
                        </a:spcBef>
                      </a:pPr>
                      <a:r>
                        <a:rPr lang="tr-TR" sz="1400" b="0" spc="-5" dirty="0">
                          <a:solidFill>
                            <a:schemeClr val="tx1"/>
                          </a:solidFill>
                          <a:effectLst/>
                          <a:latin typeface="+mn-lt"/>
                        </a:rPr>
                        <a:t>145.842</a:t>
                      </a:r>
                      <a:endParaRPr sz="1400" b="0" dirty="0">
                        <a:solidFill>
                          <a:schemeClr val="tx1"/>
                        </a:solidFill>
                        <a:effectLst/>
                        <a:latin typeface="+mn-lt"/>
                        <a:cs typeface="Calibri"/>
                      </a:endParaRPr>
                    </a:p>
                  </a:txBody>
                  <a:tcPr marL="0" marR="0" marT="298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608819">
                <a:tc>
                  <a:txBody>
                    <a:bodyPr/>
                    <a:lstStyle/>
                    <a:p>
                      <a:pPr marL="9525">
                        <a:lnSpc>
                          <a:spcPct val="100000"/>
                        </a:lnSpc>
                        <a:spcBef>
                          <a:spcPts val="235"/>
                        </a:spcBef>
                      </a:pPr>
                      <a:r>
                        <a:rPr sz="1400" b="1" spc="-10" dirty="0">
                          <a:solidFill>
                            <a:schemeClr val="bg1"/>
                          </a:solidFill>
                          <a:effectLst/>
                          <a:latin typeface="+mn-lt"/>
                        </a:rPr>
                        <a:t>Çayır-Mera</a:t>
                      </a:r>
                      <a:endParaRPr sz="1400" b="1" dirty="0">
                        <a:solidFill>
                          <a:schemeClr val="bg1"/>
                        </a:solidFill>
                        <a:effectLst/>
                        <a:latin typeface="+mn-lt"/>
                        <a:cs typeface="Calibri"/>
                      </a:endParaRPr>
                    </a:p>
                  </a:txBody>
                  <a:tcPr marL="0" marR="0" marT="2984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rgbClr val="8FCD4E"/>
                    </a:solidFill>
                  </a:tcPr>
                </a:tc>
                <a:tc>
                  <a:txBody>
                    <a:bodyPr/>
                    <a:lstStyle/>
                    <a:p>
                      <a:pPr marR="1270" algn="ctr">
                        <a:lnSpc>
                          <a:spcPct val="100000"/>
                        </a:lnSpc>
                        <a:spcBef>
                          <a:spcPts val="235"/>
                        </a:spcBef>
                      </a:pPr>
                      <a:r>
                        <a:rPr lang="tr-TR" sz="1400" b="0" spc="-5" dirty="0">
                          <a:solidFill>
                            <a:schemeClr val="tx1"/>
                          </a:solidFill>
                          <a:effectLst/>
                          <a:latin typeface="+mn-lt"/>
                        </a:rPr>
                        <a:t>250.172</a:t>
                      </a:r>
                      <a:endParaRPr sz="1400" b="0" dirty="0">
                        <a:solidFill>
                          <a:schemeClr val="tx1"/>
                        </a:solidFill>
                        <a:effectLst/>
                        <a:latin typeface="+mn-lt"/>
                        <a:cs typeface="Calibri"/>
                      </a:endParaRPr>
                    </a:p>
                  </a:txBody>
                  <a:tcPr marL="0" marR="0" marT="2984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610137">
                <a:tc>
                  <a:txBody>
                    <a:bodyPr/>
                    <a:lstStyle/>
                    <a:p>
                      <a:pPr marL="9525">
                        <a:lnSpc>
                          <a:spcPct val="100000"/>
                        </a:lnSpc>
                        <a:spcBef>
                          <a:spcPts val="240"/>
                        </a:spcBef>
                      </a:pPr>
                      <a:r>
                        <a:rPr sz="1400" b="1" spc="-5" dirty="0">
                          <a:solidFill>
                            <a:schemeClr val="bg1"/>
                          </a:solidFill>
                          <a:effectLst/>
                          <a:latin typeface="+mn-lt"/>
                        </a:rPr>
                        <a:t>Orman</a:t>
                      </a:r>
                      <a:endParaRPr sz="1400" b="1" dirty="0">
                        <a:solidFill>
                          <a:schemeClr val="bg1"/>
                        </a:solidFill>
                        <a:effectLst/>
                        <a:latin typeface="+mn-lt"/>
                        <a:cs typeface="Calibri"/>
                      </a:endParaRPr>
                    </a:p>
                  </a:txBody>
                  <a:tcPr marL="0" marR="0" marT="3048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rgbClr val="365622"/>
                    </a:solidFill>
                  </a:tcPr>
                </a:tc>
                <a:tc>
                  <a:txBody>
                    <a:bodyPr/>
                    <a:lstStyle/>
                    <a:p>
                      <a:pPr marR="1270" algn="ctr">
                        <a:lnSpc>
                          <a:spcPct val="100000"/>
                        </a:lnSpc>
                        <a:spcBef>
                          <a:spcPts val="240"/>
                        </a:spcBef>
                      </a:pPr>
                      <a:r>
                        <a:rPr lang="tr-TR" sz="1400" b="0" spc="-5" dirty="0" smtClean="0">
                          <a:solidFill>
                            <a:schemeClr val="tx1"/>
                          </a:solidFill>
                          <a:effectLst/>
                          <a:latin typeface="+mn-lt"/>
                        </a:rPr>
                        <a:t>266.338</a:t>
                      </a:r>
                      <a:endParaRPr sz="1400" b="0" dirty="0">
                        <a:solidFill>
                          <a:schemeClr val="tx1"/>
                        </a:solidFill>
                        <a:effectLst/>
                        <a:latin typeface="+mn-lt"/>
                        <a:cs typeface="Calibri"/>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610137">
                <a:tc>
                  <a:txBody>
                    <a:bodyPr/>
                    <a:lstStyle/>
                    <a:p>
                      <a:pPr marL="9525">
                        <a:lnSpc>
                          <a:spcPct val="100000"/>
                        </a:lnSpc>
                        <a:spcBef>
                          <a:spcPts val="240"/>
                        </a:spcBef>
                      </a:pPr>
                      <a:r>
                        <a:rPr sz="1400" b="1" spc="-5" dirty="0">
                          <a:solidFill>
                            <a:schemeClr val="bg1"/>
                          </a:solidFill>
                          <a:effectLst/>
                          <a:latin typeface="+mn-lt"/>
                        </a:rPr>
                        <a:t>Diğer</a:t>
                      </a:r>
                      <a:r>
                        <a:rPr sz="1400" b="1" dirty="0">
                          <a:solidFill>
                            <a:schemeClr val="bg1"/>
                          </a:solidFill>
                          <a:effectLst/>
                          <a:latin typeface="+mn-lt"/>
                        </a:rPr>
                        <a:t> </a:t>
                      </a:r>
                      <a:r>
                        <a:rPr sz="1400" b="1" spc="-5" dirty="0">
                          <a:solidFill>
                            <a:schemeClr val="bg1"/>
                          </a:solidFill>
                          <a:effectLst/>
                          <a:latin typeface="+mn-lt"/>
                        </a:rPr>
                        <a:t>Alanlar*</a:t>
                      </a:r>
                      <a:endParaRPr sz="1400" b="1" dirty="0">
                        <a:solidFill>
                          <a:schemeClr val="bg1"/>
                        </a:solidFill>
                        <a:effectLst/>
                        <a:latin typeface="+mn-lt"/>
                        <a:cs typeface="Calibri"/>
                      </a:endParaRPr>
                    </a:p>
                  </a:txBody>
                  <a:tcPr marL="0" marR="0" marT="3048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rgbClr val="000000"/>
                    </a:solidFill>
                  </a:tcPr>
                </a:tc>
                <a:tc>
                  <a:txBody>
                    <a:bodyPr/>
                    <a:lstStyle/>
                    <a:p>
                      <a:pPr marR="1270" algn="ctr">
                        <a:lnSpc>
                          <a:spcPct val="100000"/>
                        </a:lnSpc>
                        <a:spcBef>
                          <a:spcPts val="240"/>
                        </a:spcBef>
                      </a:pPr>
                      <a:r>
                        <a:rPr lang="tr-TR" sz="1400" b="0" spc="-5" dirty="0" smtClean="0">
                          <a:solidFill>
                            <a:schemeClr val="tx1"/>
                          </a:solidFill>
                          <a:effectLst/>
                          <a:latin typeface="+mn-lt"/>
                        </a:rPr>
                        <a:t>162.948</a:t>
                      </a:r>
                      <a:endParaRPr sz="1400" b="0" dirty="0">
                        <a:solidFill>
                          <a:schemeClr val="tx1"/>
                        </a:solidFill>
                        <a:effectLst/>
                        <a:latin typeface="+mn-lt"/>
                        <a:cs typeface="Calibri"/>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279851917"/>
                  </a:ext>
                </a:extLst>
              </a:tr>
              <a:tr h="610137">
                <a:tc>
                  <a:txBody>
                    <a:bodyPr/>
                    <a:lstStyle/>
                    <a:p>
                      <a:pPr marL="9525" algn="ctr">
                        <a:lnSpc>
                          <a:spcPct val="100000"/>
                        </a:lnSpc>
                        <a:spcBef>
                          <a:spcPts val="550"/>
                        </a:spcBef>
                      </a:pPr>
                      <a:r>
                        <a:rPr sz="1400" b="1" spc="-25" dirty="0">
                          <a:solidFill>
                            <a:schemeClr val="tx1"/>
                          </a:solidFill>
                          <a:effectLst/>
                          <a:latin typeface="+mn-lt"/>
                        </a:rPr>
                        <a:t>Toplam</a:t>
                      </a:r>
                      <a:endParaRPr sz="1400" b="1" dirty="0">
                        <a:solidFill>
                          <a:schemeClr val="tx1"/>
                        </a:solidFill>
                        <a:effectLst/>
                        <a:latin typeface="+mn-lt"/>
                        <a:cs typeface="Calibri"/>
                      </a:endParaRPr>
                    </a:p>
                  </a:txBody>
                  <a:tcPr marL="0" marR="0" marT="6985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550"/>
                        </a:spcBef>
                      </a:pPr>
                      <a:r>
                        <a:rPr lang="tr-TR" sz="1400" b="1" spc="-10" dirty="0">
                          <a:solidFill>
                            <a:schemeClr val="tx1"/>
                          </a:solidFill>
                          <a:effectLst/>
                          <a:latin typeface="+mn-lt"/>
                        </a:rPr>
                        <a:t>825.300</a:t>
                      </a:r>
                      <a:endParaRPr sz="1400" b="1" dirty="0">
                        <a:solidFill>
                          <a:schemeClr val="tx1"/>
                        </a:solidFill>
                        <a:effectLst/>
                        <a:latin typeface="+mn-lt"/>
                        <a:cs typeface="Calibri"/>
                      </a:endParaRPr>
                    </a:p>
                  </a:txBody>
                  <a:tcPr marL="0" marR="0" marT="698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89202060"/>
                  </a:ext>
                </a:extLst>
              </a:tr>
            </a:tbl>
          </a:graphicData>
        </a:graphic>
      </p:graphicFrame>
    </p:spTree>
    <p:extLst>
      <p:ext uri="{BB962C8B-B14F-4D97-AF65-F5344CB8AC3E}">
        <p14:creationId xmlns:p14="http://schemas.microsoft.com/office/powerpoint/2010/main" val="138772715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o 16"/>
          <p:cNvGraphicFramePr>
            <a:graphicFrameLocks noGrp="1"/>
          </p:cNvGraphicFramePr>
          <p:nvPr>
            <p:extLst>
              <p:ext uri="{D42A27DB-BD31-4B8C-83A1-F6EECF244321}">
                <p14:modId xmlns:p14="http://schemas.microsoft.com/office/powerpoint/2010/main" val="350130675"/>
              </p:ext>
            </p:extLst>
          </p:nvPr>
        </p:nvGraphicFramePr>
        <p:xfrm>
          <a:off x="704845" y="4155227"/>
          <a:ext cx="5086353" cy="1205230"/>
        </p:xfrm>
        <a:graphic>
          <a:graphicData uri="http://schemas.openxmlformats.org/drawingml/2006/table">
            <a:tbl>
              <a:tblPr/>
              <a:tblGrid>
                <a:gridCol w="745429">
                  <a:extLst>
                    <a:ext uri="{9D8B030D-6E8A-4147-A177-3AD203B41FA5}">
                      <a16:colId xmlns:a16="http://schemas.microsoft.com/office/drawing/2014/main" val="3168930842"/>
                    </a:ext>
                  </a:extLst>
                </a:gridCol>
                <a:gridCol w="1085231">
                  <a:extLst>
                    <a:ext uri="{9D8B030D-6E8A-4147-A177-3AD203B41FA5}">
                      <a16:colId xmlns:a16="http://schemas.microsoft.com/office/drawing/2014/main" val="1683748635"/>
                    </a:ext>
                  </a:extLst>
                </a:gridCol>
                <a:gridCol w="1085231">
                  <a:extLst>
                    <a:ext uri="{9D8B030D-6E8A-4147-A177-3AD203B41FA5}">
                      <a16:colId xmlns:a16="http://schemas.microsoft.com/office/drawing/2014/main" val="1333222185"/>
                    </a:ext>
                  </a:extLst>
                </a:gridCol>
                <a:gridCol w="1085231">
                  <a:extLst>
                    <a:ext uri="{9D8B030D-6E8A-4147-A177-3AD203B41FA5}">
                      <a16:colId xmlns:a16="http://schemas.microsoft.com/office/drawing/2014/main" val="3410706137"/>
                    </a:ext>
                  </a:extLst>
                </a:gridCol>
                <a:gridCol w="1085231">
                  <a:extLst>
                    <a:ext uri="{9D8B030D-6E8A-4147-A177-3AD203B41FA5}">
                      <a16:colId xmlns:a16="http://schemas.microsoft.com/office/drawing/2014/main" val="233736187"/>
                    </a:ext>
                  </a:extLst>
                </a:gridCol>
              </a:tblGrid>
              <a:tr h="41293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tr-TR" sz="1400" b="1" dirty="0" smtClean="0">
                        <a:latin typeface="+mn-lt"/>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b="1" dirty="0" smtClean="0">
                          <a:latin typeface="+mn-lt"/>
                          <a:cs typeface="Calibri"/>
                        </a:rPr>
                        <a:t>Bölge</a:t>
                      </a:r>
                      <a:endParaRPr sz="1400" dirty="0">
                        <a:latin typeface="+mn-lt"/>
                        <a:cs typeface="Times New Roman"/>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270"/>
                        </a:spcBef>
                      </a:pPr>
                      <a:r>
                        <a:rPr lang="tr-TR" sz="1400" b="1" dirty="0" smtClean="0">
                          <a:latin typeface="+mn-lt"/>
                          <a:cs typeface="Calibri"/>
                        </a:rPr>
                        <a:t>Çayır               </a:t>
                      </a:r>
                      <a:r>
                        <a:rPr sz="1400" b="1" dirty="0" smtClean="0">
                          <a:latin typeface="+mn-lt"/>
                          <a:cs typeface="Calibri"/>
                        </a:rPr>
                        <a:t>(</a:t>
                      </a:r>
                      <a:r>
                        <a:rPr sz="1400" b="1" spc="-100" dirty="0" smtClean="0">
                          <a:latin typeface="+mn-lt"/>
                          <a:cs typeface="Calibri"/>
                        </a:rPr>
                        <a:t> </a:t>
                      </a:r>
                      <a:r>
                        <a:rPr sz="1400" b="1" spc="-30" dirty="0">
                          <a:latin typeface="+mn-lt"/>
                          <a:cs typeface="Calibri"/>
                        </a:rPr>
                        <a:t>Ton)</a:t>
                      </a:r>
                      <a:endParaRPr sz="1400" dirty="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Yonca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Silajlık Mısır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84455" lvl="0" indent="0" algn="ctr" defTabSz="914400" rtl="0" eaLnBrk="1" fontAlgn="auto" latinLnBrk="0" hangingPunct="1">
                        <a:lnSpc>
                          <a:spcPct val="100000"/>
                        </a:lnSpc>
                        <a:spcBef>
                          <a:spcPts val="270"/>
                        </a:spcBef>
                        <a:spcAft>
                          <a:spcPts val="0"/>
                        </a:spcAft>
                        <a:buClrTx/>
                        <a:buSzTx/>
                        <a:buFontTx/>
                        <a:buNone/>
                        <a:tabLst/>
                        <a:defRPr/>
                      </a:pPr>
                      <a:r>
                        <a:rPr lang="tr-TR" sz="1400" b="1" dirty="0" smtClean="0">
                          <a:latin typeface="+mn-lt"/>
                          <a:cs typeface="Calibri"/>
                        </a:rPr>
                        <a:t>Buğday            (</a:t>
                      </a:r>
                      <a:r>
                        <a:rPr lang="tr-TR" sz="1400" b="1" spc="-100" dirty="0" smtClean="0">
                          <a:latin typeface="+mn-lt"/>
                          <a:cs typeface="Calibri"/>
                        </a:rPr>
                        <a:t> </a:t>
                      </a:r>
                      <a:r>
                        <a:rPr lang="tr-TR" sz="1400" b="1" spc="-30" dirty="0" smtClean="0">
                          <a:latin typeface="+mn-lt"/>
                          <a:cs typeface="Calibri"/>
                        </a:rPr>
                        <a:t>Ton)</a:t>
                      </a:r>
                      <a:endParaRPr lang="tr-TR" sz="1400" dirty="0" smtClean="0">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231208">
                <a:tc>
                  <a:txBody>
                    <a:bodyPr/>
                    <a:lstStyle/>
                    <a:p>
                      <a:pPr marL="91440">
                        <a:lnSpc>
                          <a:spcPct val="100000"/>
                        </a:lnSpc>
                        <a:spcBef>
                          <a:spcPts val="270"/>
                        </a:spcBef>
                      </a:pPr>
                      <a:r>
                        <a:rPr sz="1400" spc="-15" dirty="0">
                          <a:latin typeface="+mn-lt"/>
                          <a:cs typeface="Calibri"/>
                        </a:rPr>
                        <a:t>Türkiye</a:t>
                      </a:r>
                      <a:endParaRPr sz="1400" dirty="0">
                        <a:latin typeface="+mn-lt"/>
                        <a:cs typeface="Calibri"/>
                      </a:endParaRPr>
                    </a:p>
                  </a:txBody>
                  <a:tcPr marL="0" marR="0" marT="3429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0"/>
                        </a:spcBef>
                      </a:pPr>
                      <a:r>
                        <a:rPr lang="tr-TR" sz="1400" dirty="0" smtClean="0">
                          <a:solidFill>
                            <a:schemeClr val="tx1"/>
                          </a:solidFill>
                          <a:latin typeface="+mn-lt"/>
                          <a:cs typeface="Calibri"/>
                        </a:rPr>
                        <a:t>5.345.862</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18.296.282</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28.743.700</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0"/>
                        </a:spcBef>
                      </a:pPr>
                      <a:r>
                        <a:rPr lang="tr-TR" sz="1400" dirty="0" smtClean="0">
                          <a:solidFill>
                            <a:schemeClr val="tx1"/>
                          </a:solidFill>
                          <a:latin typeface="+mn-lt"/>
                          <a:cs typeface="Calibri"/>
                        </a:rPr>
                        <a:t>17.700.000</a:t>
                      </a:r>
                      <a:endParaRPr lang="tr-TR" sz="1400" dirty="0">
                        <a:solidFill>
                          <a:schemeClr val="tx1"/>
                        </a:solidFill>
                        <a:latin typeface="+mn-lt"/>
                        <a:cs typeface="Calibri"/>
                      </a:endParaRPr>
                    </a:p>
                  </a:txBody>
                  <a:tcPr marL="0" marR="0" marT="3429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47721293"/>
                  </a:ext>
                </a:extLst>
              </a:tr>
              <a:tr h="231208">
                <a:tc>
                  <a:txBody>
                    <a:bodyPr/>
                    <a:lstStyle/>
                    <a:p>
                      <a:pPr marL="91440">
                        <a:lnSpc>
                          <a:spcPct val="100000"/>
                        </a:lnSpc>
                        <a:spcBef>
                          <a:spcPts val="275"/>
                        </a:spcBef>
                      </a:pPr>
                      <a:r>
                        <a:rPr sz="1400" dirty="0">
                          <a:latin typeface="+mn-lt"/>
                          <a:cs typeface="Calibri"/>
                        </a:rPr>
                        <a:t>TRB1</a:t>
                      </a:r>
                    </a:p>
                  </a:txBody>
                  <a:tcPr marL="0" marR="0" marT="3492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5"/>
                        </a:spcBef>
                      </a:pPr>
                      <a:r>
                        <a:rPr lang="tr-TR" sz="1400" dirty="0" smtClean="0">
                          <a:solidFill>
                            <a:schemeClr val="tx1"/>
                          </a:solidFill>
                          <a:latin typeface="+mn-lt"/>
                          <a:cs typeface="Calibri"/>
                        </a:rPr>
                        <a:t>1.869.471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752.790</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309.364</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262.089</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22498070"/>
                  </a:ext>
                </a:extLst>
              </a:tr>
              <a:tr h="231709">
                <a:tc>
                  <a:txBody>
                    <a:bodyPr/>
                    <a:lstStyle/>
                    <a:p>
                      <a:pPr marL="91440">
                        <a:lnSpc>
                          <a:spcPct val="100000"/>
                        </a:lnSpc>
                        <a:spcBef>
                          <a:spcPts val="275"/>
                        </a:spcBef>
                      </a:pPr>
                      <a:r>
                        <a:rPr lang="tr-TR" sz="1400" spc="-5" dirty="0">
                          <a:latin typeface="+mn-lt"/>
                          <a:cs typeface="Calibri"/>
                        </a:rPr>
                        <a:t>Bingöl</a:t>
                      </a:r>
                      <a:endParaRPr sz="1400" dirty="0">
                        <a:latin typeface="+mn-lt"/>
                        <a:cs typeface="Calibri"/>
                      </a:endParaRPr>
                    </a:p>
                  </a:txBody>
                  <a:tcPr marL="0" marR="0" marT="3492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275"/>
                        </a:spcBef>
                      </a:pPr>
                      <a:r>
                        <a:rPr lang="tr-TR" sz="1400" dirty="0" smtClean="0">
                          <a:solidFill>
                            <a:schemeClr val="tx1"/>
                          </a:solidFill>
                          <a:latin typeface="+mn-lt"/>
                          <a:cs typeface="Calibri"/>
                        </a:rPr>
                        <a:t>1.867.941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323.501</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127.840</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4455" algn="ctr">
                        <a:lnSpc>
                          <a:spcPct val="100000"/>
                        </a:lnSpc>
                        <a:spcBef>
                          <a:spcPts val="275"/>
                        </a:spcBef>
                      </a:pPr>
                      <a:r>
                        <a:rPr lang="tr-TR" sz="1400" dirty="0" smtClean="0">
                          <a:solidFill>
                            <a:schemeClr val="tx1"/>
                          </a:solidFill>
                          <a:latin typeface="+mn-lt"/>
                          <a:cs typeface="Calibri"/>
                        </a:rPr>
                        <a:t>19.269</a:t>
                      </a:r>
                      <a:endParaRPr lang="tr-TR" sz="1400" dirty="0">
                        <a:solidFill>
                          <a:schemeClr val="tx1"/>
                        </a:solidFill>
                        <a:latin typeface="+mn-lt"/>
                        <a:cs typeface="Calibri"/>
                      </a:endParaRPr>
                    </a:p>
                  </a:txBody>
                  <a:tcPr marL="0" marR="0" marT="3492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1244692"/>
                  </a:ext>
                </a:extLst>
              </a:tr>
            </a:tbl>
          </a:graphicData>
        </a:graphic>
      </p:graphicFrame>
      <p:graphicFrame>
        <p:nvGraphicFramePr>
          <p:cNvPr id="15" name="Tablo 14"/>
          <p:cNvGraphicFramePr>
            <a:graphicFrameLocks noGrp="1"/>
          </p:cNvGraphicFramePr>
          <p:nvPr>
            <p:extLst>
              <p:ext uri="{D42A27DB-BD31-4B8C-83A1-F6EECF244321}">
                <p14:modId xmlns:p14="http://schemas.microsoft.com/office/powerpoint/2010/main" val="2521283136"/>
              </p:ext>
            </p:extLst>
          </p:nvPr>
        </p:nvGraphicFramePr>
        <p:xfrm>
          <a:off x="704846" y="1284821"/>
          <a:ext cx="5086353" cy="2792226"/>
        </p:xfrm>
        <a:graphic>
          <a:graphicData uri="http://schemas.openxmlformats.org/drawingml/2006/table">
            <a:tbl>
              <a:tblPr/>
              <a:tblGrid>
                <a:gridCol w="1837301">
                  <a:extLst>
                    <a:ext uri="{9D8B030D-6E8A-4147-A177-3AD203B41FA5}">
                      <a16:colId xmlns:a16="http://schemas.microsoft.com/office/drawing/2014/main" val="3168930842"/>
                    </a:ext>
                  </a:extLst>
                </a:gridCol>
                <a:gridCol w="1601889">
                  <a:extLst>
                    <a:ext uri="{9D8B030D-6E8A-4147-A177-3AD203B41FA5}">
                      <a16:colId xmlns:a16="http://schemas.microsoft.com/office/drawing/2014/main" val="1683748635"/>
                    </a:ext>
                  </a:extLst>
                </a:gridCol>
                <a:gridCol w="1647163">
                  <a:extLst>
                    <a:ext uri="{9D8B030D-6E8A-4147-A177-3AD203B41FA5}">
                      <a16:colId xmlns:a16="http://schemas.microsoft.com/office/drawing/2014/main" val="1620524514"/>
                    </a:ext>
                  </a:extLst>
                </a:gridCol>
              </a:tblGrid>
              <a:tr h="216919">
                <a:tc>
                  <a:txBody>
                    <a:bodyPr/>
                    <a:lstStyle/>
                    <a:p>
                      <a:pPr marL="9525" algn="ctr">
                        <a:lnSpc>
                          <a:spcPct val="100000"/>
                        </a:lnSpc>
                        <a:spcBef>
                          <a:spcPts val="245"/>
                        </a:spcBef>
                      </a:pPr>
                      <a:r>
                        <a:rPr sz="1400" b="1" spc="-10" dirty="0">
                          <a:latin typeface="+mn-lt"/>
                        </a:rPr>
                        <a:t>Arazi</a:t>
                      </a:r>
                      <a:r>
                        <a:rPr sz="1400" b="1" spc="-5" dirty="0">
                          <a:latin typeface="+mn-lt"/>
                        </a:rPr>
                        <a:t> </a:t>
                      </a:r>
                      <a:r>
                        <a:rPr sz="1400" b="1" spc="-10" dirty="0">
                          <a:latin typeface="+mn-lt"/>
                        </a:rPr>
                        <a:t>Cinsi</a:t>
                      </a:r>
                      <a:endParaRPr sz="1400" b="1" dirty="0">
                        <a:latin typeface="+mn-lt"/>
                        <a:cs typeface="Calibri"/>
                      </a:endParaRPr>
                    </a:p>
                  </a:txBody>
                  <a:tcPr marL="0" marR="0" marT="3111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75" algn="ctr">
                        <a:lnSpc>
                          <a:spcPct val="100000"/>
                        </a:lnSpc>
                        <a:spcBef>
                          <a:spcPts val="245"/>
                        </a:spcBef>
                      </a:pPr>
                      <a:r>
                        <a:rPr sz="1400" b="1" spc="-10" dirty="0">
                          <a:latin typeface="+mn-lt"/>
                        </a:rPr>
                        <a:t>Miktarı</a:t>
                      </a:r>
                      <a:r>
                        <a:rPr sz="1400" b="1" spc="-80" dirty="0">
                          <a:latin typeface="+mn-lt"/>
                        </a:rPr>
                        <a:t> </a:t>
                      </a:r>
                      <a:r>
                        <a:rPr sz="1400" b="1" spc="-10" dirty="0">
                          <a:latin typeface="+mn-lt"/>
                        </a:rPr>
                        <a:t>(ha)</a:t>
                      </a:r>
                      <a:endParaRPr sz="1400" b="1" dirty="0">
                        <a:latin typeface="+mn-lt"/>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540" algn="ctr">
                        <a:lnSpc>
                          <a:spcPct val="100000"/>
                        </a:lnSpc>
                        <a:spcBef>
                          <a:spcPts val="245"/>
                        </a:spcBef>
                      </a:pPr>
                      <a:r>
                        <a:rPr sz="1400" b="1" spc="-5" dirty="0">
                          <a:latin typeface="+mn-lt"/>
                        </a:rPr>
                        <a:t>Dağılım</a:t>
                      </a:r>
                      <a:r>
                        <a:rPr sz="1400" b="1" spc="-114" dirty="0">
                          <a:latin typeface="+mn-lt"/>
                        </a:rPr>
                        <a:t> </a:t>
                      </a:r>
                      <a:r>
                        <a:rPr sz="1400" b="1" spc="-5" dirty="0">
                          <a:latin typeface="+mn-lt"/>
                        </a:rPr>
                        <a:t>%</a:t>
                      </a:r>
                      <a:endParaRPr sz="1400" b="1" dirty="0">
                        <a:latin typeface="+mn-lt"/>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78822966"/>
                  </a:ext>
                </a:extLst>
              </a:tr>
              <a:tr h="202214">
                <a:tc>
                  <a:txBody>
                    <a:bodyPr/>
                    <a:lstStyle/>
                    <a:p>
                      <a:pPr marL="9525">
                        <a:lnSpc>
                          <a:spcPts val="1885"/>
                        </a:lnSpc>
                      </a:pPr>
                      <a:r>
                        <a:rPr sz="1400" spc="-30" dirty="0">
                          <a:latin typeface="+mn-lt"/>
                        </a:rPr>
                        <a:t>Tarla</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spc="-5" dirty="0" smtClean="0">
                          <a:latin typeface="+mn-lt"/>
                        </a:rPr>
                        <a:t>103.559</a:t>
                      </a:r>
                      <a:endParaRPr lang="tr-TR" sz="1400" spc="-5"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72</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47721293"/>
                  </a:ext>
                </a:extLst>
              </a:tr>
              <a:tr h="202214">
                <a:tc>
                  <a:txBody>
                    <a:bodyPr/>
                    <a:lstStyle/>
                    <a:p>
                      <a:pPr marL="9525">
                        <a:lnSpc>
                          <a:spcPts val="1889"/>
                        </a:lnSpc>
                      </a:pPr>
                      <a:r>
                        <a:rPr sz="1400" spc="-10" dirty="0">
                          <a:latin typeface="+mn-lt"/>
                        </a:rPr>
                        <a:t>Meyve</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rPr>
                        <a:t>21.767</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15</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202214">
                <a:tc>
                  <a:txBody>
                    <a:bodyPr/>
                    <a:lstStyle/>
                    <a:p>
                      <a:pPr marL="9525">
                        <a:lnSpc>
                          <a:spcPts val="1885"/>
                        </a:lnSpc>
                      </a:pPr>
                      <a:r>
                        <a:rPr sz="1400" spc="-20" dirty="0">
                          <a:latin typeface="+mn-lt"/>
                        </a:rPr>
                        <a:t>Sebze</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dirty="0" smtClean="0">
                          <a:latin typeface="+mn-lt"/>
                        </a:rPr>
                        <a:t>2.814</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202214">
                <a:tc>
                  <a:txBody>
                    <a:bodyPr/>
                    <a:lstStyle/>
                    <a:p>
                      <a:pPr marL="9525">
                        <a:lnSpc>
                          <a:spcPts val="1885"/>
                        </a:lnSpc>
                      </a:pPr>
                      <a:r>
                        <a:rPr lang="tr-TR" sz="1400" spc="-5" dirty="0">
                          <a:latin typeface="+mn-lt"/>
                        </a:rPr>
                        <a:t>Örtü Altı</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5"/>
                        </a:lnSpc>
                      </a:pPr>
                      <a:r>
                        <a:rPr lang="tr-TR" sz="1400" dirty="0" smtClean="0">
                          <a:latin typeface="+mn-lt"/>
                        </a:rPr>
                        <a:t>1.340</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202214">
                <a:tc>
                  <a:txBody>
                    <a:bodyPr/>
                    <a:lstStyle/>
                    <a:p>
                      <a:pPr marL="9525">
                        <a:lnSpc>
                          <a:spcPts val="1889"/>
                        </a:lnSpc>
                      </a:pPr>
                      <a:r>
                        <a:rPr lang="tr-TR" sz="1400" dirty="0">
                          <a:latin typeface="+mn-lt"/>
                          <a:cs typeface="Calibri"/>
                        </a:rPr>
                        <a:t>Süs Bitkileri</a:t>
                      </a: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0</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5"/>
                  </a:ext>
                </a:extLst>
              </a:tr>
              <a:tr h="202214">
                <a:tc>
                  <a:txBody>
                    <a:bodyPr/>
                    <a:lstStyle/>
                    <a:p>
                      <a:pPr marL="9525">
                        <a:lnSpc>
                          <a:spcPts val="1889"/>
                        </a:lnSpc>
                      </a:pPr>
                      <a:r>
                        <a:rPr lang="tr-TR" sz="1400" dirty="0">
                          <a:latin typeface="+mn-lt"/>
                          <a:cs typeface="Calibri"/>
                        </a:rPr>
                        <a:t>Nadas</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0</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6"/>
                  </a:ext>
                </a:extLst>
              </a:tr>
              <a:tr h="416316">
                <a:tc>
                  <a:txBody>
                    <a:bodyPr/>
                    <a:lstStyle/>
                    <a:p>
                      <a:pPr marL="9525">
                        <a:lnSpc>
                          <a:spcPts val="1889"/>
                        </a:lnSpc>
                      </a:pPr>
                      <a:r>
                        <a:rPr lang="tr-TR" sz="1400" spc="-5" dirty="0">
                          <a:latin typeface="+mn-lt"/>
                        </a:rPr>
                        <a:t>Tarıma Elverişli Olup Kullanılmayan</a:t>
                      </a:r>
                      <a:endParaRPr sz="1400" dirty="0">
                        <a:latin typeface="+mn-lt"/>
                        <a:cs typeface="Calibri"/>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rPr>
                        <a:t>5.787</a:t>
                      </a:r>
                      <a:endParaRPr lang="tr-TR" sz="1400" dirty="0">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929802427"/>
                  </a:ext>
                </a:extLst>
              </a:tr>
              <a:tr h="416316">
                <a:tc>
                  <a:txBody>
                    <a:bodyPr/>
                    <a:lstStyle/>
                    <a:p>
                      <a:pPr marL="9525">
                        <a:lnSpc>
                          <a:spcPts val="1889"/>
                        </a:lnSpc>
                      </a:pPr>
                      <a:r>
                        <a:rPr lang="tr-TR" sz="1400" spc="-5" dirty="0">
                          <a:latin typeface="+mn-lt"/>
                        </a:rPr>
                        <a:t>Diğer Alanlar (Hayvan Otlatılan ve Ot</a:t>
                      </a:r>
                      <a:r>
                        <a:rPr lang="tr-TR" sz="1400" spc="-5" baseline="0" dirty="0">
                          <a:latin typeface="+mn-lt"/>
                        </a:rPr>
                        <a:t> Biçilen)</a:t>
                      </a:r>
                      <a:endParaRPr lang="tr-TR" sz="1400" spc="-5" dirty="0">
                        <a:latin typeface="+mn-lt"/>
                      </a:endParaRPr>
                    </a:p>
                  </a:txBody>
                  <a:tcPr marL="0" marR="0" marT="0"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ts val="1889"/>
                        </a:lnSpc>
                      </a:pPr>
                      <a:r>
                        <a:rPr lang="tr-TR" sz="1400" dirty="0" smtClean="0">
                          <a:latin typeface="+mn-lt"/>
                          <a:cs typeface="Calibri"/>
                        </a:rPr>
                        <a:t>8.577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0" i="0" u="none" strike="noStrike" dirty="0" smtClean="0">
                          <a:solidFill>
                            <a:srgbClr val="000000"/>
                          </a:solidFill>
                          <a:effectLst/>
                          <a:latin typeface="+mn-lt"/>
                        </a:rPr>
                        <a:t>6</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950128318"/>
                  </a:ext>
                </a:extLst>
              </a:tr>
              <a:tr h="214666">
                <a:tc>
                  <a:txBody>
                    <a:bodyPr/>
                    <a:lstStyle/>
                    <a:p>
                      <a:pPr marL="9525" algn="ctr">
                        <a:lnSpc>
                          <a:spcPct val="100000"/>
                        </a:lnSpc>
                        <a:spcBef>
                          <a:spcPts val="225"/>
                        </a:spcBef>
                      </a:pPr>
                      <a:r>
                        <a:rPr sz="1400" b="1" spc="-30" dirty="0">
                          <a:latin typeface="+mn-lt"/>
                        </a:rPr>
                        <a:t>Toplam</a:t>
                      </a:r>
                      <a:endParaRPr sz="1400" b="1" dirty="0">
                        <a:latin typeface="+mn-lt"/>
                        <a:cs typeface="Calibri"/>
                      </a:endParaRPr>
                    </a:p>
                  </a:txBody>
                  <a:tcPr marL="0" marR="0" marT="28575" marB="0">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2540" algn="ctr">
                        <a:lnSpc>
                          <a:spcPct val="100000"/>
                        </a:lnSpc>
                        <a:spcBef>
                          <a:spcPts val="225"/>
                        </a:spcBef>
                      </a:pPr>
                      <a:r>
                        <a:rPr lang="tr-TR" sz="1400" b="1" dirty="0" smtClean="0">
                          <a:latin typeface="+mn-lt"/>
                          <a:cs typeface="Calibri"/>
                        </a:rPr>
                        <a:t>143.844</a:t>
                      </a:r>
                      <a:endParaRPr lang="tr-TR" sz="1400" b="1" dirty="0">
                        <a:latin typeface="+mn-lt"/>
                        <a:cs typeface="Calibri"/>
                      </a:endParaRPr>
                    </a:p>
                  </a:txBody>
                  <a:tcPr marL="0" marR="0" marT="285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fontAlgn="b"/>
                      <a:r>
                        <a:rPr lang="tr-TR" sz="1400" b="1" i="0" u="none" strike="noStrike" dirty="0" smtClean="0">
                          <a:solidFill>
                            <a:srgbClr val="000000"/>
                          </a:solidFill>
                          <a:effectLst/>
                          <a:latin typeface="+mn-lt"/>
                        </a:rPr>
                        <a:t>100</a:t>
                      </a:r>
                      <a:endParaRPr lang="tr-TR" sz="1400" b="1"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82544618"/>
                  </a:ext>
                </a:extLst>
              </a:tr>
            </a:tbl>
          </a:graphicData>
        </a:graphic>
      </p:graphicFrame>
      <p:pic>
        <p:nvPicPr>
          <p:cNvPr id="14" name="Resim 13"/>
          <p:cNvPicPr>
            <a:picLocks noChangeAspect="1"/>
          </p:cNvPicPr>
          <p:nvPr/>
        </p:nvPicPr>
        <p:blipFill>
          <a:blip r:embed="rId3" cstate="print">
            <a:extLst>
              <a:ext uri="{BEBA8EAE-BF5A-486C-A8C5-ECC9F3942E4B}">
                <a14:imgProps xmlns:a14="http://schemas.microsoft.com/office/drawing/2010/main">
                  <a14:imgLayer r:embed="rId4">
                    <a14:imgEffect>
                      <a14:sharpenSoften amount="24000"/>
                    </a14:imgEffect>
                    <a14:imgEffect>
                      <a14:saturation sat="168000"/>
                    </a14:imgEffect>
                    <a14:imgEffect>
                      <a14:brightnessContrast bright="10000" contrast="7000"/>
                    </a14:imgEffect>
                  </a14:imgLayer>
                </a14:imgProps>
              </a:ext>
              <a:ext uri="{28A0092B-C50C-407E-A947-70E740481C1C}">
                <a14:useLocalDpi xmlns:a14="http://schemas.microsoft.com/office/drawing/2010/main" val="0"/>
              </a:ext>
            </a:extLst>
          </a:blip>
          <a:stretch>
            <a:fillRect/>
          </a:stretch>
        </p:blipFill>
        <p:spPr>
          <a:xfrm>
            <a:off x="5923490" y="1284820"/>
            <a:ext cx="5580566" cy="3986427"/>
          </a:xfrm>
          <a:prstGeom prst="rect">
            <a:avLst/>
          </a:prstGeom>
          <a:ln w="19050">
            <a:solidFill>
              <a:srgbClr val="BCD6ED"/>
            </a:solidFill>
          </a:ln>
        </p:spPr>
      </p:pic>
      <p:sp>
        <p:nvSpPr>
          <p:cNvPr id="8" name="object 9"/>
          <p:cNvSpPr txBox="1"/>
          <p:nvPr/>
        </p:nvSpPr>
        <p:spPr>
          <a:xfrm>
            <a:off x="695744" y="882254"/>
            <a:ext cx="10808312" cy="279563"/>
          </a:xfrm>
          <a:prstGeom prst="rect">
            <a:avLst/>
          </a:prstGeom>
          <a:solidFill>
            <a:srgbClr val="333E50"/>
          </a:solidFill>
        </p:spPr>
        <p:txBody>
          <a:bodyPr vert="horz" wrap="square" lIns="0" tIns="33019" rIns="0" bIns="0" rtlCol="0">
            <a:spAutoFit/>
          </a:bodyPr>
          <a:lstStyle/>
          <a:p>
            <a:pPr marL="90805"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Tarımsal </a:t>
            </a:r>
            <a:r>
              <a:rPr kumimoji="0" sz="1600" b="1" i="0" u="none" strike="noStrike" kern="1200" cap="none" spc="-5" normalizeH="0" baseline="0" noProof="0" dirty="0">
                <a:ln>
                  <a:noFill/>
                </a:ln>
                <a:solidFill>
                  <a:srgbClr val="FFFFFF"/>
                </a:solidFill>
                <a:effectLst/>
                <a:uLnTx/>
                <a:uFillTx/>
                <a:latin typeface="Calibri"/>
                <a:ea typeface="+mn-ea"/>
                <a:cs typeface="Calibri"/>
              </a:rPr>
              <a:t>Alanlar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30"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TÜİK)</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10"/>
          <p:cNvSpPr/>
          <p:nvPr/>
        </p:nvSpPr>
        <p:spPr>
          <a:xfrm>
            <a:off x="479384" y="2318372"/>
            <a:ext cx="0" cy="2736850"/>
          </a:xfrm>
          <a:custGeom>
            <a:avLst/>
            <a:gdLst/>
            <a:ahLst/>
            <a:cxnLst/>
            <a:rect l="l" t="t" r="r" b="b"/>
            <a:pathLst>
              <a:path h="2736850">
                <a:moveTo>
                  <a:pt x="0" y="0"/>
                </a:moveTo>
                <a:lnTo>
                  <a:pt x="0" y="2736342"/>
                </a:lnTo>
              </a:path>
            </a:pathLst>
          </a:custGeom>
          <a:ln w="12192">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1"/>
          <p:cNvSpPr/>
          <p:nvPr/>
        </p:nvSpPr>
        <p:spPr>
          <a:xfrm>
            <a:off x="480819" y="5028327"/>
            <a:ext cx="224031" cy="50546"/>
          </a:xfrm>
          <a:custGeom>
            <a:avLst/>
            <a:gdLst/>
            <a:ahLst/>
            <a:cxnLst/>
            <a:rect l="l" t="t" r="r" b="b"/>
            <a:pathLst>
              <a:path w="792480" h="103504">
                <a:moveTo>
                  <a:pt x="766989" y="51688"/>
                </a:moveTo>
                <a:lnTo>
                  <a:pt x="697103" y="92455"/>
                </a:lnTo>
                <a:lnTo>
                  <a:pt x="696087" y="96265"/>
                </a:lnTo>
                <a:lnTo>
                  <a:pt x="699643" y="102361"/>
                </a:lnTo>
                <a:lnTo>
                  <a:pt x="703453" y="103377"/>
                </a:lnTo>
                <a:lnTo>
                  <a:pt x="781208" y="58038"/>
                </a:lnTo>
                <a:lnTo>
                  <a:pt x="779526" y="58038"/>
                </a:lnTo>
                <a:lnTo>
                  <a:pt x="779526" y="57150"/>
                </a:lnTo>
                <a:lnTo>
                  <a:pt x="776351" y="57150"/>
                </a:lnTo>
                <a:lnTo>
                  <a:pt x="766989" y="51688"/>
                </a:lnTo>
                <a:close/>
              </a:path>
              <a:path w="792480" h="103504">
                <a:moveTo>
                  <a:pt x="756103" y="45338"/>
                </a:moveTo>
                <a:lnTo>
                  <a:pt x="0" y="45338"/>
                </a:lnTo>
                <a:lnTo>
                  <a:pt x="0" y="58038"/>
                </a:lnTo>
                <a:lnTo>
                  <a:pt x="756103" y="58038"/>
                </a:lnTo>
                <a:lnTo>
                  <a:pt x="766989" y="51688"/>
                </a:lnTo>
                <a:lnTo>
                  <a:pt x="756103" y="45338"/>
                </a:lnTo>
                <a:close/>
              </a:path>
              <a:path w="792480" h="103504">
                <a:moveTo>
                  <a:pt x="781208" y="45338"/>
                </a:moveTo>
                <a:lnTo>
                  <a:pt x="779526" y="45338"/>
                </a:lnTo>
                <a:lnTo>
                  <a:pt x="779526" y="58038"/>
                </a:lnTo>
                <a:lnTo>
                  <a:pt x="781208" y="58038"/>
                </a:lnTo>
                <a:lnTo>
                  <a:pt x="792099" y="51688"/>
                </a:lnTo>
                <a:lnTo>
                  <a:pt x="781208" y="45338"/>
                </a:lnTo>
                <a:close/>
              </a:path>
              <a:path w="792480" h="103504">
                <a:moveTo>
                  <a:pt x="776351" y="46227"/>
                </a:moveTo>
                <a:lnTo>
                  <a:pt x="766989" y="51688"/>
                </a:lnTo>
                <a:lnTo>
                  <a:pt x="776351" y="57150"/>
                </a:lnTo>
                <a:lnTo>
                  <a:pt x="776351" y="46227"/>
                </a:lnTo>
                <a:close/>
              </a:path>
              <a:path w="792480" h="103504">
                <a:moveTo>
                  <a:pt x="779526" y="46227"/>
                </a:moveTo>
                <a:lnTo>
                  <a:pt x="776351" y="46227"/>
                </a:lnTo>
                <a:lnTo>
                  <a:pt x="776351" y="57150"/>
                </a:lnTo>
                <a:lnTo>
                  <a:pt x="779526" y="57150"/>
                </a:lnTo>
                <a:lnTo>
                  <a:pt x="779526" y="46227"/>
                </a:lnTo>
                <a:close/>
              </a:path>
              <a:path w="792480" h="103504">
                <a:moveTo>
                  <a:pt x="703453" y="0"/>
                </a:moveTo>
                <a:lnTo>
                  <a:pt x="699643" y="1015"/>
                </a:lnTo>
                <a:lnTo>
                  <a:pt x="696087" y="7111"/>
                </a:lnTo>
                <a:lnTo>
                  <a:pt x="697103" y="10921"/>
                </a:lnTo>
                <a:lnTo>
                  <a:pt x="766989" y="51688"/>
                </a:lnTo>
                <a:lnTo>
                  <a:pt x="776351" y="46227"/>
                </a:lnTo>
                <a:lnTo>
                  <a:pt x="779526" y="46227"/>
                </a:lnTo>
                <a:lnTo>
                  <a:pt x="779526" y="45338"/>
                </a:lnTo>
                <a:lnTo>
                  <a:pt x="781208" y="45338"/>
                </a:lnTo>
                <a:lnTo>
                  <a:pt x="703453"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2"/>
          <p:cNvSpPr/>
          <p:nvPr/>
        </p:nvSpPr>
        <p:spPr>
          <a:xfrm>
            <a:off x="479210" y="2318372"/>
            <a:ext cx="216535" cy="0"/>
          </a:xfrm>
          <a:custGeom>
            <a:avLst/>
            <a:gdLst/>
            <a:ahLst/>
            <a:cxnLst/>
            <a:rect l="l" t="t" r="r" b="b"/>
            <a:pathLst>
              <a:path w="216534">
                <a:moveTo>
                  <a:pt x="0" y="0"/>
                </a:moveTo>
                <a:lnTo>
                  <a:pt x="216027" y="0"/>
                </a:lnTo>
              </a:path>
            </a:pathLst>
          </a:custGeom>
          <a:ln w="12192">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p:cNvSpPr txBox="1"/>
          <p:nvPr/>
        </p:nvSpPr>
        <p:spPr>
          <a:xfrm>
            <a:off x="695744" y="5439389"/>
            <a:ext cx="5095454" cy="862415"/>
          </a:xfrm>
          <a:prstGeom prst="rect">
            <a:avLst/>
          </a:prstGeom>
          <a:ln w="19050">
            <a:solidFill>
              <a:srgbClr val="BCD6ED"/>
            </a:solid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İlimiz, </a:t>
            </a:r>
            <a:r>
              <a:rPr kumimoji="0" lang="tr-TR" sz="1800" b="0" i="0" u="none" strike="noStrike" kern="1200" cap="none" spc="-5" normalizeH="0" baseline="0" noProof="0" dirty="0">
                <a:ln>
                  <a:noFill/>
                </a:ln>
                <a:solidFill>
                  <a:prstClr val="black"/>
                </a:solidFill>
                <a:effectLst/>
                <a:uLnTx/>
                <a:uFillTx/>
                <a:latin typeface="Calibri"/>
                <a:ea typeface="+mn-ea"/>
                <a:cs typeface="Calibri"/>
              </a:rPr>
              <a:t>ülkemiz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üretiminde çayır otunda %35,  </a:t>
            </a:r>
            <a:r>
              <a:rPr kumimoji="0" lang="tr-TR" sz="1800" b="0" i="0" u="none" strike="noStrike" kern="1200" cap="none" spc="-5" normalizeH="0" baseline="0" noProof="0" dirty="0">
                <a:ln>
                  <a:noFill/>
                </a:ln>
                <a:solidFill>
                  <a:prstClr val="black"/>
                </a:solidFill>
                <a:effectLst/>
                <a:uLnTx/>
                <a:uFillTx/>
                <a:latin typeface="Calibri"/>
                <a:ea typeface="+mn-ea"/>
                <a:cs typeface="Calibri"/>
              </a:rPr>
              <a:t>yoncada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1,77, silajlık mısırda %0,44 ve buğdayda %0,11`lik </a:t>
            </a:r>
            <a:r>
              <a:rPr kumimoji="0" lang="tr-TR" sz="1800" b="0" i="0" u="none" strike="noStrike" kern="1200" cap="none" spc="-5" normalizeH="0" baseline="0" noProof="0" dirty="0">
                <a:ln>
                  <a:noFill/>
                </a:ln>
                <a:solidFill>
                  <a:prstClr val="black"/>
                </a:solidFill>
                <a:effectLst/>
                <a:uLnTx/>
                <a:uFillTx/>
                <a:latin typeface="Calibri"/>
                <a:ea typeface="+mn-ea"/>
                <a:cs typeface="Calibri"/>
              </a:rPr>
              <a:t>paya sahiptir.</a:t>
            </a:r>
          </a:p>
        </p:txBody>
      </p:sp>
      <p:sp>
        <p:nvSpPr>
          <p:cNvPr id="18" name="object 16"/>
          <p:cNvSpPr txBox="1"/>
          <p:nvPr/>
        </p:nvSpPr>
        <p:spPr>
          <a:xfrm>
            <a:off x="5922051" y="5342615"/>
            <a:ext cx="5582005" cy="888063"/>
          </a:xfrm>
          <a:prstGeom prst="rect">
            <a:avLst/>
          </a:prstGeom>
          <a:ln w="19050">
            <a:solidFill>
              <a:srgbClr val="BCD6ED"/>
            </a:solid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0" i="0" u="none" strike="noStrike" kern="1200" cap="none" spc="-5" normalizeH="0" baseline="0" noProof="0" dirty="0">
                <a:ln>
                  <a:noFill/>
                </a:ln>
                <a:solidFill>
                  <a:prstClr val="black"/>
                </a:solidFill>
                <a:effectLst/>
                <a:uLnTx/>
                <a:uFillTx/>
                <a:latin typeface="Calibri"/>
                <a:ea typeface="+mn-ea"/>
                <a:cs typeface="Calibri"/>
              </a:rPr>
              <a:t>TRB1 Bölgesi’nin toplam tarımsal üretim değerinin (14.537.082.000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                                                                        % </a:t>
            </a:r>
            <a:r>
              <a:rPr kumimoji="0" lang="tr-TR" sz="1800" b="0" i="0" u="none" strike="noStrike" kern="1200" cap="none" spc="-5" normalizeH="0" baseline="0" noProof="0" dirty="0">
                <a:ln>
                  <a:noFill/>
                </a:ln>
                <a:solidFill>
                  <a:prstClr val="black"/>
                </a:solidFill>
                <a:effectLst/>
                <a:uLnTx/>
                <a:uFillTx/>
                <a:latin typeface="Calibri"/>
                <a:ea typeface="+mn-ea"/>
                <a:cs typeface="Calibri"/>
              </a:rPr>
              <a:t>15,75’i Bingöl’e (2.288.903.000 ₺) aittir. (2021)</a:t>
            </a: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a:t>
            </a:r>
          </a:p>
        </p:txBody>
      </p:sp>
    </p:spTree>
    <p:extLst>
      <p:ext uri="{BB962C8B-B14F-4D97-AF65-F5344CB8AC3E}">
        <p14:creationId xmlns:p14="http://schemas.microsoft.com/office/powerpoint/2010/main" val="38704757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7"/>
          <p:cNvSpPr txBox="1"/>
          <p:nvPr/>
        </p:nvSpPr>
        <p:spPr>
          <a:xfrm>
            <a:off x="677604" y="979197"/>
            <a:ext cx="10837455"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a:ln>
                  <a:noFill/>
                </a:ln>
                <a:solidFill>
                  <a:prstClr val="white"/>
                </a:solidFill>
                <a:effectLst/>
                <a:uLnTx/>
                <a:uFillTx/>
                <a:latin typeface="Calibri"/>
                <a:ea typeface="+mn-ea"/>
                <a:cs typeface="Calibri"/>
              </a:rPr>
              <a:t>Hayvansal Üretim (TÜİK, </a:t>
            </a:r>
            <a:r>
              <a:rPr kumimoji="0" lang="tr-TR" sz="1600" b="1" i="0" u="none" strike="noStrike" kern="1200" cap="none" spc="-5" normalizeH="0" baseline="0" noProof="0" dirty="0" smtClean="0">
                <a:ln>
                  <a:noFill/>
                </a:ln>
                <a:solidFill>
                  <a:prstClr val="white"/>
                </a:solidFill>
                <a:effectLst/>
                <a:uLnTx/>
                <a:uFillTx/>
                <a:latin typeface="Calibri"/>
                <a:ea typeface="+mn-ea"/>
                <a:cs typeface="Calibri"/>
              </a:rPr>
              <a:t>2023)</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4" name="object 8"/>
          <p:cNvSpPr txBox="1"/>
          <p:nvPr/>
        </p:nvSpPr>
        <p:spPr>
          <a:xfrm>
            <a:off x="673768" y="5290784"/>
            <a:ext cx="10841292" cy="1015663"/>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91440" rIns="0" bIns="0" rtlCol="0" anchor="ctr">
            <a:spAutoFit/>
          </a:bodyPr>
          <a:lstStyle/>
          <a:p>
            <a:pPr marL="288925" marR="0" lvl="0" indent="0" algn="ctr" defTabSz="914400" rtl="0" eaLnBrk="1" fontAlgn="auto" latinLnBrk="0" hangingPunct="1">
              <a:lnSpc>
                <a:spcPct val="100000"/>
              </a:lnSpc>
              <a:spcBef>
                <a:spcPts val="720"/>
              </a:spcBef>
              <a:spcAft>
                <a:spcPts val="0"/>
              </a:spcAft>
              <a:buClrTx/>
              <a:buSzTx/>
              <a:buFontTx/>
              <a:buNone/>
              <a:tabLst/>
              <a:defRPr/>
            </a:pPr>
            <a:r>
              <a:rPr kumimoji="0" lang="tr-TR" sz="2000" b="1" i="0" u="none" strike="noStrike" kern="1200" cap="none" spc="-5" normalizeH="0" baseline="0" noProof="0" dirty="0">
                <a:ln>
                  <a:noFill/>
                </a:ln>
                <a:solidFill>
                  <a:srgbClr val="FFFFFF"/>
                </a:solidFill>
                <a:effectLst/>
                <a:uLnTx/>
                <a:uFillTx/>
                <a:latin typeface="Calibri"/>
                <a:ea typeface="+mn-ea"/>
                <a:cs typeface="Calibri"/>
              </a:rPr>
              <a:t>Bingöl,</a:t>
            </a:r>
            <a:r>
              <a:rPr kumimoji="0" sz="2000" b="1" i="0" u="none" strike="noStrike" kern="1200" cap="none" spc="-5" normalizeH="0" baseline="0" noProof="0" dirty="0">
                <a:ln>
                  <a:noFill/>
                </a:ln>
                <a:solidFill>
                  <a:srgbClr val="FFFFFF"/>
                </a:solidFill>
                <a:effectLst/>
                <a:uLnTx/>
                <a:uFillTx/>
                <a:latin typeface="Calibri"/>
                <a:ea typeface="+mn-ea"/>
                <a:cs typeface="Calibri"/>
              </a:rPr>
              <a:t> </a:t>
            </a: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2023 </a:t>
            </a:r>
            <a:r>
              <a:rPr kumimoji="0" lang="tr-TR" sz="2000" b="1" i="0" u="none" strike="noStrike" kern="1200" cap="none" spc="-5" normalizeH="0" baseline="0" noProof="0" dirty="0">
                <a:ln>
                  <a:noFill/>
                </a:ln>
                <a:solidFill>
                  <a:srgbClr val="FFFFFF"/>
                </a:solidFill>
                <a:effectLst/>
                <a:uLnTx/>
                <a:uFillTx/>
                <a:latin typeface="Calibri"/>
                <a:ea typeface="+mn-ea"/>
                <a:cs typeface="Calibri"/>
              </a:rPr>
              <a:t>yılı Bal </a:t>
            </a:r>
            <a:r>
              <a:rPr kumimoji="0" sz="2000" b="1" i="0" u="none" strike="noStrike" kern="1200" cap="none" spc="-5" normalizeH="0" baseline="0" noProof="0" dirty="0" err="1">
                <a:ln>
                  <a:noFill/>
                </a:ln>
                <a:solidFill>
                  <a:srgbClr val="FFFFFF"/>
                </a:solidFill>
                <a:effectLst/>
                <a:uLnTx/>
                <a:uFillTx/>
                <a:latin typeface="Calibri"/>
                <a:ea typeface="+mn-ea"/>
                <a:cs typeface="Calibri"/>
              </a:rPr>
              <a:t>üretiminde</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a:p>
            <a:pPr marL="34798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5" normalizeH="0" baseline="0" noProof="0" dirty="0" err="1">
                <a:ln>
                  <a:noFill/>
                </a:ln>
                <a:solidFill>
                  <a:srgbClr val="FFFFFF"/>
                </a:solidFill>
                <a:effectLst/>
                <a:uLnTx/>
                <a:uFillTx/>
                <a:latin typeface="Calibri"/>
                <a:ea typeface="+mn-ea"/>
                <a:cs typeface="Calibri"/>
              </a:rPr>
              <a:t>Türkiye`de</a:t>
            </a:r>
            <a:r>
              <a:rPr kumimoji="0" sz="2000" b="1" i="0" u="none" strike="noStrike" kern="1200" cap="none" spc="-15" normalizeH="0" baseline="0" noProof="0" dirty="0">
                <a:ln>
                  <a:noFill/>
                </a:ln>
                <a:solidFill>
                  <a:srgbClr val="FFFFFF"/>
                </a:solidFill>
                <a:effectLst/>
                <a:uLnTx/>
                <a:uFillTx/>
                <a:latin typeface="Calibri"/>
                <a:ea typeface="+mn-ea"/>
                <a:cs typeface="Calibri"/>
              </a:rPr>
              <a:t> </a:t>
            </a:r>
            <a:r>
              <a:rPr kumimoji="0" lang="tr-TR" sz="2000" b="1" i="0" u="none" strike="noStrike" kern="1200" cap="none" spc="-15" normalizeH="0" baseline="0" noProof="0" dirty="0" smtClean="0">
                <a:ln>
                  <a:noFill/>
                </a:ln>
                <a:solidFill>
                  <a:srgbClr val="FFFFFF"/>
                </a:solidFill>
                <a:effectLst/>
                <a:uLnTx/>
                <a:uFillTx/>
                <a:latin typeface="Calibri"/>
                <a:ea typeface="+mn-ea"/>
                <a:cs typeface="Calibri"/>
              </a:rPr>
              <a:t>19.</a:t>
            </a:r>
            <a:r>
              <a:rPr kumimoji="0" sz="2000" b="1" i="0" u="none" strike="noStrike" kern="1200" cap="none" spc="10" normalizeH="0" baseline="0" noProof="0" dirty="0" smtClean="0">
                <a:ln>
                  <a:noFill/>
                </a:ln>
                <a:solidFill>
                  <a:srgbClr val="FFFFFF"/>
                </a:solidFill>
                <a:effectLst/>
                <a:uLnTx/>
                <a:uFillTx/>
                <a:latin typeface="Calibri"/>
                <a:ea typeface="+mn-ea"/>
                <a:cs typeface="Calibri"/>
              </a:rPr>
              <a:t> </a:t>
            </a:r>
            <a:r>
              <a:rPr kumimoji="0" sz="2000" b="1" i="0" u="none" strike="noStrike" kern="1200" cap="none" spc="-25" normalizeH="0" baseline="0" noProof="0" dirty="0" err="1">
                <a:ln>
                  <a:noFill/>
                </a:ln>
                <a:solidFill>
                  <a:srgbClr val="FFFFFF"/>
                </a:solidFill>
                <a:effectLst/>
                <a:uLnTx/>
                <a:uFillTx/>
                <a:latin typeface="Calibri"/>
                <a:ea typeface="+mn-ea"/>
                <a:cs typeface="Calibri"/>
              </a:rPr>
              <a:t>sıra</a:t>
            </a:r>
            <a:r>
              <a:rPr kumimoji="0" lang="tr-TR" sz="2000" b="1" i="0" u="none" strike="noStrike" kern="1200" cap="none" spc="-25" normalizeH="0" baseline="0" noProof="0" dirty="0">
                <a:ln>
                  <a:noFill/>
                </a:ln>
                <a:solidFill>
                  <a:srgbClr val="FFFFFF"/>
                </a:solidFill>
                <a:effectLst/>
                <a:uLnTx/>
                <a:uFillTx/>
                <a:latin typeface="Calibri"/>
                <a:ea typeface="+mn-ea"/>
                <a:cs typeface="Calibri"/>
              </a:rPr>
              <a:t>da yer almaktadır. </a:t>
            </a:r>
            <a:r>
              <a:rPr kumimoji="0" lang="tr-TR" sz="2000" b="1" i="0" u="none" strike="noStrike" kern="1200" cap="none" spc="-25" normalizeH="0" baseline="0" noProof="0" dirty="0" smtClean="0">
                <a:ln>
                  <a:noFill/>
                </a:ln>
                <a:solidFill>
                  <a:srgbClr val="FFFFFF"/>
                </a:solidFill>
                <a:effectLst/>
                <a:uLnTx/>
                <a:uFillTx/>
                <a:latin typeface="Calibri"/>
                <a:ea typeface="+mn-ea"/>
                <a:cs typeface="Calibri"/>
              </a:rPr>
              <a:t>2023 </a:t>
            </a:r>
            <a:r>
              <a:rPr kumimoji="0" lang="tr-TR" sz="2000" b="1" i="0" u="none" strike="noStrike" kern="1200" cap="none" spc="-25" normalizeH="0" baseline="0" noProof="0" dirty="0">
                <a:ln>
                  <a:noFill/>
                </a:ln>
                <a:solidFill>
                  <a:srgbClr val="FFFFFF"/>
                </a:solidFill>
                <a:effectLst/>
                <a:uLnTx/>
                <a:uFillTx/>
                <a:latin typeface="Calibri"/>
                <a:ea typeface="+mn-ea"/>
                <a:cs typeface="Calibri"/>
              </a:rPr>
              <a:t>Yılı Kırmızı Et Üretimi </a:t>
            </a:r>
            <a:r>
              <a:rPr kumimoji="0" lang="tr-TR" sz="2000" b="1" i="0" u="none" strike="noStrike" kern="1200" cap="none" spc="-25" normalizeH="0" baseline="0" noProof="0" dirty="0" smtClean="0">
                <a:ln>
                  <a:noFill/>
                </a:ln>
                <a:solidFill>
                  <a:srgbClr val="FFFFFF"/>
                </a:solidFill>
                <a:effectLst/>
                <a:uLnTx/>
                <a:uFillTx/>
                <a:latin typeface="Calibri"/>
                <a:ea typeface="+mn-ea"/>
                <a:cs typeface="Calibri"/>
              </a:rPr>
              <a:t>11 Bin 443 </a:t>
            </a:r>
            <a:r>
              <a:rPr kumimoji="0" lang="tr-TR" sz="2000" b="1" i="0" u="none" strike="noStrike" kern="1200" cap="none" spc="-25" normalizeH="0" baseline="0" noProof="0" dirty="0">
                <a:ln>
                  <a:noFill/>
                </a:ln>
                <a:solidFill>
                  <a:srgbClr val="FFFFFF"/>
                </a:solidFill>
                <a:effectLst/>
                <a:uLnTx/>
                <a:uFillTx/>
                <a:latin typeface="Calibri"/>
                <a:ea typeface="+mn-ea"/>
                <a:cs typeface="Calibri"/>
              </a:rPr>
              <a:t>Tondur.</a:t>
            </a:r>
          </a:p>
          <a:p>
            <a:pPr marL="34798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25" normalizeH="0" baseline="0" noProof="0" dirty="0">
                <a:ln>
                  <a:noFill/>
                </a:ln>
                <a:solidFill>
                  <a:srgbClr val="FFFFFF"/>
                </a:solidFill>
                <a:effectLst/>
                <a:uLnTx/>
                <a:uFillTx/>
                <a:latin typeface="Calibri"/>
                <a:ea typeface="+mn-ea"/>
                <a:cs typeface="Calibri"/>
              </a:rPr>
              <a:t> </a:t>
            </a:r>
            <a:endParaRPr kumimoji="0"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Hayvancılık</a:t>
            </a:r>
          </a:p>
        </p:txBody>
      </p:sp>
      <p:graphicFrame>
        <p:nvGraphicFramePr>
          <p:cNvPr id="8" name="Grafik 7"/>
          <p:cNvGraphicFramePr>
            <a:graphicFrameLocks/>
          </p:cNvGraphicFramePr>
          <p:nvPr>
            <p:extLst>
              <p:ext uri="{D42A27DB-BD31-4B8C-83A1-F6EECF244321}">
                <p14:modId xmlns:p14="http://schemas.microsoft.com/office/powerpoint/2010/main" val="214491766"/>
              </p:ext>
            </p:extLst>
          </p:nvPr>
        </p:nvGraphicFramePr>
        <p:xfrm>
          <a:off x="673767" y="1297190"/>
          <a:ext cx="10841291" cy="388441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224002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p:cNvSpPr txBox="1"/>
          <p:nvPr/>
        </p:nvSpPr>
        <p:spPr>
          <a:xfrm>
            <a:off x="678779" y="739033"/>
            <a:ext cx="11145046"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Canlı Hayvan Üretimi ,Hayvansal </a:t>
            </a:r>
            <a:r>
              <a:rPr kumimoji="0" sz="1600" b="1" i="0" u="none" strike="noStrike" kern="1200" cap="none" spc="-5" normalizeH="0" baseline="0" noProof="0" dirty="0">
                <a:ln>
                  <a:noFill/>
                </a:ln>
                <a:solidFill>
                  <a:srgbClr val="FFFFFF"/>
                </a:solidFill>
                <a:effectLst/>
                <a:uLnTx/>
                <a:uFillTx/>
                <a:latin typeface="Calibri"/>
                <a:ea typeface="+mn-ea"/>
                <a:cs typeface="Calibri"/>
              </a:rPr>
              <a:t>Ürünler </a:t>
            </a:r>
            <a:r>
              <a:rPr kumimoji="0" sz="1600" b="1" i="0" u="none" strike="noStrike" kern="1200" cap="none" spc="-10" normalizeH="0" baseline="0" noProof="0" dirty="0">
                <a:ln>
                  <a:noFill/>
                </a:ln>
                <a:solidFill>
                  <a:srgbClr val="FFFFFF"/>
                </a:solidFill>
                <a:effectLst/>
                <a:uLnTx/>
                <a:uFillTx/>
                <a:latin typeface="Calibri"/>
                <a:ea typeface="+mn-ea"/>
                <a:cs typeface="Calibri"/>
              </a:rPr>
              <a:t>Üretimi </a:t>
            </a:r>
            <a:r>
              <a:rPr kumimoji="0" sz="1600" b="1" i="0" u="none" strike="noStrike" kern="1200" cap="none" spc="-10" normalizeH="0" baseline="0" noProof="0" dirty="0" err="1">
                <a:ln>
                  <a:noFill/>
                </a:ln>
                <a:solidFill>
                  <a:srgbClr val="FFFFFF"/>
                </a:solidFill>
                <a:effectLst/>
                <a:uLnTx/>
                <a:uFillTx/>
                <a:latin typeface="Calibri"/>
                <a:ea typeface="+mn-ea"/>
                <a:cs typeface="Calibri"/>
              </a:rPr>
              <a:t>Değerleri</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TÜİK,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21</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22"/>
          <p:cNvSpPr txBox="1"/>
          <p:nvPr/>
        </p:nvSpPr>
        <p:spPr>
          <a:xfrm>
            <a:off x="678778" y="4102398"/>
            <a:ext cx="626554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Calibri"/>
                <a:ea typeface="+mn-ea"/>
                <a:cs typeface="Calibri"/>
              </a:rPr>
              <a:t>Büyük </a:t>
            </a:r>
            <a:r>
              <a:rPr kumimoji="0" sz="1600" b="1" i="0" u="none" strike="noStrike" kern="1200" cap="none" spc="-10" normalizeH="0" baseline="0" noProof="0" dirty="0">
                <a:ln>
                  <a:noFill/>
                </a:ln>
                <a:solidFill>
                  <a:srgbClr val="FFFFFF"/>
                </a:solidFill>
                <a:effectLst/>
                <a:uLnTx/>
                <a:uFillTx/>
                <a:latin typeface="Calibri"/>
                <a:ea typeface="+mn-ea"/>
                <a:cs typeface="Calibri"/>
              </a:rPr>
              <a:t>ve Küçük </a:t>
            </a:r>
            <a:r>
              <a:rPr kumimoji="0" sz="1600" b="1" i="0" u="none" strike="noStrike" kern="1200" cap="none" spc="-5" normalizeH="0" baseline="0" noProof="0" dirty="0">
                <a:ln>
                  <a:noFill/>
                </a:ln>
                <a:solidFill>
                  <a:srgbClr val="FFFFFF"/>
                </a:solidFill>
                <a:effectLst/>
                <a:uLnTx/>
                <a:uFillTx/>
                <a:latin typeface="Calibri"/>
                <a:ea typeface="+mn-ea"/>
                <a:cs typeface="Calibri"/>
              </a:rPr>
              <a:t>Baş </a:t>
            </a:r>
            <a:r>
              <a:rPr kumimoji="0" sz="1600" b="1" i="0" u="none" strike="noStrike" kern="1200" cap="none" spc="-10" normalizeH="0" baseline="0" noProof="0" dirty="0">
                <a:ln>
                  <a:noFill/>
                </a:ln>
                <a:solidFill>
                  <a:srgbClr val="FFFFFF"/>
                </a:solidFill>
                <a:effectLst/>
                <a:uLnTx/>
                <a:uFillTx/>
                <a:latin typeface="Calibri"/>
                <a:ea typeface="+mn-ea"/>
                <a:cs typeface="Calibri"/>
              </a:rPr>
              <a:t>Hayvan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Sayıları</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a:ln>
                  <a:noFill/>
                </a:ln>
                <a:solidFill>
                  <a:srgbClr val="FFFFFF"/>
                </a:solidFill>
                <a:effectLst/>
                <a:uLnTx/>
                <a:uFillTx/>
                <a:latin typeface="Calibri"/>
                <a:ea typeface="+mn-ea"/>
                <a:cs typeface="Calibri"/>
              </a:rPr>
              <a:t>TÜİK,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24"/>
          <p:cNvSpPr/>
          <p:nvPr/>
        </p:nvSpPr>
        <p:spPr>
          <a:xfrm flipV="1">
            <a:off x="681850" y="3494793"/>
            <a:ext cx="10857478" cy="45719"/>
          </a:xfrm>
          <a:custGeom>
            <a:avLst/>
            <a:gdLst/>
            <a:ahLst/>
            <a:cxnLst/>
            <a:rect l="l" t="t" r="r" b="b"/>
            <a:pathLst>
              <a:path w="10674350">
                <a:moveTo>
                  <a:pt x="0" y="0"/>
                </a:moveTo>
                <a:lnTo>
                  <a:pt x="10674096" y="0"/>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2"/>
          <p:cNvSpPr/>
          <p:nvPr/>
        </p:nvSpPr>
        <p:spPr>
          <a:xfrm>
            <a:off x="7315509" y="4969421"/>
            <a:ext cx="580975" cy="50145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3"/>
          <p:cNvSpPr/>
          <p:nvPr/>
        </p:nvSpPr>
        <p:spPr>
          <a:xfrm>
            <a:off x="7432774" y="4931337"/>
            <a:ext cx="448106" cy="53953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4"/>
          <p:cNvSpPr/>
          <p:nvPr/>
        </p:nvSpPr>
        <p:spPr>
          <a:xfrm>
            <a:off x="7303516" y="5004501"/>
            <a:ext cx="334010" cy="426720"/>
          </a:xfrm>
          <a:custGeom>
            <a:avLst/>
            <a:gdLst/>
            <a:ahLst/>
            <a:cxnLst/>
            <a:rect l="l" t="t" r="r" b="b"/>
            <a:pathLst>
              <a:path w="334009" h="426720">
                <a:moveTo>
                  <a:pt x="166877" y="0"/>
                </a:moveTo>
                <a:lnTo>
                  <a:pt x="0" y="0"/>
                </a:lnTo>
                <a:lnTo>
                  <a:pt x="166877" y="213359"/>
                </a:lnTo>
                <a:lnTo>
                  <a:pt x="0" y="426719"/>
                </a:lnTo>
                <a:lnTo>
                  <a:pt x="166877" y="426719"/>
                </a:lnTo>
                <a:lnTo>
                  <a:pt x="333755" y="213359"/>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5"/>
          <p:cNvSpPr/>
          <p:nvPr/>
        </p:nvSpPr>
        <p:spPr>
          <a:xfrm>
            <a:off x="7436104" y="4964839"/>
            <a:ext cx="446506" cy="53953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6"/>
          <p:cNvSpPr/>
          <p:nvPr/>
        </p:nvSpPr>
        <p:spPr>
          <a:xfrm>
            <a:off x="7495540" y="5004501"/>
            <a:ext cx="332740" cy="426720"/>
          </a:xfrm>
          <a:custGeom>
            <a:avLst/>
            <a:gdLst/>
            <a:ahLst/>
            <a:cxnLst/>
            <a:rect l="l" t="t" r="r" b="b"/>
            <a:pathLst>
              <a:path w="332740" h="426720">
                <a:moveTo>
                  <a:pt x="166115" y="0"/>
                </a:moveTo>
                <a:lnTo>
                  <a:pt x="0" y="0"/>
                </a:lnTo>
                <a:lnTo>
                  <a:pt x="166115" y="213359"/>
                </a:lnTo>
                <a:lnTo>
                  <a:pt x="0" y="426719"/>
                </a:lnTo>
                <a:lnTo>
                  <a:pt x="166115" y="426719"/>
                </a:lnTo>
                <a:lnTo>
                  <a:pt x="332231" y="213359"/>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53"/>
          <p:cNvSpPr txBox="1"/>
          <p:nvPr/>
        </p:nvSpPr>
        <p:spPr>
          <a:xfrm>
            <a:off x="5581349" y="2490506"/>
            <a:ext cx="6242476" cy="1018869"/>
          </a:xfrm>
          <a:prstGeom prst="rect">
            <a:avLst/>
          </a:prstGeom>
          <a:ln w="19050">
            <a:solidFill>
              <a:srgbClr val="BCD6ED"/>
            </a:solidFill>
          </a:ln>
        </p:spPr>
        <p:txBody>
          <a:bodyPr vert="horz" wrap="square" lIns="0" tIns="33655" rIns="0" bIns="0" rtlCol="0">
            <a:spAutoFit/>
          </a:bodyPr>
          <a:lstStyle/>
          <a:p>
            <a:pPr marL="91440" marR="85090" lvl="0" algn="just">
              <a:spcBef>
                <a:spcPts val="265"/>
              </a:spcBef>
              <a:defRPr/>
            </a:pPr>
            <a:r>
              <a:rPr lang="tr-TR" sz="1600" spc="-5" dirty="0">
                <a:solidFill>
                  <a:prstClr val="black"/>
                </a:solidFill>
                <a:cs typeface="Calibri"/>
              </a:rPr>
              <a:t>TRB1 Bölgesi`nde 2021 yılı canlı hayvan değerinin % 24,7`sini Bingöl  karşılamaktadır. Bingöl’ün 2023 yılı hayvansal üretimi içerisinde çiğ süt üretimi (158.424 Ton) kırmızı et üretimi (11.443 ton) ve bal üretimi (1.328 ton) ile ön plana çıkmaktadır.</a:t>
            </a:r>
          </a:p>
        </p:txBody>
      </p:sp>
      <p:sp>
        <p:nvSpPr>
          <p:cNvPr id="24" name="object 53"/>
          <p:cNvSpPr txBox="1"/>
          <p:nvPr/>
        </p:nvSpPr>
        <p:spPr>
          <a:xfrm>
            <a:off x="7991411" y="4831537"/>
            <a:ext cx="3547917" cy="1018869"/>
          </a:xfrm>
          <a:prstGeom prst="rect">
            <a:avLst/>
          </a:prstGeom>
          <a:ln w="19050">
            <a:solidFill>
              <a:srgbClr val="BCD6ED"/>
            </a:solidFill>
          </a:ln>
        </p:spPr>
        <p:txBody>
          <a:bodyPr vert="horz" wrap="square" lIns="0" tIns="33655" rIns="0" bIns="0" rtlCol="0">
            <a:spAutoFit/>
          </a:bodyPr>
          <a:lstStyle/>
          <a:p>
            <a:pPr marL="12700" marR="5080" lvl="0" indent="-2540" algn="l" defTabSz="914400" rtl="0" eaLnBrk="1" fontAlgn="auto" latinLnBrk="0" hangingPunct="1">
              <a:lnSpc>
                <a:spcPct val="100000"/>
              </a:lnSpc>
              <a:spcBef>
                <a:spcPts val="100"/>
              </a:spcBef>
              <a:spcAft>
                <a:spcPts val="0"/>
              </a:spcAft>
              <a:buClrTx/>
              <a:buSzTx/>
              <a:buFontTx/>
              <a:buNone/>
              <a:tabLst/>
              <a:defRPr/>
            </a:pPr>
            <a:r>
              <a:rPr kumimoji="0" lang="tr-TR" sz="1600" b="0" i="0" u="none" strike="noStrike" kern="1200" cap="none" spc="-5" normalizeH="0" baseline="0" noProof="0" dirty="0">
                <a:ln>
                  <a:noFill/>
                </a:ln>
                <a:solidFill>
                  <a:prstClr val="black"/>
                </a:solidFill>
                <a:effectLst/>
                <a:uLnTx/>
                <a:uFillTx/>
                <a:latin typeface="Calibri"/>
                <a:ea typeface="+mn-ea"/>
                <a:cs typeface="Calibri"/>
              </a:rPr>
              <a:t>TRB1 Bölgesi`nde büyükbaş hayvan </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varlığının </a:t>
            </a:r>
            <a:r>
              <a:rPr kumimoji="0" lang="tr-TR" sz="1600" b="1" i="0" u="none" strike="noStrike" kern="1200" cap="none" spc="-5" normalizeH="0" baseline="0" noProof="0" dirty="0" smtClean="0">
                <a:ln>
                  <a:noFill/>
                </a:ln>
                <a:solidFill>
                  <a:prstClr val="black"/>
                </a:solidFill>
                <a:effectLst/>
                <a:uLnTx/>
                <a:uFillTx/>
                <a:latin typeface="Calibri"/>
                <a:ea typeface="+mn-ea"/>
                <a:cs typeface="Calibri"/>
              </a:rPr>
              <a:t>% 26`</a:t>
            </a:r>
            <a:r>
              <a:rPr kumimoji="0" lang="tr-TR" sz="1600" i="0" u="none" strike="noStrike" kern="1200" cap="none" spc="-5" normalizeH="0" baseline="0" noProof="0" dirty="0" smtClean="0">
                <a:ln>
                  <a:noFill/>
                </a:ln>
                <a:solidFill>
                  <a:prstClr val="black"/>
                </a:solidFill>
                <a:effectLst/>
                <a:uLnTx/>
                <a:uFillTx/>
                <a:latin typeface="Calibri"/>
                <a:ea typeface="+mn-ea"/>
                <a:cs typeface="Calibri"/>
              </a:rPr>
              <a:t>sı</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küçükbaş </a:t>
            </a:r>
            <a:r>
              <a:rPr kumimoji="0" lang="tr-TR" sz="1600" b="0" i="0" u="none" strike="noStrike" kern="1200" cap="none" spc="-10" normalizeH="0" baseline="0" noProof="0" dirty="0">
                <a:ln>
                  <a:noFill/>
                </a:ln>
                <a:solidFill>
                  <a:prstClr val="black"/>
                </a:solidFill>
                <a:effectLst/>
                <a:uLnTx/>
                <a:uFillTx/>
                <a:latin typeface="Calibri"/>
                <a:ea typeface="+mn-ea"/>
                <a:cs typeface="Calibri"/>
              </a:rPr>
              <a:t>hayvan</a:t>
            </a:r>
            <a:r>
              <a:rPr kumimoji="0" lang="tr-TR" sz="1600" b="0" i="0" u="none" strike="noStrike" kern="1200" cap="none" spc="-55" normalizeH="0" baseline="0" noProof="0" dirty="0">
                <a:ln>
                  <a:noFill/>
                </a:ln>
                <a:solidFill>
                  <a:prstClr val="black"/>
                </a:solidFill>
                <a:effectLst/>
                <a:uLnTx/>
                <a:uFillTx/>
                <a:latin typeface="Calibri"/>
                <a:ea typeface="+mn-ea"/>
                <a:cs typeface="Calibri"/>
              </a:rPr>
              <a:t> </a:t>
            </a:r>
            <a:r>
              <a:rPr kumimoji="0" lang="tr-TR" sz="1600" b="0" i="0" u="none" strike="noStrike" kern="1200" cap="none" spc="-5" normalizeH="0" baseline="0" noProof="0" dirty="0">
                <a:ln>
                  <a:noFill/>
                </a:ln>
                <a:solidFill>
                  <a:prstClr val="black"/>
                </a:solidFill>
                <a:effectLst/>
                <a:uLnTx/>
                <a:uFillTx/>
                <a:latin typeface="Calibri"/>
                <a:ea typeface="+mn-ea"/>
                <a:cs typeface="Calibri"/>
              </a:rPr>
              <a:t>varlığının ise</a:t>
            </a:r>
            <a:r>
              <a:rPr kumimoji="0" lang="tr-TR" sz="1600" b="0" i="0" u="none" strike="noStrike" kern="1200" cap="none" spc="0" normalizeH="0" baseline="0" noProof="0" dirty="0">
                <a:ln>
                  <a:noFill/>
                </a:ln>
                <a:solidFill>
                  <a:prstClr val="black"/>
                </a:solidFill>
                <a:effectLst/>
                <a:uLnTx/>
                <a:uFillTx/>
                <a:latin typeface="Calibri"/>
                <a:ea typeface="+mn-ea"/>
                <a:cs typeface="Calibri"/>
              </a:rPr>
              <a:t> </a:t>
            </a:r>
            <a:r>
              <a:rPr kumimoji="0" lang="tr-TR" sz="1600" b="1" i="0" u="none" strike="noStrike" kern="1200" cap="none" spc="0" normalizeH="0" baseline="0" noProof="0" dirty="0">
                <a:ln>
                  <a:noFill/>
                </a:ln>
                <a:solidFill>
                  <a:prstClr val="black"/>
                </a:solidFill>
                <a:effectLst/>
                <a:uLnTx/>
                <a:uFillTx/>
                <a:latin typeface="Calibri"/>
                <a:ea typeface="+mn-ea"/>
                <a:cs typeface="Calibri"/>
              </a:rPr>
              <a:t>% </a:t>
            </a:r>
            <a:r>
              <a:rPr kumimoji="0" lang="tr-TR" sz="1600" b="1" i="0" u="none" strike="noStrike" kern="1200" cap="none" spc="-5" normalizeH="0" baseline="0" noProof="0" dirty="0" smtClean="0">
                <a:ln>
                  <a:noFill/>
                </a:ln>
                <a:solidFill>
                  <a:prstClr val="black"/>
                </a:solidFill>
                <a:effectLst/>
                <a:uLnTx/>
                <a:uFillTx/>
                <a:latin typeface="Calibri"/>
                <a:ea typeface="+mn-ea"/>
                <a:cs typeface="Calibri"/>
              </a:rPr>
              <a:t>24`</a:t>
            </a:r>
            <a:r>
              <a:rPr kumimoji="0" lang="tr-TR" sz="1600" b="0" i="0" u="none" strike="noStrike" kern="1200" cap="none" spc="-5" normalizeH="0" baseline="0" noProof="0" dirty="0" smtClean="0">
                <a:ln>
                  <a:noFill/>
                </a:ln>
                <a:solidFill>
                  <a:prstClr val="black"/>
                </a:solidFill>
                <a:effectLst/>
                <a:uLnTx/>
                <a:uFillTx/>
                <a:latin typeface="Calibri"/>
                <a:ea typeface="+mn-ea"/>
                <a:cs typeface="Calibri"/>
              </a:rPr>
              <a:t>ü Bingöl’de </a:t>
            </a:r>
            <a:r>
              <a:rPr kumimoji="0" lang="tr-TR" sz="1600" b="0" i="0" u="none" strike="noStrike" kern="1200" cap="none" spc="-20" normalizeH="0" baseline="0" noProof="0" dirty="0" smtClean="0">
                <a:ln>
                  <a:noFill/>
                </a:ln>
                <a:solidFill>
                  <a:prstClr val="black"/>
                </a:solidFill>
                <a:effectLst/>
                <a:uLnTx/>
                <a:uFillTx/>
                <a:latin typeface="Calibri"/>
                <a:ea typeface="+mn-ea"/>
                <a:cs typeface="Calibri"/>
              </a:rPr>
              <a:t>bulunmaktadır</a:t>
            </a:r>
            <a:r>
              <a:rPr kumimoji="0" lang="tr-TR" sz="1600" b="0" i="0" u="none" strike="noStrike" kern="1200" cap="none" spc="-20" normalizeH="0" baseline="0" noProof="0" dirty="0">
                <a:ln>
                  <a:noFill/>
                </a:ln>
                <a:solidFill>
                  <a:prstClr val="black"/>
                </a:solidFill>
                <a:effectLst/>
                <a:uLnTx/>
                <a:uFillTx/>
                <a:latin typeface="Calibri"/>
                <a:ea typeface="+mn-ea"/>
                <a:cs typeface="Calibri"/>
              </a:rPr>
              <a:t>.</a:t>
            </a:r>
            <a:endParaRPr kumimoji="0" lang="tr-TR"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Altbilgi Yer Tutucusu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25" name="Metin kutusu 2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Hayvancılık</a:t>
            </a:r>
          </a:p>
        </p:txBody>
      </p:sp>
      <p:graphicFrame>
        <p:nvGraphicFramePr>
          <p:cNvPr id="26" name="Tablo 25"/>
          <p:cNvGraphicFramePr>
            <a:graphicFrameLocks noGrp="1"/>
          </p:cNvGraphicFramePr>
          <p:nvPr>
            <p:extLst>
              <p:ext uri="{D42A27DB-BD31-4B8C-83A1-F6EECF244321}">
                <p14:modId xmlns:p14="http://schemas.microsoft.com/office/powerpoint/2010/main" val="1565860518"/>
              </p:ext>
            </p:extLst>
          </p:nvPr>
        </p:nvGraphicFramePr>
        <p:xfrm>
          <a:off x="678779" y="1185464"/>
          <a:ext cx="4103170" cy="2241690"/>
        </p:xfrm>
        <a:graphic>
          <a:graphicData uri="http://schemas.openxmlformats.org/drawingml/2006/table">
            <a:tbl>
              <a:tblPr/>
              <a:tblGrid>
                <a:gridCol w="1409500">
                  <a:extLst>
                    <a:ext uri="{9D8B030D-6E8A-4147-A177-3AD203B41FA5}">
                      <a16:colId xmlns:a16="http://schemas.microsoft.com/office/drawing/2014/main" val="3168930842"/>
                    </a:ext>
                  </a:extLst>
                </a:gridCol>
                <a:gridCol w="838200">
                  <a:extLst>
                    <a:ext uri="{9D8B030D-6E8A-4147-A177-3AD203B41FA5}">
                      <a16:colId xmlns:a16="http://schemas.microsoft.com/office/drawing/2014/main" val="1683748635"/>
                    </a:ext>
                  </a:extLst>
                </a:gridCol>
                <a:gridCol w="838200">
                  <a:extLst>
                    <a:ext uri="{9D8B030D-6E8A-4147-A177-3AD203B41FA5}">
                      <a16:colId xmlns:a16="http://schemas.microsoft.com/office/drawing/2014/main" val="1620524514"/>
                    </a:ext>
                  </a:extLst>
                </a:gridCol>
                <a:gridCol w="1017270">
                  <a:extLst>
                    <a:ext uri="{9D8B030D-6E8A-4147-A177-3AD203B41FA5}">
                      <a16:colId xmlns:a16="http://schemas.microsoft.com/office/drawing/2014/main" val="3551105133"/>
                    </a:ext>
                  </a:extLst>
                </a:gridCol>
              </a:tblGrid>
              <a:tr h="605649">
                <a:tc>
                  <a:txBody>
                    <a:bodyPr/>
                    <a:lstStyle/>
                    <a:p>
                      <a:pPr marL="91440" algn="ctr">
                        <a:lnSpc>
                          <a:spcPct val="100000"/>
                        </a:lnSpc>
                        <a:spcBef>
                          <a:spcPts val="645"/>
                        </a:spcBef>
                      </a:pPr>
                      <a:r>
                        <a:rPr sz="1400" b="1" spc="-15" dirty="0">
                          <a:latin typeface="+mn-lt"/>
                          <a:cs typeface="Calibri"/>
                        </a:rPr>
                        <a:t>Üretim </a:t>
                      </a:r>
                      <a:r>
                        <a:rPr sz="1400" b="1" spc="-10" dirty="0">
                          <a:latin typeface="+mn-lt"/>
                          <a:cs typeface="Calibri"/>
                        </a:rPr>
                        <a:t>Değerleri (1.000</a:t>
                      </a:r>
                      <a:r>
                        <a:rPr sz="1400" b="1" spc="85" dirty="0">
                          <a:latin typeface="+mn-lt"/>
                          <a:cs typeface="Calibri"/>
                        </a:rPr>
                        <a:t> </a:t>
                      </a:r>
                      <a:r>
                        <a:rPr sz="1400" b="1" spc="-5" dirty="0">
                          <a:latin typeface="+mn-lt"/>
                          <a:cs typeface="Calibri"/>
                        </a:rPr>
                        <a:t>₺)</a:t>
                      </a:r>
                      <a:endParaRPr sz="1400" b="1" dirty="0">
                        <a:latin typeface="+mn-lt"/>
                        <a:cs typeface="Calibri"/>
                      </a:endParaRPr>
                    </a:p>
                  </a:txBody>
                  <a:tcPr marL="0" marR="0" marT="8191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645"/>
                        </a:spcBef>
                      </a:pPr>
                      <a:r>
                        <a:rPr lang="tr-TR" sz="1400" b="1" spc="-5" dirty="0">
                          <a:latin typeface="+mn-lt"/>
                          <a:cs typeface="Calibri"/>
                        </a:rPr>
                        <a:t>Bingöl</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sz="1400" b="1" spc="-5" dirty="0">
                          <a:latin typeface="+mn-lt"/>
                          <a:cs typeface="Calibri"/>
                        </a:rPr>
                        <a:t>TRB1</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sz="1400" b="1" spc="-95" dirty="0">
                          <a:latin typeface="+mn-lt"/>
                          <a:cs typeface="Calibri"/>
                        </a:rPr>
                        <a:t>T</a:t>
                      </a:r>
                      <a:r>
                        <a:rPr sz="1400" b="1" spc="-5" dirty="0">
                          <a:latin typeface="+mn-lt"/>
                          <a:cs typeface="Calibri"/>
                        </a:rPr>
                        <a:t>ür</a:t>
                      </a:r>
                      <a:r>
                        <a:rPr sz="1400" b="1" spc="-15" dirty="0">
                          <a:latin typeface="+mn-lt"/>
                          <a:cs typeface="Calibri"/>
                        </a:rPr>
                        <a:t>k</a:t>
                      </a:r>
                      <a:r>
                        <a:rPr sz="1400" b="1" dirty="0">
                          <a:latin typeface="+mn-lt"/>
                          <a:cs typeface="Calibri"/>
                        </a:rPr>
                        <a:t>i</a:t>
                      </a:r>
                      <a:r>
                        <a:rPr sz="1400" b="1" spc="-30" dirty="0">
                          <a:latin typeface="+mn-lt"/>
                          <a:cs typeface="Calibri"/>
                        </a:rPr>
                        <a:t>y</a:t>
                      </a:r>
                      <a:r>
                        <a:rPr sz="1400" b="1" dirty="0">
                          <a:latin typeface="+mn-lt"/>
                          <a:cs typeface="Calibri"/>
                        </a:rPr>
                        <a:t>e</a:t>
                      </a: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47721293"/>
                  </a:ext>
                </a:extLst>
              </a:tr>
              <a:tr h="544954">
                <a:tc>
                  <a:txBody>
                    <a:bodyPr/>
                    <a:lstStyle/>
                    <a:p>
                      <a:pPr marL="91440">
                        <a:lnSpc>
                          <a:spcPct val="100000"/>
                        </a:lnSpc>
                        <a:spcBef>
                          <a:spcPts val="265"/>
                        </a:spcBef>
                      </a:pPr>
                      <a:r>
                        <a:rPr lang="tr-TR" sz="1400" b="1" dirty="0">
                          <a:latin typeface="+mn-lt"/>
                          <a:cs typeface="Calibri"/>
                        </a:rPr>
                        <a:t>Bitkisel Üretim 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218.780</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6.160.040</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306.373.402</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544954">
                <a:tc>
                  <a:txBody>
                    <a:bodyPr/>
                    <a:lstStyle/>
                    <a:p>
                      <a:pPr marL="91440">
                        <a:lnSpc>
                          <a:spcPct val="100000"/>
                        </a:lnSpc>
                        <a:spcBef>
                          <a:spcPts val="265"/>
                        </a:spcBef>
                      </a:pPr>
                      <a:r>
                        <a:rPr sz="1400" b="1" spc="-5" dirty="0">
                          <a:latin typeface="+mn-lt"/>
                          <a:cs typeface="Calibri"/>
                        </a:rPr>
                        <a:t>Canlı </a:t>
                      </a:r>
                      <a:r>
                        <a:rPr sz="1400" b="1" spc="-10" dirty="0">
                          <a:latin typeface="+mn-lt"/>
                          <a:cs typeface="Calibri"/>
                        </a:rPr>
                        <a:t>Hayvan</a:t>
                      </a:r>
                      <a:r>
                        <a:rPr sz="1400" b="1" spc="-40" dirty="0">
                          <a:latin typeface="+mn-lt"/>
                          <a:cs typeface="Calibri"/>
                        </a:rPr>
                        <a:t> </a:t>
                      </a:r>
                      <a:r>
                        <a:rPr sz="1400" b="1" spc="-10" dirty="0">
                          <a:latin typeface="+mn-lt"/>
                          <a:cs typeface="Calibri"/>
                        </a:rPr>
                        <a:t>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2.070.123</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8.377.042</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238.675.429</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546133">
                <a:tc>
                  <a:txBody>
                    <a:bodyPr/>
                    <a:lstStyle/>
                    <a:p>
                      <a:pPr marL="91440">
                        <a:lnSpc>
                          <a:spcPct val="100000"/>
                        </a:lnSpc>
                        <a:spcBef>
                          <a:spcPts val="265"/>
                        </a:spcBef>
                      </a:pPr>
                      <a:r>
                        <a:rPr sz="1400" b="1" spc="-10" dirty="0">
                          <a:latin typeface="+mn-lt"/>
                          <a:cs typeface="Calibri"/>
                        </a:rPr>
                        <a:t>Hayvansal </a:t>
                      </a:r>
                      <a:r>
                        <a:rPr sz="1400" b="1" spc="-5" dirty="0">
                          <a:latin typeface="+mn-lt"/>
                          <a:cs typeface="Calibri"/>
                        </a:rPr>
                        <a:t>Ürünler</a:t>
                      </a:r>
                      <a:r>
                        <a:rPr sz="1400" b="1" spc="-10" dirty="0">
                          <a:latin typeface="+mn-lt"/>
                          <a:cs typeface="Calibri"/>
                        </a:rPr>
                        <a:t> Değeri</a:t>
                      </a:r>
                      <a:endParaRPr sz="1400" b="1" dirty="0">
                        <a:latin typeface="+mn-lt"/>
                        <a:cs typeface="Calibri"/>
                      </a:endParaRPr>
                    </a:p>
                  </a:txBody>
                  <a:tcPr marL="0" marR="0" marT="3365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2550" algn="ctr">
                        <a:lnSpc>
                          <a:spcPct val="100000"/>
                        </a:lnSpc>
                        <a:spcBef>
                          <a:spcPts val="265"/>
                        </a:spcBef>
                      </a:pPr>
                      <a:r>
                        <a:rPr lang="tr-TR" sz="1400" spc="-5" dirty="0">
                          <a:solidFill>
                            <a:schemeClr val="tx1"/>
                          </a:solidFill>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1915" algn="ctr">
                        <a:lnSpc>
                          <a:spcPct val="100000"/>
                        </a:lnSpc>
                        <a:spcBef>
                          <a:spcPts val="265"/>
                        </a:spcBef>
                      </a:pPr>
                      <a:r>
                        <a:rPr lang="tr-TR" sz="1400" spc="-5" dirty="0">
                          <a:solidFill>
                            <a:schemeClr val="tx1"/>
                          </a:solidFill>
                          <a:latin typeface="+mn-lt"/>
                          <a:cs typeface="Calibri"/>
                        </a:rPr>
                        <a:t>-</a:t>
                      </a: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bl>
          </a:graphicData>
        </a:graphic>
      </p:graphicFrame>
      <p:graphicFrame>
        <p:nvGraphicFramePr>
          <p:cNvPr id="27" name="Tablo 26"/>
          <p:cNvGraphicFramePr>
            <a:graphicFrameLocks noGrp="1"/>
          </p:cNvGraphicFramePr>
          <p:nvPr>
            <p:extLst>
              <p:ext uri="{D42A27DB-BD31-4B8C-83A1-F6EECF244321}">
                <p14:modId xmlns:p14="http://schemas.microsoft.com/office/powerpoint/2010/main" val="3353162225"/>
              </p:ext>
            </p:extLst>
          </p:nvPr>
        </p:nvGraphicFramePr>
        <p:xfrm>
          <a:off x="681320" y="4441511"/>
          <a:ext cx="6263003" cy="1796588"/>
        </p:xfrm>
        <a:graphic>
          <a:graphicData uri="http://schemas.openxmlformats.org/drawingml/2006/table">
            <a:tbl>
              <a:tblPr/>
              <a:tblGrid>
                <a:gridCol w="2686993">
                  <a:extLst>
                    <a:ext uri="{9D8B030D-6E8A-4147-A177-3AD203B41FA5}">
                      <a16:colId xmlns:a16="http://schemas.microsoft.com/office/drawing/2014/main" val="3168930842"/>
                    </a:ext>
                  </a:extLst>
                </a:gridCol>
                <a:gridCol w="1087655">
                  <a:extLst>
                    <a:ext uri="{9D8B030D-6E8A-4147-A177-3AD203B41FA5}">
                      <a16:colId xmlns:a16="http://schemas.microsoft.com/office/drawing/2014/main" val="1683748635"/>
                    </a:ext>
                  </a:extLst>
                </a:gridCol>
                <a:gridCol w="1126156">
                  <a:extLst>
                    <a:ext uri="{9D8B030D-6E8A-4147-A177-3AD203B41FA5}">
                      <a16:colId xmlns:a16="http://schemas.microsoft.com/office/drawing/2014/main" val="1620524514"/>
                    </a:ext>
                  </a:extLst>
                </a:gridCol>
                <a:gridCol w="1362199">
                  <a:extLst>
                    <a:ext uri="{9D8B030D-6E8A-4147-A177-3AD203B41FA5}">
                      <a16:colId xmlns:a16="http://schemas.microsoft.com/office/drawing/2014/main" val="3551105133"/>
                    </a:ext>
                  </a:extLst>
                </a:gridCol>
              </a:tblGrid>
              <a:tr h="452275">
                <a:tc>
                  <a:txBody>
                    <a:bodyPr/>
                    <a:lstStyle/>
                    <a:p>
                      <a:pPr marL="91440" algn="ctr">
                        <a:lnSpc>
                          <a:spcPct val="100000"/>
                        </a:lnSpc>
                        <a:spcBef>
                          <a:spcPts val="645"/>
                        </a:spcBef>
                      </a:pPr>
                      <a:r>
                        <a:rPr lang="tr-TR" sz="1400" b="1" spc="-15" dirty="0">
                          <a:latin typeface="+mn-lt"/>
                          <a:cs typeface="Calibri"/>
                        </a:rPr>
                        <a:t>Bölge</a:t>
                      </a:r>
                      <a:endParaRPr sz="1400" b="1" dirty="0">
                        <a:latin typeface="+mn-lt"/>
                        <a:cs typeface="Calibri"/>
                      </a:endParaRPr>
                    </a:p>
                  </a:txBody>
                  <a:tcPr marL="0" marR="0" marT="8191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4455" algn="ctr">
                        <a:lnSpc>
                          <a:spcPct val="100000"/>
                        </a:lnSpc>
                        <a:spcBef>
                          <a:spcPts val="645"/>
                        </a:spcBef>
                      </a:pPr>
                      <a:r>
                        <a:rPr lang="tr-TR" sz="1400" b="1" spc="-5" dirty="0">
                          <a:latin typeface="+mn-lt"/>
                          <a:cs typeface="Calibri"/>
                        </a:rPr>
                        <a:t>Büyük Baş Hayvan Sayısı</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lang="tr-TR" sz="1400" b="1" spc="-5" dirty="0">
                          <a:latin typeface="+mn-lt"/>
                          <a:cs typeface="Calibri"/>
                        </a:rPr>
                        <a:t>Küçük Baş Hayvan Sayısı</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82550" algn="ctr">
                        <a:lnSpc>
                          <a:spcPct val="100000"/>
                        </a:lnSpc>
                        <a:spcBef>
                          <a:spcPts val="645"/>
                        </a:spcBef>
                      </a:pPr>
                      <a:r>
                        <a:rPr lang="tr-TR" sz="1400" b="1" spc="-95" dirty="0">
                          <a:latin typeface="+mn-lt"/>
                          <a:cs typeface="Calibri"/>
                        </a:rPr>
                        <a:t>Toplam</a:t>
                      </a:r>
                      <a:endParaRPr sz="1400" b="1"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47721293"/>
                  </a:ext>
                </a:extLst>
              </a:tr>
              <a:tr h="428699">
                <a:tc>
                  <a:txBody>
                    <a:bodyPr/>
                    <a:lstStyle/>
                    <a:p>
                      <a:pPr marL="9525">
                        <a:lnSpc>
                          <a:spcPct val="100000"/>
                        </a:lnSpc>
                        <a:spcBef>
                          <a:spcPts val="114"/>
                        </a:spcBef>
                      </a:pPr>
                      <a:r>
                        <a:rPr lang="tr-TR" sz="1400" b="1" spc="-5" dirty="0">
                          <a:latin typeface="+mn-lt"/>
                          <a:cs typeface="Calibri"/>
                        </a:rPr>
                        <a:t>Bingöl</a:t>
                      </a:r>
                      <a:endParaRPr sz="1400" b="1" dirty="0">
                        <a:latin typeface="+mn-lt"/>
                        <a:cs typeface="Calibri"/>
                      </a:endParaRPr>
                    </a:p>
                  </a:txBody>
                  <a:tcPr marL="0" marR="0" marT="14604"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75565" algn="ctr">
                        <a:lnSpc>
                          <a:spcPct val="100000"/>
                        </a:lnSpc>
                        <a:spcBef>
                          <a:spcPts val="114"/>
                        </a:spcBef>
                      </a:pPr>
                      <a:r>
                        <a:rPr lang="tr-TR" sz="1400" dirty="0" smtClean="0">
                          <a:solidFill>
                            <a:schemeClr val="tx1"/>
                          </a:solidFill>
                          <a:latin typeface="+mn-lt"/>
                          <a:cs typeface="Calibri"/>
                        </a:rPr>
                        <a:t>125.514</a:t>
                      </a:r>
                      <a:endParaRPr lang="tr-TR" sz="1400"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76835" algn="ctr">
                        <a:lnSpc>
                          <a:spcPct val="100000"/>
                        </a:lnSpc>
                        <a:spcBef>
                          <a:spcPts val="114"/>
                        </a:spcBef>
                      </a:pPr>
                      <a:r>
                        <a:rPr lang="tr-TR" sz="1400" spc="-5" dirty="0" smtClean="0">
                          <a:solidFill>
                            <a:schemeClr val="tx1"/>
                          </a:solidFill>
                          <a:latin typeface="+mn-lt"/>
                          <a:cs typeface="Calibri"/>
                        </a:rPr>
                        <a:t>555.936</a:t>
                      </a:r>
                      <a:endParaRPr lang="tr-TR" sz="1400" spc="-5" dirty="0">
                        <a:solidFill>
                          <a:schemeClr val="tx1"/>
                        </a:solidFill>
                        <a:latin typeface="+mn-lt"/>
                        <a:cs typeface="Calibri"/>
                      </a:endParaRPr>
                    </a:p>
                  </a:txBody>
                  <a:tcPr marL="0" marR="0" marT="1460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681.450</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422498070"/>
                  </a:ext>
                </a:extLst>
              </a:tr>
              <a:tr h="429627">
                <a:tc>
                  <a:txBody>
                    <a:bodyPr/>
                    <a:lstStyle/>
                    <a:p>
                      <a:pPr marL="9525">
                        <a:lnSpc>
                          <a:spcPct val="100000"/>
                        </a:lnSpc>
                        <a:spcBef>
                          <a:spcPts val="110"/>
                        </a:spcBef>
                      </a:pPr>
                      <a:r>
                        <a:rPr sz="1400" b="1" spc="-10" dirty="0">
                          <a:latin typeface="+mn-lt"/>
                          <a:cs typeface="Calibri"/>
                        </a:rPr>
                        <a:t>TRB1</a:t>
                      </a:r>
                      <a:endParaRPr sz="1400" b="1" dirty="0">
                        <a:latin typeface="+mn-lt"/>
                        <a:cs typeface="Calibri"/>
                      </a:endParaRPr>
                    </a:p>
                  </a:txBody>
                  <a:tcPr marL="0" marR="0" marT="1397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29"/>
                        </a:spcBef>
                      </a:pPr>
                      <a:r>
                        <a:rPr lang="tr-TR" sz="1400" spc="-5" dirty="0" smtClean="0">
                          <a:solidFill>
                            <a:schemeClr val="tx1"/>
                          </a:solidFill>
                          <a:latin typeface="+mn-lt"/>
                          <a:cs typeface="Calibri"/>
                        </a:rPr>
                        <a:t>488.157</a:t>
                      </a:r>
                      <a:endParaRPr lang="tr-TR" sz="1400" spc="-5" dirty="0">
                        <a:solidFill>
                          <a:schemeClr val="tx1"/>
                        </a:solidFill>
                        <a:latin typeface="+mn-lt"/>
                        <a:cs typeface="Calibri"/>
                      </a:endParaRPr>
                    </a:p>
                  </a:txBody>
                  <a:tcPr marL="0" marR="0" marT="2920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229"/>
                        </a:spcBef>
                      </a:pPr>
                      <a:r>
                        <a:rPr lang="tr-TR" sz="1400" spc="-5" dirty="0" smtClean="0">
                          <a:solidFill>
                            <a:schemeClr val="tx1"/>
                          </a:solidFill>
                          <a:latin typeface="+mn-lt"/>
                          <a:cs typeface="Calibri"/>
                        </a:rPr>
                        <a:t>2.292.342</a:t>
                      </a:r>
                      <a:endParaRPr lang="tr-TR" sz="1400" spc="-5" dirty="0">
                        <a:solidFill>
                          <a:schemeClr val="tx1"/>
                        </a:solidFill>
                        <a:latin typeface="+mn-lt"/>
                        <a:cs typeface="Calibri"/>
                      </a:endParaRPr>
                    </a:p>
                  </a:txBody>
                  <a:tcPr marL="0" marR="0" marT="2920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2.780.499</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429627">
                <a:tc>
                  <a:txBody>
                    <a:bodyPr/>
                    <a:lstStyle/>
                    <a:p>
                      <a:pPr marL="9525">
                        <a:lnSpc>
                          <a:spcPct val="100000"/>
                        </a:lnSpc>
                        <a:spcBef>
                          <a:spcPts val="115"/>
                        </a:spcBef>
                      </a:pPr>
                      <a:r>
                        <a:rPr sz="1400" b="1" spc="-25" dirty="0">
                          <a:latin typeface="+mn-lt"/>
                          <a:cs typeface="Calibri"/>
                        </a:rPr>
                        <a:t>Türkiye</a:t>
                      </a:r>
                      <a:endParaRPr sz="1400" b="1" dirty="0">
                        <a:latin typeface="+mn-lt"/>
                        <a:cs typeface="Calibri"/>
                      </a:endParaRPr>
                    </a:p>
                  </a:txBody>
                  <a:tcPr marL="0" marR="0" marT="1460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ct val="100000"/>
                        </a:lnSpc>
                        <a:spcBef>
                          <a:spcPts val="234"/>
                        </a:spcBef>
                      </a:pPr>
                      <a:r>
                        <a:rPr lang="tr-TR" sz="1400" spc="-5" dirty="0" smtClean="0">
                          <a:solidFill>
                            <a:schemeClr val="tx1"/>
                          </a:solidFill>
                          <a:latin typeface="+mn-lt"/>
                          <a:cs typeface="Calibri"/>
                        </a:rPr>
                        <a:t>16.583.005</a:t>
                      </a:r>
                      <a:endParaRPr lang="tr-TR" sz="1400" spc="-5" dirty="0">
                        <a:solidFill>
                          <a:schemeClr val="tx1"/>
                        </a:solidFill>
                        <a:latin typeface="+mn-lt"/>
                        <a:cs typeface="Calibri"/>
                      </a:endParaRPr>
                    </a:p>
                  </a:txBody>
                  <a:tcPr marL="0" marR="0" marT="2984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234"/>
                        </a:spcBef>
                      </a:pPr>
                      <a:r>
                        <a:rPr lang="tr-TR" sz="1400" spc="-5" dirty="0" smtClean="0">
                          <a:solidFill>
                            <a:schemeClr val="tx1"/>
                          </a:solidFill>
                          <a:latin typeface="+mn-lt"/>
                          <a:cs typeface="Calibri"/>
                        </a:rPr>
                        <a:t>52.363.410</a:t>
                      </a:r>
                      <a:endParaRPr lang="tr-TR" sz="1400" spc="-5" dirty="0">
                        <a:solidFill>
                          <a:schemeClr val="tx1"/>
                        </a:solidFill>
                        <a:latin typeface="+mn-lt"/>
                        <a:cs typeface="Calibri"/>
                      </a:endParaRPr>
                    </a:p>
                  </a:txBody>
                  <a:tcPr marL="0" marR="0" marT="29844"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400" b="1" i="0" u="none" strike="noStrike" dirty="0" smtClean="0">
                          <a:effectLst/>
                          <a:latin typeface="Arial"/>
                        </a:rPr>
                        <a:t>68.946.415</a:t>
                      </a:r>
                      <a:endParaRPr lang="tr-TR" sz="1400" b="1" i="0" u="none" strike="noStrike" dirty="0">
                        <a:effectLst/>
                        <a:latin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bl>
          </a:graphicData>
        </a:graphic>
      </p:graphicFrame>
      <p:sp>
        <p:nvSpPr>
          <p:cNvPr id="28" name="object 17"/>
          <p:cNvSpPr/>
          <p:nvPr/>
        </p:nvSpPr>
        <p:spPr>
          <a:xfrm>
            <a:off x="4959671" y="1423628"/>
            <a:ext cx="580975" cy="512410"/>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18"/>
          <p:cNvSpPr/>
          <p:nvPr/>
        </p:nvSpPr>
        <p:spPr>
          <a:xfrm>
            <a:off x="4901951" y="1423628"/>
            <a:ext cx="448106" cy="5410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19"/>
          <p:cNvSpPr/>
          <p:nvPr/>
        </p:nvSpPr>
        <p:spPr>
          <a:xfrm>
            <a:off x="4953164" y="1479838"/>
            <a:ext cx="334010" cy="428625"/>
          </a:xfrm>
          <a:custGeom>
            <a:avLst/>
            <a:gdLst/>
            <a:ahLst/>
            <a:cxnLst/>
            <a:rect l="l" t="t" r="r" b="b"/>
            <a:pathLst>
              <a:path w="334009" h="428625">
                <a:moveTo>
                  <a:pt x="166877" y="0"/>
                </a:moveTo>
                <a:lnTo>
                  <a:pt x="0" y="0"/>
                </a:lnTo>
                <a:lnTo>
                  <a:pt x="166877" y="214122"/>
                </a:lnTo>
                <a:lnTo>
                  <a:pt x="0" y="428243"/>
                </a:lnTo>
                <a:lnTo>
                  <a:pt x="166877" y="428243"/>
                </a:lnTo>
                <a:lnTo>
                  <a:pt x="333755" y="214122"/>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20"/>
          <p:cNvSpPr/>
          <p:nvPr/>
        </p:nvSpPr>
        <p:spPr>
          <a:xfrm>
            <a:off x="5094140" y="1423628"/>
            <a:ext cx="446506"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21"/>
          <p:cNvSpPr/>
          <p:nvPr/>
        </p:nvSpPr>
        <p:spPr>
          <a:xfrm>
            <a:off x="5145188" y="1479838"/>
            <a:ext cx="332740" cy="428625"/>
          </a:xfrm>
          <a:custGeom>
            <a:avLst/>
            <a:gdLst/>
            <a:ahLst/>
            <a:cxnLst/>
            <a:rect l="l" t="t" r="r" b="b"/>
            <a:pathLst>
              <a:path w="332740" h="428625">
                <a:moveTo>
                  <a:pt x="166115" y="0"/>
                </a:moveTo>
                <a:lnTo>
                  <a:pt x="0" y="0"/>
                </a:lnTo>
                <a:lnTo>
                  <a:pt x="166115" y="214122"/>
                </a:lnTo>
                <a:lnTo>
                  <a:pt x="0" y="428243"/>
                </a:lnTo>
                <a:lnTo>
                  <a:pt x="166115" y="428243"/>
                </a:lnTo>
                <a:lnTo>
                  <a:pt x="332231" y="214122"/>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53"/>
          <p:cNvSpPr txBox="1"/>
          <p:nvPr/>
        </p:nvSpPr>
        <p:spPr>
          <a:xfrm>
            <a:off x="5581349" y="1184717"/>
            <a:ext cx="6242477" cy="1265090"/>
          </a:xfrm>
          <a:prstGeom prst="rect">
            <a:avLst/>
          </a:prstGeom>
          <a:ln w="19050">
            <a:solidFill>
              <a:srgbClr val="BCD6ED"/>
            </a:solidFill>
          </a:ln>
        </p:spPr>
        <p:txBody>
          <a:bodyPr vert="horz" wrap="square" lIns="0" tIns="33655" rIns="0" bIns="0" rtlCol="0">
            <a:spAutoFit/>
          </a:bodyPr>
          <a:lstStyle/>
          <a:p>
            <a:pPr marL="91440" marR="85090" lvl="0" algn="just">
              <a:spcBef>
                <a:spcPts val="265"/>
              </a:spcBef>
              <a:defRPr/>
            </a:pPr>
            <a:r>
              <a:rPr lang="tr-TR" sz="1600" spc="-5" dirty="0">
                <a:solidFill>
                  <a:prstClr val="black"/>
                </a:solidFill>
                <a:cs typeface="Calibri"/>
              </a:rPr>
              <a:t>TRB1 Bölgesi`nde 2021 yılı bitkisel üretim değerinin % 3,5`ini Bingöl  oluşturmaktadır. Bingöl’ün 2023 yılı bitkisel üretimi içerisinde tarla bitkileri üretiminde çayır otu (1.867.941 Ton), yonca (323.501 Ton) ve silajlık mısır (127.840 Ton), meyvecilikte ise Elma (12.633 Ton) ve Ceviz (2.727 Ton) üretimi ile ön plana çıkmaktadır.</a:t>
            </a:r>
          </a:p>
        </p:txBody>
      </p:sp>
      <p:sp>
        <p:nvSpPr>
          <p:cNvPr id="34" name="object 9"/>
          <p:cNvSpPr txBox="1"/>
          <p:nvPr/>
        </p:nvSpPr>
        <p:spPr>
          <a:xfrm>
            <a:off x="678778" y="3561572"/>
            <a:ext cx="11145047" cy="443070"/>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vert="horz" wrap="square" lIns="0" tIns="12065" rIns="0" bIns="0" rtlCol="0">
            <a:spAutoFit/>
          </a:bodyPr>
          <a:lstStyle/>
          <a:p>
            <a:pPr marL="91440" fontAlgn="ctr">
              <a:spcBef>
                <a:spcPts val="265"/>
              </a:spcBef>
            </a:pPr>
            <a:r>
              <a:rPr lang="de-DE" sz="1400" spc="-5" dirty="0">
                <a:solidFill>
                  <a:srgbClr val="C00000"/>
                </a:solidFill>
                <a:cs typeface="Calibri"/>
              </a:rPr>
              <a:t>* </a:t>
            </a:r>
            <a:r>
              <a:rPr lang="tr-TR" sz="1400" spc="-5" dirty="0">
                <a:solidFill>
                  <a:srgbClr val="C00000"/>
                </a:solidFill>
                <a:cs typeface="Calibri"/>
              </a:rPr>
              <a:t>Hayvansal Ürünler Değeri</a:t>
            </a:r>
            <a:r>
              <a:rPr lang="de-DE" sz="1400" spc="-5" dirty="0">
                <a:solidFill>
                  <a:srgbClr val="C00000"/>
                </a:solidFill>
                <a:cs typeface="Calibri"/>
              </a:rPr>
              <a:t>: </a:t>
            </a:r>
            <a:r>
              <a:rPr lang="tr-TR" sz="1400" spc="-10" dirty="0">
                <a:solidFill>
                  <a:prstClr val="black"/>
                </a:solidFill>
                <a:cs typeface="Calibri"/>
              </a:rPr>
              <a:t>2021 Yılı Hayvansal ürünler Değeri Verisi TÜİK tarafından yayınlanmamıştır. 2022 yılından itibaren ise </a:t>
            </a:r>
            <a:r>
              <a:rPr lang="tr-TR" sz="1400" dirty="0">
                <a:solidFill>
                  <a:srgbClr val="000000"/>
                </a:solidFill>
                <a:latin typeface="Calibri" panose="020F0502020204030204" pitchFamily="34" charset="0"/>
                <a:cs typeface="Calibri" panose="020F0502020204030204" pitchFamily="34" charset="0"/>
              </a:rPr>
              <a:t>Bitkisel Üretim Değeri, </a:t>
            </a:r>
            <a:r>
              <a:rPr lang="tr-TR" sz="1400" spc="-5" dirty="0">
                <a:solidFill>
                  <a:srgbClr val="000000"/>
                </a:solidFill>
                <a:latin typeface="Calibri" panose="020F0502020204030204" pitchFamily="34" charset="0"/>
                <a:cs typeface="Calibri" panose="020F0502020204030204" pitchFamily="34" charset="0"/>
              </a:rPr>
              <a:t>Canlı </a:t>
            </a:r>
            <a:r>
              <a:rPr lang="tr-TR" sz="1400" spc="-10" dirty="0">
                <a:solidFill>
                  <a:srgbClr val="000000"/>
                </a:solidFill>
                <a:latin typeface="Calibri" panose="020F0502020204030204" pitchFamily="34" charset="0"/>
                <a:cs typeface="Calibri" panose="020F0502020204030204" pitchFamily="34" charset="0"/>
              </a:rPr>
              <a:t>Hayvan</a:t>
            </a:r>
            <a:r>
              <a:rPr lang="tr-TR" sz="1400" spc="-40" dirty="0">
                <a:solidFill>
                  <a:srgbClr val="000000"/>
                </a:solidFill>
                <a:latin typeface="Calibri" panose="020F0502020204030204" pitchFamily="34" charset="0"/>
                <a:cs typeface="Calibri" panose="020F0502020204030204" pitchFamily="34" charset="0"/>
              </a:rPr>
              <a:t> </a:t>
            </a:r>
            <a:r>
              <a:rPr lang="tr-TR" sz="1400" spc="-10" dirty="0">
                <a:solidFill>
                  <a:srgbClr val="000000"/>
                </a:solidFill>
                <a:latin typeface="Calibri" panose="020F0502020204030204" pitchFamily="34" charset="0"/>
                <a:cs typeface="Calibri" panose="020F0502020204030204" pitchFamily="34" charset="0"/>
              </a:rPr>
              <a:t>Değeri ve Hayvansal </a:t>
            </a:r>
            <a:r>
              <a:rPr lang="tr-TR" sz="1400" spc="-5" dirty="0">
                <a:solidFill>
                  <a:srgbClr val="000000"/>
                </a:solidFill>
                <a:latin typeface="Calibri" panose="020F0502020204030204" pitchFamily="34" charset="0"/>
                <a:cs typeface="Calibri" panose="020F0502020204030204" pitchFamily="34" charset="0"/>
              </a:rPr>
              <a:t>Ürünler</a:t>
            </a:r>
            <a:r>
              <a:rPr lang="tr-TR" sz="1400" spc="-10" dirty="0">
                <a:solidFill>
                  <a:srgbClr val="000000"/>
                </a:solidFill>
                <a:latin typeface="Calibri" panose="020F0502020204030204" pitchFamily="34" charset="0"/>
                <a:cs typeface="Calibri" panose="020F0502020204030204" pitchFamily="34" charset="0"/>
              </a:rPr>
              <a:t> Değeri verileri yayınlanmamaktadır.</a:t>
            </a:r>
            <a:endParaRPr lang="tr-TR" sz="1400" dirty="0">
              <a:latin typeface="Arial" panose="020B0604020202020204" pitchFamily="34" charset="0"/>
            </a:endParaRPr>
          </a:p>
        </p:txBody>
      </p:sp>
      <p:sp>
        <p:nvSpPr>
          <p:cNvPr id="35" name="object 18"/>
          <p:cNvSpPr/>
          <p:nvPr/>
        </p:nvSpPr>
        <p:spPr>
          <a:xfrm>
            <a:off x="4901951" y="2688282"/>
            <a:ext cx="448106" cy="541045"/>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20"/>
          <p:cNvSpPr/>
          <p:nvPr/>
        </p:nvSpPr>
        <p:spPr>
          <a:xfrm>
            <a:off x="5094140" y="2688282"/>
            <a:ext cx="446506"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19"/>
          <p:cNvSpPr/>
          <p:nvPr/>
        </p:nvSpPr>
        <p:spPr>
          <a:xfrm>
            <a:off x="4969922" y="2754647"/>
            <a:ext cx="303614" cy="428625"/>
          </a:xfrm>
          <a:custGeom>
            <a:avLst/>
            <a:gdLst/>
            <a:ahLst/>
            <a:cxnLst/>
            <a:rect l="l" t="t" r="r" b="b"/>
            <a:pathLst>
              <a:path w="334009" h="428625">
                <a:moveTo>
                  <a:pt x="166877" y="0"/>
                </a:moveTo>
                <a:lnTo>
                  <a:pt x="0" y="0"/>
                </a:lnTo>
                <a:lnTo>
                  <a:pt x="166877" y="214122"/>
                </a:lnTo>
                <a:lnTo>
                  <a:pt x="0" y="428243"/>
                </a:lnTo>
                <a:lnTo>
                  <a:pt x="166877" y="428243"/>
                </a:lnTo>
                <a:lnTo>
                  <a:pt x="333755" y="214122"/>
                </a:lnTo>
                <a:lnTo>
                  <a:pt x="166877"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20"/>
          <p:cNvSpPr/>
          <p:nvPr/>
        </p:nvSpPr>
        <p:spPr>
          <a:xfrm>
            <a:off x="5121136" y="2698437"/>
            <a:ext cx="405872" cy="541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21"/>
          <p:cNvSpPr/>
          <p:nvPr/>
        </p:nvSpPr>
        <p:spPr>
          <a:xfrm>
            <a:off x="5134337" y="2754646"/>
            <a:ext cx="332740" cy="428625"/>
          </a:xfrm>
          <a:custGeom>
            <a:avLst/>
            <a:gdLst/>
            <a:ahLst/>
            <a:cxnLst/>
            <a:rect l="l" t="t" r="r" b="b"/>
            <a:pathLst>
              <a:path w="332740" h="428625">
                <a:moveTo>
                  <a:pt x="166115" y="0"/>
                </a:moveTo>
                <a:lnTo>
                  <a:pt x="0" y="0"/>
                </a:lnTo>
                <a:lnTo>
                  <a:pt x="166115" y="214122"/>
                </a:lnTo>
                <a:lnTo>
                  <a:pt x="0" y="428243"/>
                </a:lnTo>
                <a:lnTo>
                  <a:pt x="166115" y="428243"/>
                </a:lnTo>
                <a:lnTo>
                  <a:pt x="332231" y="214122"/>
                </a:lnTo>
                <a:lnTo>
                  <a:pt x="166115" y="0"/>
                </a:lnTo>
                <a:close/>
              </a:path>
            </a:pathLst>
          </a:custGeom>
          <a:solidFill>
            <a:srgbClr val="BCD6E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4311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Tarım ve Kırsal Kalkınma Destekleri</a:t>
            </a:r>
          </a:p>
        </p:txBody>
      </p:sp>
      <p:sp>
        <p:nvSpPr>
          <p:cNvPr id="17" name="object 7"/>
          <p:cNvSpPr txBox="1"/>
          <p:nvPr/>
        </p:nvSpPr>
        <p:spPr>
          <a:xfrm>
            <a:off x="568902" y="976544"/>
            <a:ext cx="10927839"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2006-2024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Yılında Yapılan Destekler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7519" y="1487537"/>
            <a:ext cx="3098578" cy="2062491"/>
          </a:xfrm>
          <a:prstGeom prst="rect">
            <a:avLst/>
          </a:prstGeom>
        </p:spPr>
      </p:pic>
      <p:pic>
        <p:nvPicPr>
          <p:cNvPr id="5" name="Resim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8163" y="1487536"/>
            <a:ext cx="3098578" cy="2062491"/>
          </a:xfrm>
          <a:prstGeom prst="rect">
            <a:avLst/>
          </a:prstGeom>
        </p:spPr>
      </p:pic>
      <p:pic>
        <p:nvPicPr>
          <p:cNvPr id="7" name="Resim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7519" y="3633766"/>
            <a:ext cx="3098577" cy="2062491"/>
          </a:xfrm>
          <a:prstGeom prst="rect">
            <a:avLst/>
          </a:prstGeom>
        </p:spPr>
      </p:pic>
      <p:pic>
        <p:nvPicPr>
          <p:cNvPr id="8" name="Resim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8398163" y="3633766"/>
            <a:ext cx="3098578" cy="2062491"/>
          </a:xfrm>
          <a:prstGeom prst="rect">
            <a:avLst/>
          </a:prstGeom>
        </p:spPr>
      </p:pic>
      <p:sp>
        <p:nvSpPr>
          <p:cNvPr id="12" name="Yuvarlatılmış Dikdörtgen 11"/>
          <p:cNvSpPr/>
          <p:nvPr/>
        </p:nvSpPr>
        <p:spPr>
          <a:xfrm>
            <a:off x="1535026" y="1850785"/>
            <a:ext cx="2261420" cy="1227488"/>
          </a:xfrm>
          <a:prstGeom prst="roundRect">
            <a:avLst/>
          </a:prstGeom>
          <a:gradFill>
            <a:gsLst>
              <a:gs pos="0">
                <a:srgbClr val="781E1E"/>
              </a:gs>
              <a:gs pos="50000">
                <a:srgbClr val="9C2728"/>
              </a:gs>
              <a:gs pos="100000">
                <a:srgbClr val="90201E"/>
              </a:gs>
            </a:gsLst>
            <a:path path="circle">
              <a:fillToRect t="100000" r="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160 </a:t>
            </a:r>
            <a:r>
              <a:rPr kumimoji="0" lang="tr-TR" sz="2000" b="1" i="0" u="none" strike="noStrike" kern="1200" cap="none" spc="0" normalizeH="0" baseline="0" noProof="0" dirty="0">
                <a:ln>
                  <a:noFill/>
                </a:ln>
                <a:solidFill>
                  <a:prstClr val="white"/>
                </a:solidFill>
                <a:effectLst/>
                <a:uLnTx/>
                <a:uFillTx/>
                <a:latin typeface="Calibri"/>
                <a:ea typeface="+mn-ea"/>
                <a:cs typeface="+mn-cs"/>
              </a:rPr>
              <a:t>Adet Tamamlanan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smtClean="0">
                <a:ln>
                  <a:noFill/>
                </a:ln>
                <a:solidFill>
                  <a:prstClr val="white"/>
                </a:solidFill>
                <a:effectLst/>
                <a:uLnTx/>
                <a:uFillTx/>
                <a:latin typeface="Calibri"/>
                <a:ea typeface="+mn-ea"/>
                <a:cs typeface="+mn-cs"/>
              </a:rPr>
              <a:t>Proje</a:t>
            </a:r>
            <a:endParaRPr kumimoji="0" lang="tr-TR" sz="2000" b="1"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Yuvarlatılmış Dikdörtgen 12"/>
          <p:cNvSpPr/>
          <p:nvPr/>
        </p:nvSpPr>
        <p:spPr>
          <a:xfrm>
            <a:off x="533042" y="3673593"/>
            <a:ext cx="2160407" cy="1237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Yatırım </a:t>
            </a:r>
            <a:r>
              <a:rPr kumimoji="0" lang="tr-TR" sz="2000" b="0" i="0" u="none" strike="noStrike" kern="1200" cap="none" spc="0" normalizeH="0" baseline="0" noProof="0" dirty="0">
                <a:ln>
                  <a:noFill/>
                </a:ln>
                <a:solidFill>
                  <a:prstClr val="black"/>
                </a:solidFill>
                <a:effectLst/>
                <a:uLnTx/>
                <a:uFillTx/>
                <a:latin typeface="Calibri"/>
                <a:ea typeface="+mn-ea"/>
                <a:cs typeface="+mn-cs"/>
              </a:rPr>
              <a:t>Sonunda  </a:t>
            </a: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DESTEKLEME</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a:p>
            <a:pPr lvl="0" algn="ctr">
              <a:defRPr/>
            </a:pPr>
            <a:r>
              <a:rPr lang="tr-TR" sz="2000" dirty="0" smtClean="0">
                <a:solidFill>
                  <a:prstClr val="black"/>
                </a:solidFill>
              </a:rPr>
              <a:t>Tutarı 250.554.046 </a:t>
            </a:r>
            <a:r>
              <a:rPr lang="tr-TR" sz="2000" dirty="0">
                <a:solidFill>
                  <a:prstClr val="black"/>
                </a:solidFill>
                <a:latin typeface="Arial" panose="020B0604020202020204" pitchFamily="34" charset="0"/>
                <a:cs typeface="Arial" pitchFamily="34" charset="0"/>
              </a:rPr>
              <a:t>₺</a:t>
            </a:r>
            <a:r>
              <a:rPr lang="tr-TR" sz="2000" dirty="0">
                <a:solidFill>
                  <a:prstClr val="black"/>
                </a:solidFill>
              </a:rPr>
              <a:t> </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Yuvarlatılmış Dikdörtgen 13"/>
          <p:cNvSpPr/>
          <p:nvPr/>
        </p:nvSpPr>
        <p:spPr>
          <a:xfrm>
            <a:off x="2785516" y="3673593"/>
            <a:ext cx="2163556" cy="123754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smtClean="0">
                <a:ln>
                  <a:noFill/>
                </a:ln>
                <a:solidFill>
                  <a:prstClr val="black"/>
                </a:solidFill>
                <a:effectLst/>
                <a:uLnTx/>
                <a:uFillTx/>
                <a:latin typeface="Calibri"/>
                <a:ea typeface="+mn-ea"/>
                <a:cs typeface="+mn-cs"/>
              </a:rPr>
              <a:t>Yatırım </a:t>
            </a:r>
            <a:r>
              <a:rPr kumimoji="0" lang="tr-TR" sz="2000" b="0" i="0" u="none" strike="noStrike" kern="1200" cap="none" spc="0" normalizeH="0" baseline="0" noProof="0" dirty="0">
                <a:ln>
                  <a:noFill/>
                </a:ln>
                <a:solidFill>
                  <a:prstClr val="black"/>
                </a:solidFill>
                <a:effectLst/>
                <a:uLnTx/>
                <a:uFillTx/>
                <a:latin typeface="Calibri"/>
                <a:ea typeface="+mn-ea"/>
                <a:cs typeface="+mn-cs"/>
              </a:rPr>
              <a:t>Sonunda</a:t>
            </a:r>
          </a:p>
          <a:p>
            <a:pPr algn="ctr">
              <a:defRPr/>
            </a:pPr>
            <a:r>
              <a:rPr kumimoji="0" lang="tr-TR" sz="2000" b="0" i="0" u="none" strike="noStrike" kern="1200" cap="none" spc="0" normalizeH="0" baseline="0" noProof="0" dirty="0">
                <a:ln>
                  <a:noFill/>
                </a:ln>
                <a:solidFill>
                  <a:prstClr val="black"/>
                </a:solidFill>
                <a:effectLst/>
                <a:uLnTx/>
                <a:uFillTx/>
                <a:latin typeface="Calibri"/>
                <a:ea typeface="+mn-ea"/>
                <a:cs typeface="+mn-cs"/>
              </a:rPr>
              <a:t>ÖDENEN Hibe </a:t>
            </a:r>
            <a:r>
              <a:rPr lang="tr-TR" sz="2000" dirty="0" smtClean="0">
                <a:solidFill>
                  <a:prstClr val="black"/>
                </a:solidFill>
              </a:rPr>
              <a:t>Tutarı 125.459.667 </a:t>
            </a:r>
            <a:r>
              <a:rPr lang="tr-TR" sz="2000" dirty="0" smtClean="0">
                <a:solidFill>
                  <a:prstClr val="black"/>
                </a:solidFill>
                <a:latin typeface="Arial" pitchFamily="34" charset="0"/>
                <a:cs typeface="Arial" pitchFamily="34" charset="0"/>
              </a:rPr>
              <a:t>₺</a:t>
            </a:r>
            <a:endParaRPr kumimoji="0" lang="tr-TR"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487809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12"/>
          <p:cNvSpPr txBox="1"/>
          <p:nvPr/>
        </p:nvSpPr>
        <p:spPr>
          <a:xfrm>
            <a:off x="676048" y="4712055"/>
            <a:ext cx="5294446" cy="1415772"/>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0" rIns="0" bIns="0" rtlCol="0">
            <a:spAutoFit/>
          </a:bodyPr>
          <a:lstStyle/>
          <a:p>
            <a:pPr marL="3175" marR="0" lvl="0" indent="0" algn="ctr" defTabSz="914400" rtl="0" eaLnBrk="1" fontAlgn="auto" latinLnBrk="0" hangingPunct="1">
              <a:lnSpc>
                <a:spcPct val="100000"/>
              </a:lnSpc>
              <a:spcBef>
                <a:spcPts val="0"/>
              </a:spcBef>
              <a:spcAft>
                <a:spcPts val="0"/>
              </a:spcAft>
              <a:buClrTx/>
              <a:buSzTx/>
              <a:buFontTx/>
              <a:buNone/>
              <a:tabLst/>
              <a:defRPr/>
            </a:pPr>
            <a:endParaRPr lang="tr-TR" sz="1000" b="1" spc="-5" dirty="0">
              <a:solidFill>
                <a:srgbClr val="FFFFFF"/>
              </a:solidFill>
              <a:latin typeface="Calibri"/>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2003-2024 </a:t>
            </a:r>
            <a:r>
              <a:rPr kumimoji="0" lang="tr-TR" sz="2400" b="1" i="0" u="none" strike="noStrike" kern="1200" cap="none" spc="-5" normalizeH="0" baseline="0" noProof="0" dirty="0">
                <a:ln>
                  <a:noFill/>
                </a:ln>
                <a:solidFill>
                  <a:srgbClr val="FFFFFF"/>
                </a:solidFill>
                <a:effectLst/>
                <a:uLnTx/>
                <a:uFillTx/>
                <a:latin typeface="Calibri"/>
                <a:ea typeface="+mn-ea"/>
                <a:cs typeface="Calibri"/>
              </a:rPr>
              <a:t>Yılları </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Arasında;</a:t>
            </a:r>
            <a:endParaRPr kumimoji="0" lang="tr-TR" sz="2400" b="1" i="0" u="none" strike="noStrike" kern="1200" cap="none" spc="-5" normalizeH="0" baseline="0" noProof="0" dirty="0">
              <a:ln>
                <a:noFill/>
              </a:ln>
              <a:solidFill>
                <a:srgbClr val="FFFFFF"/>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dirty="0">
                <a:ln>
                  <a:noFill/>
                </a:ln>
                <a:solidFill>
                  <a:srgbClr val="FFFFFF"/>
                </a:solidFill>
                <a:effectLst/>
                <a:uLnTx/>
                <a:uFillTx/>
                <a:latin typeface="Calibri"/>
                <a:ea typeface="+mn-ea"/>
                <a:cs typeface="Calibri"/>
              </a:rPr>
              <a:t>Toplam </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450.650 </a:t>
            </a:r>
            <a:r>
              <a:rPr kumimoji="0" lang="tr-TR" sz="2400" b="1" i="0" u="none" strike="noStrike" kern="1200" cap="none" spc="-5" normalizeH="0" baseline="0" noProof="0" dirty="0">
                <a:ln>
                  <a:noFill/>
                </a:ln>
                <a:solidFill>
                  <a:srgbClr val="FFFFFF"/>
                </a:solidFill>
                <a:effectLst/>
                <a:uLnTx/>
                <a:uFillTx/>
                <a:latin typeface="Calibri"/>
                <a:ea typeface="+mn-ea"/>
                <a:cs typeface="Calibri"/>
              </a:rPr>
              <a:t>Dekarlık Alanda,</a:t>
            </a:r>
          </a:p>
          <a:p>
            <a:pPr marL="3175"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5" normalizeH="0" baseline="0" noProof="0" smtClean="0">
                <a:ln>
                  <a:noFill/>
                </a:ln>
                <a:solidFill>
                  <a:srgbClr val="FFFFFF"/>
                </a:solidFill>
                <a:effectLst/>
                <a:uLnTx/>
                <a:uFillTx/>
                <a:latin typeface="Calibri"/>
                <a:ea typeface="+mn-ea"/>
                <a:cs typeface="Calibri"/>
              </a:rPr>
              <a:t>8.165.925 </a:t>
            </a:r>
            <a:r>
              <a:rPr kumimoji="0" lang="tr-TR" sz="2400" b="1" i="0" u="none" strike="noStrike" kern="1200" cap="none" spc="-5" normalizeH="0" baseline="0" noProof="0" dirty="0">
                <a:ln>
                  <a:noFill/>
                </a:ln>
                <a:solidFill>
                  <a:srgbClr val="FFFFFF"/>
                </a:solidFill>
                <a:effectLst/>
                <a:uLnTx/>
                <a:uFillTx/>
                <a:latin typeface="Calibri"/>
                <a:ea typeface="+mn-ea"/>
                <a:cs typeface="Calibri"/>
              </a:rPr>
              <a:t>Adet Fidan Dikilmiştir</a:t>
            </a:r>
            <a:r>
              <a:rPr kumimoji="0" lang="tr-TR" sz="2400" b="1" i="0" u="none" strike="noStrike" kern="1200" cap="none" spc="-5" normalizeH="0" baseline="0" noProof="0" dirty="0" smtClean="0">
                <a:ln>
                  <a:noFill/>
                </a:ln>
                <a:solidFill>
                  <a:srgbClr val="FFFFFF"/>
                </a:solidFill>
                <a:effectLst/>
                <a:uLnTx/>
                <a:uFillTx/>
                <a:latin typeface="Calibri"/>
                <a:ea typeface="+mn-ea"/>
                <a:cs typeface="Calibri"/>
              </a:rPr>
              <a:t>.</a:t>
            </a:r>
            <a:endParaRPr kumimoji="0" lang="tr-TR" sz="1000" b="1" i="0" u="none" strike="noStrike" kern="1200" cap="none" spc="-5" normalizeH="0" baseline="0" noProof="0" dirty="0" smtClean="0">
              <a:ln>
                <a:noFill/>
              </a:ln>
              <a:solidFill>
                <a:srgbClr val="FFFFFF"/>
              </a:solidFill>
              <a:effectLst/>
              <a:uLnTx/>
              <a:uFillTx/>
              <a:latin typeface="Calibri"/>
              <a:ea typeface="+mn-ea"/>
              <a:cs typeface="Calibri"/>
            </a:endParaRPr>
          </a:p>
          <a:p>
            <a:pPr marL="3175" marR="0" lvl="0" indent="0" algn="ctr" defTabSz="914400" rtl="0" eaLnBrk="1" fontAlgn="auto" latinLnBrk="0" hangingPunct="1">
              <a:lnSpc>
                <a:spcPct val="100000"/>
              </a:lnSpc>
              <a:spcBef>
                <a:spcPts val="0"/>
              </a:spcBef>
              <a:spcAft>
                <a:spcPts val="0"/>
              </a:spcAft>
              <a:buClrTx/>
              <a:buSzTx/>
              <a:buFontTx/>
              <a:buNone/>
              <a:tabLst/>
              <a:defRPr/>
            </a:pPr>
            <a:endParaRPr lang="tr-TR" sz="1000" b="1" dirty="0">
              <a:solidFill>
                <a:schemeClr val="bg1"/>
              </a:solidFill>
              <a:ea typeface="Calibri" panose="020F0502020204030204" pitchFamily="34" charset="0"/>
              <a:cs typeface="Times New Roman" panose="02020603050405020304" pitchFamily="18" charset="0"/>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a:ln>
                  <a:noFill/>
                </a:ln>
                <a:solidFill>
                  <a:prstClr val="white"/>
                </a:solidFill>
                <a:effectLst/>
                <a:uLnTx/>
                <a:uFillTx/>
                <a:latin typeface="Calibri" panose="020F0502020204030204"/>
                <a:ea typeface="+mn-ea"/>
                <a:cs typeface="+mn-cs"/>
              </a:rPr>
              <a:t>Orman </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1074105529"/>
              </p:ext>
            </p:extLst>
          </p:nvPr>
        </p:nvGraphicFramePr>
        <p:xfrm>
          <a:off x="676048" y="962946"/>
          <a:ext cx="5294446" cy="3644915"/>
        </p:xfrm>
        <a:graphic>
          <a:graphicData uri="http://schemas.openxmlformats.org/drawingml/2006/table">
            <a:tbl>
              <a:tblPr/>
              <a:tblGrid>
                <a:gridCol w="4195356">
                  <a:extLst>
                    <a:ext uri="{9D8B030D-6E8A-4147-A177-3AD203B41FA5}">
                      <a16:colId xmlns:a16="http://schemas.microsoft.com/office/drawing/2014/main" val="1683748635"/>
                    </a:ext>
                  </a:extLst>
                </a:gridCol>
                <a:gridCol w="1099090">
                  <a:extLst>
                    <a:ext uri="{9D8B030D-6E8A-4147-A177-3AD203B41FA5}">
                      <a16:colId xmlns:a16="http://schemas.microsoft.com/office/drawing/2014/main" val="1620524514"/>
                    </a:ext>
                  </a:extLst>
                </a:gridCol>
              </a:tblGrid>
              <a:tr h="727723">
                <a:tc>
                  <a:txBody>
                    <a:bodyPr/>
                    <a:lstStyle/>
                    <a:p>
                      <a:pPr marL="8255" algn="ctr">
                        <a:lnSpc>
                          <a:spcPct val="100000"/>
                        </a:lnSpc>
                        <a:spcBef>
                          <a:spcPts val="595"/>
                        </a:spcBef>
                      </a:pPr>
                      <a:r>
                        <a:rPr sz="1400" b="1" spc="-10" dirty="0">
                          <a:latin typeface="+mn-lt"/>
                        </a:rPr>
                        <a:t>Orman</a:t>
                      </a:r>
                      <a:r>
                        <a:rPr sz="1400" b="1" spc="20" dirty="0">
                          <a:latin typeface="+mn-lt"/>
                        </a:rPr>
                        <a:t> </a:t>
                      </a:r>
                      <a:r>
                        <a:rPr sz="1400" b="1" spc="-5" dirty="0">
                          <a:latin typeface="+mn-lt"/>
                        </a:rPr>
                        <a:t>Alanı</a:t>
                      </a:r>
                      <a:endParaRPr sz="1400" b="1" dirty="0">
                        <a:latin typeface="+mn-lt"/>
                        <a:cs typeface="Calibri"/>
                      </a:endParaRPr>
                    </a:p>
                  </a:txBody>
                  <a:tcPr marL="0" marR="0" marT="755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595"/>
                        </a:spcBef>
                      </a:pPr>
                      <a:r>
                        <a:rPr sz="1400" b="1" dirty="0">
                          <a:latin typeface="+mn-lt"/>
                        </a:rPr>
                        <a:t>Alan</a:t>
                      </a:r>
                      <a:r>
                        <a:rPr sz="1400" b="1" spc="-90" dirty="0">
                          <a:latin typeface="+mn-lt"/>
                        </a:rPr>
                        <a:t> </a:t>
                      </a:r>
                      <a:r>
                        <a:rPr sz="1400" b="1" spc="-5" dirty="0">
                          <a:latin typeface="+mn-lt"/>
                        </a:rPr>
                        <a:t>(</a:t>
                      </a:r>
                      <a:r>
                        <a:rPr sz="1400" b="1" spc="-5" dirty="0" smtClean="0">
                          <a:latin typeface="+mn-lt"/>
                        </a:rPr>
                        <a:t>ha)</a:t>
                      </a:r>
                      <a:endParaRPr sz="1400" b="1" dirty="0">
                        <a:latin typeface="+mn-lt"/>
                        <a:cs typeface="Calibri"/>
                      </a:endParaRPr>
                    </a:p>
                  </a:txBody>
                  <a:tcPr marL="0" marR="0" marT="755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422498070"/>
                  </a:ext>
                </a:extLst>
              </a:tr>
              <a:tr h="729298">
                <a:tc>
                  <a:txBody>
                    <a:bodyPr/>
                    <a:lstStyle/>
                    <a:p>
                      <a:pPr marL="8255">
                        <a:lnSpc>
                          <a:spcPct val="100000"/>
                        </a:lnSpc>
                        <a:spcBef>
                          <a:spcPts val="365"/>
                        </a:spcBef>
                      </a:pPr>
                      <a:r>
                        <a:rPr sz="1400" spc="-10" dirty="0">
                          <a:latin typeface="+mn-lt"/>
                        </a:rPr>
                        <a:t>Amenajman </a:t>
                      </a:r>
                      <a:r>
                        <a:rPr sz="1400" spc="-15" dirty="0" err="1">
                          <a:latin typeface="+mn-lt"/>
                        </a:rPr>
                        <a:t>Verilerine</a:t>
                      </a:r>
                      <a:r>
                        <a:rPr sz="1400" spc="-15" dirty="0">
                          <a:latin typeface="+mn-lt"/>
                        </a:rPr>
                        <a:t> </a:t>
                      </a:r>
                      <a:r>
                        <a:rPr sz="1400" spc="-10" dirty="0" err="1" smtClean="0">
                          <a:latin typeface="+mn-lt"/>
                        </a:rPr>
                        <a:t>Göre</a:t>
                      </a:r>
                      <a:r>
                        <a:rPr lang="tr-TR" sz="1400" spc="-10" dirty="0" smtClean="0">
                          <a:latin typeface="+mn-lt"/>
                        </a:rPr>
                        <a:t> Orman Varlığı </a:t>
                      </a:r>
                      <a:r>
                        <a:rPr sz="1400" spc="-10" dirty="0" smtClean="0">
                          <a:latin typeface="+mn-lt"/>
                        </a:rPr>
                        <a:t>(%</a:t>
                      </a:r>
                      <a:r>
                        <a:rPr lang="tr-TR" sz="1400" spc="-10" dirty="0" smtClean="0">
                          <a:latin typeface="+mn-lt"/>
                        </a:rPr>
                        <a:t>33</a:t>
                      </a:r>
                      <a:r>
                        <a:rPr sz="1400" spc="-10" dirty="0" smtClean="0">
                          <a:latin typeface="+mn-lt"/>
                        </a:rPr>
                        <a:t>)</a:t>
                      </a:r>
                      <a:endParaRPr sz="1400" dirty="0">
                        <a:latin typeface="+mn-lt"/>
                        <a:cs typeface="Calibri"/>
                      </a:endParaRPr>
                    </a:p>
                  </a:txBody>
                  <a:tcPr marL="0" marR="0" marT="463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5"/>
                        </a:spcBef>
                      </a:pPr>
                      <a:r>
                        <a:rPr lang="tr-TR" sz="1400" dirty="0" smtClean="0">
                          <a:latin typeface="+mn-lt"/>
                        </a:rPr>
                        <a:t>321</a:t>
                      </a:r>
                      <a:r>
                        <a:rPr sz="1400" dirty="0" smtClean="0">
                          <a:latin typeface="+mn-lt"/>
                        </a:rPr>
                        <a:t>.</a:t>
                      </a:r>
                      <a:r>
                        <a:rPr lang="tr-TR" sz="1400" dirty="0" smtClean="0">
                          <a:latin typeface="+mn-lt"/>
                        </a:rPr>
                        <a:t>466</a:t>
                      </a:r>
                      <a:endParaRPr sz="1400" dirty="0">
                        <a:latin typeface="+mn-lt"/>
                        <a:cs typeface="Calibri"/>
                      </a:endParaRPr>
                    </a:p>
                  </a:txBody>
                  <a:tcPr marL="0" marR="0" marT="463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729298">
                <a:tc>
                  <a:txBody>
                    <a:bodyPr/>
                    <a:lstStyle/>
                    <a:p>
                      <a:pPr marL="8255">
                        <a:lnSpc>
                          <a:spcPct val="100000"/>
                        </a:lnSpc>
                        <a:spcBef>
                          <a:spcPts val="190"/>
                        </a:spcBef>
                      </a:pPr>
                      <a:r>
                        <a:rPr sz="1400" spc="-10" dirty="0">
                          <a:latin typeface="+mn-lt"/>
                        </a:rPr>
                        <a:t>Kadastrosu</a:t>
                      </a:r>
                      <a:r>
                        <a:rPr sz="1400" spc="-5" dirty="0">
                          <a:latin typeface="+mn-lt"/>
                        </a:rPr>
                        <a:t> </a:t>
                      </a:r>
                      <a:r>
                        <a:rPr sz="1400" spc="-20" dirty="0">
                          <a:latin typeface="+mn-lt"/>
                        </a:rPr>
                        <a:t>Yapılan</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90"/>
                        </a:spcBef>
                      </a:pPr>
                      <a:r>
                        <a:rPr lang="tr-TR" sz="1400" dirty="0" smtClean="0">
                          <a:latin typeface="+mn-lt"/>
                        </a:rPr>
                        <a:t>318</a:t>
                      </a:r>
                      <a:r>
                        <a:rPr sz="1400" dirty="0" smtClean="0">
                          <a:latin typeface="+mn-lt"/>
                        </a:rPr>
                        <a:t>.</a:t>
                      </a:r>
                      <a:r>
                        <a:rPr lang="tr-TR" sz="1400" dirty="0" smtClean="0">
                          <a:latin typeface="+mn-lt"/>
                        </a:rPr>
                        <a:t>651</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r h="729298">
                <a:tc>
                  <a:txBody>
                    <a:bodyPr/>
                    <a:lstStyle/>
                    <a:p>
                      <a:pPr marL="8255">
                        <a:lnSpc>
                          <a:spcPct val="100000"/>
                        </a:lnSpc>
                        <a:spcBef>
                          <a:spcPts val="190"/>
                        </a:spcBef>
                      </a:pPr>
                      <a:r>
                        <a:rPr sz="1400" spc="-25" dirty="0">
                          <a:latin typeface="+mn-lt"/>
                        </a:rPr>
                        <a:t>Tescili</a:t>
                      </a:r>
                      <a:r>
                        <a:rPr sz="1400" spc="-10" dirty="0">
                          <a:latin typeface="+mn-lt"/>
                        </a:rPr>
                        <a:t> </a:t>
                      </a:r>
                      <a:r>
                        <a:rPr sz="1400" spc="-20" dirty="0">
                          <a:latin typeface="+mn-lt"/>
                        </a:rPr>
                        <a:t>Yapılan</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90"/>
                        </a:spcBef>
                      </a:pPr>
                      <a:r>
                        <a:rPr lang="tr-TR" sz="1400" dirty="0" smtClean="0">
                          <a:latin typeface="+mn-lt"/>
                        </a:rPr>
                        <a:t>318</a:t>
                      </a:r>
                      <a:r>
                        <a:rPr sz="1400" dirty="0" smtClean="0">
                          <a:latin typeface="+mn-lt"/>
                        </a:rPr>
                        <a:t>.</a:t>
                      </a:r>
                      <a:r>
                        <a:rPr lang="tr-TR" sz="1400" dirty="0" smtClean="0">
                          <a:latin typeface="+mn-lt"/>
                        </a:rPr>
                        <a:t>651</a:t>
                      </a:r>
                      <a:endParaRPr sz="1400" dirty="0">
                        <a:latin typeface="+mn-lt"/>
                        <a:cs typeface="Calibri"/>
                      </a:endParaRPr>
                    </a:p>
                  </a:txBody>
                  <a:tcPr marL="0" marR="0" marT="241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729298">
                <a:tc>
                  <a:txBody>
                    <a:bodyPr/>
                    <a:lstStyle/>
                    <a:p>
                      <a:pPr marL="8255">
                        <a:lnSpc>
                          <a:spcPct val="100000"/>
                        </a:lnSpc>
                      </a:pPr>
                      <a:r>
                        <a:rPr sz="1400" spc="-5" dirty="0" err="1">
                          <a:latin typeface="+mn-lt"/>
                        </a:rPr>
                        <a:t>Orman</a:t>
                      </a:r>
                      <a:r>
                        <a:rPr sz="1400" spc="-5" dirty="0">
                          <a:latin typeface="+mn-lt"/>
                        </a:rPr>
                        <a:t> Sınırları Dışına Çıkarılan </a:t>
                      </a:r>
                      <a:r>
                        <a:rPr sz="1400" spc="-10" dirty="0">
                          <a:latin typeface="+mn-lt"/>
                        </a:rPr>
                        <a:t>2/B</a:t>
                      </a:r>
                      <a:r>
                        <a:rPr sz="1400" spc="-35" dirty="0">
                          <a:latin typeface="+mn-lt"/>
                        </a:rPr>
                        <a:t> </a:t>
                      </a:r>
                      <a:r>
                        <a:rPr sz="1400" spc="-5" dirty="0">
                          <a:latin typeface="+mn-lt"/>
                        </a:rPr>
                        <a:t>Alanı</a:t>
                      </a:r>
                      <a:endParaRPr sz="1400" dirty="0">
                        <a:latin typeface="+mn-lt"/>
                        <a:cs typeface="Calibri"/>
                      </a:endParaRPr>
                    </a:p>
                  </a:txBody>
                  <a:tcPr marL="0" marR="0" marT="38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tr-TR" sz="1400" dirty="0" smtClean="0">
                          <a:latin typeface="+mn-lt"/>
                          <a:cs typeface="Calibri"/>
                        </a:rPr>
                        <a:t>2.246</a:t>
                      </a:r>
                      <a:endParaRPr sz="1400" dirty="0">
                        <a:latin typeface="+mn-lt"/>
                        <a:cs typeface="Calibri"/>
                      </a:endParaRPr>
                    </a:p>
                  </a:txBody>
                  <a:tcPr marL="0" marR="0" marT="38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bl>
          </a:graphicData>
        </a:graphic>
      </p:graphicFrame>
      <p:pic>
        <p:nvPicPr>
          <p:cNvPr id="2" name="Resim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62946"/>
            <a:ext cx="5483210" cy="4299335"/>
          </a:xfrm>
          <a:prstGeom prst="rect">
            <a:avLst/>
          </a:prstGeom>
        </p:spPr>
      </p:pic>
      <p:sp>
        <p:nvSpPr>
          <p:cNvPr id="11" name="object 12"/>
          <p:cNvSpPr txBox="1"/>
          <p:nvPr/>
        </p:nvSpPr>
        <p:spPr>
          <a:xfrm>
            <a:off x="6087036" y="5348126"/>
            <a:ext cx="5492174" cy="779701"/>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0" rIns="0" bIns="0" rtlCol="0">
            <a:spAutoFit/>
          </a:bodyPr>
          <a:lstStyle/>
          <a:p>
            <a:pPr lvl="0" algn="ctr">
              <a:spcBef>
                <a:spcPts val="365"/>
              </a:spcBef>
              <a:defRPr/>
            </a:pPr>
            <a:endParaRPr lang="tr-TR" sz="1000" b="1" spc="-5" dirty="0" smtClean="0">
              <a:solidFill>
                <a:srgbClr val="FFFFFF"/>
              </a:solidFill>
              <a:latin typeface="Calibri"/>
              <a:cs typeface="Calibri"/>
            </a:endParaRPr>
          </a:p>
          <a:p>
            <a:pPr lvl="0" algn="ctr">
              <a:spcBef>
                <a:spcPts val="365"/>
              </a:spcBef>
              <a:defRPr/>
            </a:pPr>
            <a:r>
              <a:rPr lang="tr-TR" sz="2400" b="1" spc="-5" dirty="0" smtClean="0">
                <a:solidFill>
                  <a:srgbClr val="FFFFFF"/>
                </a:solidFill>
                <a:latin typeface="Calibri"/>
                <a:cs typeface="Calibri"/>
              </a:rPr>
              <a:t>Ormanların Ağaç Serveti </a:t>
            </a:r>
            <a:r>
              <a:rPr lang="tr-TR" sz="2400" b="1" spc="-5" dirty="0">
                <a:solidFill>
                  <a:schemeClr val="bg1"/>
                </a:solidFill>
                <a:cs typeface="Calibri"/>
              </a:rPr>
              <a:t>2.879.298</a:t>
            </a:r>
            <a:r>
              <a:rPr lang="tr-TR" sz="2400" b="1" dirty="0">
                <a:solidFill>
                  <a:schemeClr val="bg1"/>
                </a:solidFill>
              </a:rPr>
              <a:t> </a:t>
            </a:r>
            <a:r>
              <a:rPr lang="tr-TR" sz="2400" b="1" dirty="0" smtClean="0">
                <a:solidFill>
                  <a:schemeClr val="bg1"/>
                </a:solidFill>
                <a:ea typeface="Calibri" panose="020F0502020204030204" pitchFamily="34" charset="0"/>
                <a:cs typeface="Times New Roman" panose="02020603050405020304" pitchFamily="18" charset="0"/>
              </a:rPr>
              <a:t>m</a:t>
            </a:r>
            <a:r>
              <a:rPr lang="tr-TR" sz="2400" b="1" baseline="30000" dirty="0" smtClean="0">
                <a:solidFill>
                  <a:schemeClr val="bg1"/>
                </a:solidFill>
                <a:ea typeface="Calibri" panose="020F0502020204030204" pitchFamily="34" charset="0"/>
                <a:cs typeface="Times New Roman" panose="02020603050405020304" pitchFamily="18" charset="0"/>
              </a:rPr>
              <a:t>3</a:t>
            </a:r>
            <a:endParaRPr lang="tr-TR" sz="1500" b="1" baseline="30000" dirty="0" smtClean="0">
              <a:solidFill>
                <a:schemeClr val="bg1"/>
              </a:solidFill>
              <a:ea typeface="Calibri" panose="020F0502020204030204" pitchFamily="34" charset="0"/>
              <a:cs typeface="Times New Roman" panose="02020603050405020304" pitchFamily="18" charset="0"/>
            </a:endParaRPr>
          </a:p>
          <a:p>
            <a:pPr lvl="0" algn="ctr">
              <a:spcBef>
                <a:spcPts val="365"/>
              </a:spcBef>
              <a:defRPr/>
            </a:pPr>
            <a:endParaRPr lang="tr-TR" sz="1000" b="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286551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panose="020F0502020204030204"/>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endParaRP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panose="020F0502020204030204"/>
                <a:ea typeface="+mn-ea"/>
                <a:cs typeface="+mn-cs"/>
              </a:rPr>
              <a:t>Et ve Süt Kurumu</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bject 7"/>
          <p:cNvSpPr txBox="1"/>
          <p:nvPr/>
        </p:nvSpPr>
        <p:spPr>
          <a:xfrm>
            <a:off x="687832" y="985420"/>
            <a:ext cx="5162553"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Et Ve Süt Kurumu</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2" name="object 7"/>
          <p:cNvSpPr txBox="1"/>
          <p:nvPr/>
        </p:nvSpPr>
        <p:spPr>
          <a:xfrm>
            <a:off x="6303144" y="985420"/>
            <a:ext cx="5228948"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Toplam Hayvan Kesimi Adet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3" name="Grafik 12"/>
          <p:cNvGraphicFramePr/>
          <p:nvPr>
            <p:extLst/>
          </p:nvPr>
        </p:nvGraphicFramePr>
        <p:xfrm>
          <a:off x="6303145" y="1373984"/>
          <a:ext cx="5228949" cy="2071179"/>
        </p:xfrm>
        <a:graphic>
          <a:graphicData uri="http://schemas.openxmlformats.org/drawingml/2006/chart">
            <c:chart xmlns:c="http://schemas.openxmlformats.org/drawingml/2006/chart" xmlns:r="http://schemas.openxmlformats.org/officeDocument/2006/relationships" r:id="rId2"/>
          </a:graphicData>
        </a:graphic>
      </p:graphicFrame>
      <p:sp>
        <p:nvSpPr>
          <p:cNvPr id="14" name="object 7"/>
          <p:cNvSpPr txBox="1"/>
          <p:nvPr/>
        </p:nvSpPr>
        <p:spPr>
          <a:xfrm>
            <a:off x="6303144" y="3592029"/>
            <a:ext cx="5228948" cy="278922"/>
          </a:xfrm>
          <a:prstGeom prst="rect">
            <a:avLst/>
          </a:prstGeom>
          <a:solidFill>
            <a:srgbClr val="333E50"/>
          </a:solidFill>
        </p:spPr>
        <p:txBody>
          <a:bodyPr vert="horz" wrap="square" lIns="0" tIns="32384" rIns="0" bIns="0" rtlCol="0">
            <a:spAutoFit/>
          </a:bodyPr>
          <a:lstStyle/>
          <a:p>
            <a:pPr marL="91440" marR="0" lvl="0" indent="0" algn="l" defTabSz="914400" rtl="0" eaLnBrk="1" fontAlgn="auto" latinLnBrk="0" hangingPunct="1">
              <a:lnSpc>
                <a:spcPct val="100000"/>
              </a:lnSpc>
              <a:spcBef>
                <a:spcPts val="254"/>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Toplam Hayvan </a:t>
            </a:r>
            <a:r>
              <a:rPr kumimoji="0" lang="tr-TR" sz="1600" b="1" i="0" u="none" strike="noStrike" kern="1200" cap="none" spc="-10" normalizeH="0" baseline="0" noProof="0" smtClean="0">
                <a:ln>
                  <a:noFill/>
                </a:ln>
                <a:solidFill>
                  <a:srgbClr val="FFFFFF"/>
                </a:solidFill>
                <a:effectLst/>
                <a:uLnTx/>
                <a:uFillTx/>
                <a:latin typeface="Calibri"/>
                <a:ea typeface="+mn-ea"/>
                <a:cs typeface="Calibri"/>
              </a:rPr>
              <a:t>Kesimi Kilo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Grafik 14"/>
          <p:cNvGraphicFramePr/>
          <p:nvPr>
            <p:extLst>
              <p:ext uri="{D42A27DB-BD31-4B8C-83A1-F6EECF244321}">
                <p14:modId xmlns:p14="http://schemas.microsoft.com/office/powerpoint/2010/main" val="2933701494"/>
              </p:ext>
            </p:extLst>
          </p:nvPr>
        </p:nvGraphicFramePr>
        <p:xfrm>
          <a:off x="6303144" y="4017818"/>
          <a:ext cx="5228950" cy="21077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o 16"/>
          <p:cNvGraphicFramePr>
            <a:graphicFrameLocks noGrp="1"/>
          </p:cNvGraphicFramePr>
          <p:nvPr>
            <p:extLst/>
          </p:nvPr>
        </p:nvGraphicFramePr>
        <p:xfrm>
          <a:off x="681851" y="1373986"/>
          <a:ext cx="5168534" cy="4751605"/>
        </p:xfrm>
        <a:graphic>
          <a:graphicData uri="http://schemas.openxmlformats.org/drawingml/2006/table">
            <a:tbl>
              <a:tblPr/>
              <a:tblGrid>
                <a:gridCol w="2898747">
                  <a:extLst>
                    <a:ext uri="{9D8B030D-6E8A-4147-A177-3AD203B41FA5}">
                      <a16:colId xmlns:a16="http://schemas.microsoft.com/office/drawing/2014/main" val="1683748635"/>
                    </a:ext>
                  </a:extLst>
                </a:gridCol>
                <a:gridCol w="2269787">
                  <a:extLst>
                    <a:ext uri="{9D8B030D-6E8A-4147-A177-3AD203B41FA5}">
                      <a16:colId xmlns:a16="http://schemas.microsoft.com/office/drawing/2014/main" val="1620524514"/>
                    </a:ext>
                  </a:extLst>
                </a:gridCol>
              </a:tblGrid>
              <a:tr h="950321">
                <a:tc>
                  <a:txBody>
                    <a:bodyPr/>
                    <a:lstStyle/>
                    <a:p>
                      <a:pPr marL="91440">
                        <a:lnSpc>
                          <a:spcPct val="100000"/>
                        </a:lnSpc>
                        <a:spcBef>
                          <a:spcPts val="645"/>
                        </a:spcBef>
                      </a:pPr>
                      <a:r>
                        <a:rPr lang="tr-TR" sz="1400" spc="-15" dirty="0" smtClean="0">
                          <a:latin typeface="+mn-lt"/>
                          <a:cs typeface="Calibri"/>
                        </a:rPr>
                        <a:t>Kuruluş Yılı</a:t>
                      </a:r>
                      <a:endParaRPr sz="1400"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4455" algn="ctr">
                        <a:lnSpc>
                          <a:spcPct val="100000"/>
                        </a:lnSpc>
                        <a:spcBef>
                          <a:spcPts val="645"/>
                        </a:spcBef>
                      </a:pPr>
                      <a:r>
                        <a:rPr lang="tr-TR" sz="1400" spc="-5" dirty="0" smtClean="0">
                          <a:latin typeface="+mn-lt"/>
                          <a:cs typeface="Calibri"/>
                        </a:rPr>
                        <a:t>1988</a:t>
                      </a:r>
                      <a:endParaRPr sz="1400" dirty="0">
                        <a:latin typeface="+mn-lt"/>
                        <a:cs typeface="Calibri"/>
                      </a:endParaRPr>
                    </a:p>
                  </a:txBody>
                  <a:tcPr marL="0" marR="0" marT="819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950321">
                <a:tc>
                  <a:txBody>
                    <a:bodyPr/>
                    <a:lstStyle/>
                    <a:p>
                      <a:pPr marL="91440">
                        <a:lnSpc>
                          <a:spcPct val="100000"/>
                        </a:lnSpc>
                        <a:spcBef>
                          <a:spcPts val="265"/>
                        </a:spcBef>
                      </a:pPr>
                      <a:r>
                        <a:rPr lang="tr-TR" sz="1400" spc="-5" dirty="0" smtClean="0">
                          <a:latin typeface="+mn-lt"/>
                          <a:cs typeface="Calibri"/>
                        </a:rPr>
                        <a:t>Toplam Alan</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smtClean="0">
                          <a:latin typeface="+mn-lt"/>
                          <a:cs typeface="Calibri"/>
                        </a:rPr>
                        <a:t>248.000 M2</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418978"/>
                  </a:ext>
                </a:extLst>
              </a:tr>
              <a:tr h="950321">
                <a:tc>
                  <a:txBody>
                    <a:bodyPr/>
                    <a:lstStyle/>
                    <a:p>
                      <a:pPr marL="91440">
                        <a:lnSpc>
                          <a:spcPct val="100000"/>
                        </a:lnSpc>
                        <a:spcBef>
                          <a:spcPts val="265"/>
                        </a:spcBef>
                      </a:pPr>
                      <a:r>
                        <a:rPr lang="tr-TR" sz="1400" spc="-10" dirty="0" smtClean="0">
                          <a:latin typeface="+mn-lt"/>
                          <a:cs typeface="Calibri"/>
                        </a:rPr>
                        <a:t>Tesis</a:t>
                      </a:r>
                      <a:r>
                        <a:rPr lang="tr-TR" sz="1400" spc="-10" baseline="0" dirty="0" smtClean="0">
                          <a:latin typeface="+mn-lt"/>
                          <a:cs typeface="Calibri"/>
                        </a:rPr>
                        <a:t> Alanı</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spc="-5" dirty="0" smtClean="0">
                          <a:latin typeface="+mn-lt"/>
                          <a:cs typeface="Calibri"/>
                        </a:rPr>
                        <a:t>20.793 M2</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950321">
                <a:tc>
                  <a:txBody>
                    <a:bodyPr/>
                    <a:lstStyle/>
                    <a:p>
                      <a:pPr marL="91440">
                        <a:lnSpc>
                          <a:spcPct val="100000"/>
                        </a:lnSpc>
                        <a:spcBef>
                          <a:spcPts val="265"/>
                        </a:spcBef>
                      </a:pPr>
                      <a:r>
                        <a:rPr lang="tr-TR" sz="1400" dirty="0" smtClean="0">
                          <a:latin typeface="+mn-lt"/>
                          <a:cs typeface="Calibri"/>
                        </a:rPr>
                        <a:t>Günlük Kesim Kapasitesi</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l">
                        <a:lnSpc>
                          <a:spcPct val="100000"/>
                        </a:lnSpc>
                        <a:spcBef>
                          <a:spcPts val="265"/>
                        </a:spcBef>
                      </a:pPr>
                      <a:r>
                        <a:rPr lang="tr-TR" sz="1400" dirty="0" smtClean="0">
                          <a:latin typeface="+mn-lt"/>
                          <a:cs typeface="Calibri"/>
                        </a:rPr>
                        <a:t>Büyükbaş	360 adet</a:t>
                      </a:r>
                    </a:p>
                    <a:p>
                      <a:pPr marR="82550" algn="l">
                        <a:lnSpc>
                          <a:spcPct val="100000"/>
                        </a:lnSpc>
                        <a:spcBef>
                          <a:spcPts val="265"/>
                        </a:spcBef>
                      </a:pPr>
                      <a:r>
                        <a:rPr lang="tr-TR" sz="1400" dirty="0" smtClean="0">
                          <a:latin typeface="+mn-lt"/>
                          <a:cs typeface="Calibri"/>
                        </a:rPr>
                        <a:t>Küçükbaş	2.600 adet</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950321">
                <a:tc>
                  <a:txBody>
                    <a:bodyPr/>
                    <a:lstStyle/>
                    <a:p>
                      <a:pPr marL="91440">
                        <a:lnSpc>
                          <a:spcPct val="100000"/>
                        </a:lnSpc>
                        <a:spcBef>
                          <a:spcPts val="265"/>
                        </a:spcBef>
                      </a:pPr>
                      <a:r>
                        <a:rPr lang="tr-TR" sz="1400" dirty="0" smtClean="0">
                          <a:latin typeface="+mn-lt"/>
                          <a:cs typeface="Calibri"/>
                        </a:rPr>
                        <a:t>Et Stoklama Kapasitesi</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82550" algn="ctr">
                        <a:lnSpc>
                          <a:spcPct val="100000"/>
                        </a:lnSpc>
                        <a:spcBef>
                          <a:spcPts val="265"/>
                        </a:spcBef>
                      </a:pPr>
                      <a:r>
                        <a:rPr lang="tr-TR" sz="1400" dirty="0" smtClean="0">
                          <a:latin typeface="+mn-lt"/>
                          <a:cs typeface="Calibri"/>
                        </a:rPr>
                        <a:t>1.500 Ton</a:t>
                      </a:r>
                      <a:endParaRPr sz="1400" dirty="0">
                        <a:latin typeface="+mn-lt"/>
                        <a:cs typeface="Calibri"/>
                      </a:endParaRPr>
                    </a:p>
                  </a:txBody>
                  <a:tcPr marL="0" marR="0" marT="3365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bl>
          </a:graphicData>
        </a:graphic>
      </p:graphicFrame>
    </p:spTree>
    <p:extLst>
      <p:ext uri="{BB962C8B-B14F-4D97-AF65-F5344CB8AC3E}">
        <p14:creationId xmlns:p14="http://schemas.microsoft.com/office/powerpoint/2010/main" val="352193753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6" name="Metin kutusu 1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DAP</a:t>
            </a:r>
          </a:p>
        </p:txBody>
      </p:sp>
      <p:sp>
        <p:nvSpPr>
          <p:cNvPr id="9" name="object 8"/>
          <p:cNvSpPr txBox="1"/>
          <p:nvPr/>
        </p:nvSpPr>
        <p:spPr>
          <a:xfrm>
            <a:off x="673101" y="961953"/>
            <a:ext cx="1085214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rPr>
              <a:t>Bingöl İli Yatırımları (2013-2023)</a:t>
            </a:r>
          </a:p>
        </p:txBody>
      </p:sp>
      <p:graphicFrame>
        <p:nvGraphicFramePr>
          <p:cNvPr id="10" name="Tablo 9"/>
          <p:cNvGraphicFramePr>
            <a:graphicFrameLocks noGrp="1"/>
          </p:cNvGraphicFramePr>
          <p:nvPr>
            <p:extLst/>
          </p:nvPr>
        </p:nvGraphicFramePr>
        <p:xfrm>
          <a:off x="673101" y="1314889"/>
          <a:ext cx="10852148" cy="3201574"/>
        </p:xfrm>
        <a:graphic>
          <a:graphicData uri="http://schemas.openxmlformats.org/drawingml/2006/table">
            <a:tbl>
              <a:tblPr/>
              <a:tblGrid>
                <a:gridCol w="5958705">
                  <a:extLst>
                    <a:ext uri="{9D8B030D-6E8A-4147-A177-3AD203B41FA5}">
                      <a16:colId xmlns:a16="http://schemas.microsoft.com/office/drawing/2014/main" val="1683748635"/>
                    </a:ext>
                  </a:extLst>
                </a:gridCol>
                <a:gridCol w="2165685">
                  <a:extLst>
                    <a:ext uri="{9D8B030D-6E8A-4147-A177-3AD203B41FA5}">
                      <a16:colId xmlns:a16="http://schemas.microsoft.com/office/drawing/2014/main" val="1620524514"/>
                    </a:ext>
                  </a:extLst>
                </a:gridCol>
                <a:gridCol w="2727758">
                  <a:extLst>
                    <a:ext uri="{9D8B030D-6E8A-4147-A177-3AD203B41FA5}">
                      <a16:colId xmlns:a16="http://schemas.microsoft.com/office/drawing/2014/main" val="490360371"/>
                    </a:ext>
                  </a:extLst>
                </a:gridCol>
              </a:tblGrid>
              <a:tr h="421114">
                <a:tc>
                  <a:txBody>
                    <a:bodyPr/>
                    <a:lstStyle/>
                    <a:p>
                      <a:pPr algn="ctr" fontAlgn="ctr"/>
                      <a:r>
                        <a:rPr lang="tr-TR" sz="1400" b="1" u="none" strike="noStrike" dirty="0">
                          <a:effectLst/>
                          <a:latin typeface="+mn-lt"/>
                        </a:rPr>
                        <a:t>Program Adı</a:t>
                      </a:r>
                      <a:endParaRPr lang="tr-TR" sz="1400" b="1" i="0" u="none" strike="noStrike" dirty="0">
                        <a:solidFill>
                          <a:schemeClr val="bg1"/>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effectLst/>
                          <a:latin typeface="+mn-lt"/>
                        </a:rPr>
                        <a:t>  Proje Sayısı </a:t>
                      </a:r>
                      <a:endParaRPr lang="tr-TR" sz="1400" b="1" i="0" u="none" strike="noStrike" kern="1200" dirty="0">
                        <a:solidFill>
                          <a:schemeClr val="bg1"/>
                        </a:solidFill>
                        <a:effectLst/>
                        <a:latin typeface="+mn-lt"/>
                        <a:ea typeface="+mn-ea"/>
                        <a:cs typeface="+mn-cs"/>
                      </a:endParaRPr>
                    </a:p>
                  </a:txBody>
                  <a:tcPr marL="44450" marR="18034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effectLst/>
                          <a:latin typeface="+mn-lt"/>
                        </a:rPr>
                        <a:t>    DAP Ödeneği</a:t>
                      </a:r>
                      <a:r>
                        <a:rPr lang="tr-TR" sz="1400" b="1" u="none" strike="noStrike" kern="1200" baseline="0" dirty="0">
                          <a:effectLst/>
                          <a:latin typeface="+mn-lt"/>
                        </a:rPr>
                        <a:t> </a:t>
                      </a:r>
                      <a:r>
                        <a:rPr lang="tr-TR" sz="1400" b="1" u="none" strike="noStrike" kern="1200" dirty="0">
                          <a:effectLst/>
                          <a:latin typeface="+mn-lt"/>
                        </a:rPr>
                        <a:t>(₺)</a:t>
                      </a:r>
                      <a:endParaRPr lang="tr-TR" sz="1400" b="1" i="0" u="none" strike="noStrike" kern="1200" dirty="0">
                        <a:solidFill>
                          <a:schemeClr val="bg1"/>
                        </a:solidFill>
                        <a:effectLst/>
                        <a:latin typeface="+mn-lt"/>
                        <a:ea typeface="Cambria" panose="02040503050406030204" pitchFamily="18" charset="0"/>
                        <a:cs typeface="+mn-cs"/>
                      </a:endParaRPr>
                    </a:p>
                  </a:txBody>
                  <a:tcPr marL="44450" marR="18034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7418978"/>
                  </a:ext>
                </a:extLst>
              </a:tr>
              <a:tr h="308940">
                <a:tc>
                  <a:txBody>
                    <a:bodyPr/>
                    <a:lstStyle/>
                    <a:p>
                      <a:pPr algn="l" fontAlgn="b"/>
                      <a:r>
                        <a:rPr lang="tr-TR" sz="1200" b="0" i="0" u="none" strike="noStrike" dirty="0">
                          <a:effectLst/>
                          <a:latin typeface="Calibri" panose="020F0502020204030204" pitchFamily="34" charset="0"/>
                        </a:rPr>
                        <a:t>Bitkisel Üretim Altyapısının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30.480.389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67163867"/>
                  </a:ext>
                </a:extLst>
              </a:tr>
              <a:tr h="308940">
                <a:tc>
                  <a:txBody>
                    <a:bodyPr/>
                    <a:lstStyle/>
                    <a:p>
                      <a:pPr algn="l" fontAlgn="b"/>
                      <a:r>
                        <a:rPr lang="tr-TR" sz="1200" b="0" i="0" u="none" strike="noStrike" dirty="0">
                          <a:effectLst/>
                          <a:latin typeface="Calibri" panose="020F0502020204030204" pitchFamily="34" charset="0"/>
                        </a:rPr>
                        <a:t>DAP Bölgesinde Okuma Kültürünün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31.105.768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308940">
                <a:tc>
                  <a:txBody>
                    <a:bodyPr/>
                    <a:lstStyle/>
                    <a:p>
                      <a:pPr algn="l" fontAlgn="b"/>
                      <a:r>
                        <a:rPr lang="tr-TR" sz="1200" b="0" i="0" u="none" strike="noStrike" dirty="0">
                          <a:effectLst/>
                          <a:latin typeface="Calibri" panose="020F0502020204030204" pitchFamily="34" charset="0"/>
                        </a:rPr>
                        <a:t>DAP Bölgesinde Rekreasyon Alanlarının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35.303.160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r h="308940">
                <a:tc>
                  <a:txBody>
                    <a:bodyPr/>
                    <a:lstStyle/>
                    <a:p>
                      <a:pPr algn="l" fontAlgn="b"/>
                      <a:r>
                        <a:rPr lang="tr-TR" sz="1200" b="0" i="0" u="none" strike="noStrike" dirty="0">
                          <a:effectLst/>
                          <a:latin typeface="Calibri" panose="020F0502020204030204" pitchFamily="34" charset="0"/>
                        </a:rPr>
                        <a:t>DAP İdaresi Muhtelif Kültür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3.880.524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664930089"/>
                  </a:ext>
                </a:extLst>
              </a:tr>
              <a:tr h="308940">
                <a:tc>
                  <a:txBody>
                    <a:bodyPr/>
                    <a:lstStyle/>
                    <a:p>
                      <a:pPr algn="l" fontAlgn="b"/>
                      <a:r>
                        <a:rPr lang="tr-TR" sz="1200" b="0" i="0" u="none" strike="noStrike" dirty="0">
                          <a:effectLst/>
                          <a:latin typeface="Calibri" panose="020F0502020204030204" pitchFamily="34" charset="0"/>
                        </a:rPr>
                        <a:t>Hayvan İçme Suyu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25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43.295.585</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96264576"/>
                  </a:ext>
                </a:extLst>
              </a:tr>
              <a:tr h="308940">
                <a:tc>
                  <a:txBody>
                    <a:bodyPr/>
                    <a:lstStyle/>
                    <a:p>
                      <a:pPr algn="l" fontAlgn="b"/>
                      <a:r>
                        <a:rPr lang="tr-TR" sz="1200" b="0" i="0" u="none" strike="noStrike" dirty="0">
                          <a:effectLst/>
                          <a:latin typeface="Calibri" panose="020F0502020204030204" pitchFamily="34" charset="0"/>
                        </a:rPr>
                        <a:t>Hayvancılık Altyapısının Geliştirilmesi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166.456.514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896682784"/>
                  </a:ext>
                </a:extLst>
              </a:tr>
              <a:tr h="308940">
                <a:tc>
                  <a:txBody>
                    <a:bodyPr/>
                    <a:lstStyle/>
                    <a:p>
                      <a:pPr algn="l" fontAlgn="b"/>
                      <a:r>
                        <a:rPr lang="tr-TR" sz="1200" b="0" i="0" u="none" strike="noStrike" dirty="0">
                          <a:effectLst/>
                          <a:latin typeface="Calibri" panose="020F0502020204030204" pitchFamily="34" charset="0"/>
                        </a:rPr>
                        <a:t>Küçük Ölçekli Tarımsal Sulama Projeleri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126</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620.935.902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199240286"/>
                  </a:ext>
                </a:extLst>
              </a:tr>
              <a:tr h="308940">
                <a:tc>
                  <a:txBody>
                    <a:bodyPr/>
                    <a:lstStyle/>
                    <a:p>
                      <a:pPr algn="l" fontAlgn="b"/>
                      <a:r>
                        <a:rPr lang="tr-TR" sz="1200" b="0" i="0" u="none" strike="noStrike" dirty="0">
                          <a:effectLst/>
                          <a:latin typeface="Calibri" panose="020F0502020204030204" pitchFamily="34" charset="0"/>
                        </a:rPr>
                        <a:t>Sanayi Altyapısının Geliştirilmesi Projesi</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Calibri" panose="020F0502020204030204" pitchFamily="34" charset="0"/>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a:effectLst/>
                          <a:latin typeface="Calibri" panose="020F0502020204030204" pitchFamily="34" charset="0"/>
                        </a:rPr>
                        <a:t>100.336.651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010080099"/>
                  </a:ext>
                </a:extLst>
              </a:tr>
              <a:tr h="308940">
                <a:tc>
                  <a:txBody>
                    <a:bodyPr/>
                    <a:lstStyle/>
                    <a:p>
                      <a:pPr algn="ctr" fontAlgn="ctr"/>
                      <a:r>
                        <a:rPr lang="tr-TR" sz="1400" b="1" u="none" strike="noStrike" dirty="0">
                          <a:effectLst/>
                          <a:latin typeface="+mn-lt"/>
                        </a:rPr>
                        <a:t>Toplam</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a:solidFill>
                            <a:srgbClr val="000000"/>
                          </a:solidFill>
                          <a:effectLst/>
                          <a:latin typeface="+mn-lt"/>
                        </a:rPr>
                        <a:t>198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a:solidFill>
                            <a:srgbClr val="000000"/>
                          </a:solidFill>
                          <a:effectLst/>
                          <a:latin typeface="+mn-lt"/>
                        </a:rPr>
                        <a:t>1.031.794.493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453296045"/>
                  </a:ext>
                </a:extLst>
              </a:tr>
            </a:tbl>
          </a:graphicData>
        </a:graphic>
      </p:graphicFrame>
      <p:sp>
        <p:nvSpPr>
          <p:cNvPr id="11" name="object 8">
            <a:extLst>
              <a:ext uri="{FF2B5EF4-FFF2-40B4-BE49-F238E27FC236}">
                <a16:creationId xmlns:a16="http://schemas.microsoft.com/office/drawing/2014/main" id="{098B5151-B211-4328-8D60-CDFAB1BFD2EC}"/>
              </a:ext>
            </a:extLst>
          </p:cNvPr>
          <p:cNvSpPr txBox="1"/>
          <p:nvPr/>
        </p:nvSpPr>
        <p:spPr>
          <a:xfrm>
            <a:off x="673099" y="4692375"/>
            <a:ext cx="10852150"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panose="020F0502020204030204"/>
                <a:ea typeface="+mn-ea"/>
                <a:cs typeface="Calibri"/>
              </a:rPr>
              <a:t>Bingöl İli Yatırımları (2024)</a:t>
            </a:r>
          </a:p>
        </p:txBody>
      </p:sp>
      <p:graphicFrame>
        <p:nvGraphicFramePr>
          <p:cNvPr id="13" name="Tablo 12">
            <a:extLst>
              <a:ext uri="{FF2B5EF4-FFF2-40B4-BE49-F238E27FC236}">
                <a16:creationId xmlns:a16="http://schemas.microsoft.com/office/drawing/2014/main" id="{D5449BD1-1D48-48FA-A7E7-B6B70929359A}"/>
              </a:ext>
            </a:extLst>
          </p:cNvPr>
          <p:cNvGraphicFramePr>
            <a:graphicFrameLocks noGrp="1"/>
          </p:cNvGraphicFramePr>
          <p:nvPr>
            <p:extLst/>
          </p:nvPr>
        </p:nvGraphicFramePr>
        <p:xfrm>
          <a:off x="673099" y="5007801"/>
          <a:ext cx="10852150" cy="1222670"/>
        </p:xfrm>
        <a:graphic>
          <a:graphicData uri="http://schemas.openxmlformats.org/drawingml/2006/table">
            <a:tbl>
              <a:tblPr/>
              <a:tblGrid>
                <a:gridCol w="5969748">
                  <a:extLst>
                    <a:ext uri="{9D8B030D-6E8A-4147-A177-3AD203B41FA5}">
                      <a16:colId xmlns:a16="http://schemas.microsoft.com/office/drawing/2014/main" val="1683748635"/>
                    </a:ext>
                  </a:extLst>
                </a:gridCol>
                <a:gridCol w="2151529">
                  <a:extLst>
                    <a:ext uri="{9D8B030D-6E8A-4147-A177-3AD203B41FA5}">
                      <a16:colId xmlns:a16="http://schemas.microsoft.com/office/drawing/2014/main" val="3797861755"/>
                    </a:ext>
                  </a:extLst>
                </a:gridCol>
                <a:gridCol w="2730873">
                  <a:extLst>
                    <a:ext uri="{9D8B030D-6E8A-4147-A177-3AD203B41FA5}">
                      <a16:colId xmlns:a16="http://schemas.microsoft.com/office/drawing/2014/main" val="1620524514"/>
                    </a:ext>
                  </a:extLst>
                </a:gridCol>
              </a:tblGrid>
              <a:tr h="244534">
                <a:tc>
                  <a:txBody>
                    <a:bodyPr/>
                    <a:lstStyle/>
                    <a:p>
                      <a:pPr algn="ctr" fontAlgn="ctr"/>
                      <a:r>
                        <a:rPr lang="tr-TR" sz="1400" b="1" u="none" strike="noStrike" dirty="0">
                          <a:effectLst/>
                          <a:latin typeface="+mn-lt"/>
                        </a:rPr>
                        <a:t>Uygulayıcı Kuruluş</a:t>
                      </a:r>
                      <a:endParaRPr lang="tr-TR" sz="1400" b="1" i="0" u="none" strike="noStrike" dirty="0">
                        <a:solidFill>
                          <a:schemeClr val="bg1"/>
                        </a:solidFill>
                        <a:effectLst/>
                        <a:latin typeface="+mn-lt"/>
                        <a:ea typeface="Cambria" panose="020405030504060302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algn="ctr" defTabSz="914400" rtl="0" eaLnBrk="1" fontAlgn="ctr" latinLnBrk="0" hangingPunct="1">
                        <a:lnSpc>
                          <a:spcPct val="107000"/>
                        </a:lnSpc>
                        <a:spcAft>
                          <a:spcPts val="0"/>
                        </a:spcAft>
                      </a:pPr>
                      <a:r>
                        <a:rPr lang="tr-TR" sz="1400" b="1" u="none" strike="noStrike" kern="1200" dirty="0">
                          <a:solidFill>
                            <a:schemeClr val="tx1"/>
                          </a:solidFill>
                          <a:effectLst/>
                          <a:latin typeface="+mn-lt"/>
                          <a:ea typeface="+mn-ea"/>
                          <a:cs typeface="+mn-cs"/>
                        </a:rPr>
                        <a:t>Proje Sayısı</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fontAlgn="ctr"/>
                      <a:r>
                        <a:rPr lang="tr-TR" sz="1400" b="1" u="none" strike="noStrike" dirty="0">
                          <a:effectLst/>
                          <a:latin typeface="+mn-lt"/>
                        </a:rPr>
                        <a:t>DAP </a:t>
                      </a:r>
                      <a:r>
                        <a:rPr lang="tr-TR" sz="1400" b="1" u="none" strike="noStrike" baseline="0" dirty="0">
                          <a:effectLst/>
                          <a:latin typeface="+mn-lt"/>
                        </a:rPr>
                        <a:t> </a:t>
                      </a:r>
                      <a:r>
                        <a:rPr lang="tr-TR" sz="1400" b="1" u="none" strike="noStrike" dirty="0">
                          <a:effectLst/>
                          <a:latin typeface="+mn-lt"/>
                        </a:rPr>
                        <a:t>Ödeneği (₺)</a:t>
                      </a:r>
                      <a:endParaRPr lang="tr-TR" sz="1400" b="1" i="0" u="none" strike="noStrike" dirty="0">
                        <a:solidFill>
                          <a:schemeClr val="bg1"/>
                        </a:solidFill>
                        <a:effectLst/>
                        <a:latin typeface="+mn-lt"/>
                        <a:ea typeface="Cambria" panose="02040503050406030204" pitchFamily="18" charset="0"/>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67418978"/>
                  </a:ext>
                </a:extLst>
              </a:tr>
              <a:tr h="244534">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mn-lt"/>
                          <a:ea typeface="+mn-ea"/>
                          <a:cs typeface="+mn-cs"/>
                        </a:rPr>
                        <a:t>İl Tarım ve Orman </a:t>
                      </a:r>
                      <a:r>
                        <a:rPr kumimoji="0" lang="tr-TR" sz="1200" b="0" i="0" u="none" strike="noStrike" kern="1200" cap="none" spc="0" normalizeH="0" baseline="0" noProof="0" dirty="0" smtClean="0">
                          <a:ln>
                            <a:noFill/>
                          </a:ln>
                          <a:solidFill>
                            <a:prstClr val="black"/>
                          </a:solidFill>
                          <a:effectLst/>
                          <a:uLnTx/>
                          <a:uFillTx/>
                          <a:latin typeface="+mn-lt"/>
                          <a:ea typeface="+mn-ea"/>
                          <a:cs typeface="+mn-cs"/>
                        </a:rPr>
                        <a:t>Müdürlüğü (Bingöl'de Küçükbaş Yetiştiricilerinin Desteklenmesi)</a:t>
                      </a:r>
                      <a:endParaRPr kumimoji="0" lang="tr-TR" sz="1200" b="0" i="0" u="none" strike="noStrike" kern="1200" cap="none" spc="0" normalizeH="0" baseline="0" noProof="0" dirty="0">
                        <a:ln>
                          <a:noFill/>
                        </a:ln>
                        <a:solidFill>
                          <a:prstClr val="black"/>
                        </a:solidFill>
                        <a:effectLst/>
                        <a:uLnTx/>
                        <a:uFillTx/>
                        <a:latin typeface="+mn-lt"/>
                        <a:ea typeface="+mn-ea"/>
                        <a:cs typeface="+mn-cs"/>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mn-lt"/>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7.264.306,00</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244534">
                <a:tc>
                  <a:txBody>
                    <a:bodyPr/>
                    <a:lstStyle/>
                    <a:p>
                      <a:pPr algn="l" fontAlgn="b"/>
                      <a:r>
                        <a:rPr kumimoji="0" lang="tr-TR" sz="1200" b="0" i="0" u="none" strike="noStrike" kern="1200" cap="none" spc="0" normalizeH="0" baseline="0" noProof="0" dirty="0" smtClean="0">
                          <a:ln>
                            <a:noFill/>
                          </a:ln>
                          <a:solidFill>
                            <a:prstClr val="black"/>
                          </a:solidFill>
                          <a:effectLst/>
                          <a:uLnTx/>
                          <a:uFillTx/>
                          <a:latin typeface="+mn-lt"/>
                          <a:ea typeface="+mn-ea"/>
                          <a:cs typeface="+mn-cs"/>
                        </a:rPr>
                        <a:t>İl Tarım ve Orman Müdürlüğü </a:t>
                      </a:r>
                      <a:r>
                        <a:rPr lang="tr-TR" sz="1200" b="0" i="0" u="none" strike="noStrike" dirty="0" smtClean="0">
                          <a:effectLst/>
                          <a:latin typeface="+mn-lt"/>
                        </a:rPr>
                        <a:t>(Bingöl'de Süt Sığırcılığını Destekleme)</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mn-lt"/>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2.969.504,00</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23899811"/>
                  </a:ext>
                </a:extLst>
              </a:tr>
              <a:tr h="244534">
                <a:tc>
                  <a:txBody>
                    <a:bodyPr/>
                    <a:lstStyle/>
                    <a:p>
                      <a:pPr algn="l" fontAlgn="b"/>
                      <a:r>
                        <a:rPr lang="tr-TR" sz="1200" b="0" i="0" u="none" strike="noStrike" dirty="0">
                          <a:effectLst/>
                          <a:latin typeface="+mn-lt"/>
                        </a:rPr>
                        <a:t>Bingöl</a:t>
                      </a:r>
                      <a:r>
                        <a:rPr lang="tr-TR" sz="1200" b="0" i="0" u="none" strike="noStrike" baseline="0" dirty="0">
                          <a:effectLst/>
                          <a:latin typeface="+mn-lt"/>
                        </a:rPr>
                        <a:t> İl Milli Eğitim </a:t>
                      </a:r>
                      <a:r>
                        <a:rPr lang="tr-TR" sz="1200" b="0" i="0" u="none" strike="noStrike" dirty="0" smtClean="0">
                          <a:effectLst/>
                          <a:latin typeface="+mn-lt"/>
                        </a:rPr>
                        <a:t>Müdürlüğü (Bingöl Merkez DAP ile Bingöl’de Bilim ve Teknoloji Yolcuğu)</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200" b="0" i="0" u="none" strike="noStrike" dirty="0">
                          <a:effectLst/>
                          <a:latin typeface="+mn-lt"/>
                        </a:rPr>
                        <a:t>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fontAlgn="b"/>
                      <a:r>
                        <a:rPr lang="tr-TR" sz="1200" b="0" i="0" u="none" strike="noStrike" dirty="0" smtClean="0">
                          <a:effectLst/>
                          <a:latin typeface="+mn-lt"/>
                        </a:rPr>
                        <a:t>3.573.011,25</a:t>
                      </a:r>
                      <a:endParaRPr lang="tr-TR" sz="1200" b="0" i="0" u="none" strike="noStrike" dirty="0">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5144380"/>
                  </a:ext>
                </a:extLst>
              </a:tr>
              <a:tr h="244534">
                <a:tc>
                  <a:txBody>
                    <a:bodyPr/>
                    <a:lstStyle/>
                    <a:p>
                      <a:pPr algn="ctr">
                        <a:lnSpc>
                          <a:spcPct val="107000"/>
                        </a:lnSpc>
                        <a:spcAft>
                          <a:spcPts val="0"/>
                        </a:spcAft>
                      </a:pPr>
                      <a:r>
                        <a:rPr lang="tr-TR" sz="1400" b="1" dirty="0">
                          <a:effectLst/>
                          <a:latin typeface="+mn-lt"/>
                          <a:ea typeface="Cambria" panose="02040503050406030204" pitchFamily="18" charset="0"/>
                          <a:cs typeface="Times New Roman" panose="02020603050405020304" pitchFamily="18" charset="0"/>
                        </a:rPr>
                        <a:t>Toplam</a:t>
                      </a:r>
                    </a:p>
                  </a:txBody>
                  <a:tcPr marL="71755" marR="71755"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dirty="0">
                          <a:solidFill>
                            <a:srgbClr val="000000"/>
                          </a:solidFill>
                          <a:effectLst/>
                          <a:latin typeface="+mn-lt"/>
                        </a:rPr>
                        <a:t>3</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b"/>
                      <a:r>
                        <a:rPr lang="tr-TR" sz="1400" b="1" i="0" u="none" strike="noStrike" smtClean="0">
                          <a:solidFill>
                            <a:srgbClr val="000000"/>
                          </a:solidFill>
                          <a:effectLst/>
                          <a:latin typeface="+mn-lt"/>
                        </a:rPr>
                        <a:t>13.806.821,25</a:t>
                      </a:r>
                      <a:endParaRPr lang="tr-TR" sz="1400" b="1" i="0" u="none" strike="noStrike" dirty="0">
                        <a:solidFill>
                          <a:srgbClr val="000000"/>
                        </a:solidFill>
                        <a:effectLst/>
                        <a:latin typeface="+mn-lt"/>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99240286"/>
                  </a:ext>
                </a:extLst>
              </a:tr>
            </a:tbl>
          </a:graphicData>
        </a:graphic>
      </p:graphicFrame>
    </p:spTree>
    <p:extLst>
      <p:ext uri="{BB962C8B-B14F-4D97-AF65-F5344CB8AC3E}">
        <p14:creationId xmlns:p14="http://schemas.microsoft.com/office/powerpoint/2010/main" val="211821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700583" y="705228"/>
            <a:ext cx="5269911"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İşletme Safhasındaki Baraj ve Göletler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DSİ</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object 8"/>
          <p:cNvSpPr txBox="1"/>
          <p:nvPr/>
        </p:nvSpPr>
        <p:spPr>
          <a:xfrm>
            <a:off x="6113807" y="705228"/>
            <a:ext cx="533227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İşletme Safhasındaki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Sulama Tesisleri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object 21"/>
          <p:cNvGraphicFramePr>
            <a:graphicFrameLocks noGrp="1"/>
          </p:cNvGraphicFramePr>
          <p:nvPr>
            <p:extLst>
              <p:ext uri="{D42A27DB-BD31-4B8C-83A1-F6EECF244321}">
                <p14:modId xmlns:p14="http://schemas.microsoft.com/office/powerpoint/2010/main" val="572788742"/>
              </p:ext>
            </p:extLst>
          </p:nvPr>
        </p:nvGraphicFramePr>
        <p:xfrm>
          <a:off x="700582" y="1070839"/>
          <a:ext cx="5269912" cy="3573100"/>
        </p:xfrm>
        <a:graphic>
          <a:graphicData uri="http://schemas.openxmlformats.org/drawingml/2006/table">
            <a:tbl>
              <a:tblPr firstRow="1" bandRow="1">
                <a:tableStyleId>{2D5ABB26-0587-4C30-8999-92F81FD0307C}</a:tableStyleId>
              </a:tblPr>
              <a:tblGrid>
                <a:gridCol w="2677040">
                  <a:extLst>
                    <a:ext uri="{9D8B030D-6E8A-4147-A177-3AD203B41FA5}">
                      <a16:colId xmlns:a16="http://schemas.microsoft.com/office/drawing/2014/main" val="20000"/>
                    </a:ext>
                  </a:extLst>
                </a:gridCol>
                <a:gridCol w="2592872">
                  <a:extLst>
                    <a:ext uri="{9D8B030D-6E8A-4147-A177-3AD203B41FA5}">
                      <a16:colId xmlns:a16="http://schemas.microsoft.com/office/drawing/2014/main" val="20001"/>
                    </a:ext>
                  </a:extLst>
                </a:gridCol>
              </a:tblGrid>
              <a:tr h="359314">
                <a:tc>
                  <a:txBody>
                    <a:bodyPr/>
                    <a:lstStyle/>
                    <a:p>
                      <a:pPr marL="7620" algn="ctr">
                        <a:lnSpc>
                          <a:spcPct val="100000"/>
                        </a:lnSpc>
                        <a:spcBef>
                          <a:spcPts val="170"/>
                        </a:spcBef>
                      </a:pPr>
                      <a:r>
                        <a:rPr lang="tr-TR" sz="1600" b="1" dirty="0" smtClean="0">
                          <a:latin typeface="+mn-lt"/>
                          <a:cs typeface="Calibri"/>
                        </a:rPr>
                        <a:t>Baraj/Gölet</a:t>
                      </a:r>
                      <a:endParaRPr sz="1600" b="1"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600" b="1" dirty="0" smtClean="0">
                          <a:latin typeface="+mn-lt"/>
                          <a:cs typeface="Calibri"/>
                        </a:rPr>
                        <a:t>Hizmete Alınma Tarihi</a:t>
                      </a:r>
                      <a:endParaRPr sz="16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a:solidFill>
                        <a:srgbClr val="9DC3E6"/>
                      </a:solidFill>
                      <a:prstDash val="solid"/>
                    </a:lnB>
                    <a:solidFill>
                      <a:srgbClr val="BCD6ED"/>
                    </a:solidFill>
                  </a:tcPr>
                </a:tc>
                <a:extLst>
                  <a:ext uri="{0D108BD9-81ED-4DB2-BD59-A6C34878D82A}">
                    <a16:rowId xmlns:a16="http://schemas.microsoft.com/office/drawing/2014/main" val="276769840"/>
                  </a:ext>
                </a:extLst>
              </a:tr>
              <a:tr h="359314">
                <a:tc>
                  <a:txBody>
                    <a:bodyPr/>
                    <a:lstStyle/>
                    <a:p>
                      <a:pPr marL="7620">
                        <a:lnSpc>
                          <a:spcPct val="100000"/>
                        </a:lnSpc>
                        <a:spcBef>
                          <a:spcPts val="170"/>
                        </a:spcBef>
                      </a:pPr>
                      <a:r>
                        <a:rPr lang="tr-TR" sz="1600" dirty="0" smtClean="0">
                          <a:latin typeface="+mn-lt"/>
                          <a:cs typeface="Calibri"/>
                        </a:rPr>
                        <a:t>Genç </a:t>
                      </a:r>
                      <a:r>
                        <a:rPr lang="tr-TR" sz="1600" dirty="0" err="1" smtClean="0">
                          <a:latin typeface="+mn-lt"/>
                          <a:cs typeface="Calibri"/>
                        </a:rPr>
                        <a:t>Çaytepe</a:t>
                      </a:r>
                      <a:r>
                        <a:rPr lang="tr-TR" sz="1600" dirty="0" smtClean="0">
                          <a:latin typeface="+mn-lt"/>
                          <a:cs typeface="Calibri"/>
                        </a:rPr>
                        <a:t> </a:t>
                      </a:r>
                      <a:r>
                        <a:rPr lang="tr-TR" sz="1600" dirty="0" err="1" smtClean="0">
                          <a:latin typeface="+mn-lt"/>
                          <a:cs typeface="Calibri"/>
                        </a:rPr>
                        <a:t>Göleti</a:t>
                      </a:r>
                      <a:endParaRPr sz="1600"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rgbClr val="C5DFB4"/>
                    </a:solidFill>
                  </a:tcPr>
                </a:tc>
                <a:tc>
                  <a:txBody>
                    <a:bodyPr/>
                    <a:lstStyle/>
                    <a:p>
                      <a:pPr algn="ctr">
                        <a:lnSpc>
                          <a:spcPct val="100000"/>
                        </a:lnSpc>
                        <a:spcBef>
                          <a:spcPts val="170"/>
                        </a:spcBef>
                      </a:pPr>
                      <a:r>
                        <a:rPr lang="tr-TR" sz="1600" dirty="0" smtClean="0">
                          <a:latin typeface="+mn-lt"/>
                          <a:cs typeface="Calibri"/>
                        </a:rPr>
                        <a:t>2019</a:t>
                      </a:r>
                      <a:endParaRPr sz="16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10001"/>
                  </a:ext>
                </a:extLst>
              </a:tr>
              <a:tr h="360086">
                <a:tc>
                  <a:txBody>
                    <a:bodyPr/>
                    <a:lstStyle/>
                    <a:p>
                      <a:pPr marL="7620">
                        <a:lnSpc>
                          <a:spcPct val="100000"/>
                        </a:lnSpc>
                        <a:spcBef>
                          <a:spcPts val="175"/>
                        </a:spcBef>
                      </a:pPr>
                      <a:r>
                        <a:rPr lang="tr-TR" sz="1600" dirty="0" smtClean="0">
                          <a:latin typeface="+mn-lt"/>
                          <a:cs typeface="Calibri"/>
                        </a:rPr>
                        <a:t>Genç Servi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2"/>
                  </a:ext>
                </a:extLst>
              </a:tr>
              <a:tr h="360086">
                <a:tc>
                  <a:txBody>
                    <a:bodyPr/>
                    <a:lstStyle/>
                    <a:p>
                      <a:pPr marL="7620">
                        <a:lnSpc>
                          <a:spcPct val="100000"/>
                        </a:lnSpc>
                        <a:spcBef>
                          <a:spcPts val="175"/>
                        </a:spcBef>
                      </a:pPr>
                      <a:r>
                        <a:rPr lang="tr-TR" sz="1600" dirty="0" smtClean="0">
                          <a:latin typeface="+mn-lt"/>
                          <a:cs typeface="Calibri"/>
                        </a:rPr>
                        <a:t>Gülbahar Barajı</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2014</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3"/>
                  </a:ext>
                </a:extLst>
              </a:tr>
              <a:tr h="360086">
                <a:tc>
                  <a:txBody>
                    <a:bodyPr/>
                    <a:lstStyle/>
                    <a:p>
                      <a:pPr marL="7620">
                        <a:lnSpc>
                          <a:spcPct val="100000"/>
                        </a:lnSpc>
                        <a:spcBef>
                          <a:spcPts val="175"/>
                        </a:spcBef>
                      </a:pPr>
                      <a:r>
                        <a:rPr lang="tr-TR" sz="1600" spc="-10" dirty="0" smtClean="0">
                          <a:latin typeface="+mn-lt"/>
                          <a:cs typeface="Calibri"/>
                        </a:rPr>
                        <a:t>Kiğı Barajı</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4"/>
                  </a:ext>
                </a:extLst>
              </a:tr>
              <a:tr h="360086">
                <a:tc>
                  <a:txBody>
                    <a:bodyPr/>
                    <a:lstStyle/>
                    <a:p>
                      <a:pPr marL="7620">
                        <a:lnSpc>
                          <a:spcPct val="100000"/>
                        </a:lnSpc>
                        <a:spcBef>
                          <a:spcPts val="175"/>
                        </a:spcBef>
                      </a:pPr>
                      <a:r>
                        <a:rPr lang="tr-TR" sz="1600" dirty="0" smtClean="0">
                          <a:latin typeface="+mn-lt"/>
                          <a:cs typeface="Calibri"/>
                        </a:rPr>
                        <a:t>Solhan </a:t>
                      </a:r>
                      <a:r>
                        <a:rPr lang="tr-TR" sz="1600" dirty="0" err="1" smtClean="0">
                          <a:latin typeface="+mn-lt"/>
                          <a:cs typeface="Calibri"/>
                        </a:rPr>
                        <a:t>Şimşirpınarı</a:t>
                      </a:r>
                      <a:r>
                        <a:rPr lang="tr-TR" sz="1600" dirty="0" smtClean="0">
                          <a:latin typeface="+mn-lt"/>
                          <a:cs typeface="Calibri"/>
                        </a:rPr>
                        <a:t>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5"/>
                  </a:ext>
                </a:extLst>
              </a:tr>
              <a:tr h="693185">
                <a:tc>
                  <a:txBody>
                    <a:bodyPr/>
                    <a:lstStyle/>
                    <a:p>
                      <a:pPr marL="7620">
                        <a:lnSpc>
                          <a:spcPct val="100000"/>
                        </a:lnSpc>
                        <a:spcBef>
                          <a:spcPts val="175"/>
                        </a:spcBef>
                      </a:pPr>
                      <a:r>
                        <a:rPr lang="tr-TR" sz="1600" dirty="0" smtClean="0">
                          <a:latin typeface="+mn-lt"/>
                          <a:cs typeface="Calibri"/>
                        </a:rPr>
                        <a:t>Bingöl Merkez </a:t>
                      </a:r>
                      <a:r>
                        <a:rPr lang="tr-TR" sz="1600" dirty="0" err="1" smtClean="0">
                          <a:latin typeface="+mn-lt"/>
                          <a:cs typeface="Calibri"/>
                        </a:rPr>
                        <a:t>Göltepesi</a:t>
                      </a:r>
                      <a:r>
                        <a:rPr lang="tr-TR" sz="1600" dirty="0" smtClean="0">
                          <a:latin typeface="+mn-lt"/>
                          <a:cs typeface="Calibri"/>
                        </a:rPr>
                        <a:t> 15 Temmuz Şehitler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2018</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6"/>
                  </a:ext>
                </a:extLst>
              </a:tr>
              <a:tr h="360086">
                <a:tc>
                  <a:txBody>
                    <a:bodyPr/>
                    <a:lstStyle/>
                    <a:p>
                      <a:pPr marL="7620">
                        <a:lnSpc>
                          <a:spcPct val="100000"/>
                        </a:lnSpc>
                        <a:spcBef>
                          <a:spcPts val="175"/>
                        </a:spcBef>
                      </a:pPr>
                      <a:r>
                        <a:rPr lang="tr-TR" sz="1600" dirty="0" smtClean="0">
                          <a:latin typeface="+mn-lt"/>
                          <a:cs typeface="Calibri"/>
                        </a:rPr>
                        <a:t>Bingöl Merkez Ilıcalar </a:t>
                      </a:r>
                      <a:r>
                        <a:rPr lang="tr-TR" sz="1600" dirty="0" err="1" smtClean="0">
                          <a:latin typeface="+mn-lt"/>
                          <a:cs typeface="Calibri"/>
                        </a:rPr>
                        <a:t>Göleti</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600" dirty="0" smtClean="0">
                          <a:latin typeface="+mn-lt"/>
                          <a:cs typeface="Calibri"/>
                        </a:rPr>
                        <a:t>2017</a:t>
                      </a:r>
                      <a:endParaRPr sz="16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7"/>
                  </a:ext>
                </a:extLst>
              </a:tr>
              <a:tr h="360857">
                <a:tc>
                  <a:txBody>
                    <a:bodyPr/>
                    <a:lstStyle/>
                    <a:p>
                      <a:pPr marL="7620">
                        <a:lnSpc>
                          <a:spcPct val="100000"/>
                        </a:lnSpc>
                        <a:spcBef>
                          <a:spcPts val="180"/>
                        </a:spcBef>
                      </a:pPr>
                      <a:r>
                        <a:rPr lang="tr-TR" sz="1600" dirty="0" smtClean="0">
                          <a:latin typeface="+mn-lt"/>
                          <a:cs typeface="Calibri"/>
                        </a:rPr>
                        <a:t>Karlıova Kale </a:t>
                      </a:r>
                      <a:r>
                        <a:rPr lang="tr-TR" sz="1600" dirty="0" err="1" smtClean="0">
                          <a:latin typeface="+mn-lt"/>
                          <a:cs typeface="Calibri"/>
                        </a:rPr>
                        <a:t>Göleti</a:t>
                      </a:r>
                      <a:endParaRPr sz="1600" dirty="0">
                        <a:latin typeface="+mn-lt"/>
                        <a:cs typeface="Calibri"/>
                      </a:endParaRPr>
                    </a:p>
                  </a:txBody>
                  <a:tcPr marL="0" marR="0" marT="2286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80"/>
                        </a:spcBef>
                      </a:pPr>
                      <a:r>
                        <a:rPr lang="tr-TR" sz="1600" dirty="0" smtClean="0">
                          <a:latin typeface="+mn-lt"/>
                          <a:cs typeface="Calibri"/>
                        </a:rPr>
                        <a:t>2015</a:t>
                      </a:r>
                      <a:endParaRPr sz="1600" dirty="0">
                        <a:latin typeface="+mn-lt"/>
                        <a:cs typeface="Calibri"/>
                      </a:endParaRPr>
                    </a:p>
                  </a:txBody>
                  <a:tcPr marL="0" marR="0" marT="2286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8"/>
                  </a:ext>
                </a:extLst>
              </a:tr>
            </a:tbl>
          </a:graphicData>
        </a:graphic>
      </p:graphicFrame>
      <p:graphicFrame>
        <p:nvGraphicFramePr>
          <p:cNvPr id="19" name="object 21"/>
          <p:cNvGraphicFramePr>
            <a:graphicFrameLocks noGrp="1"/>
          </p:cNvGraphicFramePr>
          <p:nvPr>
            <p:extLst>
              <p:ext uri="{D42A27DB-BD31-4B8C-83A1-F6EECF244321}">
                <p14:modId xmlns:p14="http://schemas.microsoft.com/office/powerpoint/2010/main" val="2303354460"/>
              </p:ext>
            </p:extLst>
          </p:nvPr>
        </p:nvGraphicFramePr>
        <p:xfrm>
          <a:off x="6113803" y="1070841"/>
          <a:ext cx="5332277" cy="4110759"/>
        </p:xfrm>
        <a:graphic>
          <a:graphicData uri="http://schemas.openxmlformats.org/drawingml/2006/table">
            <a:tbl>
              <a:tblPr firstRow="1" bandRow="1">
                <a:tableStyleId>{2D5ABB26-0587-4C30-8999-92F81FD0307C}</a:tableStyleId>
              </a:tblPr>
              <a:tblGrid>
                <a:gridCol w="2364371">
                  <a:extLst>
                    <a:ext uri="{9D8B030D-6E8A-4147-A177-3AD203B41FA5}">
                      <a16:colId xmlns:a16="http://schemas.microsoft.com/office/drawing/2014/main" val="20000"/>
                    </a:ext>
                  </a:extLst>
                </a:gridCol>
                <a:gridCol w="1455938">
                  <a:extLst>
                    <a:ext uri="{9D8B030D-6E8A-4147-A177-3AD203B41FA5}">
                      <a16:colId xmlns:a16="http://schemas.microsoft.com/office/drawing/2014/main" val="20001"/>
                    </a:ext>
                  </a:extLst>
                </a:gridCol>
                <a:gridCol w="1511968">
                  <a:extLst>
                    <a:ext uri="{9D8B030D-6E8A-4147-A177-3AD203B41FA5}">
                      <a16:colId xmlns:a16="http://schemas.microsoft.com/office/drawing/2014/main" val="354860954"/>
                    </a:ext>
                  </a:extLst>
                </a:gridCol>
              </a:tblGrid>
              <a:tr h="509446">
                <a:tc>
                  <a:txBody>
                    <a:bodyPr/>
                    <a:lstStyle/>
                    <a:p>
                      <a:pPr marL="7620" algn="ctr">
                        <a:lnSpc>
                          <a:spcPct val="100000"/>
                        </a:lnSpc>
                        <a:spcBef>
                          <a:spcPts val="170"/>
                        </a:spcBef>
                      </a:pPr>
                      <a:r>
                        <a:rPr lang="tr-TR" sz="1200" b="1" dirty="0" smtClean="0">
                          <a:latin typeface="+mn-lt"/>
                          <a:cs typeface="Calibri"/>
                        </a:rPr>
                        <a:t>Baraj/Gölet</a:t>
                      </a:r>
                      <a:endParaRPr sz="1200" b="1"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200" b="1" dirty="0" smtClean="0">
                          <a:latin typeface="+mn-lt"/>
                          <a:cs typeface="Calibri"/>
                        </a:rPr>
                        <a:t>Hizmete Alınma Tarihi</a:t>
                      </a:r>
                      <a:endParaRPr sz="12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BCD6ED"/>
                    </a:solidFill>
                  </a:tcPr>
                </a:tc>
                <a:tc>
                  <a:txBody>
                    <a:bodyPr/>
                    <a:lstStyle/>
                    <a:p>
                      <a:pPr algn="ctr">
                        <a:lnSpc>
                          <a:spcPct val="100000"/>
                        </a:lnSpc>
                        <a:spcBef>
                          <a:spcPts val="170"/>
                        </a:spcBef>
                      </a:pPr>
                      <a:r>
                        <a:rPr lang="tr-TR" sz="1200" b="1" dirty="0" smtClean="0">
                          <a:latin typeface="+mn-lt"/>
                          <a:cs typeface="Calibri"/>
                        </a:rPr>
                        <a:t>Sulama</a:t>
                      </a:r>
                      <a:r>
                        <a:rPr lang="tr-TR" sz="1200" b="1" baseline="0" dirty="0" smtClean="0">
                          <a:latin typeface="+mn-lt"/>
                          <a:cs typeface="Calibri"/>
                        </a:rPr>
                        <a:t> Alanı (Dekar)</a:t>
                      </a:r>
                      <a:endParaRPr sz="1200" b="1"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rgbClr val="BCD6ED"/>
                    </a:solidFill>
                  </a:tcPr>
                </a:tc>
                <a:extLst>
                  <a:ext uri="{0D108BD9-81ED-4DB2-BD59-A6C34878D82A}">
                    <a16:rowId xmlns:a16="http://schemas.microsoft.com/office/drawing/2014/main" val="276769840"/>
                  </a:ext>
                </a:extLst>
              </a:tr>
              <a:tr h="316960">
                <a:tc>
                  <a:txBody>
                    <a:bodyPr/>
                    <a:lstStyle/>
                    <a:p>
                      <a:pPr marL="7620">
                        <a:lnSpc>
                          <a:spcPct val="100000"/>
                        </a:lnSpc>
                        <a:spcBef>
                          <a:spcPts val="170"/>
                        </a:spcBef>
                      </a:pPr>
                      <a:r>
                        <a:rPr lang="tr-TR" sz="1200" dirty="0" err="1" smtClean="0">
                          <a:latin typeface="+mn-lt"/>
                          <a:cs typeface="Calibri"/>
                        </a:rPr>
                        <a:t>Gayt</a:t>
                      </a:r>
                      <a:r>
                        <a:rPr lang="tr-TR" sz="1200" dirty="0" smtClean="0">
                          <a:latin typeface="+mn-lt"/>
                          <a:cs typeface="Calibri"/>
                        </a:rPr>
                        <a:t> Sağ Sahil Üst Kotları Sulaması</a:t>
                      </a:r>
                      <a:endParaRPr sz="1200" dirty="0">
                        <a:latin typeface="+mn-lt"/>
                        <a:cs typeface="Calibri"/>
                      </a:endParaRPr>
                    </a:p>
                  </a:txBody>
                  <a:tcPr marL="0" marR="0" marT="21590" marB="0" anchor="ctr">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solidFill>
                      <a:srgbClr val="C5DFB4"/>
                    </a:solidFill>
                  </a:tcPr>
                </a:tc>
                <a:tc>
                  <a:txBody>
                    <a:bodyPr/>
                    <a:lstStyle/>
                    <a:p>
                      <a:pPr algn="ctr">
                        <a:lnSpc>
                          <a:spcPct val="100000"/>
                        </a:lnSpc>
                        <a:spcBef>
                          <a:spcPts val="170"/>
                        </a:spcBef>
                      </a:pPr>
                      <a:r>
                        <a:rPr lang="tr-TR" sz="1200" dirty="0" smtClean="0">
                          <a:latin typeface="+mn-lt"/>
                          <a:cs typeface="Calibri"/>
                        </a:rPr>
                        <a:t>2008</a:t>
                      </a:r>
                      <a:endParaRPr sz="12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a:solidFill>
                        <a:srgbClr val="9DC3E6"/>
                      </a:solidFill>
                      <a:prstDash val="solid"/>
                    </a:lnB>
                  </a:tcPr>
                </a:tc>
                <a:tc>
                  <a:txBody>
                    <a:bodyPr/>
                    <a:lstStyle/>
                    <a:p>
                      <a:pPr algn="ctr">
                        <a:lnSpc>
                          <a:spcPct val="100000"/>
                        </a:lnSpc>
                        <a:spcBef>
                          <a:spcPts val="170"/>
                        </a:spcBef>
                      </a:pPr>
                      <a:r>
                        <a:rPr lang="tr-TR" sz="1200" dirty="0" smtClean="0">
                          <a:latin typeface="+mn-lt"/>
                          <a:cs typeface="Calibri"/>
                        </a:rPr>
                        <a:t>22.700</a:t>
                      </a:r>
                      <a:endParaRPr sz="1200" dirty="0">
                        <a:latin typeface="+mn-lt"/>
                        <a:cs typeface="Calibri"/>
                      </a:endParaRPr>
                    </a:p>
                  </a:txBody>
                  <a:tcPr marL="0" marR="0" marT="21590"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339962">
                <a:tc>
                  <a:txBody>
                    <a:bodyPr/>
                    <a:lstStyle/>
                    <a:p>
                      <a:pPr marL="7620">
                        <a:lnSpc>
                          <a:spcPct val="100000"/>
                        </a:lnSpc>
                        <a:spcBef>
                          <a:spcPts val="175"/>
                        </a:spcBef>
                      </a:pPr>
                      <a:r>
                        <a:rPr lang="tr-TR" sz="1200" dirty="0" smtClean="0">
                          <a:latin typeface="+mn-lt"/>
                          <a:cs typeface="Calibri"/>
                        </a:rPr>
                        <a:t>Karlıova Kale </a:t>
                      </a:r>
                      <a:r>
                        <a:rPr lang="tr-TR" sz="1200" dirty="0" err="1" smtClean="0">
                          <a:latin typeface="+mn-lt"/>
                          <a:cs typeface="Calibri"/>
                        </a:rPr>
                        <a:t>Göleti</a:t>
                      </a:r>
                      <a:r>
                        <a:rPr lang="tr-TR" sz="1200" dirty="0" smtClean="0">
                          <a:latin typeface="+mn-lt"/>
                          <a:cs typeface="Calibri"/>
                        </a:rPr>
                        <a:t>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2017</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11.940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89391">
                <a:tc>
                  <a:txBody>
                    <a:bodyPr/>
                    <a:lstStyle/>
                    <a:p>
                      <a:pPr marL="7620">
                        <a:lnSpc>
                          <a:spcPct val="100000"/>
                        </a:lnSpc>
                        <a:spcBef>
                          <a:spcPts val="175"/>
                        </a:spcBef>
                      </a:pPr>
                      <a:r>
                        <a:rPr lang="tr-TR" sz="1200" dirty="0" smtClean="0">
                          <a:latin typeface="+mn-lt"/>
                          <a:cs typeface="Calibri"/>
                        </a:rPr>
                        <a:t>Kiğı Adaklı Sulaması Yenilenmesi</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2016</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324200">
                <a:tc>
                  <a:txBody>
                    <a:bodyPr/>
                    <a:lstStyle/>
                    <a:p>
                      <a:pPr marL="7620">
                        <a:lnSpc>
                          <a:spcPct val="100000"/>
                        </a:lnSpc>
                        <a:spcBef>
                          <a:spcPts val="175"/>
                        </a:spcBef>
                      </a:pPr>
                      <a:r>
                        <a:rPr lang="tr-TR" sz="1200" dirty="0" smtClean="0">
                          <a:latin typeface="+mn-lt"/>
                          <a:cs typeface="Calibri"/>
                        </a:rPr>
                        <a:t>Kiğı Adaklı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2014</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11.830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81099">
                <a:tc>
                  <a:txBody>
                    <a:bodyPr/>
                    <a:lstStyle/>
                    <a:p>
                      <a:pPr marL="7620">
                        <a:lnSpc>
                          <a:spcPct val="100000"/>
                        </a:lnSpc>
                        <a:spcBef>
                          <a:spcPts val="175"/>
                        </a:spcBef>
                      </a:pPr>
                      <a:r>
                        <a:rPr lang="tr-TR" sz="1200" dirty="0" smtClean="0">
                          <a:latin typeface="+mn-lt"/>
                          <a:cs typeface="Calibri"/>
                        </a:rPr>
                        <a:t>Solhan </a:t>
                      </a:r>
                      <a:r>
                        <a:rPr lang="tr-TR" sz="1200" dirty="0" err="1" smtClean="0">
                          <a:latin typeface="+mn-lt"/>
                          <a:cs typeface="Calibri"/>
                        </a:rPr>
                        <a:t>Şimşirpınar</a:t>
                      </a:r>
                      <a:r>
                        <a:rPr lang="tr-TR" sz="1200" dirty="0" smtClean="0">
                          <a:latin typeface="+mn-lt"/>
                          <a:cs typeface="Calibri"/>
                        </a:rPr>
                        <a:t> Barajı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rgbClr val="C5DFB4"/>
                    </a:solidFill>
                  </a:tcPr>
                </a:tc>
                <a:tc>
                  <a:txBody>
                    <a:bodyPr/>
                    <a:lstStyle/>
                    <a:p>
                      <a:pPr algn="ctr">
                        <a:lnSpc>
                          <a:spcPct val="100000"/>
                        </a:lnSpc>
                        <a:spcBef>
                          <a:spcPts val="175"/>
                        </a:spcBef>
                      </a:pPr>
                      <a:r>
                        <a:rPr lang="tr-TR" sz="1200" dirty="0" smtClean="0">
                          <a:latin typeface="+mn-lt"/>
                          <a:cs typeface="Calibri"/>
                        </a:rPr>
                        <a:t>2017</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algn="ctr">
                        <a:lnSpc>
                          <a:spcPct val="100000"/>
                        </a:lnSpc>
                        <a:spcBef>
                          <a:spcPts val="175"/>
                        </a:spcBef>
                      </a:pPr>
                      <a:r>
                        <a:rPr lang="tr-TR" sz="1200" dirty="0" smtClean="0">
                          <a:latin typeface="+mn-lt"/>
                          <a:cs typeface="Calibri"/>
                        </a:rPr>
                        <a:t>3.640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332491">
                <a:tc>
                  <a:txBody>
                    <a:bodyPr/>
                    <a:lstStyle/>
                    <a:p>
                      <a:pPr marL="7620">
                        <a:lnSpc>
                          <a:spcPct val="100000"/>
                        </a:lnSpc>
                        <a:spcBef>
                          <a:spcPts val="175"/>
                        </a:spcBef>
                      </a:pPr>
                      <a:r>
                        <a:rPr lang="tr-TR" sz="1200" dirty="0" smtClean="0">
                          <a:latin typeface="+mn-lt"/>
                          <a:cs typeface="Calibri"/>
                        </a:rPr>
                        <a:t>Bingöl Ilıcalar </a:t>
                      </a:r>
                      <a:r>
                        <a:rPr lang="tr-TR" sz="1200" dirty="0" err="1" smtClean="0">
                          <a:latin typeface="+mn-lt"/>
                          <a:cs typeface="Calibri"/>
                        </a:rPr>
                        <a:t>Göleti</a:t>
                      </a:r>
                      <a:r>
                        <a:rPr lang="tr-TR" sz="1200" dirty="0" smtClean="0">
                          <a:latin typeface="+mn-lt"/>
                          <a:cs typeface="Calibri"/>
                        </a:rPr>
                        <a:t> Sulaması</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2018</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1.360</a:t>
                      </a:r>
                      <a:endParaRPr sz="1200" dirty="0">
                        <a:latin typeface="+mn-lt"/>
                        <a:cs typeface="Calibri"/>
                      </a:endParaRPr>
                    </a:p>
                  </a:txBody>
                  <a:tcPr marL="0" marR="0" marT="22225" marB="0" anchor="ctr">
                    <a:lnL w="12700">
                      <a:solidFill>
                        <a:srgbClr val="9DC3E6"/>
                      </a:solidFill>
                      <a:prstDash val="soli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65337">
                <a:tc>
                  <a:txBody>
                    <a:bodyPr/>
                    <a:lstStyle/>
                    <a:p>
                      <a:pPr marL="7620">
                        <a:lnSpc>
                          <a:spcPct val="100000"/>
                        </a:lnSpc>
                        <a:spcBef>
                          <a:spcPts val="175"/>
                        </a:spcBef>
                      </a:pPr>
                      <a:r>
                        <a:rPr lang="tr-TR" sz="1200" dirty="0" smtClean="0">
                          <a:latin typeface="+mn-lt"/>
                          <a:cs typeface="Calibri"/>
                        </a:rPr>
                        <a:t>Gözeler Sulaması</a:t>
                      </a:r>
                      <a:endParaRPr sz="1200" dirty="0">
                        <a:latin typeface="+mn-lt"/>
                        <a:cs typeface="Calibri"/>
                      </a:endParaRP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15.720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390525">
                <a:tc>
                  <a:txBody>
                    <a:bodyPr/>
                    <a:lstStyle/>
                    <a:p>
                      <a:pPr marL="7620">
                        <a:lnSpc>
                          <a:spcPct val="100000"/>
                        </a:lnSpc>
                        <a:spcBef>
                          <a:spcPts val="175"/>
                        </a:spcBef>
                      </a:pPr>
                      <a:r>
                        <a:rPr lang="tr-TR" sz="1200" dirty="0" err="1" smtClean="0">
                          <a:latin typeface="+mn-lt"/>
                          <a:cs typeface="Calibri"/>
                        </a:rPr>
                        <a:t>Göltepesi</a:t>
                      </a:r>
                      <a:r>
                        <a:rPr lang="tr-TR" sz="1200" dirty="0" smtClean="0">
                          <a:latin typeface="+mn-lt"/>
                          <a:cs typeface="Calibri"/>
                        </a:rPr>
                        <a:t> 15 Temmuz Şehitler </a:t>
                      </a:r>
                      <a:r>
                        <a:rPr lang="tr-TR" sz="1200" dirty="0" err="1" smtClean="0">
                          <a:latin typeface="+mn-lt"/>
                          <a:cs typeface="Calibri"/>
                        </a:rPr>
                        <a:t>Göleti</a:t>
                      </a:r>
                      <a:r>
                        <a:rPr lang="tr-TR" sz="1200" dirty="0" smtClean="0">
                          <a:latin typeface="+mn-lt"/>
                          <a:cs typeface="Calibri"/>
                        </a:rPr>
                        <a:t> Sulaması</a:t>
                      </a:r>
                    </a:p>
                  </a:txBody>
                  <a:tcPr marL="0" marR="0" marT="22225"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algn="ctr">
                        <a:lnSpc>
                          <a:spcPct val="100000"/>
                        </a:lnSpc>
                        <a:spcBef>
                          <a:spcPts val="175"/>
                        </a:spcBef>
                      </a:pPr>
                      <a:r>
                        <a:rPr lang="tr-TR" sz="1200" dirty="0" smtClean="0">
                          <a:latin typeface="+mn-lt"/>
                          <a:cs typeface="Calibri"/>
                        </a:rPr>
                        <a:t>2021</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algn="ctr">
                        <a:lnSpc>
                          <a:spcPct val="100000"/>
                        </a:lnSpc>
                        <a:spcBef>
                          <a:spcPts val="175"/>
                        </a:spcBef>
                      </a:pPr>
                      <a:r>
                        <a:rPr lang="tr-TR" sz="1200" dirty="0" smtClean="0">
                          <a:latin typeface="+mn-lt"/>
                          <a:cs typeface="Calibri"/>
                        </a:rPr>
                        <a:t>3.820</a:t>
                      </a:r>
                      <a:endParaRPr sz="1200" dirty="0">
                        <a:latin typeface="+mn-lt"/>
                        <a:cs typeface="Calibri"/>
                      </a:endParaRPr>
                    </a:p>
                  </a:txBody>
                  <a:tcPr marL="0" marR="0" marT="22225" marB="0" anchor="ctr">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65337">
                <a:tc>
                  <a:txBody>
                    <a:bodyPr/>
                    <a:lstStyle/>
                    <a:p>
                      <a:pPr marL="0" algn="l" defTabSz="914400" rtl="0" eaLnBrk="1" latinLnBrk="0" hangingPunct="1">
                        <a:lnSpc>
                          <a:spcPct val="100000"/>
                        </a:lnSpc>
                        <a:spcBef>
                          <a:spcPts val="175"/>
                        </a:spcBef>
                      </a:pPr>
                      <a:r>
                        <a:rPr sz="1200" kern="1200" dirty="0">
                          <a:solidFill>
                            <a:schemeClr val="tx1"/>
                          </a:solidFill>
                          <a:latin typeface="+mn-lt"/>
                          <a:ea typeface="+mn-ea"/>
                          <a:cs typeface="Calibri"/>
                        </a:rPr>
                        <a:t>Genç </a:t>
                      </a:r>
                      <a:r>
                        <a:rPr sz="1200" kern="1200" dirty="0" err="1">
                          <a:solidFill>
                            <a:schemeClr val="tx1"/>
                          </a:solidFill>
                          <a:latin typeface="+mn-lt"/>
                          <a:ea typeface="+mn-ea"/>
                          <a:cs typeface="Calibri"/>
                        </a:rPr>
                        <a:t>Servi</a:t>
                      </a:r>
                      <a:r>
                        <a:rPr sz="1200" kern="1200" dirty="0">
                          <a:solidFill>
                            <a:schemeClr val="tx1"/>
                          </a:solidFill>
                          <a:latin typeface="+mn-lt"/>
                          <a:ea typeface="+mn-ea"/>
                          <a:cs typeface="Calibri"/>
                        </a:rPr>
                        <a:t> </a:t>
                      </a:r>
                      <a:r>
                        <a:rPr sz="1200" kern="1200" dirty="0" err="1" smtClean="0">
                          <a:solidFill>
                            <a:schemeClr val="tx1"/>
                          </a:solidFill>
                          <a:latin typeface="+mn-lt"/>
                          <a:ea typeface="+mn-ea"/>
                          <a:cs typeface="Calibri"/>
                        </a:rPr>
                        <a:t>Göleti</a:t>
                      </a:r>
                      <a:r>
                        <a:rPr lang="tr-TR" sz="1200" kern="1200" dirty="0" smtClean="0">
                          <a:solidFill>
                            <a:schemeClr val="tx1"/>
                          </a:solidFill>
                          <a:latin typeface="+mn-lt"/>
                          <a:ea typeface="+mn-ea"/>
                          <a:cs typeface="Calibri"/>
                        </a:rPr>
                        <a:t>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pPr>
                      <a:r>
                        <a:rPr sz="1200" kern="1200" dirty="0" smtClean="0">
                          <a:solidFill>
                            <a:schemeClr val="tx1"/>
                          </a:solidFill>
                          <a:latin typeface="+mn-lt"/>
                          <a:ea typeface="+mn-ea"/>
                          <a:cs typeface="Calibri"/>
                        </a:rPr>
                        <a:t>2</a:t>
                      </a:r>
                      <a:r>
                        <a:rPr lang="tr-TR" sz="1200" kern="1200" dirty="0" smtClean="0">
                          <a:solidFill>
                            <a:schemeClr val="tx1"/>
                          </a:solidFill>
                          <a:latin typeface="+mn-lt"/>
                          <a:ea typeface="+mn-ea"/>
                          <a:cs typeface="Calibri"/>
                        </a:rPr>
                        <a:t>.</a:t>
                      </a:r>
                      <a:r>
                        <a:rPr sz="1200" kern="1200" dirty="0" smtClean="0">
                          <a:solidFill>
                            <a:schemeClr val="tx1"/>
                          </a:solidFill>
                          <a:latin typeface="+mn-lt"/>
                          <a:ea typeface="+mn-ea"/>
                          <a:cs typeface="Calibri"/>
                        </a:rPr>
                        <a:t>45</a:t>
                      </a:r>
                      <a:r>
                        <a:rPr lang="tr-TR" sz="1200" kern="1200" dirty="0" smtClean="0">
                          <a:solidFill>
                            <a:schemeClr val="tx1"/>
                          </a:solidFill>
                          <a:latin typeface="+mn-lt"/>
                          <a:ea typeface="+mn-ea"/>
                          <a:cs typeface="Calibri"/>
                        </a:rPr>
                        <a:t>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65337">
                <a:tc>
                  <a:txBody>
                    <a:bodyPr/>
                    <a:lstStyle/>
                    <a:p>
                      <a:pPr marL="0" algn="l" defTabSz="914400" rtl="0" eaLnBrk="1" latinLnBrk="0" hangingPunct="1">
                        <a:lnSpc>
                          <a:spcPct val="100000"/>
                        </a:lnSpc>
                        <a:spcBef>
                          <a:spcPts val="175"/>
                        </a:spcBef>
                      </a:pPr>
                      <a:r>
                        <a:rPr sz="1200" kern="1200" dirty="0">
                          <a:solidFill>
                            <a:schemeClr val="tx1"/>
                          </a:solidFill>
                          <a:latin typeface="+mn-lt"/>
                          <a:ea typeface="+mn-ea"/>
                          <a:cs typeface="Calibri"/>
                        </a:rPr>
                        <a:t>Genç </a:t>
                      </a:r>
                      <a:r>
                        <a:rPr sz="1200" kern="1200" dirty="0" err="1">
                          <a:solidFill>
                            <a:schemeClr val="tx1"/>
                          </a:solidFill>
                          <a:latin typeface="+mn-lt"/>
                          <a:ea typeface="+mn-ea"/>
                          <a:cs typeface="Calibri"/>
                        </a:rPr>
                        <a:t>Çaytepe</a:t>
                      </a:r>
                      <a:r>
                        <a:rPr sz="1200" kern="1200" dirty="0">
                          <a:solidFill>
                            <a:schemeClr val="tx1"/>
                          </a:solidFill>
                          <a:latin typeface="+mn-lt"/>
                          <a:ea typeface="+mn-ea"/>
                          <a:cs typeface="Calibri"/>
                        </a:rPr>
                        <a:t> </a:t>
                      </a:r>
                      <a:r>
                        <a:rPr sz="1200" kern="1200" dirty="0" err="1" smtClean="0">
                          <a:solidFill>
                            <a:schemeClr val="tx1"/>
                          </a:solidFill>
                          <a:latin typeface="+mn-lt"/>
                          <a:ea typeface="+mn-ea"/>
                          <a:cs typeface="Calibri"/>
                        </a:rPr>
                        <a:t>Göleti</a:t>
                      </a:r>
                      <a:r>
                        <a:rPr lang="tr-TR" sz="1200" kern="1200" dirty="0" smtClean="0">
                          <a:solidFill>
                            <a:schemeClr val="tx1"/>
                          </a:solidFill>
                          <a:latin typeface="+mn-lt"/>
                          <a:ea typeface="+mn-ea"/>
                          <a:cs typeface="Calibri"/>
                        </a:rPr>
                        <a:t>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tabLst>
                          <a:tab pos="314960" algn="l"/>
                        </a:tabLst>
                      </a:pPr>
                      <a:r>
                        <a:rPr sz="1200" kern="1200" dirty="0" smtClean="0">
                          <a:solidFill>
                            <a:schemeClr val="tx1"/>
                          </a:solidFill>
                          <a:latin typeface="+mn-lt"/>
                          <a:ea typeface="+mn-ea"/>
                          <a:cs typeface="Calibri"/>
                        </a:rPr>
                        <a:t>75</a:t>
                      </a:r>
                      <a:r>
                        <a:rPr lang="tr-TR" sz="1200" kern="1200" dirty="0" smtClean="0">
                          <a:solidFill>
                            <a:schemeClr val="tx1"/>
                          </a:solidFill>
                          <a:latin typeface="+mn-lt"/>
                          <a:ea typeface="+mn-ea"/>
                          <a:cs typeface="Calibri"/>
                        </a:rPr>
                        <a:t>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r h="265337">
                <a:tc>
                  <a:txBody>
                    <a:bodyPr/>
                    <a:lstStyle/>
                    <a:p>
                      <a:pPr marL="0" algn="l" defTabSz="914400" rtl="0" eaLnBrk="1" latinLnBrk="0" hangingPunct="1">
                        <a:lnSpc>
                          <a:spcPct val="100000"/>
                        </a:lnSpc>
                        <a:spcBef>
                          <a:spcPts val="175"/>
                        </a:spcBef>
                      </a:pPr>
                      <a:r>
                        <a:rPr lang="tr-TR" sz="1200" kern="1200" dirty="0" smtClean="0">
                          <a:solidFill>
                            <a:schemeClr val="tx1"/>
                          </a:solidFill>
                          <a:latin typeface="+mn-lt"/>
                          <a:ea typeface="+mn-ea"/>
                          <a:cs typeface="Calibri"/>
                        </a:rPr>
                        <a:t>Bingöl-Yedisu Regülatörü ve Sulaması</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2022</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tcPr>
                </a:tc>
                <a:tc>
                  <a:txBody>
                    <a:bodyPr/>
                    <a:lstStyle/>
                    <a:p>
                      <a:pPr marL="0" algn="ctr" defTabSz="914400" rtl="0" eaLnBrk="1" latinLnBrk="0" hangingPunct="1">
                        <a:lnSpc>
                          <a:spcPct val="100000"/>
                        </a:lnSpc>
                        <a:spcBef>
                          <a:spcPts val="175"/>
                        </a:spcBef>
                        <a:tabLst>
                          <a:tab pos="314960" algn="l"/>
                        </a:tabLst>
                      </a:pPr>
                      <a:r>
                        <a:rPr lang="tr-TR" sz="1200" kern="1200" dirty="0" smtClean="0">
                          <a:solidFill>
                            <a:schemeClr val="tx1"/>
                          </a:solidFill>
                          <a:latin typeface="+mn-lt"/>
                          <a:ea typeface="+mn-ea"/>
                          <a:cs typeface="Calibri"/>
                        </a:rPr>
                        <a:t>9.580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1"/>
                  </a:ext>
                </a:extLst>
              </a:tr>
              <a:tr h="265337">
                <a:tc>
                  <a:txBody>
                    <a:bodyPr/>
                    <a:lstStyle/>
                    <a:p>
                      <a:pPr marL="0" algn="l" defTabSz="914400" rtl="0" eaLnBrk="1" latinLnBrk="0" hangingPunct="1">
                        <a:lnSpc>
                          <a:spcPct val="100000"/>
                        </a:lnSpc>
                        <a:spcBef>
                          <a:spcPts val="175"/>
                        </a:spcBef>
                      </a:pPr>
                      <a:r>
                        <a:rPr lang="tr-TR" sz="1200" kern="1200" dirty="0" smtClean="0">
                          <a:solidFill>
                            <a:schemeClr val="tx1"/>
                          </a:solidFill>
                          <a:latin typeface="+mn-lt"/>
                          <a:ea typeface="+mn-ea"/>
                          <a:cs typeface="Calibri"/>
                        </a:rPr>
                        <a:t>Bingöl-Genç</a:t>
                      </a:r>
                      <a:r>
                        <a:rPr lang="tr-TR" sz="1200" kern="1200" baseline="0" dirty="0" smtClean="0">
                          <a:solidFill>
                            <a:schemeClr val="tx1"/>
                          </a:solidFill>
                          <a:latin typeface="+mn-lt"/>
                          <a:ea typeface="+mn-ea"/>
                          <a:cs typeface="Calibri"/>
                        </a:rPr>
                        <a:t> Sulaması (Kısmi)</a:t>
                      </a:r>
                      <a:endParaRPr sz="1200" kern="1200" dirty="0">
                        <a:solidFill>
                          <a:schemeClr val="tx1"/>
                        </a:solidFill>
                        <a:latin typeface="+mn-lt"/>
                        <a:ea typeface="+mn-ea"/>
                        <a:cs typeface="Calibri"/>
                      </a:endParaRPr>
                    </a:p>
                  </a:txBody>
                  <a:tcPr marL="0" marR="0" marT="0" marB="0">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solidFill>
                      <a:srgbClr val="C5DFB4"/>
                    </a:solidFill>
                  </a:tcPr>
                </a:tc>
                <a:tc>
                  <a:txBody>
                    <a:bodyPr/>
                    <a:lstStyle/>
                    <a:p>
                      <a:pPr marL="0" algn="ctr" defTabSz="914400" rtl="0" eaLnBrk="1" latinLnBrk="0" hangingPunct="1">
                        <a:lnSpc>
                          <a:spcPct val="100000"/>
                        </a:lnSpc>
                        <a:spcBef>
                          <a:spcPts val="175"/>
                        </a:spcBef>
                      </a:pPr>
                      <a:r>
                        <a:rPr lang="tr-TR" sz="1200" kern="1200" dirty="0" smtClean="0">
                          <a:solidFill>
                            <a:schemeClr val="tx1"/>
                          </a:solidFill>
                          <a:latin typeface="+mn-lt"/>
                          <a:ea typeface="+mn-ea"/>
                          <a:cs typeface="Calibri"/>
                        </a:rPr>
                        <a:t>2023</a:t>
                      </a:r>
                      <a:endParaRPr sz="1200" kern="1200" dirty="0">
                        <a:solidFill>
                          <a:schemeClr val="tx1"/>
                        </a:solidFill>
                        <a:latin typeface="+mn-lt"/>
                        <a:ea typeface="+mn-ea"/>
                        <a:cs typeface="Calibri"/>
                      </a:endParaRPr>
                    </a:p>
                  </a:txBody>
                  <a:tcPr marL="0" marR="0" marT="222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a:solidFill>
                        <a:srgbClr val="9DC3E6"/>
                      </a:solidFill>
                      <a:prstDash val="solid"/>
                    </a:lnT>
                    <a:lnB w="12700">
                      <a:solidFill>
                        <a:srgbClr val="9DC3E6"/>
                      </a:solidFill>
                      <a:prstDash val="solid"/>
                    </a:lnB>
                  </a:tcPr>
                </a:tc>
                <a:tc>
                  <a:txBody>
                    <a:bodyPr/>
                    <a:lstStyle/>
                    <a:p>
                      <a:pPr marL="0" algn="ctr" defTabSz="914400" rtl="0" eaLnBrk="1" latinLnBrk="0" hangingPunct="1">
                        <a:lnSpc>
                          <a:spcPct val="100000"/>
                        </a:lnSpc>
                        <a:spcBef>
                          <a:spcPts val="175"/>
                        </a:spcBef>
                        <a:tabLst>
                          <a:tab pos="314960" algn="l"/>
                        </a:tabLst>
                      </a:pPr>
                      <a:r>
                        <a:rPr lang="tr-TR" sz="1200" kern="1200" dirty="0" smtClean="0">
                          <a:solidFill>
                            <a:schemeClr val="tx1"/>
                          </a:solidFill>
                          <a:latin typeface="+mn-lt"/>
                          <a:ea typeface="+mn-ea"/>
                          <a:cs typeface="Calibri"/>
                        </a:rPr>
                        <a:t>5.000</a:t>
                      </a:r>
                      <a:endParaRPr sz="1200" kern="1200" dirty="0">
                        <a:solidFill>
                          <a:schemeClr val="tx1"/>
                        </a:solidFill>
                        <a:latin typeface="+mn-lt"/>
                        <a:ea typeface="+mn-ea"/>
                        <a:cs typeface="Calibri"/>
                      </a:endParaRPr>
                    </a:p>
                  </a:txBody>
                  <a:tcPr marL="0" marR="0" marT="0" marB="0">
                    <a:lnL w="12700" cap="flat" cmpd="sng" algn="ctr">
                      <a:solidFill>
                        <a:srgbClr val="9DC3E6"/>
                      </a:solidFill>
                      <a:prstDash val="solid"/>
                      <a:round/>
                      <a:headEnd type="none" w="med" len="med"/>
                      <a:tailEnd type="none" w="med" len="med"/>
                    </a:lnL>
                    <a:lnR w="12700">
                      <a:solidFill>
                        <a:srgbClr val="9DC3E6"/>
                      </a:solidFill>
                      <a:prstDash val="solid"/>
                    </a:lnR>
                    <a:lnT w="12700" cap="flat" cmpd="sng" algn="ctr">
                      <a:solidFill>
                        <a:srgbClr val="9DC3E6"/>
                      </a:solidFill>
                      <a:prstDash val="solid"/>
                      <a:round/>
                      <a:headEnd type="none" w="med" len="med"/>
                      <a:tailEnd type="none" w="med" len="med"/>
                    </a:lnT>
                    <a:lnB w="12700">
                      <a:solidFill>
                        <a:srgbClr val="9DC3E6"/>
                      </a:solidFill>
                      <a:prstDash val="solid"/>
                    </a:lnB>
                  </a:tcPr>
                </a:tc>
                <a:extLst>
                  <a:ext uri="{0D108BD9-81ED-4DB2-BD59-A6C34878D82A}">
                    <a16:rowId xmlns:a16="http://schemas.microsoft.com/office/drawing/2014/main" val="2059803635"/>
                  </a:ext>
                </a:extLst>
              </a:tr>
            </a:tbl>
          </a:graphicData>
        </a:graphic>
      </p:graphicFrame>
      <p:sp>
        <p:nvSpPr>
          <p:cNvPr id="20" name="Dikdörtgen 19"/>
          <p:cNvSpPr/>
          <p:nvPr/>
        </p:nvSpPr>
        <p:spPr>
          <a:xfrm>
            <a:off x="700582" y="4714043"/>
            <a:ext cx="5269912" cy="156072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1600" b="0" i="0" u="none" strike="noStrike" kern="1200" cap="none" spc="0" normalizeH="0" baseline="0" noProof="0" dirty="0" smtClean="0">
                <a:ln>
                  <a:noFill/>
                </a:ln>
                <a:solidFill>
                  <a:prstClr val="white"/>
                </a:solidFill>
                <a:effectLst/>
                <a:uLnTx/>
                <a:uFillTx/>
                <a:latin typeface="Arial Black"/>
                <a:cs typeface="Arial Black"/>
              </a:rPr>
              <a:t>İlimize 2003-2024 yılları arasında DSİ Bölge Müdürlüğünce biten ve devam eden işler için ihale bedeli + Fiyat Farkı ve KDV Dahil Toplam </a:t>
            </a:r>
            <a:r>
              <a:rPr kumimoji="0" lang="tr-TR" sz="1600" b="0" i="0" u="none" strike="noStrike" kern="1200" cap="none" spc="0" normalizeH="0" baseline="0" noProof="0" dirty="0" smtClean="0">
                <a:ln>
                  <a:noFill/>
                </a:ln>
                <a:solidFill>
                  <a:srgbClr val="FFC000"/>
                </a:solidFill>
                <a:effectLst/>
                <a:uLnTx/>
                <a:uFillTx/>
                <a:latin typeface="Arial Black"/>
                <a:cs typeface="Arial Black"/>
              </a:rPr>
              <a:t> 46.625.312.719</a:t>
            </a:r>
            <a:r>
              <a:rPr kumimoji="0" lang="tr-TR" sz="1600" b="0" i="0" u="none" strike="noStrike" kern="1200" cap="none" spc="0" normalizeH="0" noProof="0" dirty="0" smtClean="0">
                <a:ln>
                  <a:noFill/>
                </a:ln>
                <a:solidFill>
                  <a:srgbClr val="FFC000"/>
                </a:solidFill>
                <a:effectLst/>
                <a:uLnTx/>
                <a:uFillTx/>
                <a:latin typeface="Arial Black"/>
                <a:cs typeface="Arial Black"/>
              </a:rPr>
              <a:t> </a:t>
            </a:r>
            <a:r>
              <a:rPr kumimoji="0" lang="tr-TR" sz="1600" b="1" i="0" u="none" strike="noStrike" kern="1200" cap="none" spc="0" normalizeH="0" noProof="0" dirty="0" smtClean="0">
                <a:ln>
                  <a:noFill/>
                </a:ln>
                <a:solidFill>
                  <a:srgbClr val="FFC000"/>
                </a:solidFill>
                <a:effectLst/>
                <a:uLnTx/>
                <a:uFillTx/>
                <a:latin typeface="Arial" panose="020B0604020202020204" pitchFamily="34" charset="0"/>
                <a:cs typeface="Arial" panose="020B0604020202020204" pitchFamily="34" charset="0"/>
              </a:rPr>
              <a:t>₺ </a:t>
            </a:r>
            <a:r>
              <a:rPr kumimoji="0" lang="tr-TR" sz="1600" b="0" i="0" u="none" strike="noStrike" kern="1200" cap="none" spc="0" normalizeH="0" baseline="0" noProof="0" dirty="0" smtClean="0">
                <a:ln>
                  <a:noFill/>
                </a:ln>
                <a:solidFill>
                  <a:prstClr val="white"/>
                </a:solidFill>
                <a:effectLst/>
                <a:uLnTx/>
                <a:uFillTx/>
                <a:latin typeface="Arial Black"/>
                <a:cs typeface="Arial Black"/>
              </a:rPr>
              <a:t>yatırım yapılmıştır. </a:t>
            </a:r>
            <a:endParaRPr kumimoji="0" lang="tr-TR" sz="1600" b="0" i="0" u="none" strike="noStrike" kern="1200" cap="none" spc="0" normalizeH="0" baseline="0" noProof="0" dirty="0">
              <a:ln>
                <a:noFill/>
              </a:ln>
              <a:solidFill>
                <a:prstClr val="white"/>
              </a:solidFill>
              <a:effectLst/>
              <a:uLnTx/>
              <a:uFillTx/>
              <a:latin typeface="Arial Black"/>
              <a:cs typeface="Arial Black"/>
            </a:endParaRPr>
          </a:p>
        </p:txBody>
      </p:sp>
      <p:sp>
        <p:nvSpPr>
          <p:cNvPr id="21" name="Dikdörtgen 20"/>
          <p:cNvSpPr/>
          <p:nvPr/>
        </p:nvSpPr>
        <p:spPr>
          <a:xfrm>
            <a:off x="6113804" y="5257740"/>
            <a:ext cx="5332277" cy="1017032"/>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lvl="0" algn="ctr">
              <a:spcBef>
                <a:spcPts val="100"/>
              </a:spcBef>
              <a:defRPr/>
            </a:pPr>
            <a:r>
              <a:rPr lang="tr-TR" sz="1400" dirty="0">
                <a:solidFill>
                  <a:prstClr val="white"/>
                </a:solidFill>
                <a:latin typeface="Arial Black"/>
                <a:cs typeface="Arial Black"/>
              </a:rPr>
              <a:t>2003 yılından bugüne kadar </a:t>
            </a:r>
            <a:r>
              <a:rPr lang="tr-TR" sz="1400" dirty="0">
                <a:solidFill>
                  <a:srgbClr val="FFC000"/>
                </a:solidFill>
                <a:latin typeface="Arial Black"/>
                <a:cs typeface="Arial Black"/>
              </a:rPr>
              <a:t>135</a:t>
            </a:r>
            <a:r>
              <a:rPr lang="tr-TR" sz="1400" dirty="0">
                <a:solidFill>
                  <a:prstClr val="white"/>
                </a:solidFill>
                <a:latin typeface="Arial Black"/>
                <a:cs typeface="Arial Black"/>
              </a:rPr>
              <a:t> adet dere ıslahı tamamlanmış olup, toplamda şehir merkezi dâhil olmak üzere </a:t>
            </a:r>
            <a:r>
              <a:rPr lang="tr-TR" sz="1400" dirty="0">
                <a:solidFill>
                  <a:srgbClr val="FFC000"/>
                </a:solidFill>
                <a:latin typeface="Arial Black"/>
                <a:cs typeface="Arial Black"/>
              </a:rPr>
              <a:t>167 </a:t>
            </a:r>
            <a:r>
              <a:rPr lang="tr-TR" sz="1400" dirty="0">
                <a:solidFill>
                  <a:prstClr val="white"/>
                </a:solidFill>
                <a:latin typeface="Arial Black"/>
                <a:cs typeface="Arial Black"/>
              </a:rPr>
              <a:t>adet meskûn mahal ve </a:t>
            </a:r>
            <a:r>
              <a:rPr lang="tr-TR" sz="1400" dirty="0">
                <a:solidFill>
                  <a:srgbClr val="FFC000"/>
                </a:solidFill>
                <a:latin typeface="Arial Black"/>
                <a:cs typeface="Arial Black"/>
              </a:rPr>
              <a:t>118.500 </a:t>
            </a:r>
            <a:r>
              <a:rPr lang="tr-TR" sz="1400" dirty="0">
                <a:solidFill>
                  <a:prstClr val="white"/>
                </a:solidFill>
                <a:latin typeface="Arial Black"/>
                <a:cs typeface="Arial Black"/>
              </a:rPr>
              <a:t> dekar alan taşkından korunmuştur.</a:t>
            </a:r>
          </a:p>
        </p:txBody>
      </p:sp>
    </p:spTree>
    <p:extLst>
      <p:ext uri="{BB962C8B-B14F-4D97-AF65-F5344CB8AC3E}">
        <p14:creationId xmlns:p14="http://schemas.microsoft.com/office/powerpoint/2010/main" val="2963128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4"/>
          <p:cNvSpPr txBox="1"/>
          <p:nvPr/>
        </p:nvSpPr>
        <p:spPr>
          <a:xfrm>
            <a:off x="674450" y="965335"/>
            <a:ext cx="11062642" cy="280205"/>
          </a:xfrm>
          <a:prstGeom prst="rect">
            <a:avLst/>
          </a:prstGeom>
          <a:solidFill>
            <a:srgbClr val="333E50"/>
          </a:solidFill>
        </p:spPr>
        <p:txBody>
          <a:bodyPr vert="horz" wrap="square" lIns="0" tIns="33655" rIns="0" bIns="0" rtlCol="0" anchor="t">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Bingöl Merkez</a:t>
            </a:r>
            <a:r>
              <a:rPr kumimoji="0" lang="tr-TR" sz="1600" b="1" i="0" u="none" strike="noStrike" kern="1200" cap="none" spc="-15" normalizeH="0" baseline="0" noProof="0" dirty="0" smtClean="0">
                <a:ln>
                  <a:noFill/>
                </a:ln>
                <a:solidFill>
                  <a:srgbClr val="FFFFFF"/>
                </a:solidFill>
                <a:effectLst/>
                <a:uLnTx/>
                <a:uFillTx/>
                <a:latin typeface="Calibri"/>
                <a:ea typeface="+mn-ea"/>
                <a:cs typeface="Calibri"/>
              </a:rPr>
              <a:t> ve İlçelerin</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 Nüfusu</a:t>
            </a:r>
            <a:r>
              <a:rPr kumimoji="0" sz="1600" b="1" i="0" u="none" strike="noStrike" kern="1200" cap="none" spc="30" normalizeH="0" baseline="0" noProof="0" dirty="0" smtClean="0">
                <a:ln>
                  <a:noFill/>
                </a:ln>
                <a:solidFill>
                  <a:srgbClr val="FFFFFF"/>
                </a:solidFill>
                <a:effectLst/>
                <a:uLnTx/>
                <a:uFillTx/>
                <a:latin typeface="Calibri"/>
                <a:ea typeface="+mn-ea"/>
                <a:cs typeface="Calibri"/>
              </a:rPr>
              <a:t>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6" name="Metin kutusu 5"/>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graphicFrame>
        <p:nvGraphicFramePr>
          <p:cNvPr id="9" name="Tablo 8"/>
          <p:cNvGraphicFramePr>
            <a:graphicFrameLocks noGrp="1"/>
          </p:cNvGraphicFramePr>
          <p:nvPr>
            <p:extLst>
              <p:ext uri="{D42A27DB-BD31-4B8C-83A1-F6EECF244321}">
                <p14:modId xmlns:p14="http://schemas.microsoft.com/office/powerpoint/2010/main" val="3078482730"/>
              </p:ext>
            </p:extLst>
          </p:nvPr>
        </p:nvGraphicFramePr>
        <p:xfrm>
          <a:off x="674451" y="1359557"/>
          <a:ext cx="6132831" cy="4796694"/>
        </p:xfrm>
        <a:graphic>
          <a:graphicData uri="http://schemas.openxmlformats.org/drawingml/2006/table">
            <a:tbl>
              <a:tblPr/>
              <a:tblGrid>
                <a:gridCol w="1046773">
                  <a:extLst>
                    <a:ext uri="{9D8B030D-6E8A-4147-A177-3AD203B41FA5}">
                      <a16:colId xmlns:a16="http://schemas.microsoft.com/office/drawing/2014/main" val="3168930842"/>
                    </a:ext>
                  </a:extLst>
                </a:gridCol>
                <a:gridCol w="1032497">
                  <a:extLst>
                    <a:ext uri="{9D8B030D-6E8A-4147-A177-3AD203B41FA5}">
                      <a16:colId xmlns:a16="http://schemas.microsoft.com/office/drawing/2014/main" val="1620524514"/>
                    </a:ext>
                  </a:extLst>
                </a:gridCol>
                <a:gridCol w="1351187">
                  <a:extLst>
                    <a:ext uri="{9D8B030D-6E8A-4147-A177-3AD203B41FA5}">
                      <a16:colId xmlns:a16="http://schemas.microsoft.com/office/drawing/2014/main" val="3778016090"/>
                    </a:ext>
                  </a:extLst>
                </a:gridCol>
                <a:gridCol w="1351187">
                  <a:extLst>
                    <a:ext uri="{9D8B030D-6E8A-4147-A177-3AD203B41FA5}">
                      <a16:colId xmlns:a16="http://schemas.microsoft.com/office/drawing/2014/main" val="144095276"/>
                    </a:ext>
                  </a:extLst>
                </a:gridCol>
                <a:gridCol w="1351187">
                  <a:extLst>
                    <a:ext uri="{9D8B030D-6E8A-4147-A177-3AD203B41FA5}">
                      <a16:colId xmlns:a16="http://schemas.microsoft.com/office/drawing/2014/main" val="3217728227"/>
                    </a:ext>
                  </a:extLst>
                </a:gridCol>
              </a:tblGrid>
              <a:tr h="777717">
                <a:tc>
                  <a:txBody>
                    <a:bodyPr/>
                    <a:lstStyle/>
                    <a:p>
                      <a:pPr marL="315595" marR="215265" indent="-91440" algn="ctr">
                        <a:lnSpc>
                          <a:spcPct val="106200"/>
                        </a:lnSpc>
                        <a:spcBef>
                          <a:spcPts val="1105"/>
                        </a:spcBef>
                      </a:pPr>
                      <a:r>
                        <a:rPr lang="tr-TR" sz="1400" b="1" spc="-5" dirty="0" smtClean="0">
                          <a:latin typeface="+mn-lt"/>
                        </a:rPr>
                        <a:t>İl ve İlçe</a:t>
                      </a:r>
                      <a:endParaRPr sz="1400" b="1" dirty="0">
                        <a:latin typeface="+mn-lt"/>
                        <a:cs typeface="Calibri"/>
                      </a:endParaRPr>
                    </a:p>
                  </a:txBody>
                  <a:tcPr marL="0" marR="0" marT="14033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Toplam</a:t>
                      </a:r>
                      <a:endParaRPr sz="1400" b="1" dirty="0">
                        <a:latin typeface="+mn-lt"/>
                        <a:cs typeface="Calibri"/>
                      </a:endParaRPr>
                    </a:p>
                  </a:txBody>
                  <a:tcPr marL="0" marR="0" marT="1403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95580" marR="189865" indent="208279">
                        <a:lnSpc>
                          <a:spcPct val="106200"/>
                        </a:lnSpc>
                        <a:spcBef>
                          <a:spcPts val="1105"/>
                        </a:spcBef>
                      </a:pPr>
                      <a:r>
                        <a:rPr sz="1400" b="1" spc="-5" dirty="0">
                          <a:latin typeface="+mn-lt"/>
                        </a:rPr>
                        <a:t>İl/İlçe  </a:t>
                      </a:r>
                      <a:r>
                        <a:rPr sz="1400" b="1" dirty="0">
                          <a:latin typeface="+mn-lt"/>
                        </a:rPr>
                        <a:t>Mer</a:t>
                      </a:r>
                      <a:r>
                        <a:rPr sz="1400" b="1" spc="-55" dirty="0">
                          <a:latin typeface="+mn-lt"/>
                        </a:rPr>
                        <a:t>k</a:t>
                      </a:r>
                      <a:r>
                        <a:rPr sz="1400" b="1" spc="-15" dirty="0">
                          <a:latin typeface="+mn-lt"/>
                        </a:rPr>
                        <a:t>e</a:t>
                      </a:r>
                      <a:r>
                        <a:rPr sz="1400" b="1" spc="-5" dirty="0">
                          <a:latin typeface="+mn-lt"/>
                        </a:rPr>
                        <a:t>z</a:t>
                      </a:r>
                      <a:r>
                        <a:rPr sz="1400" b="1" dirty="0">
                          <a:latin typeface="+mn-lt"/>
                        </a:rPr>
                        <a:t>l</a:t>
                      </a:r>
                      <a:r>
                        <a:rPr sz="1400" b="1" spc="-5" dirty="0">
                          <a:latin typeface="+mn-lt"/>
                        </a:rPr>
                        <a:t>eri</a:t>
                      </a:r>
                      <a:endParaRPr sz="1400" b="1" dirty="0">
                        <a:latin typeface="+mn-lt"/>
                        <a:cs typeface="Calibri"/>
                      </a:endParaRPr>
                    </a:p>
                  </a:txBody>
                  <a:tcPr marL="0" marR="0" marT="14033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  </a:t>
                      </a:r>
                      <a:r>
                        <a:rPr sz="1400" b="1" spc="-5" dirty="0" err="1" smtClean="0">
                          <a:latin typeface="+mn-lt"/>
                        </a:rPr>
                        <a:t>Belde</a:t>
                      </a:r>
                      <a:r>
                        <a:rPr sz="1400" b="1" spc="-75" dirty="0" smtClean="0">
                          <a:latin typeface="+mn-lt"/>
                        </a:rPr>
                        <a:t> </a:t>
                      </a:r>
                      <a:r>
                        <a:rPr sz="1400" b="1" spc="-10" dirty="0">
                          <a:latin typeface="+mn-lt"/>
                        </a:rPr>
                        <a:t>ve  Köyler</a:t>
                      </a:r>
                      <a:endParaRPr sz="1400" b="1" dirty="0">
                        <a:latin typeface="+mn-lt"/>
                        <a:cs typeface="Calibri"/>
                      </a:endParaRPr>
                    </a:p>
                  </a:txBody>
                  <a:tcPr marL="0" marR="0" marT="14033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315595" marR="215265" indent="-91440" algn="ctr">
                        <a:lnSpc>
                          <a:spcPct val="106200"/>
                        </a:lnSpc>
                        <a:spcBef>
                          <a:spcPts val="1105"/>
                        </a:spcBef>
                      </a:pPr>
                      <a:r>
                        <a:rPr lang="tr-TR" sz="1400" b="1" spc="-5" dirty="0" smtClean="0">
                          <a:latin typeface="+mn-lt"/>
                        </a:rPr>
                        <a:t>  Yıllık Nüfus Artış Hızı (Binde)</a:t>
                      </a:r>
                      <a:endParaRPr lang="tr-TR" sz="1400" b="1" dirty="0">
                        <a:latin typeface="+mn-lt"/>
                        <a:cs typeface="Calibri"/>
                      </a:endParaRPr>
                    </a:p>
                  </a:txBody>
                  <a:tcPr marL="0" marR="0" marT="11430" marB="0" anchor="ctr">
                    <a:lnL w="12700" cmpd="sng">
                      <a:solidFill>
                        <a:schemeClr val="accent1">
                          <a:lumMod val="60000"/>
                          <a:lumOff val="40000"/>
                        </a:schemeClr>
                      </a:solidFill>
                      <a:prstDash val="solid"/>
                    </a:lnL>
                    <a:lnR w="12700" cmpd="sng">
                      <a:solidFill>
                        <a:schemeClr val="accent1">
                          <a:lumMod val="60000"/>
                          <a:lumOff val="40000"/>
                        </a:schemeClr>
                      </a:solidFill>
                      <a:prstDash val="soli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98362">
                <a:tc>
                  <a:txBody>
                    <a:bodyPr/>
                    <a:lstStyle/>
                    <a:p>
                      <a:pPr marL="68580">
                        <a:lnSpc>
                          <a:spcPts val="1850"/>
                        </a:lnSpc>
                      </a:pPr>
                      <a:r>
                        <a:rPr lang="tr-TR" sz="1400" spc="-5" smtClean="0">
                          <a:latin typeface="+mn-lt"/>
                        </a:rPr>
                        <a:t>Merkez</a:t>
                      </a:r>
                      <a:endParaRPr lang="tr-TR" sz="1400" dirty="0">
                        <a:latin typeface="+mn-lt"/>
                        <a:cs typeface="Calibri"/>
                      </a:endParaRPr>
                    </a:p>
                  </a:txBody>
                  <a:tcPr marL="9525" marR="9525" marT="9525"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172.007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132.563</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39.444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1,48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97500">
                <a:tc>
                  <a:txBody>
                    <a:bodyPr/>
                    <a:lstStyle/>
                    <a:p>
                      <a:pPr marL="68580">
                        <a:lnSpc>
                          <a:spcPts val="1850"/>
                        </a:lnSpc>
                      </a:pPr>
                      <a:r>
                        <a:rPr lang="tr-TR" sz="1400" spc="-5" dirty="0" smtClean="0">
                          <a:latin typeface="+mn-lt"/>
                        </a:rPr>
                        <a:t>Adaklı</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8.863</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3.666</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5.197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97,33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r h="460445">
                <a:tc>
                  <a:txBody>
                    <a:bodyPr/>
                    <a:lstStyle/>
                    <a:p>
                      <a:pPr marL="68580">
                        <a:lnSpc>
                          <a:spcPts val="1850"/>
                        </a:lnSpc>
                      </a:pPr>
                      <a:r>
                        <a:rPr lang="tr-TR" sz="1400" spc="-15" dirty="0" smtClean="0">
                          <a:latin typeface="+mn-lt"/>
                        </a:rPr>
                        <a:t>Genç</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34.178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20.358</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13.820</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42,47</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4051623769"/>
                  </a:ext>
                </a:extLst>
              </a:tr>
              <a:tr h="460445">
                <a:tc>
                  <a:txBody>
                    <a:bodyPr/>
                    <a:lstStyle/>
                    <a:p>
                      <a:pPr marL="68580">
                        <a:lnSpc>
                          <a:spcPts val="1850"/>
                        </a:lnSpc>
                      </a:pPr>
                      <a:r>
                        <a:rPr lang="tr-TR" sz="1400" spc="-5" dirty="0" smtClean="0">
                          <a:latin typeface="+mn-lt"/>
                        </a:rPr>
                        <a:t>Karlıova</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26.819</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7.400</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19.419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-9,8</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82308159"/>
                  </a:ext>
                </a:extLst>
              </a:tr>
              <a:tr h="460445">
                <a:tc>
                  <a:txBody>
                    <a:bodyPr/>
                    <a:lstStyle/>
                    <a:p>
                      <a:pPr marL="68580">
                        <a:lnSpc>
                          <a:spcPts val="1850"/>
                        </a:lnSpc>
                      </a:pPr>
                      <a:r>
                        <a:rPr lang="tr-TR" sz="1400" spc="-5" dirty="0" smtClean="0">
                          <a:latin typeface="+mn-lt"/>
                        </a:rPr>
                        <a:t>Kiğı</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5.035</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2.844</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2.191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72,26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524740350"/>
                  </a:ext>
                </a:extLst>
              </a:tr>
              <a:tr h="460445">
                <a:tc>
                  <a:txBody>
                    <a:bodyPr/>
                    <a:lstStyle/>
                    <a:p>
                      <a:pPr marL="68580">
                        <a:lnSpc>
                          <a:spcPts val="1850"/>
                        </a:lnSpc>
                      </a:pPr>
                      <a:r>
                        <a:rPr lang="tr-TR" sz="1400" spc="-20" dirty="0" smtClean="0">
                          <a:latin typeface="+mn-lt"/>
                        </a:rPr>
                        <a:t>Solhan</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33.651</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20.198</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13.453</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4,77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232014048"/>
                  </a:ext>
                </a:extLst>
              </a:tr>
              <a:tr h="460445">
                <a:tc>
                  <a:txBody>
                    <a:bodyPr/>
                    <a:lstStyle/>
                    <a:p>
                      <a:pPr marL="68580">
                        <a:lnSpc>
                          <a:spcPts val="1850"/>
                        </a:lnSpc>
                      </a:pPr>
                      <a:r>
                        <a:rPr lang="tr-TR" sz="1400" spc="-10" dirty="0" smtClean="0">
                          <a:latin typeface="+mn-lt"/>
                        </a:rPr>
                        <a:t>Yayladere</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2.304</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1.005</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1.299</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165,28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806717420"/>
                  </a:ext>
                </a:extLst>
              </a:tr>
              <a:tr h="460445">
                <a:tc>
                  <a:txBody>
                    <a:bodyPr/>
                    <a:lstStyle/>
                    <a:p>
                      <a:pPr marL="68580">
                        <a:lnSpc>
                          <a:spcPts val="1850"/>
                        </a:lnSpc>
                      </a:pPr>
                      <a:r>
                        <a:rPr lang="tr-TR" sz="1400" spc="-10" dirty="0" smtClean="0">
                          <a:latin typeface="+mn-lt"/>
                        </a:rPr>
                        <a:t>Yedisu</a:t>
                      </a:r>
                      <a:endParaRPr sz="1400" dirty="0">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0" i="0" u="none" strike="noStrike" dirty="0" smtClean="0">
                          <a:solidFill>
                            <a:srgbClr val="000000"/>
                          </a:solidFill>
                          <a:latin typeface="Calibri"/>
                        </a:rPr>
                        <a:t>2.798</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mbria"/>
                        </a:rPr>
                        <a:t>1.390</a:t>
                      </a:r>
                      <a:endParaRPr lang="tr-TR" sz="1400" b="0" i="0" u="none" strike="noStrike" dirty="0">
                        <a:solidFill>
                          <a:srgbClr val="000000"/>
                        </a:solidFill>
                        <a:latin typeface="Cambria"/>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1.408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latin typeface="Calibri"/>
                        </a:rPr>
                        <a:t>1,07</a:t>
                      </a:r>
                      <a:endParaRPr lang="tr-TR" sz="1400" b="0" i="0" u="none" strike="noStrike" dirty="0">
                        <a:solidFill>
                          <a:srgbClr val="00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67102291"/>
                  </a:ext>
                </a:extLst>
              </a:tr>
              <a:tr h="460445">
                <a:tc>
                  <a:txBody>
                    <a:bodyPr/>
                    <a:lstStyle/>
                    <a:p>
                      <a:pPr marL="68580">
                        <a:lnSpc>
                          <a:spcPts val="1855"/>
                        </a:lnSpc>
                      </a:pPr>
                      <a:r>
                        <a:rPr lang="tr-TR" sz="1400" b="1" spc="-5" dirty="0" smtClean="0">
                          <a:solidFill>
                            <a:srgbClr val="FF0000"/>
                          </a:solidFill>
                          <a:latin typeface="+mn-lt"/>
                        </a:rPr>
                        <a:t>Bingöl</a:t>
                      </a:r>
                      <a:endParaRPr sz="1400" b="1" dirty="0">
                        <a:solidFill>
                          <a:srgbClr val="FF0000"/>
                        </a:solidFill>
                        <a:latin typeface="+mn-lt"/>
                        <a:cs typeface="Calibri"/>
                      </a:endParaRPr>
                    </a:p>
                  </a:txBody>
                  <a:tcPr marL="0" marR="0" marT="0" marB="0" anchor="ctr">
                    <a:lnL w="12700" cmpd="sng">
                      <a:solidFill>
                        <a:schemeClr val="accent1">
                          <a:lumMod val="60000"/>
                          <a:lumOff val="40000"/>
                        </a:schemeClr>
                      </a:solidFill>
                      <a:prstDash val="soli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rtl="0" fontAlgn="ctr"/>
                      <a:r>
                        <a:rPr lang="tr-TR" sz="1400" b="1" i="0" u="none" strike="noStrike" dirty="0" smtClean="0">
                          <a:solidFill>
                            <a:srgbClr val="FF0000"/>
                          </a:solidFill>
                          <a:latin typeface="Calibri"/>
                        </a:rPr>
                        <a:t>285.655</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189.424</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96.231</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tc>
                  <a:txBody>
                    <a:bodyPr/>
                    <a:lstStyle/>
                    <a:p>
                      <a:pPr algn="ctr" rtl="0" fontAlgn="ctr"/>
                      <a:r>
                        <a:rPr lang="tr-TR" sz="1400" b="1" i="0" u="none" strike="noStrike" dirty="0" smtClean="0">
                          <a:solidFill>
                            <a:srgbClr val="FF0000"/>
                          </a:solidFill>
                          <a:latin typeface="Calibri"/>
                        </a:rPr>
                        <a:t>10,91</a:t>
                      </a:r>
                      <a:endParaRPr lang="tr-TR" sz="1400" b="1" i="0" u="none" strike="noStrike" dirty="0">
                        <a:solidFill>
                          <a:srgbClr val="FF0000"/>
                        </a:solidFill>
                        <a:latin typeface="Calibri"/>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mpd="sng">
                      <a:solidFill>
                        <a:schemeClr val="accent1">
                          <a:lumMod val="60000"/>
                          <a:lumOff val="40000"/>
                        </a:schemeClr>
                      </a:solidFill>
                      <a:prstDash val="soli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244702799"/>
                  </a:ext>
                </a:extLst>
              </a:tr>
            </a:tbl>
          </a:graphicData>
        </a:graphic>
      </p:graphicFrame>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2471" y="1359558"/>
            <a:ext cx="4744621" cy="4796694"/>
          </a:xfrm>
          <a:prstGeom prst="rect">
            <a:avLst/>
          </a:prstGeom>
        </p:spPr>
      </p:pic>
    </p:spTree>
    <p:extLst>
      <p:ext uri="{BB962C8B-B14F-4D97-AF65-F5344CB8AC3E}">
        <p14:creationId xmlns:p14="http://schemas.microsoft.com/office/powerpoint/2010/main" val="24981004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p:cNvSpPr txBox="1"/>
          <p:nvPr/>
        </p:nvSpPr>
        <p:spPr>
          <a:xfrm>
            <a:off x="5786522" y="961953"/>
            <a:ext cx="565955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Barajlar</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1" name="object 13"/>
          <p:cNvSpPr txBox="1"/>
          <p:nvPr/>
        </p:nvSpPr>
        <p:spPr>
          <a:xfrm>
            <a:off x="417444" y="5168736"/>
            <a:ext cx="5221356" cy="93358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01600" rIns="0" bIns="0" rtlCol="0">
            <a:spAutoFit/>
          </a:bodyPr>
          <a:lstStyle/>
          <a:p>
            <a:pPr marL="289560" marR="239395" lvl="0" indent="-635" algn="ctr">
              <a:spcBef>
                <a:spcPts val="800"/>
              </a:spcBef>
              <a:defRPr/>
            </a:pPr>
            <a:r>
              <a:rPr lang="tr-TR" dirty="0">
                <a:solidFill>
                  <a:srgbClr val="FFFFFF"/>
                </a:solidFill>
                <a:cs typeface="Calibri" panose="020F0502020204030204"/>
              </a:rPr>
              <a:t>2015 Yılı-31.12.2024 </a:t>
            </a:r>
            <a:r>
              <a:rPr lang="tr-TR" spc="-10" dirty="0">
                <a:solidFill>
                  <a:srgbClr val="FFFFFF"/>
                </a:solidFill>
                <a:cs typeface="Calibri" panose="020F0502020204030204"/>
              </a:rPr>
              <a:t>tarihi </a:t>
            </a:r>
            <a:r>
              <a:rPr lang="tr-TR" spc="-5" dirty="0">
                <a:solidFill>
                  <a:srgbClr val="FFFFFF"/>
                </a:solidFill>
                <a:cs typeface="Calibri" panose="020F0502020204030204"/>
              </a:rPr>
              <a:t>sonu itibarıyla  19.767.054 </a:t>
            </a:r>
            <a:r>
              <a:rPr lang="tr-TR" spc="-5" dirty="0" err="1">
                <a:solidFill>
                  <a:srgbClr val="FFFFFF"/>
                </a:solidFill>
                <a:cs typeface="Calibri" panose="020F0502020204030204"/>
              </a:rPr>
              <a:t>M</a:t>
            </a:r>
            <a:r>
              <a:rPr lang="tr-TR" dirty="0" err="1">
                <a:solidFill>
                  <a:srgbClr val="FFFFFF"/>
                </a:solidFill>
                <a:cs typeface="Calibri" panose="020F0502020204030204"/>
              </a:rPr>
              <a:t>We</a:t>
            </a:r>
            <a:r>
              <a:rPr lang="tr-TR" dirty="0">
                <a:solidFill>
                  <a:srgbClr val="FFFFFF"/>
                </a:solidFill>
                <a:cs typeface="Calibri" panose="020F0502020204030204"/>
              </a:rPr>
              <a:t> </a:t>
            </a:r>
            <a:r>
              <a:rPr lang="tr-TR" spc="-5" dirty="0">
                <a:solidFill>
                  <a:srgbClr val="FFFFFF"/>
                </a:solidFill>
                <a:cs typeface="Calibri" panose="020F0502020204030204"/>
              </a:rPr>
              <a:t>elektrik </a:t>
            </a:r>
            <a:r>
              <a:rPr lang="tr-TR" spc="-10" dirty="0">
                <a:solidFill>
                  <a:srgbClr val="FFFFFF"/>
                </a:solidFill>
                <a:cs typeface="Calibri" panose="020F0502020204030204"/>
              </a:rPr>
              <a:t>üretimi </a:t>
            </a:r>
            <a:r>
              <a:rPr lang="tr-TR" spc="-20" dirty="0">
                <a:solidFill>
                  <a:srgbClr val="FFFFFF"/>
                </a:solidFill>
                <a:cs typeface="Calibri" panose="020F0502020204030204"/>
              </a:rPr>
              <a:t>gerçekleşmiştir. (Yaklaşık Türkiye genelinin %4,70’i kadar) </a:t>
            </a:r>
            <a:endParaRPr lang="tr-TR" dirty="0">
              <a:solidFill>
                <a:prstClr val="black"/>
              </a:solidFill>
              <a:cs typeface="Calibri" panose="020F0502020204030204"/>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Enerji</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4" name="Resim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6523" y="1431282"/>
            <a:ext cx="5659558" cy="3547689"/>
          </a:xfrm>
          <a:prstGeom prst="rect">
            <a:avLst/>
          </a:prstGeom>
          <a:ln>
            <a:solidFill>
              <a:schemeClr val="accent1"/>
            </a:solidFill>
          </a:ln>
        </p:spPr>
      </p:pic>
      <p:graphicFrame>
        <p:nvGraphicFramePr>
          <p:cNvPr id="15" name="Grafik 14" title="2020"/>
          <p:cNvGraphicFramePr/>
          <p:nvPr>
            <p:extLst>
              <p:ext uri="{D42A27DB-BD31-4B8C-83A1-F6EECF244321}">
                <p14:modId xmlns:p14="http://schemas.microsoft.com/office/powerpoint/2010/main" val="841226625"/>
              </p:ext>
            </p:extLst>
          </p:nvPr>
        </p:nvGraphicFramePr>
        <p:xfrm>
          <a:off x="417444" y="1431282"/>
          <a:ext cx="5221356" cy="3547689"/>
        </p:xfrm>
        <a:graphic>
          <a:graphicData uri="http://schemas.openxmlformats.org/drawingml/2006/chart">
            <c:chart xmlns:c="http://schemas.openxmlformats.org/drawingml/2006/chart" xmlns:r="http://schemas.openxmlformats.org/officeDocument/2006/relationships" r:id="rId4"/>
          </a:graphicData>
        </a:graphic>
      </p:graphicFrame>
      <p:sp>
        <p:nvSpPr>
          <p:cNvPr id="16" name="object 8"/>
          <p:cNvSpPr txBox="1"/>
          <p:nvPr/>
        </p:nvSpPr>
        <p:spPr>
          <a:xfrm>
            <a:off x="417444" y="961953"/>
            <a:ext cx="5221356"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Barajlardan</a:t>
            </a:r>
            <a:r>
              <a:rPr kumimoji="0" sz="1600" b="1" i="0" u="none" strike="noStrike" kern="1200" cap="none" spc="-15" normalizeH="0" baseline="0" noProof="0" dirty="0" smtClean="0">
                <a:ln>
                  <a:noFill/>
                </a:ln>
                <a:solidFill>
                  <a:prstClr val="white"/>
                </a:solidFill>
                <a:effectLst/>
                <a:uLnTx/>
                <a:uFillTx/>
                <a:latin typeface="Calibri"/>
                <a:ea typeface="+mn-ea"/>
                <a:cs typeface="Calibri"/>
              </a:rPr>
              <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Üretilen </a:t>
            </a:r>
            <a:r>
              <a:rPr kumimoji="0" sz="1600" b="1" i="0" u="none" strike="noStrike" kern="1200" cap="none" spc="-5" normalizeH="0" baseline="0" noProof="0" dirty="0" err="1" smtClean="0">
                <a:ln>
                  <a:noFill/>
                </a:ln>
                <a:solidFill>
                  <a:prstClr val="white"/>
                </a:solidFill>
                <a:effectLst/>
                <a:uLnTx/>
                <a:uFillTx/>
                <a:latin typeface="Calibri"/>
                <a:ea typeface="+mn-ea"/>
                <a:cs typeface="Calibri"/>
              </a:rPr>
              <a:t>Elektrik</a:t>
            </a:r>
            <a:r>
              <a:rPr kumimoji="0" sz="1600" b="1" i="0" u="none" strike="noStrike" kern="1200" cap="none" spc="-15" normalizeH="0" baseline="0" noProof="0" dirty="0" smtClean="0">
                <a:ln>
                  <a:noFill/>
                </a:ln>
                <a:solidFill>
                  <a:prstClr val="white"/>
                </a:solidFill>
                <a:effectLst/>
                <a:uLnTx/>
                <a:uFillTx/>
                <a:latin typeface="Calibri"/>
                <a:ea typeface="+mn-ea"/>
                <a:cs typeface="Calibri"/>
              </a:rPr>
              <a:t> </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Miktarı (</a:t>
            </a:r>
            <a:r>
              <a:rPr kumimoji="0" lang="tr-TR" sz="1600" b="1" i="0" u="none" strike="noStrike" kern="1200" cap="none" spc="-10" normalizeH="0" baseline="0" noProof="0" dirty="0" err="1" smtClean="0">
                <a:ln>
                  <a:noFill/>
                </a:ln>
                <a:solidFill>
                  <a:prstClr val="white"/>
                </a:solidFill>
                <a:effectLst/>
                <a:uLnTx/>
                <a:uFillTx/>
                <a:latin typeface="Calibri"/>
                <a:ea typeface="+mn-ea"/>
                <a:cs typeface="Calibri"/>
              </a:rPr>
              <a:t>MWe</a:t>
            </a:r>
            <a:r>
              <a:rPr kumimoji="0" lang="tr-TR" sz="1600" b="1" i="0" u="none" strike="noStrike" kern="1200" cap="none" spc="-10" normalizeH="0" baseline="0" noProof="0" dirty="0" smtClean="0">
                <a:ln>
                  <a:noFill/>
                </a:ln>
                <a:solidFill>
                  <a:prstClr val="white"/>
                </a:solidFill>
                <a:effectLst/>
                <a:uLnTx/>
                <a:uFillTx/>
                <a:latin typeface="Calibri"/>
                <a:ea typeface="+mn-ea"/>
                <a:cs typeface="Calibri"/>
              </a:rPr>
              <a:t>)</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7" name="object 13"/>
          <p:cNvSpPr txBox="1"/>
          <p:nvPr/>
        </p:nvSpPr>
        <p:spPr>
          <a:xfrm>
            <a:off x="5786522" y="5168736"/>
            <a:ext cx="5659559" cy="933589"/>
          </a:xfrm>
          <a:prstGeom prst="rect">
            <a:avLst/>
          </a:prstGeom>
          <a:gradFill>
            <a:gsLst>
              <a:gs pos="0">
                <a:srgbClr val="781E1E"/>
              </a:gs>
              <a:gs pos="50000">
                <a:srgbClr val="9C2728"/>
              </a:gs>
              <a:gs pos="100000">
                <a:srgbClr val="90201E"/>
              </a:gs>
            </a:gsLst>
            <a:path path="circle">
              <a:fillToRect t="100000" r="100000"/>
            </a:path>
          </a:gradFill>
        </p:spPr>
        <p:txBody>
          <a:bodyPr vert="horz" wrap="square" lIns="0" tIns="101600" rIns="0" bIns="0" rtlCol="0">
            <a:spAutoFit/>
          </a:bodyPr>
          <a:lstStyle/>
          <a:p>
            <a:pPr marL="289560" marR="239395" lvl="0" indent="-635" algn="ctr">
              <a:spcBef>
                <a:spcPts val="800"/>
              </a:spcBef>
              <a:defRPr/>
            </a:pPr>
            <a:r>
              <a:rPr lang="tr-TR" dirty="0">
                <a:solidFill>
                  <a:srgbClr val="FFFFFF"/>
                </a:solidFill>
                <a:cs typeface="Calibri" panose="020F0502020204030204"/>
              </a:rPr>
              <a:t>İlimizde Toplam </a:t>
            </a:r>
            <a:r>
              <a:rPr lang="tr-TR" b="1" dirty="0">
                <a:solidFill>
                  <a:srgbClr val="FFFFFF"/>
                </a:solidFill>
                <a:cs typeface="Calibri" panose="020F0502020204030204"/>
              </a:rPr>
              <a:t>27</a:t>
            </a:r>
            <a:r>
              <a:rPr lang="tr-TR" dirty="0">
                <a:solidFill>
                  <a:srgbClr val="FFFFFF"/>
                </a:solidFill>
                <a:cs typeface="Calibri" panose="020F0502020204030204"/>
              </a:rPr>
              <a:t> Adet (18 Adet Fizibilite+2 Adet İnşaat + 7 Adet İşletme)  HES, </a:t>
            </a:r>
            <a:r>
              <a:rPr lang="tr-TR" b="1" dirty="0">
                <a:solidFill>
                  <a:srgbClr val="FFFFFF"/>
                </a:solidFill>
                <a:cs typeface="Calibri" panose="020F0502020204030204"/>
              </a:rPr>
              <a:t>1</a:t>
            </a:r>
            <a:r>
              <a:rPr lang="tr-TR" dirty="0">
                <a:solidFill>
                  <a:srgbClr val="FFFFFF"/>
                </a:solidFill>
                <a:cs typeface="Calibri" panose="020F0502020204030204"/>
              </a:rPr>
              <a:t> Adet GES ve 1 Adet RES santrali mevcuttur. </a:t>
            </a:r>
          </a:p>
        </p:txBody>
      </p:sp>
      <p:sp>
        <p:nvSpPr>
          <p:cNvPr id="18" name="object 15"/>
          <p:cNvSpPr txBox="1"/>
          <p:nvPr/>
        </p:nvSpPr>
        <p:spPr>
          <a:xfrm>
            <a:off x="9728959" y="4675252"/>
            <a:ext cx="1690488" cy="265457"/>
          </a:xfrm>
          <a:prstGeom prst="rect">
            <a:avLst/>
          </a:prstGeom>
          <a:solidFill>
            <a:schemeClr val="bg1"/>
          </a:solidFill>
          <a:ln>
            <a:solidFill>
              <a:schemeClr val="tx1"/>
            </a:solidFill>
          </a:ln>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smtClean="0">
                <a:ln>
                  <a:noFill/>
                </a:ln>
                <a:solidFill>
                  <a:prstClr val="black"/>
                </a:solidFill>
                <a:effectLst/>
                <a:uLnTx/>
                <a:uFillTx/>
                <a:latin typeface="Calibri"/>
                <a:ea typeface="+mn-ea"/>
                <a:cs typeface="Calibri"/>
              </a:rPr>
              <a:t>Yukarı Kaleköy Barajı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9459912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693562" y="697940"/>
            <a:ext cx="10822632"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Bingöl İli Yıllara Göre Elektrik Tüketim Grafiği (MWH)</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graphicFrame>
        <p:nvGraphicFramePr>
          <p:cNvPr id="6" name="Grafik 5">
            <a:extLst>
              <a:ext uri="{FF2B5EF4-FFF2-40B4-BE49-F238E27FC236}">
                <a16:creationId xmlns:a16="http://schemas.microsoft.com/office/drawing/2014/main" id="{00000000-0008-0000-0200-000002000000}"/>
              </a:ext>
            </a:extLst>
          </p:cNvPr>
          <p:cNvGraphicFramePr>
            <a:graphicFrameLocks/>
          </p:cNvGraphicFramePr>
          <p:nvPr>
            <p:extLst>
              <p:ext uri="{D42A27DB-BD31-4B8C-83A1-F6EECF244321}">
                <p14:modId xmlns:p14="http://schemas.microsoft.com/office/powerpoint/2010/main" val="3014499850"/>
              </p:ext>
            </p:extLst>
          </p:nvPr>
        </p:nvGraphicFramePr>
        <p:xfrm>
          <a:off x="693562" y="977504"/>
          <a:ext cx="10822632" cy="52582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997884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8"/>
          <p:cNvSpPr txBox="1"/>
          <p:nvPr/>
        </p:nvSpPr>
        <p:spPr>
          <a:xfrm>
            <a:off x="677201" y="996502"/>
            <a:ext cx="1084404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Bingöl Fırat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EDAŞ</a:t>
            </a:r>
            <a:r>
              <a:rPr lang="tr-TR" sz="1600" b="1" spc="-15" dirty="0" smtClean="0">
                <a:solidFill>
                  <a:prstClr val="white"/>
                </a:solidFill>
                <a:latin typeface="Calibri"/>
                <a:cs typeface="Calibri"/>
              </a:rPr>
              <a:t> </a:t>
            </a: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Yatırımları (2005-2024)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graphicFrame>
        <p:nvGraphicFramePr>
          <p:cNvPr id="8" name="İçerik Yer Tutucusu 4"/>
          <p:cNvGraphicFramePr>
            <a:graphicFrameLocks/>
          </p:cNvGraphicFramePr>
          <p:nvPr>
            <p:extLst>
              <p:ext uri="{D42A27DB-BD31-4B8C-83A1-F6EECF244321}">
                <p14:modId xmlns:p14="http://schemas.microsoft.com/office/powerpoint/2010/main" val="1782287549"/>
              </p:ext>
            </p:extLst>
          </p:nvPr>
        </p:nvGraphicFramePr>
        <p:xfrm>
          <a:off x="1463888" y="1341122"/>
          <a:ext cx="9283336" cy="5036393"/>
        </p:xfrm>
        <a:graphic>
          <a:graphicData uri="http://schemas.openxmlformats.org/drawingml/2006/table">
            <a:tbl>
              <a:tblPr/>
              <a:tblGrid>
                <a:gridCol w="4223080">
                  <a:extLst>
                    <a:ext uri="{9D8B030D-6E8A-4147-A177-3AD203B41FA5}">
                      <a16:colId xmlns:a16="http://schemas.microsoft.com/office/drawing/2014/main" val="20000"/>
                    </a:ext>
                  </a:extLst>
                </a:gridCol>
                <a:gridCol w="2976620">
                  <a:extLst>
                    <a:ext uri="{9D8B030D-6E8A-4147-A177-3AD203B41FA5}">
                      <a16:colId xmlns:a16="http://schemas.microsoft.com/office/drawing/2014/main" val="20001"/>
                    </a:ext>
                  </a:extLst>
                </a:gridCol>
                <a:gridCol w="2083636">
                  <a:extLst>
                    <a:ext uri="{9D8B030D-6E8A-4147-A177-3AD203B41FA5}">
                      <a16:colId xmlns:a16="http://schemas.microsoft.com/office/drawing/2014/main" val="20002"/>
                    </a:ext>
                  </a:extLst>
                </a:gridCol>
              </a:tblGrid>
              <a:tr h="422063">
                <a:tc>
                  <a:txBody>
                    <a:bodyPr/>
                    <a:lstStyle/>
                    <a:p>
                      <a:pPr algn="ctr" rtl="0" fontAlgn="ctr"/>
                      <a:r>
                        <a:rPr lang="tr-TR" sz="1400" b="1" i="0" u="none" strike="noStrike" dirty="0" smtClean="0">
                          <a:solidFill>
                            <a:srgbClr val="000000"/>
                          </a:solidFill>
                          <a:effectLst/>
                          <a:latin typeface="Calibri" panose="020F0502020204030204" pitchFamily="34" charset="0"/>
                        </a:rPr>
                        <a:t>Yılı</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Calibri" panose="020F0502020204030204" pitchFamily="34" charset="0"/>
                        </a:rPr>
                        <a:t>Proje Tutarı</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a:solidFill>
                            <a:srgbClr val="000000"/>
                          </a:solidFill>
                          <a:effectLst/>
                          <a:latin typeface="Calibri" panose="020F0502020204030204" pitchFamily="34" charset="0"/>
                        </a:rPr>
                        <a:t>Devreye Alınma Tarihi</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2005</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2.023.391  </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31.12.2005</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1"/>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1.597.381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31.12.2006</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3.698.021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31.12.2007</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2008</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4.829.354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31.12.2008</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2009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5.257.717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31.12.2009</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8.578.170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31.12.2010</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6"/>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3.588.580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31.12.2011</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7"/>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2012</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10.937.801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31.12.2012</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8"/>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17.946.309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31.12.2013</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9"/>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6.589.603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31.12.2014</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0"/>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2015</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9.432.660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31.12.2015</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1"/>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15.903.091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31.12.2016</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2"/>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11.901.167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31.12.2017</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3"/>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2018</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21.926.531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31.12.2018</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4"/>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2019</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12.408.817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31.12.2019</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5"/>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2020</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12.776.437</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31.12.2020</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6"/>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2021</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32.787.096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31.12.2021</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7"/>
                  </a:ext>
                </a:extLst>
              </a:tr>
              <a:tr h="206325">
                <a:tc>
                  <a:txBody>
                    <a:bodyPr/>
                    <a:lstStyle/>
                    <a:p>
                      <a:pPr algn="ctr" rtl="0" fontAlgn="ctr"/>
                      <a:r>
                        <a:rPr lang="tr-TR" sz="1400" b="0" i="0" u="none" strike="noStrike" dirty="0" smtClean="0">
                          <a:solidFill>
                            <a:srgbClr val="000000"/>
                          </a:solidFill>
                          <a:effectLst/>
                          <a:latin typeface="Calibri" panose="020F0502020204030204" pitchFamily="34" charset="0"/>
                        </a:rPr>
                        <a:t>2022</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53.014.296</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30.12.2022</a:t>
                      </a: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18"/>
                  </a:ext>
                </a:extLst>
              </a:tr>
              <a:tr h="2063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Calibri" panose="020F0502020204030204" pitchFamily="34" charset="0"/>
                        </a:rPr>
                        <a:t>2023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101.840.133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31.12.2023</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3052468173"/>
                  </a:ext>
                </a:extLst>
              </a:tr>
              <a:tr h="206325">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Calibri" panose="020F0502020204030204" pitchFamily="34" charset="0"/>
                        </a:rPr>
                        <a:t>2024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dirty="0" smtClean="0">
                          <a:solidFill>
                            <a:srgbClr val="000000"/>
                          </a:solidFill>
                          <a:effectLst/>
                          <a:latin typeface="Calibri" panose="020F0502020204030204" pitchFamily="34" charset="0"/>
                        </a:rPr>
                        <a:t>127.796.754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smtClean="0">
                          <a:solidFill>
                            <a:srgbClr val="000000"/>
                          </a:solidFill>
                          <a:effectLst/>
                          <a:latin typeface="Calibri" panose="020F0502020204030204" pitchFamily="34" charset="0"/>
                        </a:rPr>
                        <a:t>31.12.2024</a:t>
                      </a:r>
                      <a:endParaRPr lang="tr-TR" sz="1400" b="0"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940688631"/>
                  </a:ext>
                </a:extLst>
              </a:tr>
              <a:tr h="206325">
                <a:tc>
                  <a:txBody>
                    <a:bodyPr/>
                    <a:lstStyle/>
                    <a:p>
                      <a:pPr algn="ctr" rtl="0" fontAlgn="ctr"/>
                      <a:r>
                        <a:rPr lang="tr-TR" sz="1400" b="1" i="0" u="none" strike="noStrike" dirty="0">
                          <a:solidFill>
                            <a:srgbClr val="000000"/>
                          </a:solidFill>
                          <a:effectLst/>
                          <a:latin typeface="Calibri" panose="020F0502020204030204" pitchFamily="34" charset="0"/>
                        </a:rPr>
                        <a:t>Toplam Proje </a:t>
                      </a:r>
                      <a:r>
                        <a:rPr lang="tr-TR" sz="1400" b="1" i="0" u="none" strike="noStrike" dirty="0" smtClean="0">
                          <a:solidFill>
                            <a:srgbClr val="000000"/>
                          </a:solidFill>
                          <a:effectLst/>
                          <a:latin typeface="Calibri" panose="020F0502020204030204" pitchFamily="34" charset="0"/>
                        </a:rPr>
                        <a:t>Bedeli (₺)</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gridSpan="2">
                  <a:txBody>
                    <a:bodyPr/>
                    <a:lstStyle/>
                    <a:p>
                      <a:pPr algn="ctr" rtl="0" fontAlgn="ctr"/>
                      <a:r>
                        <a:rPr lang="tr-TR" sz="1400" b="1" i="0" u="none" strike="noStrike" dirty="0" smtClean="0">
                          <a:solidFill>
                            <a:srgbClr val="000000"/>
                          </a:solidFill>
                          <a:effectLst/>
                          <a:latin typeface="Calibri" panose="020F0502020204030204" pitchFamily="34" charset="0"/>
                        </a:rPr>
                        <a:t>464.833.309</a:t>
                      </a:r>
                      <a:endParaRPr lang="tr-TR" sz="1400" b="1" i="0" u="none" strike="noStrike" dirty="0">
                        <a:solidFill>
                          <a:srgbClr val="000000"/>
                        </a:solidFill>
                        <a:effectLst/>
                        <a:latin typeface="Calibri" panose="020F0502020204030204" pitchFamily="34" charset="0"/>
                      </a:endParaRPr>
                    </a:p>
                  </a:txBody>
                  <a:tcPr marL="6370" marR="6370" marT="6370"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hMerge="1">
                  <a:txBody>
                    <a:bodyPr/>
                    <a:lstStyle/>
                    <a:p>
                      <a:endParaRPr lang="tr-TR"/>
                    </a:p>
                  </a:txBody>
                  <a:tcPr/>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26814708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object 8"/>
          <p:cNvSpPr txBox="1"/>
          <p:nvPr/>
        </p:nvSpPr>
        <p:spPr>
          <a:xfrm>
            <a:off x="700584" y="961953"/>
            <a:ext cx="5659559"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smtClean="0">
                <a:ln>
                  <a:noFill/>
                </a:ln>
                <a:solidFill>
                  <a:prstClr val="white"/>
                </a:solidFill>
                <a:effectLst/>
                <a:uLnTx/>
                <a:uFillTx/>
                <a:latin typeface="Calibri"/>
                <a:ea typeface="+mn-ea"/>
                <a:cs typeface="Calibri"/>
              </a:rPr>
              <a:t>Doğal Gaz</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3" name="Metin kutusu 12"/>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Enerji</a:t>
            </a:r>
          </a:p>
        </p:txBody>
      </p:sp>
      <p:sp>
        <p:nvSpPr>
          <p:cNvPr id="12" name="object 8"/>
          <p:cNvSpPr txBox="1"/>
          <p:nvPr/>
        </p:nvSpPr>
        <p:spPr>
          <a:xfrm>
            <a:off x="6529868" y="961953"/>
            <a:ext cx="5017408"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a:ln>
                  <a:noFill/>
                </a:ln>
                <a:solidFill>
                  <a:prstClr val="white"/>
                </a:solidFill>
                <a:effectLst/>
                <a:uLnTx/>
                <a:uFillTx/>
                <a:latin typeface="Calibri"/>
                <a:ea typeface="+mn-ea"/>
                <a:cs typeface="Calibri"/>
              </a:rPr>
              <a:t>Güneş Enerjisi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15" name="object 53"/>
          <p:cNvSpPr txBox="1"/>
          <p:nvPr/>
        </p:nvSpPr>
        <p:spPr>
          <a:xfrm>
            <a:off x="700584" y="1356770"/>
            <a:ext cx="5659558" cy="2119170"/>
          </a:xfrm>
          <a:prstGeom prst="rect">
            <a:avLst/>
          </a:prstGeom>
          <a:ln w="19050">
            <a:solidFill>
              <a:srgbClr val="BCD6ED"/>
            </a:solidFill>
          </a:ln>
        </p:spPr>
        <p:txBody>
          <a:bodyPr vert="horz" wrap="square" lIns="0" tIns="33655" rIns="0" bIns="0" rtlCol="0">
            <a:spAutoFit/>
          </a:bodyPr>
          <a:lstStyle/>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EPDK tarafından verilen 23/07/2014 tarih ve dağ/5142-1/358 numaralı dağıtım lisansları 30 yıl geçerlidir.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Altyapı çalışmalarına 01.05.2016 tarihinde Bingöl şehrinde başlanmıştır.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Bingöl şehrine 16.10.2016  tarihinde doğal gaz arz işlemi yapılmıştır.</a:t>
            </a:r>
          </a:p>
          <a:p>
            <a:pPr marL="377190" marR="85090" lvl="0" indent="-285750" algn="just" defTabSz="914400" rtl="0" eaLnBrk="1" fontAlgn="auto" latinLnBrk="0" hangingPunct="1">
              <a:lnSpc>
                <a:spcPct val="100000"/>
              </a:lnSpc>
              <a:spcBef>
                <a:spcPts val="265"/>
              </a:spcBef>
              <a:spcAft>
                <a:spcPts val="0"/>
              </a:spcAft>
              <a:buClrTx/>
              <a:buSzTx/>
              <a:buFont typeface="Wingdings" panose="05000000000000000000" pitchFamily="2" charset="2"/>
              <a:buChar char="v"/>
              <a:tabLst/>
              <a:defRPr/>
            </a:pP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Bingöl ilinde tamamlanan toplam altyapı yatırımı </a:t>
            </a:r>
            <a:r>
              <a:rPr kumimoji="0" lang="tr-TR" sz="1600" b="0" i="0" u="none" strike="noStrike" kern="1200" cap="none" spc="-5" normalizeH="0" baseline="0" noProof="0" dirty="0" smtClean="0">
                <a:ln>
                  <a:noFill/>
                </a:ln>
                <a:solidFill>
                  <a:prstClr val="black"/>
                </a:solidFill>
                <a:effectLst/>
                <a:uLnTx/>
                <a:uFillTx/>
                <a:latin typeface="Calibri" panose="020F0502020204030204"/>
                <a:ea typeface="+mn-ea"/>
                <a:cs typeface="Calibri"/>
              </a:rPr>
              <a:t>35.567.565 </a:t>
            </a:r>
            <a:r>
              <a:rPr kumimoji="0" lang="tr-TR" sz="1600" b="0" i="0" u="none" strike="noStrike" kern="1200" cap="none" spc="-5" normalizeH="0" baseline="0" noProof="0" dirty="0">
                <a:ln>
                  <a:noFill/>
                </a:ln>
                <a:solidFill>
                  <a:prstClr val="black"/>
                </a:solidFill>
                <a:effectLst/>
                <a:uLnTx/>
                <a:uFillTx/>
                <a:latin typeface="Calibri" panose="020F0502020204030204"/>
                <a:ea typeface="+mn-ea"/>
                <a:cs typeface="Calibri"/>
              </a:rPr>
              <a:t>TL’dir.</a:t>
            </a:r>
          </a:p>
        </p:txBody>
      </p:sp>
      <p:sp>
        <p:nvSpPr>
          <p:cNvPr id="16" name="object 53"/>
          <p:cNvSpPr txBox="1"/>
          <p:nvPr/>
        </p:nvSpPr>
        <p:spPr>
          <a:xfrm>
            <a:off x="700584" y="3565663"/>
            <a:ext cx="5659558" cy="864980"/>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3655" rIns="0" bIns="0" rtlCol="0">
            <a:spAutoFit/>
          </a:bodyPr>
          <a:lstStyle/>
          <a:p>
            <a:pPr marL="91440" marR="85090" lvl="0" indent="0" algn="just" defTabSz="914400" rtl="0" eaLnBrk="1" fontAlgn="auto" latinLnBrk="0" hangingPunct="1">
              <a:lnSpc>
                <a:spcPct val="100000"/>
              </a:lnSpc>
              <a:spcBef>
                <a:spcPts val="265"/>
              </a:spcBef>
              <a:spcAft>
                <a:spcPts val="0"/>
              </a:spcAft>
              <a:buClrTx/>
              <a:buSzTx/>
              <a:buFontTx/>
              <a:buNone/>
              <a:tabLst/>
              <a:defRPr/>
            </a:pPr>
            <a:r>
              <a:rPr kumimoji="0" lang="tr-TR" sz="1800" b="0" i="0" u="none" strike="noStrike" kern="1200" cap="none" spc="-5" normalizeH="0" baseline="0" noProof="0" dirty="0">
                <a:ln>
                  <a:noFill/>
                </a:ln>
                <a:solidFill>
                  <a:prstClr val="white"/>
                </a:solidFill>
                <a:effectLst/>
                <a:uLnTx/>
                <a:uFillTx/>
                <a:latin typeface="Calibri" panose="020F0502020204030204"/>
                <a:ea typeface="+mn-ea"/>
                <a:cs typeface="Calibri"/>
              </a:rPr>
              <a:t>Bingöl </a:t>
            </a:r>
            <a:r>
              <a:rPr kumimoji="0" lang="tr-TR"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ilinde 30 Haziran</a:t>
            </a:r>
            <a:r>
              <a:rPr kumimoji="0" lang="tr-TR" sz="1800" b="0" i="0" u="none" strike="noStrike" kern="1200" cap="none" spc="-5" normalizeH="0" noProof="0" dirty="0" smtClean="0">
                <a:ln>
                  <a:noFill/>
                </a:ln>
                <a:solidFill>
                  <a:prstClr val="white"/>
                </a:solidFill>
                <a:effectLst/>
                <a:uLnTx/>
                <a:uFillTx/>
                <a:latin typeface="Calibri" panose="020F0502020204030204"/>
                <a:ea typeface="+mn-ea"/>
                <a:cs typeface="Calibri"/>
              </a:rPr>
              <a:t> 2024 tarihi itibariyle Merkez 46.000, Genç 6.000 ve Solhan 6.500 olmak üzere toplam 58.500 </a:t>
            </a:r>
            <a:r>
              <a:rPr kumimoji="0" lang="tr-TR" sz="1800" b="0" i="0" u="none" strike="noStrike" kern="1200" cap="none" spc="-5" normalizeH="0" baseline="0" noProof="0" dirty="0" smtClean="0">
                <a:ln>
                  <a:noFill/>
                </a:ln>
                <a:solidFill>
                  <a:prstClr val="white"/>
                </a:solidFill>
                <a:effectLst/>
                <a:uLnTx/>
                <a:uFillTx/>
                <a:latin typeface="Calibri" panose="020F0502020204030204"/>
                <a:ea typeface="+mn-ea"/>
                <a:cs typeface="Calibri"/>
              </a:rPr>
              <a:t>Aboneye </a:t>
            </a:r>
            <a:r>
              <a:rPr kumimoji="0" lang="tr-TR" sz="1800" b="0" i="0" u="none" strike="noStrike" kern="1200" cap="none" spc="-5" normalizeH="0" baseline="0" noProof="0" dirty="0">
                <a:ln>
                  <a:noFill/>
                </a:ln>
                <a:solidFill>
                  <a:prstClr val="white"/>
                </a:solidFill>
                <a:effectLst/>
                <a:uLnTx/>
                <a:uFillTx/>
                <a:latin typeface="Calibri" panose="020F0502020204030204"/>
                <a:ea typeface="+mn-ea"/>
                <a:cs typeface="Calibri"/>
              </a:rPr>
              <a:t>Doğal Gaz Hizmeti Verilmiştir.</a:t>
            </a:r>
          </a:p>
        </p:txBody>
      </p:sp>
      <p:sp>
        <p:nvSpPr>
          <p:cNvPr id="10" name="object 8"/>
          <p:cNvSpPr txBox="1"/>
          <p:nvPr/>
        </p:nvSpPr>
        <p:spPr>
          <a:xfrm>
            <a:off x="700584" y="4547743"/>
            <a:ext cx="5659558"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15" normalizeH="0" baseline="0" noProof="0" dirty="0" err="1">
                <a:ln>
                  <a:noFill/>
                </a:ln>
                <a:solidFill>
                  <a:prstClr val="white"/>
                </a:solidFill>
                <a:effectLst/>
                <a:uLnTx/>
                <a:uFillTx/>
                <a:latin typeface="Calibri"/>
                <a:ea typeface="+mn-ea"/>
                <a:cs typeface="Calibri"/>
              </a:rPr>
              <a:t>Biyokütle</a:t>
            </a:r>
            <a:r>
              <a:rPr kumimoji="0" lang="tr-TR" sz="1600" b="1" i="0" u="none" strike="noStrike" kern="1200" cap="none" spc="-15" normalizeH="0" baseline="0" noProof="0" dirty="0">
                <a:ln>
                  <a:noFill/>
                </a:ln>
                <a:solidFill>
                  <a:prstClr val="white"/>
                </a:solidFill>
                <a:effectLst/>
                <a:uLnTx/>
                <a:uFillTx/>
                <a:latin typeface="Calibri"/>
                <a:ea typeface="+mn-ea"/>
                <a:cs typeface="Calibri"/>
              </a:rPr>
              <a:t> Tesisleri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4" name="object 6"/>
          <p:cNvGraphicFramePr>
            <a:graphicFrameLocks noGrp="1"/>
          </p:cNvGraphicFramePr>
          <p:nvPr>
            <p:extLst>
              <p:ext uri="{D42A27DB-BD31-4B8C-83A1-F6EECF244321}">
                <p14:modId xmlns:p14="http://schemas.microsoft.com/office/powerpoint/2010/main" val="1595842036"/>
              </p:ext>
            </p:extLst>
          </p:nvPr>
        </p:nvGraphicFramePr>
        <p:xfrm>
          <a:off x="700584" y="4866398"/>
          <a:ext cx="5659558" cy="1478478"/>
        </p:xfrm>
        <a:graphic>
          <a:graphicData uri="http://schemas.openxmlformats.org/drawingml/2006/table">
            <a:tbl>
              <a:tblPr firstRow="1" bandRow="1">
                <a:tableStyleId>{2D5ABB26-0587-4C30-8999-92F81FD0307C}</a:tableStyleId>
              </a:tblPr>
              <a:tblGrid>
                <a:gridCol w="2771661">
                  <a:extLst>
                    <a:ext uri="{9D8B030D-6E8A-4147-A177-3AD203B41FA5}">
                      <a16:colId xmlns:a16="http://schemas.microsoft.com/office/drawing/2014/main" val="20000"/>
                    </a:ext>
                  </a:extLst>
                </a:gridCol>
                <a:gridCol w="2887897">
                  <a:extLst>
                    <a:ext uri="{9D8B030D-6E8A-4147-A177-3AD203B41FA5}">
                      <a16:colId xmlns:a16="http://schemas.microsoft.com/office/drawing/2014/main" val="20001"/>
                    </a:ext>
                  </a:extLst>
                </a:gridCol>
              </a:tblGrid>
              <a:tr h="878722">
                <a:tc gridSpan="2">
                  <a:txBody>
                    <a:bodyPr/>
                    <a:lstStyle/>
                    <a:p>
                      <a:pPr marL="10160">
                        <a:lnSpc>
                          <a:spcPct val="100000"/>
                        </a:lnSpc>
                        <a:spcBef>
                          <a:spcPts val="590"/>
                        </a:spcBef>
                      </a:pPr>
                      <a:r>
                        <a:rPr lang="tr-TR" sz="1400" dirty="0">
                          <a:latin typeface="+mn-lt"/>
                          <a:cs typeface="Calibri"/>
                        </a:rPr>
                        <a:t>ITC ENERJİ ÜRETİM (SERBEST ÜRETİCİ)</a:t>
                      </a:r>
                    </a:p>
                    <a:p>
                      <a:pPr marL="10160">
                        <a:lnSpc>
                          <a:spcPct val="100000"/>
                        </a:lnSpc>
                        <a:spcBef>
                          <a:spcPts val="590"/>
                        </a:spcBef>
                      </a:pPr>
                      <a:r>
                        <a:rPr lang="tr-TR" sz="1400" dirty="0">
                          <a:latin typeface="+mn-lt"/>
                          <a:cs typeface="Calibri"/>
                        </a:rPr>
                        <a:t>ENFAŞ</a:t>
                      </a:r>
                      <a:r>
                        <a:rPr lang="tr-TR" sz="1400" baseline="0" dirty="0">
                          <a:latin typeface="+mn-lt"/>
                          <a:cs typeface="Calibri"/>
                        </a:rPr>
                        <a:t> ENERJİ ELEKTRİK ÜRETİM A.Ş (SERBEST ÜRETİCİ)</a:t>
                      </a:r>
                      <a:endParaRPr lang="tr-TR" sz="1400" dirty="0">
                        <a:latin typeface="+mn-lt"/>
                        <a:cs typeface="Calibri"/>
                      </a:endParaRPr>
                    </a:p>
                    <a:p>
                      <a:pPr marL="10160">
                        <a:lnSpc>
                          <a:spcPct val="100000"/>
                        </a:lnSpc>
                        <a:spcBef>
                          <a:spcPts val="590"/>
                        </a:spcBef>
                      </a:pPr>
                      <a:endParaRPr lang="tr-TR" sz="1400" dirty="0">
                        <a:latin typeface="+mn-lt"/>
                        <a:cs typeface="Calibri"/>
                      </a:endParaRPr>
                    </a:p>
                  </a:txBody>
                  <a:tcPr marL="0" marR="0" marT="74930" marB="0" anchor="ctr">
                    <a:lnL w="12700">
                      <a:solidFill>
                        <a:srgbClr val="9DC3E6"/>
                      </a:solidFill>
                      <a:prstDash val="solid"/>
                    </a:lnL>
                    <a:lnR w="12700" cap="flat" cmpd="sng" algn="ctr">
                      <a:solidFill>
                        <a:srgbClr val="9DC3E6"/>
                      </a:solidFill>
                      <a:prstDash val="solid"/>
                      <a:round/>
                      <a:headEnd type="none" w="med" len="med"/>
                      <a:tailEnd type="none" w="med" len="med"/>
                    </a:lnR>
                    <a:lnT w="12700">
                      <a:solidFill>
                        <a:srgbClr val="9DC3E6"/>
                      </a:solidFill>
                      <a:prstDash val="solid"/>
                    </a:lnT>
                    <a:lnB w="12700" cap="flat" cmpd="sng" algn="ctr">
                      <a:solidFill>
                        <a:srgbClr val="9DC3E6"/>
                      </a:solidFill>
                      <a:prstDash val="solid"/>
                      <a:round/>
                      <a:headEnd type="none" w="med" len="med"/>
                      <a:tailEnd type="none" w="med" len="med"/>
                    </a:lnB>
                    <a:solidFill>
                      <a:schemeClr val="accent1">
                        <a:lumMod val="20000"/>
                        <a:lumOff val="80000"/>
                      </a:schemeClr>
                    </a:solidFill>
                  </a:tcPr>
                </a:tc>
                <a:tc hMerge="1">
                  <a:txBody>
                    <a:bodyPr/>
                    <a:lstStyle/>
                    <a:p>
                      <a:pPr marL="10160">
                        <a:lnSpc>
                          <a:spcPct val="100000"/>
                        </a:lnSpc>
                        <a:spcBef>
                          <a:spcPts val="590"/>
                        </a:spcBef>
                      </a:pPr>
                      <a:endParaRPr sz="1700" dirty="0">
                        <a:latin typeface="Calibri"/>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0"/>
                  </a:ext>
                </a:extLst>
              </a:tr>
              <a:tr h="599756">
                <a:tc>
                  <a:txBody>
                    <a:bodyPr/>
                    <a:lstStyle/>
                    <a:p>
                      <a:pPr marL="10160">
                        <a:lnSpc>
                          <a:spcPct val="100000"/>
                        </a:lnSpc>
                        <a:spcBef>
                          <a:spcPts val="590"/>
                        </a:spcBef>
                      </a:pPr>
                      <a:r>
                        <a:rPr lang="tr-TR" sz="1400" spc="-5" dirty="0">
                          <a:latin typeface="+mn-lt"/>
                          <a:cs typeface="Calibri"/>
                        </a:rPr>
                        <a:t>Toplam</a:t>
                      </a:r>
                      <a:r>
                        <a:rPr lang="tr-TR" sz="1400" spc="-5" baseline="0" dirty="0">
                          <a:latin typeface="+mn-lt"/>
                          <a:cs typeface="Calibri"/>
                        </a:rPr>
                        <a:t> Üretim Kapasitesi</a:t>
                      </a:r>
                      <a:endParaRPr lang="tr-TR" sz="1400" spc="-5" dirty="0">
                        <a:latin typeface="+mn-lt"/>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solidFill>
                      <a:schemeClr val="accent6">
                        <a:lumMod val="20000"/>
                        <a:lumOff val="80000"/>
                      </a:schemeClr>
                    </a:solidFill>
                  </a:tcPr>
                </a:tc>
                <a:tc>
                  <a:txBody>
                    <a:bodyPr/>
                    <a:lstStyle/>
                    <a:p>
                      <a:pPr marL="10160" algn="ctr">
                        <a:lnSpc>
                          <a:spcPct val="100000"/>
                        </a:lnSpc>
                        <a:spcBef>
                          <a:spcPts val="590"/>
                        </a:spcBef>
                      </a:pPr>
                      <a:r>
                        <a:rPr lang="tr-TR" sz="1400" dirty="0">
                          <a:latin typeface="+mn-lt"/>
                          <a:cs typeface="Calibri"/>
                        </a:rPr>
                        <a:t>7,985 MW</a:t>
                      </a:r>
                      <a:endParaRPr sz="1400" dirty="0">
                        <a:latin typeface="+mn-lt"/>
                        <a:cs typeface="Calibri"/>
                      </a:endParaRPr>
                    </a:p>
                  </a:txBody>
                  <a:tcPr marL="0" marR="0" marT="74930" marB="0" anchor="ctr">
                    <a:lnL w="12700">
                      <a:solidFill>
                        <a:srgbClr val="9DC3E6"/>
                      </a:solidFill>
                      <a:prstDash val="solid"/>
                    </a:lnL>
                    <a:lnR w="12700">
                      <a:solidFill>
                        <a:srgbClr val="9DC3E6"/>
                      </a:solidFill>
                      <a:prstDash val="solid"/>
                    </a:lnR>
                    <a:lnT w="12700">
                      <a:solidFill>
                        <a:srgbClr val="9DC3E6"/>
                      </a:solidFill>
                      <a:prstDash val="solid"/>
                    </a:lnT>
                    <a:lnB w="12700">
                      <a:solidFill>
                        <a:srgbClr val="9DC3E6"/>
                      </a:solidFill>
                      <a:prstDash val="solid"/>
                    </a:lnB>
                  </a:tcPr>
                </a:tc>
                <a:extLst>
                  <a:ext uri="{0D108BD9-81ED-4DB2-BD59-A6C34878D82A}">
                    <a16:rowId xmlns:a16="http://schemas.microsoft.com/office/drawing/2014/main" val="10001"/>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1250574244"/>
              </p:ext>
            </p:extLst>
          </p:nvPr>
        </p:nvGraphicFramePr>
        <p:xfrm>
          <a:off x="6529868" y="1356770"/>
          <a:ext cx="5017408" cy="1557118"/>
        </p:xfrm>
        <a:graphic>
          <a:graphicData uri="http://schemas.openxmlformats.org/drawingml/2006/table">
            <a:tbl>
              <a:tblPr/>
              <a:tblGrid>
                <a:gridCol w="2451005">
                  <a:extLst>
                    <a:ext uri="{9D8B030D-6E8A-4147-A177-3AD203B41FA5}">
                      <a16:colId xmlns:a16="http://schemas.microsoft.com/office/drawing/2014/main" val="839246816"/>
                    </a:ext>
                  </a:extLst>
                </a:gridCol>
                <a:gridCol w="2566403">
                  <a:extLst>
                    <a:ext uri="{9D8B030D-6E8A-4147-A177-3AD203B41FA5}">
                      <a16:colId xmlns:a16="http://schemas.microsoft.com/office/drawing/2014/main" val="1620524514"/>
                    </a:ext>
                  </a:extLst>
                </a:gridCol>
              </a:tblGrid>
              <a:tr h="778559">
                <a:tc>
                  <a:txBody>
                    <a:bodyPr/>
                    <a:lstStyle/>
                    <a:p>
                      <a:pPr marL="10160">
                        <a:lnSpc>
                          <a:spcPct val="100000"/>
                        </a:lnSpc>
                        <a:spcBef>
                          <a:spcPts val="590"/>
                        </a:spcBef>
                      </a:pPr>
                      <a:r>
                        <a:rPr sz="1400" spc="-10" dirty="0">
                          <a:latin typeface="Calibri"/>
                          <a:cs typeface="Calibri"/>
                        </a:rPr>
                        <a:t>Proje </a:t>
                      </a:r>
                      <a:r>
                        <a:rPr sz="1400" spc="-5" dirty="0">
                          <a:latin typeface="Calibri"/>
                          <a:cs typeface="Calibri"/>
                        </a:rPr>
                        <a:t>Kurulu</a:t>
                      </a:r>
                      <a:r>
                        <a:rPr sz="1400" spc="-60" dirty="0">
                          <a:latin typeface="Calibri"/>
                          <a:cs typeface="Calibri"/>
                        </a:rPr>
                        <a:t> </a:t>
                      </a:r>
                      <a:r>
                        <a:rPr sz="1400" dirty="0">
                          <a:latin typeface="Calibri"/>
                          <a:cs typeface="Calibri"/>
                        </a:rPr>
                        <a:t>Gücü</a:t>
                      </a: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0160">
                        <a:lnSpc>
                          <a:spcPct val="100000"/>
                        </a:lnSpc>
                        <a:spcBef>
                          <a:spcPts val="590"/>
                        </a:spcBef>
                      </a:pPr>
                      <a:r>
                        <a:rPr lang="tr-TR" sz="1400" spc="0" dirty="0">
                          <a:latin typeface="Calibri"/>
                          <a:cs typeface="Calibri"/>
                        </a:rPr>
                        <a:t>24</a:t>
                      </a:r>
                      <a:r>
                        <a:rPr sz="1400" spc="-10" dirty="0">
                          <a:latin typeface="Calibri"/>
                          <a:cs typeface="Calibri"/>
                        </a:rPr>
                        <a:t> </a:t>
                      </a:r>
                      <a:r>
                        <a:rPr sz="1400" spc="-5" dirty="0">
                          <a:latin typeface="Calibri"/>
                          <a:cs typeface="Calibri"/>
                        </a:rPr>
                        <a:t>MW</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778559">
                <a:tc>
                  <a:txBody>
                    <a:bodyPr/>
                    <a:lstStyle/>
                    <a:p>
                      <a:pPr marL="10160">
                        <a:lnSpc>
                          <a:spcPct val="100000"/>
                        </a:lnSpc>
                        <a:spcBef>
                          <a:spcPts val="590"/>
                        </a:spcBef>
                      </a:pPr>
                      <a:r>
                        <a:rPr sz="1400" spc="-5" dirty="0">
                          <a:latin typeface="Calibri"/>
                          <a:cs typeface="Calibri"/>
                        </a:rPr>
                        <a:t>Üretim</a:t>
                      </a:r>
                      <a:r>
                        <a:rPr sz="1400" spc="-20" dirty="0">
                          <a:latin typeface="Calibri"/>
                          <a:cs typeface="Calibri"/>
                        </a:rPr>
                        <a:t> </a:t>
                      </a:r>
                      <a:r>
                        <a:rPr sz="1400" spc="-5" dirty="0">
                          <a:latin typeface="Calibri"/>
                          <a:cs typeface="Calibri"/>
                        </a:rPr>
                        <a:t>Kapasitesi</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10160">
                        <a:lnSpc>
                          <a:spcPct val="100000"/>
                        </a:lnSpc>
                        <a:spcBef>
                          <a:spcPts val="590"/>
                        </a:spcBef>
                      </a:pPr>
                      <a:r>
                        <a:rPr lang="tr-TR" sz="1400" dirty="0">
                          <a:latin typeface="Calibri"/>
                          <a:cs typeface="Calibri"/>
                        </a:rPr>
                        <a:t>36</a:t>
                      </a:r>
                      <a:r>
                        <a:rPr sz="1400" dirty="0">
                          <a:latin typeface="Calibri"/>
                          <a:cs typeface="Calibri"/>
                        </a:rPr>
                        <a:t>.</a:t>
                      </a:r>
                      <a:r>
                        <a:rPr lang="tr-TR" sz="1400" dirty="0">
                          <a:latin typeface="Calibri"/>
                          <a:cs typeface="Calibri"/>
                        </a:rPr>
                        <a:t>000</a:t>
                      </a:r>
                      <a:r>
                        <a:rPr sz="1400" dirty="0">
                          <a:latin typeface="Calibri"/>
                          <a:cs typeface="Calibri"/>
                        </a:rPr>
                        <a:t>.000</a:t>
                      </a:r>
                      <a:r>
                        <a:rPr sz="1400" spc="-30" dirty="0">
                          <a:latin typeface="Calibri"/>
                          <a:cs typeface="Calibri"/>
                        </a:rPr>
                        <a:t> </a:t>
                      </a:r>
                      <a:r>
                        <a:rPr sz="1400" spc="-5" dirty="0">
                          <a:latin typeface="Calibri"/>
                          <a:cs typeface="Calibri"/>
                        </a:rPr>
                        <a:t>kWh/yıl</a:t>
                      </a:r>
                      <a:endParaRPr sz="1400" dirty="0">
                        <a:latin typeface="Calibri"/>
                        <a:cs typeface="Calibri"/>
                      </a:endParaRPr>
                    </a:p>
                  </a:txBody>
                  <a:tcPr marL="0" marR="0" marT="749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bl>
          </a:graphicData>
        </a:graphic>
      </p:graphicFrame>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9868" y="3170424"/>
            <a:ext cx="5017408" cy="3174452"/>
          </a:xfrm>
          <a:prstGeom prst="rect">
            <a:avLst/>
          </a:prstGeom>
        </p:spPr>
      </p:pic>
    </p:spTree>
    <p:extLst>
      <p:ext uri="{BB962C8B-B14F-4D97-AF65-F5344CB8AC3E}">
        <p14:creationId xmlns:p14="http://schemas.microsoft.com/office/powerpoint/2010/main" val="26315592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2"/>
          <p:cNvSpPr txBox="1"/>
          <p:nvPr/>
        </p:nvSpPr>
        <p:spPr>
          <a:xfrm>
            <a:off x="695738" y="2945892"/>
            <a:ext cx="10843591" cy="280205"/>
          </a:xfrm>
          <a:prstGeom prst="rect">
            <a:avLst/>
          </a:prstGeom>
          <a:solidFill>
            <a:srgbClr val="333E50"/>
          </a:solid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Havaalanı</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Ulaşım</a:t>
            </a:r>
          </a:p>
        </p:txBody>
      </p:sp>
      <p:sp>
        <p:nvSpPr>
          <p:cNvPr id="12" name="object 10"/>
          <p:cNvSpPr txBox="1"/>
          <p:nvPr/>
        </p:nvSpPr>
        <p:spPr>
          <a:xfrm>
            <a:off x="8458559" y="984044"/>
            <a:ext cx="3080769"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Bölünmüş Yol</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14" name="Resi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0331" y="3391072"/>
            <a:ext cx="4458997" cy="2763973"/>
          </a:xfrm>
          <a:prstGeom prst="rect">
            <a:avLst/>
          </a:prstGeom>
          <a:ln w="19050">
            <a:solidFill>
              <a:srgbClr val="BCD6ED"/>
            </a:solidFill>
          </a:ln>
        </p:spPr>
      </p:pic>
      <p:sp>
        <p:nvSpPr>
          <p:cNvPr id="16" name="object 14"/>
          <p:cNvSpPr txBox="1"/>
          <p:nvPr/>
        </p:nvSpPr>
        <p:spPr>
          <a:xfrm>
            <a:off x="10120543" y="5853650"/>
            <a:ext cx="1392151"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a:ln>
                  <a:noFill/>
                </a:ln>
                <a:solidFill>
                  <a:prstClr val="black"/>
                </a:solidFill>
                <a:effectLst/>
                <a:uLnTx/>
                <a:uFillTx/>
                <a:latin typeface="Calibri"/>
                <a:ea typeface="+mn-ea"/>
                <a:cs typeface="Calibri"/>
              </a:rPr>
              <a:t>Bingöl Havaalanı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10"/>
          <p:cNvSpPr txBox="1"/>
          <p:nvPr/>
        </p:nvSpPr>
        <p:spPr>
          <a:xfrm>
            <a:off x="695738" y="988598"/>
            <a:ext cx="3037703" cy="280205"/>
          </a:xfrm>
          <a:prstGeom prst="rect">
            <a:avLst/>
          </a:prstGeom>
          <a:solidFill>
            <a:srgbClr val="333E50"/>
          </a:solidFill>
        </p:spPr>
        <p:txBody>
          <a:bodyPr vert="horz" wrap="square" lIns="0" tIns="33655" rIns="0" bIns="0" rtlCol="0" anchor="ctr">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5" normalizeH="0" baseline="0" noProof="0" dirty="0">
                <a:ln>
                  <a:noFill/>
                </a:ln>
                <a:solidFill>
                  <a:srgbClr val="FFFFFF"/>
                </a:solidFill>
                <a:effectLst/>
                <a:uLnTx/>
                <a:uFillTx/>
                <a:latin typeface="Calibri"/>
                <a:ea typeface="+mn-ea"/>
                <a:cs typeface="Calibri"/>
              </a:rPr>
              <a:t>Karayolları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5" name="Grafik 14"/>
          <p:cNvGraphicFramePr>
            <a:graphicFrameLocks/>
          </p:cNvGraphicFramePr>
          <p:nvPr>
            <p:extLst/>
          </p:nvPr>
        </p:nvGraphicFramePr>
        <p:xfrm>
          <a:off x="3814439" y="682116"/>
          <a:ext cx="4563122" cy="226377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Tablo 12"/>
          <p:cNvGraphicFramePr>
            <a:graphicFrameLocks noGrp="1"/>
          </p:cNvGraphicFramePr>
          <p:nvPr>
            <p:extLst>
              <p:ext uri="{D42A27DB-BD31-4B8C-83A1-F6EECF244321}">
                <p14:modId xmlns:p14="http://schemas.microsoft.com/office/powerpoint/2010/main" val="1916475395"/>
              </p:ext>
            </p:extLst>
          </p:nvPr>
        </p:nvGraphicFramePr>
        <p:xfrm>
          <a:off x="692458" y="1371211"/>
          <a:ext cx="3040983" cy="1409706"/>
        </p:xfrm>
        <a:graphic>
          <a:graphicData uri="http://schemas.openxmlformats.org/drawingml/2006/table">
            <a:tbl>
              <a:tblPr/>
              <a:tblGrid>
                <a:gridCol w="1711707">
                  <a:extLst>
                    <a:ext uri="{9D8B030D-6E8A-4147-A177-3AD203B41FA5}">
                      <a16:colId xmlns:a16="http://schemas.microsoft.com/office/drawing/2014/main" val="839246816"/>
                    </a:ext>
                  </a:extLst>
                </a:gridCol>
                <a:gridCol w="1329276">
                  <a:extLst>
                    <a:ext uri="{9D8B030D-6E8A-4147-A177-3AD203B41FA5}">
                      <a16:colId xmlns:a16="http://schemas.microsoft.com/office/drawing/2014/main" val="1620524514"/>
                    </a:ext>
                  </a:extLst>
                </a:gridCol>
              </a:tblGrid>
              <a:tr h="345291">
                <a:tc>
                  <a:txBody>
                    <a:bodyPr/>
                    <a:lstStyle/>
                    <a:p>
                      <a:pPr marL="9525">
                        <a:lnSpc>
                          <a:spcPct val="100000"/>
                        </a:lnSpc>
                        <a:spcBef>
                          <a:spcPts val="195"/>
                        </a:spcBef>
                      </a:pPr>
                      <a:r>
                        <a:rPr sz="1400" spc="-10" dirty="0"/>
                        <a:t>Devlet</a:t>
                      </a:r>
                      <a:r>
                        <a:rPr sz="1400" spc="15" dirty="0"/>
                        <a:t> </a:t>
                      </a:r>
                      <a:r>
                        <a:rPr sz="1400" spc="-20" dirty="0"/>
                        <a:t>Yolları</a:t>
                      </a:r>
                      <a:endParaRPr sz="1400" dirty="0">
                        <a:latin typeface="Calibri"/>
                        <a:cs typeface="Calibri"/>
                      </a:endParaRPr>
                    </a:p>
                  </a:txBody>
                  <a:tcPr marL="0" marR="0" marT="2476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95"/>
                        </a:spcBef>
                      </a:pPr>
                      <a:r>
                        <a:rPr lang="tr-TR" sz="1400" spc="-5" dirty="0"/>
                        <a:t>222 km</a:t>
                      </a:r>
                      <a:endParaRPr sz="1400" dirty="0">
                        <a:latin typeface="Calibri"/>
                        <a:cs typeface="Calibri"/>
                      </a:endParaRPr>
                    </a:p>
                  </a:txBody>
                  <a:tcPr marL="0" marR="0" marT="2476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354498">
                <a:tc>
                  <a:txBody>
                    <a:bodyPr/>
                    <a:lstStyle/>
                    <a:p>
                      <a:pPr marL="9525">
                        <a:lnSpc>
                          <a:spcPct val="100000"/>
                        </a:lnSpc>
                        <a:spcBef>
                          <a:spcPts val="245"/>
                        </a:spcBef>
                      </a:pPr>
                      <a:r>
                        <a:rPr sz="1400" spc="-5" dirty="0"/>
                        <a:t>İl</a:t>
                      </a:r>
                      <a:r>
                        <a:rPr sz="1400" spc="-15" dirty="0"/>
                        <a:t> </a:t>
                      </a:r>
                      <a:r>
                        <a:rPr sz="1400" spc="-20" dirty="0"/>
                        <a:t>Yolları</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5"/>
                        </a:spcBef>
                      </a:pPr>
                      <a:r>
                        <a:rPr lang="tr-TR" sz="1400" spc="-5" dirty="0" smtClean="0"/>
                        <a:t>376 </a:t>
                      </a:r>
                      <a:r>
                        <a:rPr lang="tr-TR" sz="1400" spc="-5" dirty="0"/>
                        <a:t>km </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355419">
                <a:tc>
                  <a:txBody>
                    <a:bodyPr/>
                    <a:lstStyle/>
                    <a:p>
                      <a:pPr marL="9525">
                        <a:lnSpc>
                          <a:spcPct val="100000"/>
                        </a:lnSpc>
                        <a:spcBef>
                          <a:spcPts val="250"/>
                        </a:spcBef>
                      </a:pPr>
                      <a:r>
                        <a:rPr sz="1400" spc="-20" dirty="0"/>
                        <a:t>Köy</a:t>
                      </a:r>
                      <a:r>
                        <a:rPr sz="1400" spc="10" dirty="0"/>
                        <a:t> </a:t>
                      </a:r>
                      <a:r>
                        <a:rPr sz="1400" spc="-20" dirty="0"/>
                        <a:t>Yolları</a:t>
                      </a:r>
                      <a:endParaRPr sz="1400" dirty="0">
                        <a:latin typeface="Calibri"/>
                        <a:cs typeface="Calibri"/>
                      </a:endParaRPr>
                    </a:p>
                  </a:txBody>
                  <a:tcPr marL="0" marR="0" marT="317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50"/>
                        </a:spcBef>
                      </a:pPr>
                      <a:r>
                        <a:rPr lang="tr-TR" sz="1400" spc="-5" dirty="0"/>
                        <a:t>3.400 km </a:t>
                      </a:r>
                      <a:endParaRPr sz="1400" dirty="0">
                        <a:latin typeface="Calibri"/>
                        <a:cs typeface="Calibri"/>
                      </a:endParaRPr>
                    </a:p>
                  </a:txBody>
                  <a:tcPr marL="0" marR="0" marT="3175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212550"/>
                  </a:ext>
                </a:extLst>
              </a:tr>
              <a:tr h="354498">
                <a:tc>
                  <a:txBody>
                    <a:bodyPr/>
                    <a:lstStyle/>
                    <a:p>
                      <a:pPr marL="9525">
                        <a:lnSpc>
                          <a:spcPct val="100000"/>
                        </a:lnSpc>
                        <a:spcBef>
                          <a:spcPts val="245"/>
                        </a:spcBef>
                      </a:pPr>
                      <a:r>
                        <a:rPr sz="1400" spc="-30" dirty="0"/>
                        <a:t>Toplam</a:t>
                      </a:r>
                      <a:endParaRPr sz="1400" dirty="0">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5"/>
                        </a:spcBef>
                      </a:pPr>
                      <a:r>
                        <a:rPr lang="tr-TR" sz="1400" spc="-5" dirty="0" smtClean="0"/>
                        <a:t>4.001 </a:t>
                      </a:r>
                      <a:r>
                        <a:rPr lang="tr-TR" sz="1400" spc="-5" dirty="0"/>
                        <a:t>km</a:t>
                      </a:r>
                      <a:endParaRPr sz="1400" b="1" dirty="0">
                        <a:solidFill>
                          <a:schemeClr val="tx1"/>
                        </a:solidFill>
                        <a:latin typeface="Calibri"/>
                        <a:cs typeface="Calibri"/>
                      </a:endParaRPr>
                    </a:p>
                  </a:txBody>
                  <a:tcPr marL="0" marR="0" marT="3111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3716624476"/>
                  </a:ext>
                </a:extLst>
              </a:tr>
            </a:tbl>
          </a:graphicData>
        </a:graphic>
      </p:graphicFrame>
      <p:graphicFrame>
        <p:nvGraphicFramePr>
          <p:cNvPr id="19" name="Tablo 18"/>
          <p:cNvGraphicFramePr>
            <a:graphicFrameLocks noGrp="1"/>
          </p:cNvGraphicFramePr>
          <p:nvPr>
            <p:extLst>
              <p:ext uri="{D42A27DB-BD31-4B8C-83A1-F6EECF244321}">
                <p14:modId xmlns:p14="http://schemas.microsoft.com/office/powerpoint/2010/main" val="3325826210"/>
              </p:ext>
            </p:extLst>
          </p:nvPr>
        </p:nvGraphicFramePr>
        <p:xfrm>
          <a:off x="8458559" y="1371212"/>
          <a:ext cx="3080769" cy="1409707"/>
        </p:xfrm>
        <a:graphic>
          <a:graphicData uri="http://schemas.openxmlformats.org/drawingml/2006/table">
            <a:tbl>
              <a:tblPr/>
              <a:tblGrid>
                <a:gridCol w="1734102">
                  <a:extLst>
                    <a:ext uri="{9D8B030D-6E8A-4147-A177-3AD203B41FA5}">
                      <a16:colId xmlns:a16="http://schemas.microsoft.com/office/drawing/2014/main" val="839246816"/>
                    </a:ext>
                  </a:extLst>
                </a:gridCol>
                <a:gridCol w="1346667">
                  <a:extLst>
                    <a:ext uri="{9D8B030D-6E8A-4147-A177-3AD203B41FA5}">
                      <a16:colId xmlns:a16="http://schemas.microsoft.com/office/drawing/2014/main" val="1620524514"/>
                    </a:ext>
                  </a:extLst>
                </a:gridCol>
              </a:tblGrid>
              <a:tr h="420147">
                <a:tc>
                  <a:txBody>
                    <a:bodyPr/>
                    <a:lstStyle/>
                    <a:p>
                      <a:pPr marL="9525" algn="l">
                        <a:lnSpc>
                          <a:spcPct val="100000"/>
                        </a:lnSpc>
                        <a:spcBef>
                          <a:spcPts val="195"/>
                        </a:spcBef>
                      </a:pPr>
                      <a:r>
                        <a:rPr lang="tr-TR" sz="1400" spc="-10" dirty="0"/>
                        <a:t>2002 Yılına Kadar</a:t>
                      </a:r>
                      <a:endParaRPr sz="1400" dirty="0">
                        <a:latin typeface="Calibri"/>
                        <a:cs typeface="Calibri"/>
                      </a:endParaRPr>
                    </a:p>
                  </a:txBody>
                  <a:tcPr marL="0" marR="0" marT="247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95"/>
                        </a:spcBef>
                      </a:pPr>
                      <a:r>
                        <a:rPr lang="tr-TR" sz="1400" spc="-5" dirty="0"/>
                        <a:t>5 km</a:t>
                      </a:r>
                      <a:endParaRPr sz="1400" dirty="0">
                        <a:latin typeface="Calibri"/>
                        <a:cs typeface="Calibri"/>
                      </a:endParaRPr>
                    </a:p>
                  </a:txBody>
                  <a:tcPr marL="0" marR="0" marT="2476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21101471"/>
                  </a:ext>
                </a:extLst>
              </a:tr>
              <a:tr h="557089">
                <a:tc>
                  <a:txBody>
                    <a:bodyPr/>
                    <a:lstStyle/>
                    <a:p>
                      <a:pPr marL="9525" algn="l">
                        <a:lnSpc>
                          <a:spcPct val="100000"/>
                        </a:lnSpc>
                        <a:spcBef>
                          <a:spcPts val="245"/>
                        </a:spcBef>
                      </a:pPr>
                      <a:r>
                        <a:rPr lang="tr-TR" sz="1400" spc="-5" dirty="0" smtClean="0"/>
                        <a:t>2003-2024 </a:t>
                      </a:r>
                      <a:r>
                        <a:rPr lang="tr-TR" sz="1400" spc="-5" dirty="0"/>
                        <a:t>Yılları</a:t>
                      </a:r>
                      <a:r>
                        <a:rPr lang="tr-TR" sz="1400" spc="-5" baseline="0" dirty="0"/>
                        <a:t> arasında</a:t>
                      </a:r>
                      <a:endParaRPr sz="1400" dirty="0">
                        <a:latin typeface="Calibri"/>
                        <a:cs typeface="Calibri"/>
                      </a:endParaRPr>
                    </a:p>
                  </a:txBody>
                  <a:tcPr marL="0" marR="0" marT="311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245"/>
                        </a:spcBef>
                      </a:pPr>
                      <a:r>
                        <a:rPr lang="tr-TR" sz="1400" spc="-5" dirty="0" smtClean="0"/>
                        <a:t>234 </a:t>
                      </a:r>
                      <a:r>
                        <a:rPr lang="tr-TR" sz="1400" spc="-5" dirty="0"/>
                        <a:t>km</a:t>
                      </a:r>
                      <a:endParaRPr sz="1400" dirty="0">
                        <a:latin typeface="Calibri"/>
                        <a:cs typeface="Calibri"/>
                      </a:endParaRPr>
                    </a:p>
                  </a:txBody>
                  <a:tcPr marL="0" marR="0" marT="311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952419698"/>
                  </a:ext>
                </a:extLst>
              </a:tr>
              <a:tr h="432471">
                <a:tc>
                  <a:txBody>
                    <a:bodyPr/>
                    <a:lstStyle/>
                    <a:p>
                      <a:pPr marL="9525" algn="l">
                        <a:lnSpc>
                          <a:spcPct val="100000"/>
                        </a:lnSpc>
                        <a:spcBef>
                          <a:spcPts val="250"/>
                        </a:spcBef>
                      </a:pPr>
                      <a:r>
                        <a:rPr lang="tr-TR" sz="1400" spc="-20" dirty="0"/>
                        <a:t>Toplam Bölünmüş Yol</a:t>
                      </a:r>
                      <a:endParaRPr sz="1400" dirty="0">
                        <a:latin typeface="Calibri"/>
                        <a:cs typeface="Calibri"/>
                      </a:endParaRPr>
                    </a:p>
                  </a:txBody>
                  <a:tcPr marL="0" marR="0" marT="317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50"/>
                        </a:spcBef>
                      </a:pPr>
                      <a:r>
                        <a:rPr lang="tr-TR" sz="1400" spc="-5" dirty="0" smtClean="0"/>
                        <a:t>239 </a:t>
                      </a:r>
                      <a:r>
                        <a:rPr lang="tr-TR" sz="1400" spc="-5" dirty="0"/>
                        <a:t>km</a:t>
                      </a:r>
                      <a:endParaRPr sz="1400" dirty="0">
                        <a:latin typeface="Calibri"/>
                        <a:cs typeface="Calibri"/>
                      </a:endParaRPr>
                    </a:p>
                  </a:txBody>
                  <a:tcPr marL="0" marR="0" marT="317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52212550"/>
                  </a:ext>
                </a:extLst>
              </a:tr>
            </a:tbl>
          </a:graphicData>
        </a:graphic>
      </p:graphicFrame>
      <p:graphicFrame>
        <p:nvGraphicFramePr>
          <p:cNvPr id="5" name="Grafik 4"/>
          <p:cNvGraphicFramePr/>
          <p:nvPr>
            <p:extLst>
              <p:ext uri="{D42A27DB-BD31-4B8C-83A1-F6EECF244321}">
                <p14:modId xmlns:p14="http://schemas.microsoft.com/office/powerpoint/2010/main" val="2373090392"/>
              </p:ext>
            </p:extLst>
          </p:nvPr>
        </p:nvGraphicFramePr>
        <p:xfrm>
          <a:off x="621438" y="3226098"/>
          <a:ext cx="6458894" cy="292894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4723924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p:cNvSpPr txBox="1"/>
          <p:nvPr/>
        </p:nvSpPr>
        <p:spPr>
          <a:xfrm>
            <a:off x="6344018" y="972360"/>
            <a:ext cx="5191815" cy="276999"/>
          </a:xfrm>
          <a:prstGeom prst="rect">
            <a:avLst/>
          </a:prstGeom>
          <a:solidFill>
            <a:srgbClr val="333E50"/>
          </a:solidFill>
        </p:spPr>
        <p:txBody>
          <a:bodyPr vert="horz" wrap="square" lIns="0" tIns="30480" rIns="0" bIns="0" rtlCol="0" anchor="ctr">
            <a:spAutoFit/>
          </a:bodyPr>
          <a:lstStyle/>
          <a:p>
            <a:pPr marL="92075" marR="0" lvl="0" indent="0" algn="l" defTabSz="914400" rtl="0" eaLnBrk="1" fontAlgn="auto" latinLnBrk="0" hangingPunct="1">
              <a:lnSpc>
                <a:spcPct val="100000"/>
              </a:lnSpc>
              <a:spcBef>
                <a:spcPts val="240"/>
              </a:spcBef>
              <a:spcAft>
                <a:spcPts val="0"/>
              </a:spcAft>
              <a:buClrTx/>
              <a:buSzTx/>
              <a:buFontTx/>
              <a:buNone/>
              <a:tabLst>
                <a:tab pos="2856230" algn="l"/>
              </a:tabLst>
              <a:defRPr/>
            </a:pPr>
            <a:r>
              <a:rPr kumimoji="0" sz="1600" b="1" i="0" u="none" strike="noStrike" kern="1200" cap="none" spc="-15" normalizeH="0" baseline="0" noProof="0" dirty="0">
                <a:ln>
                  <a:noFill/>
                </a:ln>
                <a:solidFill>
                  <a:srgbClr val="FFFFFF"/>
                </a:solidFill>
                <a:effectLst/>
                <a:uLnTx/>
                <a:uFillTx/>
                <a:latin typeface="Calibri"/>
                <a:ea typeface="+mn-ea"/>
                <a:cs typeface="Calibri"/>
              </a:rPr>
              <a:t>Köydes </a:t>
            </a:r>
            <a:r>
              <a:rPr kumimoji="0" sz="1600" b="1" i="0" u="none" strike="noStrike" kern="1200" cap="none" spc="4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err="1">
                <a:ln>
                  <a:noFill/>
                </a:ln>
                <a:solidFill>
                  <a:srgbClr val="FFFFFF"/>
                </a:solidFill>
                <a:effectLst/>
                <a:uLnTx/>
                <a:uFillTx/>
                <a:latin typeface="Calibri"/>
                <a:ea typeface="+mn-ea"/>
                <a:cs typeface="Calibri"/>
              </a:rPr>
              <a:t>Ödeneklerinin</a:t>
            </a:r>
            <a:r>
              <a:rPr kumimoji="0" sz="1600" b="1" i="0" u="none" strike="noStrike" kern="1200" cap="none" spc="2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Dağılımı</a:t>
            </a:r>
            <a:r>
              <a:rPr kumimoji="0" lang="tr-TR"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0" normalizeH="0" baseline="0" noProof="0" dirty="0">
                <a:ln>
                  <a:noFill/>
                </a:ln>
                <a:solidFill>
                  <a:srgbClr val="FFFFFF"/>
                </a:solidFill>
                <a:effectLst/>
                <a:uLnTx/>
                <a:uFillTx/>
                <a:latin typeface="Calibri"/>
                <a:ea typeface="+mn-ea"/>
                <a:cs typeface="Calibri"/>
              </a:rPr>
              <a:t>₺</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(20</a:t>
            </a:r>
            <a:r>
              <a:rPr kumimoji="0" lang="tr-TR" sz="1600" b="1" i="0" u="none" strike="noStrike" kern="1200" cap="none" spc="-5" normalizeH="0" baseline="0" noProof="0" smtClean="0">
                <a:ln>
                  <a:noFill/>
                </a:ln>
                <a:solidFill>
                  <a:srgbClr val="FFFFFF"/>
                </a:solidFill>
                <a:effectLst/>
                <a:uLnTx/>
                <a:uFillTx/>
                <a:latin typeface="Calibri"/>
                <a:ea typeface="+mn-ea"/>
                <a:cs typeface="Calibri"/>
              </a:rPr>
              <a:t>24</a:t>
            </a:r>
            <a:r>
              <a:rPr kumimoji="0" sz="1600" b="1" i="0" u="none" strike="noStrike" kern="1200" cap="none" spc="-5" normalizeH="0" baseline="0" noProof="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8"/>
          <p:cNvSpPr txBox="1"/>
          <p:nvPr/>
        </p:nvSpPr>
        <p:spPr>
          <a:xfrm>
            <a:off x="693140" y="972360"/>
            <a:ext cx="5483541"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5" normalizeH="0" baseline="0" noProof="0" dirty="0" err="1">
                <a:ln>
                  <a:noFill/>
                </a:ln>
                <a:solidFill>
                  <a:srgbClr val="FFFFFF"/>
                </a:solidFill>
                <a:effectLst/>
                <a:uLnTx/>
                <a:uFillTx/>
                <a:latin typeface="Calibri"/>
                <a:ea typeface="+mn-ea"/>
                <a:cs typeface="Calibri"/>
              </a:rPr>
              <a:t>Köy</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20" normalizeH="0" baseline="0" noProof="0" dirty="0" err="1">
                <a:ln>
                  <a:noFill/>
                </a:ln>
                <a:solidFill>
                  <a:srgbClr val="FFFFFF"/>
                </a:solidFill>
                <a:effectLst/>
                <a:uLnTx/>
                <a:uFillTx/>
                <a:latin typeface="Calibri"/>
                <a:ea typeface="+mn-ea"/>
                <a:cs typeface="Calibri"/>
              </a:rPr>
              <a:t>Yolları</a:t>
            </a:r>
            <a:r>
              <a:rPr kumimoji="0" lang="tr-TR"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2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km</a:t>
            </a:r>
            <a:r>
              <a:rPr kumimoji="0" sz="1600" b="1" i="0" u="none" strike="noStrike" kern="1200" cap="none" spc="1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Ulaşım</a:t>
            </a:r>
          </a:p>
        </p:txBody>
      </p:sp>
      <p:graphicFrame>
        <p:nvGraphicFramePr>
          <p:cNvPr id="9" name="Grafik 8"/>
          <p:cNvGraphicFramePr>
            <a:graphicFrameLocks/>
          </p:cNvGraphicFramePr>
          <p:nvPr>
            <p:extLst/>
          </p:nvPr>
        </p:nvGraphicFramePr>
        <p:xfrm>
          <a:off x="6344018" y="1497005"/>
          <a:ext cx="5191815" cy="45768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Tablo 11"/>
          <p:cNvGraphicFramePr>
            <a:graphicFrameLocks noGrp="1"/>
          </p:cNvGraphicFramePr>
          <p:nvPr>
            <p:extLst/>
          </p:nvPr>
        </p:nvGraphicFramePr>
        <p:xfrm>
          <a:off x="693140" y="1497002"/>
          <a:ext cx="5483542" cy="4164337"/>
        </p:xfrm>
        <a:graphic>
          <a:graphicData uri="http://schemas.openxmlformats.org/drawingml/2006/table">
            <a:tbl>
              <a:tblPr/>
              <a:tblGrid>
                <a:gridCol w="1502475">
                  <a:extLst>
                    <a:ext uri="{9D8B030D-6E8A-4147-A177-3AD203B41FA5}">
                      <a16:colId xmlns:a16="http://schemas.microsoft.com/office/drawing/2014/main" val="839246816"/>
                    </a:ext>
                  </a:extLst>
                </a:gridCol>
                <a:gridCol w="1440832">
                  <a:extLst>
                    <a:ext uri="{9D8B030D-6E8A-4147-A177-3AD203B41FA5}">
                      <a16:colId xmlns:a16="http://schemas.microsoft.com/office/drawing/2014/main" val="1620524514"/>
                    </a:ext>
                  </a:extLst>
                </a:gridCol>
                <a:gridCol w="1250533">
                  <a:extLst>
                    <a:ext uri="{9D8B030D-6E8A-4147-A177-3AD203B41FA5}">
                      <a16:colId xmlns:a16="http://schemas.microsoft.com/office/drawing/2014/main" val="3847709671"/>
                    </a:ext>
                  </a:extLst>
                </a:gridCol>
                <a:gridCol w="1289702">
                  <a:extLst>
                    <a:ext uri="{9D8B030D-6E8A-4147-A177-3AD203B41FA5}">
                      <a16:colId xmlns:a16="http://schemas.microsoft.com/office/drawing/2014/main" val="1501939229"/>
                    </a:ext>
                  </a:extLst>
                </a:gridCol>
              </a:tblGrid>
              <a:tr h="343800">
                <a:tc>
                  <a:txBody>
                    <a:bodyPr/>
                    <a:lstStyle/>
                    <a:p>
                      <a:pPr>
                        <a:lnSpc>
                          <a:spcPct val="100000"/>
                        </a:lnSpc>
                      </a:pP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85725" algn="ctr">
                        <a:lnSpc>
                          <a:spcPct val="100000"/>
                        </a:lnSpc>
                        <a:spcBef>
                          <a:spcPts val="155"/>
                        </a:spcBef>
                      </a:pPr>
                      <a:r>
                        <a:rPr sz="1400" b="1" dirty="0">
                          <a:solidFill>
                            <a:schemeClr val="tx1"/>
                          </a:solidFill>
                          <a:latin typeface="+mn-lt"/>
                        </a:rPr>
                        <a:t>İl </a:t>
                      </a:r>
                      <a:r>
                        <a:rPr sz="1400" b="1" spc="-15" dirty="0">
                          <a:solidFill>
                            <a:schemeClr val="tx1"/>
                          </a:solidFill>
                          <a:latin typeface="+mn-lt"/>
                        </a:rPr>
                        <a:t>Özel</a:t>
                      </a:r>
                      <a:r>
                        <a:rPr sz="1400" b="1" spc="-40" dirty="0">
                          <a:solidFill>
                            <a:schemeClr val="tx1"/>
                          </a:solidFill>
                          <a:latin typeface="+mn-lt"/>
                        </a:rPr>
                        <a:t> </a:t>
                      </a:r>
                      <a:r>
                        <a:rPr sz="1400" b="1" spc="-5" dirty="0">
                          <a:solidFill>
                            <a:schemeClr val="tx1"/>
                          </a:solidFill>
                          <a:latin typeface="+mn-lt"/>
                        </a:rPr>
                        <a:t>İdaresi</a:t>
                      </a:r>
                      <a:endParaRPr sz="1400" b="1" dirty="0">
                        <a:solidFill>
                          <a:schemeClr val="tx1"/>
                        </a:solidFill>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93370">
                        <a:lnSpc>
                          <a:spcPct val="100000"/>
                        </a:lnSpc>
                        <a:spcBef>
                          <a:spcPts val="155"/>
                        </a:spcBef>
                      </a:pPr>
                      <a:r>
                        <a:rPr sz="1400" b="1" spc="-15" dirty="0">
                          <a:solidFill>
                            <a:schemeClr val="tx1"/>
                          </a:solidFill>
                          <a:latin typeface="+mn-lt"/>
                        </a:rPr>
                        <a:t>Köydes</a:t>
                      </a:r>
                      <a:endParaRPr sz="1400" b="1" dirty="0">
                        <a:solidFill>
                          <a:schemeClr val="tx1"/>
                        </a:solidFill>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83845">
                        <a:lnSpc>
                          <a:spcPct val="100000"/>
                        </a:lnSpc>
                        <a:spcBef>
                          <a:spcPts val="155"/>
                        </a:spcBef>
                      </a:pPr>
                      <a:r>
                        <a:rPr sz="1400" b="1" spc="-30" dirty="0">
                          <a:solidFill>
                            <a:schemeClr val="tx1"/>
                          </a:solidFill>
                          <a:latin typeface="+mn-lt"/>
                        </a:rPr>
                        <a:t>Toplam</a:t>
                      </a:r>
                      <a:endParaRPr sz="1400" b="1" dirty="0">
                        <a:solidFill>
                          <a:schemeClr val="tx1"/>
                        </a:solidFill>
                        <a:latin typeface="+mn-lt"/>
                        <a:cs typeface="Calibri"/>
                      </a:endParaRPr>
                    </a:p>
                  </a:txBody>
                  <a:tcPr marL="0" marR="0" marT="196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721101471"/>
                  </a:ext>
                </a:extLst>
              </a:tr>
              <a:tr h="346610">
                <a:tc>
                  <a:txBody>
                    <a:bodyPr/>
                    <a:lstStyle/>
                    <a:p>
                      <a:pPr marL="7620">
                        <a:lnSpc>
                          <a:spcPct val="100000"/>
                        </a:lnSpc>
                        <a:spcBef>
                          <a:spcPts val="170"/>
                        </a:spcBef>
                      </a:pPr>
                      <a:r>
                        <a:rPr sz="1400" dirty="0">
                          <a:latin typeface="+mn-lt"/>
                        </a:rPr>
                        <a:t>BSK</a:t>
                      </a:r>
                      <a:r>
                        <a:rPr sz="1400" spc="-20" dirty="0">
                          <a:latin typeface="+mn-lt"/>
                        </a:rPr>
                        <a:t> </a:t>
                      </a:r>
                      <a:r>
                        <a:rPr sz="1400" spc="-10" dirty="0">
                          <a:latin typeface="+mn-lt"/>
                        </a:rPr>
                        <a:t>Asfalt</a:t>
                      </a:r>
                      <a:endParaRPr sz="1400" dirty="0">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0"/>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0"/>
                        </a:spcBef>
                      </a:pPr>
                      <a:r>
                        <a:rPr lang="tr-TR" sz="1400" dirty="0" smtClean="0">
                          <a:solidFill>
                            <a:schemeClr val="tx1"/>
                          </a:solidFill>
                          <a:latin typeface="+mn-lt"/>
                        </a:rPr>
                        <a:t>15,0</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0"/>
                        </a:spcBef>
                      </a:pPr>
                      <a:r>
                        <a:rPr lang="tr-TR" sz="1400" dirty="0" smtClean="0">
                          <a:solidFill>
                            <a:schemeClr val="tx1"/>
                          </a:solidFill>
                          <a:latin typeface="+mn-lt"/>
                          <a:cs typeface="Calibri"/>
                        </a:rPr>
                        <a:t>15,0</a:t>
                      </a:r>
                      <a:endParaRPr sz="1400" dirty="0">
                        <a:solidFill>
                          <a:schemeClr val="tx1"/>
                        </a:solidFill>
                        <a:latin typeface="+mn-lt"/>
                        <a:cs typeface="Calibri"/>
                      </a:endParaRPr>
                    </a:p>
                  </a:txBody>
                  <a:tcPr marL="0" marR="0" marT="2159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952419698"/>
                  </a:ext>
                </a:extLst>
              </a:tr>
              <a:tr h="347547">
                <a:tc>
                  <a:txBody>
                    <a:bodyPr/>
                    <a:lstStyle/>
                    <a:p>
                      <a:pPr marL="7620">
                        <a:lnSpc>
                          <a:spcPct val="100000"/>
                        </a:lnSpc>
                        <a:spcBef>
                          <a:spcPts val="175"/>
                        </a:spcBef>
                      </a:pPr>
                      <a:r>
                        <a:rPr sz="1400" dirty="0">
                          <a:latin typeface="+mn-lt"/>
                        </a:rPr>
                        <a:t>1. </a:t>
                      </a:r>
                      <a:r>
                        <a:rPr sz="1400" spc="-15" dirty="0">
                          <a:latin typeface="+mn-lt"/>
                        </a:rPr>
                        <a:t>Kat</a:t>
                      </a:r>
                      <a:r>
                        <a:rPr sz="1400" spc="-35" dirty="0">
                          <a:latin typeface="+mn-lt"/>
                        </a:rPr>
                        <a:t> </a:t>
                      </a:r>
                      <a:r>
                        <a:rPr sz="1400" spc="-10" dirty="0">
                          <a:latin typeface="+mn-lt"/>
                        </a:rPr>
                        <a:t>Asfalt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a:solidFill>
                            <a:schemeClr val="tx1"/>
                          </a:solidFill>
                          <a:latin typeface="+mn-lt"/>
                          <a:cs typeface="Calibri"/>
                        </a:rPr>
                        <a:t>-</a:t>
                      </a: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8</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60,2</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2212550"/>
                  </a:ext>
                </a:extLst>
              </a:tr>
              <a:tr h="347547">
                <a:tc>
                  <a:txBody>
                    <a:bodyPr/>
                    <a:lstStyle/>
                    <a:p>
                      <a:pPr marL="7620">
                        <a:lnSpc>
                          <a:spcPct val="100000"/>
                        </a:lnSpc>
                        <a:spcBef>
                          <a:spcPts val="175"/>
                        </a:spcBef>
                      </a:pPr>
                      <a:r>
                        <a:rPr sz="1400" dirty="0">
                          <a:latin typeface="+mn-lt"/>
                        </a:rPr>
                        <a:t>2. </a:t>
                      </a:r>
                      <a:r>
                        <a:rPr sz="1400" spc="-15" dirty="0">
                          <a:latin typeface="+mn-lt"/>
                        </a:rPr>
                        <a:t>Kat</a:t>
                      </a:r>
                      <a:r>
                        <a:rPr sz="1400" spc="-35" dirty="0">
                          <a:latin typeface="+mn-lt"/>
                        </a:rPr>
                        <a:t> </a:t>
                      </a:r>
                      <a:r>
                        <a:rPr sz="1400" spc="-10" dirty="0">
                          <a:latin typeface="+mn-lt"/>
                        </a:rPr>
                        <a:t>Asfalt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a:solidFill>
                            <a:schemeClr val="tx1"/>
                          </a:solidFill>
                          <a:latin typeface="+mn-lt"/>
                          <a:cs typeface="Calibri"/>
                        </a:rPr>
                        <a:t>-</a:t>
                      </a: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295,1</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295,1</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511683"/>
                  </a:ext>
                </a:extLst>
              </a:tr>
              <a:tr h="347547">
                <a:tc>
                  <a:txBody>
                    <a:bodyPr/>
                    <a:lstStyle/>
                    <a:p>
                      <a:pPr marL="7620">
                        <a:lnSpc>
                          <a:spcPct val="100000"/>
                        </a:lnSpc>
                        <a:spcBef>
                          <a:spcPts val="175"/>
                        </a:spcBef>
                      </a:pPr>
                      <a:r>
                        <a:rPr sz="1400" spc="-10" dirty="0">
                          <a:latin typeface="+mn-lt"/>
                        </a:rPr>
                        <a:t>Asfalt</a:t>
                      </a:r>
                      <a:r>
                        <a:rPr sz="1400" spc="-30" dirty="0">
                          <a:latin typeface="+mn-lt"/>
                        </a:rPr>
                        <a:t> </a:t>
                      </a:r>
                      <a:r>
                        <a:rPr sz="1400" spc="-35" dirty="0">
                          <a:latin typeface="+mn-lt"/>
                        </a:rPr>
                        <a:t>Yama</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570,3 </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570,3</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347547">
                <a:tc>
                  <a:txBody>
                    <a:bodyPr/>
                    <a:lstStyle/>
                    <a:p>
                      <a:pPr marL="7620">
                        <a:lnSpc>
                          <a:spcPct val="100000"/>
                        </a:lnSpc>
                        <a:spcBef>
                          <a:spcPts val="175"/>
                        </a:spcBef>
                      </a:pPr>
                      <a:r>
                        <a:rPr sz="1400" spc="-10" dirty="0">
                          <a:latin typeface="+mn-lt"/>
                        </a:rPr>
                        <a:t>Stabilize</a:t>
                      </a:r>
                      <a:endParaRPr sz="140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58,5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58,5</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347547">
                <a:tc>
                  <a:txBody>
                    <a:bodyPr/>
                    <a:lstStyle/>
                    <a:p>
                      <a:pPr marL="7620">
                        <a:lnSpc>
                          <a:spcPct val="100000"/>
                        </a:lnSpc>
                        <a:spcBef>
                          <a:spcPts val="175"/>
                        </a:spcBef>
                      </a:pPr>
                      <a:r>
                        <a:rPr sz="1400" spc="-5" dirty="0" err="1">
                          <a:latin typeface="+mn-lt"/>
                        </a:rPr>
                        <a:t>Onarım</a:t>
                      </a:r>
                      <a:r>
                        <a:rPr lang="tr-TR" sz="1400" spc="-5" dirty="0">
                          <a:latin typeface="+mn-lt"/>
                        </a:rPr>
                        <a:t>+</a:t>
                      </a:r>
                      <a:r>
                        <a:rPr lang="tr-TR" sz="1400" spc="-5" dirty="0" err="1">
                          <a:latin typeface="+mn-lt"/>
                        </a:rPr>
                        <a:t>Reglaj</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3.271,0</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161,5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3.432,5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347547">
                <a:tc>
                  <a:txBody>
                    <a:bodyPr/>
                    <a:lstStyle/>
                    <a:p>
                      <a:pPr marL="7620">
                        <a:lnSpc>
                          <a:spcPct val="100000"/>
                        </a:lnSpc>
                        <a:spcBef>
                          <a:spcPts val="175"/>
                        </a:spcBef>
                      </a:pPr>
                      <a:r>
                        <a:rPr sz="1400" spc="-35" dirty="0" err="1">
                          <a:latin typeface="+mn-lt"/>
                        </a:rPr>
                        <a:t>Yeni</a:t>
                      </a:r>
                      <a:r>
                        <a:rPr sz="1400" spc="-5" dirty="0">
                          <a:latin typeface="+mn-lt"/>
                        </a:rPr>
                        <a:t> </a:t>
                      </a:r>
                      <a:r>
                        <a:rPr sz="1400" spc="-50" dirty="0" err="1">
                          <a:latin typeface="+mn-lt"/>
                        </a:rPr>
                        <a:t>Yol</a:t>
                      </a:r>
                      <a:r>
                        <a:rPr lang="tr-TR" sz="1400" spc="-50" dirty="0">
                          <a:latin typeface="+mn-lt"/>
                        </a:rPr>
                        <a:t> (Tesviye)</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75"/>
                        </a:spcBef>
                      </a:pPr>
                      <a:r>
                        <a:rPr lang="tr-TR" sz="1400" dirty="0" smtClean="0">
                          <a:solidFill>
                            <a:schemeClr val="tx1"/>
                          </a:solidFill>
                          <a:latin typeface="+mn-lt"/>
                          <a:cs typeface="Calibri"/>
                        </a:rPr>
                        <a:t>4,5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75"/>
                        </a:spcBef>
                      </a:pPr>
                      <a:r>
                        <a:rPr lang="tr-TR" sz="1400" dirty="0" smtClean="0">
                          <a:solidFill>
                            <a:schemeClr val="tx1"/>
                          </a:solidFill>
                          <a:latin typeface="+mn-lt"/>
                          <a:cs typeface="Calibri"/>
                        </a:rPr>
                        <a:t>4,5</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344130">
                <a:tc>
                  <a:txBody>
                    <a:bodyPr/>
                    <a:lstStyle/>
                    <a:p>
                      <a:pPr marL="7620">
                        <a:lnSpc>
                          <a:spcPct val="100000"/>
                        </a:lnSpc>
                        <a:spcBef>
                          <a:spcPts val="180"/>
                        </a:spcBef>
                      </a:pPr>
                      <a:r>
                        <a:rPr sz="1400" spc="-15" dirty="0">
                          <a:latin typeface="+mn-lt"/>
                        </a:rPr>
                        <a:t>Menfez</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3</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3</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347547">
                <a:tc>
                  <a:txBody>
                    <a:bodyPr/>
                    <a:lstStyle/>
                    <a:p>
                      <a:pPr marL="7620" marR="0" lvl="0" indent="0" algn="l" defTabSz="914400" rtl="0" eaLnBrk="1" fontAlgn="auto" latinLnBrk="0" hangingPunct="1">
                        <a:lnSpc>
                          <a:spcPct val="100000"/>
                        </a:lnSpc>
                        <a:spcBef>
                          <a:spcPts val="175"/>
                        </a:spcBef>
                        <a:spcAft>
                          <a:spcPts val="0"/>
                        </a:spcAft>
                        <a:buClrTx/>
                        <a:buSzTx/>
                        <a:buFontTx/>
                        <a:buNone/>
                        <a:tabLst/>
                        <a:defRPr/>
                      </a:pPr>
                      <a:r>
                        <a:rPr sz="1400" spc="-10" dirty="0" err="1">
                          <a:latin typeface="+mn-lt"/>
                        </a:rPr>
                        <a:t>İstinat</a:t>
                      </a:r>
                      <a:r>
                        <a:rPr sz="1400" spc="-10" dirty="0">
                          <a:latin typeface="+mn-lt"/>
                        </a:rPr>
                        <a:t> </a:t>
                      </a:r>
                      <a:r>
                        <a:rPr sz="1400" spc="-10" dirty="0" err="1" smtClean="0">
                          <a:latin typeface="+mn-lt"/>
                        </a:rPr>
                        <a:t>Duvarı</a:t>
                      </a:r>
                      <a:r>
                        <a:rPr lang="tr-TR" sz="1400" spc="-10" dirty="0" smtClean="0">
                          <a:latin typeface="+mn-lt"/>
                        </a:rPr>
                        <a:t> (</a:t>
                      </a:r>
                      <a:r>
                        <a:rPr kumimoji="0" lang="tr-TR" sz="1400" b="0" i="0" u="none" strike="noStrike" kern="1200" cap="none" spc="0" normalizeH="0" baseline="0" noProof="0" dirty="0" smtClean="0">
                          <a:ln>
                            <a:noFill/>
                          </a:ln>
                          <a:solidFill>
                            <a:prstClr val="black"/>
                          </a:solidFill>
                          <a:effectLst/>
                          <a:uLnTx/>
                          <a:uFillTx/>
                          <a:latin typeface="+mn-lt"/>
                          <a:ea typeface="+mn-ea"/>
                          <a:cs typeface="+mn-cs"/>
                        </a:rPr>
                        <a:t>m³</a:t>
                      </a:r>
                      <a:r>
                        <a:rPr lang="tr-TR" sz="1400" dirty="0" smtClean="0">
                          <a:latin typeface="+mn-lt"/>
                          <a:cs typeface="Calibri"/>
                        </a:rPr>
                        <a:t>)</a:t>
                      </a:r>
                      <a:endParaRPr sz="1400" dirty="0">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175"/>
                        </a:spcBef>
                      </a:pPr>
                      <a:r>
                        <a:rPr lang="tr-TR" sz="1400" dirty="0">
                          <a:solidFill>
                            <a:schemeClr val="tx1"/>
                          </a:solidFill>
                          <a:latin typeface="+mn-lt"/>
                          <a:cs typeface="Calibri"/>
                        </a:rPr>
                        <a:t>-</a:t>
                      </a:r>
                      <a:endParaRP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635" lvl="0" indent="0" algn="ctr" defTabSz="914400" rtl="0" eaLnBrk="1" fontAlgn="auto" latinLnBrk="0" hangingPunct="1">
                        <a:lnSpc>
                          <a:spcPct val="100000"/>
                        </a:lnSpc>
                        <a:spcBef>
                          <a:spcPts val="175"/>
                        </a:spcBef>
                        <a:spcAft>
                          <a:spcPts val="0"/>
                        </a:spcAft>
                        <a:buClrTx/>
                        <a:buSzTx/>
                        <a:buFontTx/>
                        <a:buNone/>
                        <a:tabLst/>
                        <a:defRPr/>
                      </a:pPr>
                      <a:r>
                        <a:rPr lang="tr-TR" sz="1400" dirty="0" smtClean="0">
                          <a:solidFill>
                            <a:schemeClr val="tx1"/>
                          </a:solidFill>
                          <a:latin typeface="+mn-lt"/>
                          <a:cs typeface="Calibri"/>
                        </a:rPr>
                        <a:t>96</a:t>
                      </a:r>
                      <a:endParaRPr kumimoji="0" lang="tr-TR" sz="1400" b="0" i="0" u="none" strike="noStrike" kern="1200" cap="none" spc="0" normalizeH="0" baseline="0" noProof="0" dirty="0" smtClean="0">
                        <a:ln>
                          <a:noFill/>
                        </a:ln>
                        <a:solidFill>
                          <a:schemeClr val="tx1"/>
                        </a:solidFill>
                        <a:effectLst/>
                        <a:uLnTx/>
                        <a:uFillTx/>
                        <a:latin typeface="+mn-lt"/>
                        <a:ea typeface="+mn-ea"/>
                        <a:cs typeface="+mn-cs"/>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175"/>
                        </a:spcBef>
                      </a:pPr>
                      <a:r>
                        <a:rPr lang="tr-TR" sz="1400" dirty="0" smtClean="0">
                          <a:solidFill>
                            <a:schemeClr val="tx1"/>
                          </a:solidFill>
                          <a:latin typeface="+mn-lt"/>
                          <a:cs typeface="Calibri"/>
                        </a:rPr>
                        <a:t>96</a:t>
                      </a:r>
                      <a:endParaRPr lang="tr-TR" sz="1400" dirty="0">
                        <a:solidFill>
                          <a:schemeClr val="tx1"/>
                        </a:solidFill>
                        <a:latin typeface="+mn-lt"/>
                        <a:cs typeface="Calibri"/>
                      </a:endParaRPr>
                    </a:p>
                  </a:txBody>
                  <a:tcPr marL="0" marR="0" marT="222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753198489"/>
                  </a:ext>
                </a:extLst>
              </a:tr>
              <a:tr h="348484">
                <a:tc>
                  <a:txBody>
                    <a:bodyPr/>
                    <a:lstStyle/>
                    <a:p>
                      <a:pPr marL="7620">
                        <a:lnSpc>
                          <a:spcPct val="100000"/>
                        </a:lnSpc>
                        <a:spcBef>
                          <a:spcPts val="180"/>
                        </a:spcBef>
                      </a:pPr>
                      <a:r>
                        <a:rPr sz="1400" spc="-15" dirty="0">
                          <a:latin typeface="+mn-lt"/>
                        </a:rPr>
                        <a:t>Köprü</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dirty="0">
                          <a:solidFill>
                            <a:schemeClr val="tx1"/>
                          </a:solidFill>
                          <a:latin typeface="+mn-lt"/>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80"/>
                        </a:spcBef>
                      </a:pPr>
                      <a:r>
                        <a:rPr lang="tr-TR" sz="1400" dirty="0" smtClean="0">
                          <a:solidFill>
                            <a:schemeClr val="tx1"/>
                          </a:solidFill>
                          <a:latin typeface="+mn-lt"/>
                          <a:cs typeface="Calibri"/>
                        </a:rPr>
                        <a:t>-</a:t>
                      </a:r>
                      <a:endParaRPr sz="1400"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18131523"/>
                  </a:ext>
                </a:extLst>
              </a:tr>
              <a:tr h="348484">
                <a:tc>
                  <a:txBody>
                    <a:bodyPr/>
                    <a:lstStyle/>
                    <a:p>
                      <a:pPr marL="7620" marR="0" lvl="0" indent="0" algn="l" defTabSz="914400" rtl="0" eaLnBrk="1" fontAlgn="auto" latinLnBrk="0" hangingPunct="1">
                        <a:lnSpc>
                          <a:spcPct val="100000"/>
                        </a:lnSpc>
                        <a:spcBef>
                          <a:spcPts val="180"/>
                        </a:spcBef>
                        <a:spcAft>
                          <a:spcPts val="0"/>
                        </a:spcAft>
                        <a:buClrTx/>
                        <a:buSzTx/>
                        <a:buFontTx/>
                        <a:buNone/>
                        <a:tabLst/>
                        <a:defRPr/>
                      </a:pPr>
                      <a:r>
                        <a:rPr sz="1400" spc="-10" dirty="0" err="1">
                          <a:latin typeface="+mn-lt"/>
                        </a:rPr>
                        <a:t>Kilitli</a:t>
                      </a:r>
                      <a:r>
                        <a:rPr sz="1400" spc="5" dirty="0">
                          <a:latin typeface="+mn-lt"/>
                        </a:rPr>
                        <a:t> </a:t>
                      </a:r>
                      <a:r>
                        <a:rPr sz="1400" spc="-25" dirty="0" smtClean="0">
                          <a:latin typeface="+mn-lt"/>
                        </a:rPr>
                        <a:t>Parke</a:t>
                      </a:r>
                      <a:r>
                        <a:rPr lang="tr-TR" sz="1400" spc="-25" smtClean="0">
                          <a:latin typeface="+mn-lt"/>
                        </a:rPr>
                        <a:t> Taşı </a:t>
                      </a:r>
                      <a:r>
                        <a:rPr lang="tr-TR" sz="1400" spc="-25" dirty="0" smtClean="0">
                          <a:latin typeface="+mn-lt"/>
                        </a:rPr>
                        <a:t>(</a:t>
                      </a:r>
                      <a:r>
                        <a:rPr lang="tr-TR" sz="1400" kern="1200" dirty="0" smtClean="0">
                          <a:solidFill>
                            <a:schemeClr val="tx1"/>
                          </a:solidFill>
                          <a:effectLst/>
                          <a:latin typeface="+mn-lt"/>
                          <a:ea typeface="+mn-ea"/>
                          <a:cs typeface="+mn-cs"/>
                        </a:rPr>
                        <a:t>m</a:t>
                      </a:r>
                      <a:r>
                        <a:rPr lang="tr-TR" sz="1400" kern="1200" baseline="30000" dirty="0" smtClean="0">
                          <a:solidFill>
                            <a:schemeClr val="tx1"/>
                          </a:solidFill>
                          <a:effectLst/>
                          <a:latin typeface="+mn-lt"/>
                          <a:ea typeface="+mn-ea"/>
                          <a:cs typeface="+mn-cs"/>
                        </a:rPr>
                        <a:t>2</a:t>
                      </a:r>
                      <a:r>
                        <a:rPr lang="tr-TR" sz="1400" dirty="0" smtClean="0">
                          <a:latin typeface="+mn-lt"/>
                          <a:cs typeface="Calibri"/>
                        </a:rPr>
                        <a:t>)</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80"/>
                        </a:spcBef>
                      </a:pPr>
                      <a:r>
                        <a:rPr lang="tr-TR" sz="1400" baseline="20833" dirty="0">
                          <a:solidFill>
                            <a:schemeClr val="tx1"/>
                          </a:solidFill>
                          <a:latin typeface="+mn-lt"/>
                          <a:cs typeface="Calibri"/>
                        </a:rPr>
                        <a:t>-</a:t>
                      </a:r>
                      <a:endParaRPr sz="1400" baseline="20833" dirty="0">
                        <a:solidFill>
                          <a:schemeClr val="tx1"/>
                        </a:solidFill>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ct val="100000"/>
                        </a:lnSpc>
                        <a:spcBef>
                          <a:spcPts val="175"/>
                        </a:spcBef>
                      </a:pPr>
                      <a:r>
                        <a:rPr lang="tr-TR" sz="1400" dirty="0" smtClean="0">
                          <a:solidFill>
                            <a:schemeClr val="tx1"/>
                          </a:solidFill>
                          <a:latin typeface="+mn-lt"/>
                        </a:rPr>
                        <a:t>8.470</a:t>
                      </a:r>
                      <a:endParaRPr lang="tr-TR" sz="1400" dirty="0">
                        <a:solidFill>
                          <a:schemeClr val="tx1"/>
                        </a:solidFill>
                        <a:latin typeface="+mn-lt"/>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0" marR="635" lvl="0" indent="0" algn="ctr" defTabSz="914400" rtl="0" eaLnBrk="1" fontAlgn="auto" latinLnBrk="0" hangingPunct="1">
                        <a:lnSpc>
                          <a:spcPct val="100000"/>
                        </a:lnSpc>
                        <a:spcBef>
                          <a:spcPts val="175"/>
                        </a:spcBef>
                        <a:spcAft>
                          <a:spcPts val="0"/>
                        </a:spcAft>
                        <a:buClrTx/>
                        <a:buSzTx/>
                        <a:buFontTx/>
                        <a:buNone/>
                        <a:tabLst/>
                        <a:defRPr/>
                      </a:pPr>
                      <a:r>
                        <a:rPr kumimoji="0" lang="tr-TR" sz="1400" b="0" i="0" u="none" strike="noStrike" kern="1200" cap="none" spc="0" normalizeH="0" baseline="0" noProof="0" dirty="0" smtClean="0">
                          <a:ln>
                            <a:noFill/>
                          </a:ln>
                          <a:solidFill>
                            <a:schemeClr val="tx1"/>
                          </a:solidFill>
                          <a:effectLst/>
                          <a:uLnTx/>
                          <a:uFillTx/>
                          <a:latin typeface="+mn-lt"/>
                          <a:ea typeface="+mn-ea"/>
                          <a:cs typeface="+mn-cs"/>
                        </a:rPr>
                        <a:t>8.470</a:t>
                      </a:r>
                      <a:endParaRPr kumimoji="0" lang="tr-TR" sz="1400" b="0" i="0" u="none" strike="noStrike" kern="1200" cap="none" spc="0" normalizeH="0" baseline="0" noProof="0" dirty="0">
                        <a:ln>
                          <a:noFill/>
                        </a:ln>
                        <a:solidFill>
                          <a:schemeClr val="tx1"/>
                        </a:solidFill>
                        <a:effectLst/>
                        <a:uLnTx/>
                        <a:uFillTx/>
                        <a:latin typeface="+mn-lt"/>
                        <a:ea typeface="+mn-ea"/>
                        <a:cs typeface="+mn-cs"/>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75320906"/>
                  </a:ext>
                </a:extLst>
              </a:tr>
            </a:tbl>
          </a:graphicData>
        </a:graphic>
      </p:graphicFrame>
      <p:sp>
        <p:nvSpPr>
          <p:cNvPr id="10" name="object 8"/>
          <p:cNvSpPr txBox="1"/>
          <p:nvPr/>
        </p:nvSpPr>
        <p:spPr>
          <a:xfrm>
            <a:off x="678284" y="5765433"/>
            <a:ext cx="5498397" cy="308417"/>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sz="1800" b="1" i="0" u="none" strike="noStrike" kern="1200" cap="none" spc="-15" normalizeH="0" baseline="0" noProof="0" dirty="0">
                <a:ln>
                  <a:noFill/>
                </a:ln>
                <a:solidFill>
                  <a:prstClr val="white"/>
                </a:solidFill>
                <a:effectLst/>
                <a:uLnTx/>
                <a:uFillTx/>
                <a:latin typeface="Calibri"/>
                <a:ea typeface="+mn-ea"/>
                <a:cs typeface="Calibri"/>
              </a:rPr>
              <a:t>Köy Yollarımızın </a:t>
            </a:r>
            <a:r>
              <a:rPr kumimoji="0" sz="1800" b="1" i="0" u="none" strike="noStrike" kern="1200" cap="none" spc="-30" normalizeH="0" baseline="0" noProof="0" dirty="0" err="1">
                <a:ln>
                  <a:noFill/>
                </a:ln>
                <a:solidFill>
                  <a:prstClr val="white"/>
                </a:solidFill>
                <a:effectLst/>
                <a:uLnTx/>
                <a:uFillTx/>
                <a:latin typeface="Calibri"/>
                <a:ea typeface="+mn-ea"/>
                <a:cs typeface="Calibri"/>
              </a:rPr>
              <a:t>Toplam</a:t>
            </a:r>
            <a:r>
              <a:rPr kumimoji="0" sz="1800" b="1" i="0" u="none" strike="noStrike" kern="1200" cap="none" spc="-30" normalizeH="0" baseline="0" noProof="0" dirty="0">
                <a:ln>
                  <a:noFill/>
                </a:ln>
                <a:solidFill>
                  <a:prstClr val="white"/>
                </a:solidFill>
                <a:effectLst/>
                <a:uLnTx/>
                <a:uFillTx/>
                <a:latin typeface="Calibri"/>
                <a:ea typeface="+mn-ea"/>
                <a:cs typeface="Calibri"/>
              </a:rPr>
              <a:t> </a:t>
            </a:r>
            <a:r>
              <a:rPr kumimoji="0" lang="tr-TR" sz="1800" b="1" i="0" u="none" strike="noStrike" kern="1200" cap="none" spc="-30" normalizeH="0" baseline="0" noProof="0" dirty="0" smtClean="0">
                <a:ln>
                  <a:noFill/>
                </a:ln>
                <a:solidFill>
                  <a:prstClr val="white"/>
                </a:solidFill>
                <a:effectLst/>
                <a:uLnTx/>
                <a:uFillTx/>
                <a:latin typeface="Calibri"/>
                <a:ea typeface="+mn-ea"/>
                <a:cs typeface="Calibri"/>
              </a:rPr>
              <a:t>2.190 </a:t>
            </a:r>
            <a:r>
              <a:rPr kumimoji="0" lang="tr-TR" sz="1800" b="1" i="0" u="none" strike="noStrike" kern="1200" cap="none" spc="-10" normalizeH="0" baseline="0" noProof="0" dirty="0" smtClean="0">
                <a:ln>
                  <a:noFill/>
                </a:ln>
                <a:solidFill>
                  <a:prstClr val="white"/>
                </a:solidFill>
                <a:effectLst/>
                <a:uLnTx/>
                <a:uFillTx/>
                <a:latin typeface="Calibri"/>
                <a:ea typeface="+mn-ea"/>
                <a:cs typeface="Calibri"/>
              </a:rPr>
              <a:t>k</a:t>
            </a:r>
            <a:r>
              <a:rPr kumimoji="0" sz="1800" b="1" i="0" u="none" strike="noStrike" kern="1200" cap="none" spc="-10" normalizeH="0" baseline="0" noProof="0" dirty="0" err="1" smtClean="0">
                <a:ln>
                  <a:noFill/>
                </a:ln>
                <a:solidFill>
                  <a:prstClr val="white"/>
                </a:solidFill>
                <a:effectLst/>
                <a:uLnTx/>
                <a:uFillTx/>
                <a:latin typeface="Calibri"/>
                <a:ea typeface="+mn-ea"/>
                <a:cs typeface="Calibri"/>
              </a:rPr>
              <a:t>m`si</a:t>
            </a:r>
            <a:r>
              <a:rPr kumimoji="0" lang="tr-TR" sz="1800" b="1" i="0" u="none" strike="noStrike" kern="1200" cap="none" spc="-10" normalizeH="0" baseline="0" noProof="0" dirty="0">
                <a:ln>
                  <a:noFill/>
                </a:ln>
                <a:solidFill>
                  <a:prstClr val="white"/>
                </a:solidFill>
                <a:effectLst/>
                <a:uLnTx/>
                <a:uFillTx/>
                <a:latin typeface="Calibri"/>
                <a:ea typeface="+mn-ea"/>
                <a:cs typeface="Calibri"/>
              </a:rPr>
              <a:t> </a:t>
            </a:r>
            <a:r>
              <a:rPr kumimoji="0" lang="tr-TR" sz="1800" b="1" i="0" u="none" strike="noStrike" kern="1200" cap="none" spc="-10" normalizeH="0" baseline="0" noProof="0" dirty="0" smtClean="0">
                <a:ln>
                  <a:noFill/>
                </a:ln>
                <a:solidFill>
                  <a:prstClr val="white"/>
                </a:solidFill>
                <a:effectLst/>
                <a:uLnTx/>
                <a:uFillTx/>
                <a:latin typeface="Calibri"/>
                <a:ea typeface="+mn-ea"/>
                <a:cs typeface="Calibri"/>
              </a:rPr>
              <a:t>(% 64) </a:t>
            </a:r>
            <a:r>
              <a:rPr kumimoji="0" sz="1800" b="1" i="0" u="none" strike="noStrike" kern="1200" cap="none" spc="-10" normalizeH="0" baseline="0" noProof="0" dirty="0" err="1">
                <a:ln>
                  <a:noFill/>
                </a:ln>
                <a:solidFill>
                  <a:prstClr val="white"/>
                </a:solidFill>
                <a:effectLst/>
                <a:uLnTx/>
                <a:uFillTx/>
                <a:latin typeface="Calibri"/>
                <a:ea typeface="+mn-ea"/>
                <a:cs typeface="Calibri"/>
              </a:rPr>
              <a:t>Asfalt</a:t>
            </a:r>
            <a:r>
              <a:rPr kumimoji="0" sz="1800" b="1" i="0" u="none" strike="noStrike" kern="1200" cap="none" spc="-15" normalizeH="0" baseline="0" noProof="0" dirty="0">
                <a:ln>
                  <a:noFill/>
                </a:ln>
                <a:solidFill>
                  <a:prstClr val="white"/>
                </a:solidFill>
                <a:effectLst/>
                <a:uLnTx/>
                <a:uFillTx/>
                <a:latin typeface="Calibri"/>
                <a:ea typeface="+mn-ea"/>
                <a:cs typeface="Calibri"/>
              </a:rPr>
              <a:t> </a:t>
            </a:r>
            <a:r>
              <a:rPr kumimoji="0" sz="1800" b="1" i="0" u="none" strike="noStrike" kern="1200" cap="none" spc="-45" normalizeH="0" baseline="0" noProof="0" dirty="0">
                <a:ln>
                  <a:noFill/>
                </a:ln>
                <a:solidFill>
                  <a:prstClr val="white"/>
                </a:solidFill>
                <a:effectLst/>
                <a:uLnTx/>
                <a:uFillTx/>
                <a:latin typeface="Calibri"/>
                <a:ea typeface="+mn-ea"/>
                <a:cs typeface="Calibri"/>
              </a:rPr>
              <a:t>Yoldur.</a:t>
            </a:r>
            <a:endParaRPr kumimoji="0" sz="1800" b="0"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160254107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78284" y="978061"/>
            <a:ext cx="10866625"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İçme </a:t>
            </a:r>
            <a:r>
              <a:rPr kumimoji="0" sz="1600" b="1" i="0" u="none" strike="noStrike" kern="1200" cap="none" spc="-5" normalizeH="0" baseline="0" noProof="0" dirty="0">
                <a:ln>
                  <a:noFill/>
                </a:ln>
                <a:solidFill>
                  <a:srgbClr val="FFFFFF"/>
                </a:solidFill>
                <a:effectLst/>
                <a:uLnTx/>
                <a:uFillTx/>
                <a:latin typeface="Calibri"/>
                <a:ea typeface="+mn-ea"/>
                <a:cs typeface="Calibri"/>
              </a:rPr>
              <a:t>Suyu </a:t>
            </a:r>
            <a:r>
              <a:rPr kumimoji="0" sz="1600" b="1" i="0" u="none" strike="noStrike" kern="1200" cap="none" spc="-10" normalizeH="0" baseline="0" noProof="0" dirty="0">
                <a:ln>
                  <a:noFill/>
                </a:ln>
                <a:solidFill>
                  <a:srgbClr val="FFFFFF"/>
                </a:solidFill>
                <a:effectLst/>
                <a:uLnTx/>
                <a:uFillTx/>
                <a:latin typeface="Calibri"/>
                <a:ea typeface="+mn-ea"/>
                <a:cs typeface="Calibri"/>
              </a:rPr>
              <a:t>ve </a:t>
            </a:r>
            <a:r>
              <a:rPr kumimoji="0" sz="1600" b="1" i="0" u="none" strike="noStrike" kern="1200" cap="none" spc="-10" normalizeH="0" baseline="0" noProof="0" dirty="0" err="1">
                <a:ln>
                  <a:noFill/>
                </a:ln>
                <a:solidFill>
                  <a:srgbClr val="FFFFFF"/>
                </a:solidFill>
                <a:effectLst/>
                <a:uLnTx/>
                <a:uFillTx/>
                <a:latin typeface="Calibri"/>
                <a:ea typeface="+mn-ea"/>
                <a:cs typeface="Calibri"/>
              </a:rPr>
              <a:t>Diğer</a:t>
            </a:r>
            <a:r>
              <a:rPr kumimoji="0" sz="1600" b="1" i="0" u="none" strike="noStrike" kern="1200" cap="none" spc="-10"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err="1">
                <a:ln>
                  <a:noFill/>
                </a:ln>
                <a:solidFill>
                  <a:srgbClr val="FFFFFF"/>
                </a:solidFill>
                <a:effectLst/>
                <a:uLnTx/>
                <a:uFillTx/>
                <a:latin typeface="Calibri"/>
                <a:ea typeface="+mn-ea"/>
                <a:cs typeface="Calibri"/>
              </a:rPr>
              <a:t>Çalışmalar</a:t>
            </a:r>
            <a:r>
              <a:rPr kumimoji="0" lang="tr-TR"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Adet</a:t>
            </a:r>
            <a:r>
              <a:rPr kumimoji="0" sz="1600" b="1" i="0" u="none" strike="noStrike" kern="1200" cap="none" spc="45" normalizeH="0" baseline="0" noProof="0" dirty="0">
                <a:ln>
                  <a:noFill/>
                </a:ln>
                <a:solidFill>
                  <a:srgbClr val="FFFFFF"/>
                </a:solidFill>
                <a:effectLst/>
                <a:uLnTx/>
                <a:uFillTx/>
                <a:latin typeface="Calibri"/>
                <a:ea typeface="+mn-ea"/>
                <a:cs typeface="Calibri"/>
              </a:rPr>
              <a:t> </a:t>
            </a:r>
            <a:r>
              <a:rPr kumimoji="0" sz="1600" b="1" i="0" u="none" strike="noStrike" kern="1200" cap="none" spc="-10" normalizeH="0" baseline="0" noProof="0" dirty="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İl Özel İdaresi ve </a:t>
            </a:r>
            <a:r>
              <a:rPr kumimoji="0" lang="tr-TR" sz="1800" b="1" i="0" u="none" strike="noStrike" kern="1200" cap="none" spc="0" normalizeH="0" baseline="0" noProof="0" dirty="0" err="1">
                <a:ln>
                  <a:noFill/>
                </a:ln>
                <a:solidFill>
                  <a:prstClr val="white"/>
                </a:solidFill>
                <a:effectLst/>
                <a:uLnTx/>
                <a:uFillTx/>
                <a:latin typeface="Calibri" panose="020F0502020204030204"/>
                <a:ea typeface="+mn-ea"/>
                <a:cs typeface="+mn-cs"/>
              </a:rPr>
              <a:t>Köydes</a:t>
            </a: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 Çalışmaları</a:t>
            </a:r>
          </a:p>
        </p:txBody>
      </p:sp>
      <p:graphicFrame>
        <p:nvGraphicFramePr>
          <p:cNvPr id="11" name="Tablo 10"/>
          <p:cNvGraphicFramePr>
            <a:graphicFrameLocks noGrp="1"/>
          </p:cNvGraphicFramePr>
          <p:nvPr>
            <p:extLst/>
          </p:nvPr>
        </p:nvGraphicFramePr>
        <p:xfrm>
          <a:off x="678284" y="1480629"/>
          <a:ext cx="10866626" cy="4215140"/>
        </p:xfrm>
        <a:graphic>
          <a:graphicData uri="http://schemas.openxmlformats.org/drawingml/2006/table">
            <a:tbl>
              <a:tblPr/>
              <a:tblGrid>
                <a:gridCol w="2451007">
                  <a:extLst>
                    <a:ext uri="{9D8B030D-6E8A-4147-A177-3AD203B41FA5}">
                      <a16:colId xmlns:a16="http://schemas.microsoft.com/office/drawing/2014/main" val="839246816"/>
                    </a:ext>
                  </a:extLst>
                </a:gridCol>
                <a:gridCol w="1549668">
                  <a:extLst>
                    <a:ext uri="{9D8B030D-6E8A-4147-A177-3AD203B41FA5}">
                      <a16:colId xmlns:a16="http://schemas.microsoft.com/office/drawing/2014/main" val="1620524514"/>
                    </a:ext>
                  </a:extLst>
                </a:gridCol>
                <a:gridCol w="1405288">
                  <a:extLst>
                    <a:ext uri="{9D8B030D-6E8A-4147-A177-3AD203B41FA5}">
                      <a16:colId xmlns:a16="http://schemas.microsoft.com/office/drawing/2014/main" val="3847709671"/>
                    </a:ext>
                  </a:extLst>
                </a:gridCol>
                <a:gridCol w="1289785">
                  <a:extLst>
                    <a:ext uri="{9D8B030D-6E8A-4147-A177-3AD203B41FA5}">
                      <a16:colId xmlns:a16="http://schemas.microsoft.com/office/drawing/2014/main" val="1501939229"/>
                    </a:ext>
                  </a:extLst>
                </a:gridCol>
                <a:gridCol w="1328287">
                  <a:extLst>
                    <a:ext uri="{9D8B030D-6E8A-4147-A177-3AD203B41FA5}">
                      <a16:colId xmlns:a16="http://schemas.microsoft.com/office/drawing/2014/main" val="2632939905"/>
                    </a:ext>
                  </a:extLst>
                </a:gridCol>
                <a:gridCol w="1405288">
                  <a:extLst>
                    <a:ext uri="{9D8B030D-6E8A-4147-A177-3AD203B41FA5}">
                      <a16:colId xmlns:a16="http://schemas.microsoft.com/office/drawing/2014/main" val="2808904193"/>
                    </a:ext>
                  </a:extLst>
                </a:gridCol>
                <a:gridCol w="1437303">
                  <a:extLst>
                    <a:ext uri="{9D8B030D-6E8A-4147-A177-3AD203B41FA5}">
                      <a16:colId xmlns:a16="http://schemas.microsoft.com/office/drawing/2014/main" val="2249608932"/>
                    </a:ext>
                  </a:extLst>
                </a:gridCol>
              </a:tblGrid>
              <a:tr h="701005">
                <a:tc>
                  <a:txBody>
                    <a:bodyPr/>
                    <a:lstStyle/>
                    <a:p>
                      <a:pPr>
                        <a:lnSpc>
                          <a:spcPct val="100000"/>
                        </a:lnSpc>
                      </a:pP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nSpc>
                          <a:spcPct val="100000"/>
                        </a:lnSpc>
                        <a:spcBef>
                          <a:spcPts val="355"/>
                        </a:spcBef>
                      </a:pPr>
                      <a:r>
                        <a:rPr sz="1400" b="1" dirty="0">
                          <a:latin typeface="+mn-lt"/>
                        </a:rPr>
                        <a:t>İl </a:t>
                      </a:r>
                      <a:r>
                        <a:rPr sz="1400" b="1" spc="-15" dirty="0">
                          <a:latin typeface="+mn-lt"/>
                        </a:rPr>
                        <a:t>Özel</a:t>
                      </a:r>
                      <a:r>
                        <a:rPr sz="1400" b="1" spc="-35" dirty="0">
                          <a:latin typeface="+mn-lt"/>
                        </a:rPr>
                        <a:t> </a:t>
                      </a:r>
                      <a:r>
                        <a:rPr sz="1400" b="1" spc="-5" dirty="0">
                          <a:latin typeface="+mn-lt"/>
                        </a:rPr>
                        <a:t>İdaresi</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03225">
                        <a:lnSpc>
                          <a:spcPct val="100000"/>
                        </a:lnSpc>
                        <a:spcBef>
                          <a:spcPts val="355"/>
                        </a:spcBef>
                      </a:pPr>
                      <a:r>
                        <a:rPr sz="1400" b="1" spc="-15" dirty="0">
                          <a:latin typeface="+mn-lt"/>
                        </a:rPr>
                        <a:t>Köydes</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355"/>
                        </a:spcBef>
                      </a:pPr>
                      <a:r>
                        <a:rPr sz="1400" b="1" spc="-10" dirty="0">
                          <a:latin typeface="+mn-lt"/>
                        </a:rPr>
                        <a:t>DAP</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99109">
                        <a:lnSpc>
                          <a:spcPct val="100000"/>
                        </a:lnSpc>
                        <a:spcBef>
                          <a:spcPts val="355"/>
                        </a:spcBef>
                      </a:pPr>
                      <a:r>
                        <a:rPr sz="1400" b="1" dirty="0">
                          <a:latin typeface="+mn-lt"/>
                        </a:rPr>
                        <a:t>İlbank</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905" algn="ctr">
                        <a:lnSpc>
                          <a:spcPct val="100000"/>
                        </a:lnSpc>
                        <a:spcBef>
                          <a:spcPts val="355"/>
                        </a:spcBef>
                      </a:pPr>
                      <a:r>
                        <a:rPr lang="tr-TR" sz="1400" b="1" spc="-10" dirty="0" smtClean="0">
                          <a:latin typeface="+mn-lt"/>
                        </a:rPr>
                        <a:t>AFAD</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425450">
                        <a:lnSpc>
                          <a:spcPct val="100000"/>
                        </a:lnSpc>
                        <a:spcBef>
                          <a:spcPts val="355"/>
                        </a:spcBef>
                      </a:pPr>
                      <a:r>
                        <a:rPr sz="1400" b="1" spc="-30" dirty="0">
                          <a:latin typeface="+mn-lt"/>
                        </a:rPr>
                        <a:t>Toplam</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952419698"/>
                  </a:ext>
                </a:extLst>
              </a:tr>
              <a:tr h="702827">
                <a:tc>
                  <a:txBody>
                    <a:bodyPr/>
                    <a:lstStyle/>
                    <a:p>
                      <a:pPr marL="7620" algn="just">
                        <a:lnSpc>
                          <a:spcPts val="2100"/>
                        </a:lnSpc>
                      </a:pPr>
                      <a:r>
                        <a:rPr lang="tr-TR" sz="1400" dirty="0">
                          <a:latin typeface="+mn-lt"/>
                        </a:rPr>
                        <a:t>İçme </a:t>
                      </a:r>
                      <a:r>
                        <a:rPr lang="tr-TR" sz="1400" spc="-5" dirty="0">
                          <a:latin typeface="+mn-lt"/>
                        </a:rPr>
                        <a:t>Suyu</a:t>
                      </a:r>
                      <a:r>
                        <a:rPr lang="tr-TR" sz="1400" spc="-20" dirty="0">
                          <a:latin typeface="+mn-lt"/>
                        </a:rPr>
                        <a:t> </a:t>
                      </a:r>
                      <a:r>
                        <a:rPr lang="tr-TR" sz="1400" spc="-35" dirty="0">
                          <a:latin typeface="+mn-lt"/>
                        </a:rPr>
                        <a:t>Yeni Tesis</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b="1" dirty="0" smtClean="0">
                          <a:solidFill>
                            <a:schemeClr val="tx1"/>
                          </a:solidFill>
                          <a:latin typeface="+mn-lt"/>
                          <a:cs typeface="Calibri"/>
                        </a:rPr>
                        <a:t>35</a:t>
                      </a:r>
                      <a:endParaRPr lang="tr-TR" sz="1400" b="1"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dirty="0">
                          <a:solidFill>
                            <a:schemeClr val="tx1"/>
                          </a:solidFill>
                          <a:latin typeface="+mn-lt"/>
                        </a:rPr>
                        <a:t>-</a:t>
                      </a:r>
                      <a:endParaRPr sz="1400"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025"/>
                        </a:spcBef>
                      </a:pPr>
                      <a:r>
                        <a:rPr lang="tr-TR" sz="1400" b="1" dirty="0" smtClean="0">
                          <a:solidFill>
                            <a:schemeClr val="tx1"/>
                          </a:solidFill>
                          <a:latin typeface="+mn-lt"/>
                          <a:cs typeface="Calibri"/>
                        </a:rPr>
                        <a:t>35</a:t>
                      </a:r>
                      <a:endParaRPr sz="1400" b="1" dirty="0">
                        <a:solidFill>
                          <a:schemeClr val="tx1"/>
                        </a:solidFill>
                        <a:latin typeface="+mn-lt"/>
                        <a:cs typeface="Calibri"/>
                      </a:endParaRPr>
                    </a:p>
                  </a:txBody>
                  <a:tcPr marL="0" marR="0" marT="1301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2212550"/>
                  </a:ext>
                </a:extLst>
              </a:tr>
              <a:tr h="702827">
                <a:tc>
                  <a:txBody>
                    <a:bodyPr/>
                    <a:lstStyle/>
                    <a:p>
                      <a:pPr marL="7620">
                        <a:lnSpc>
                          <a:spcPct val="100000"/>
                        </a:lnSpc>
                        <a:spcBef>
                          <a:spcPts val="355"/>
                        </a:spcBef>
                      </a:pPr>
                      <a:r>
                        <a:rPr lang="tr-TR" sz="1400" spc="-35" dirty="0">
                          <a:latin typeface="+mn-lt"/>
                        </a:rPr>
                        <a:t>Tesis</a:t>
                      </a:r>
                      <a:r>
                        <a:rPr lang="tr-TR" sz="1400" spc="-20" dirty="0">
                          <a:latin typeface="+mn-lt"/>
                        </a:rPr>
                        <a:t> </a:t>
                      </a:r>
                      <a:r>
                        <a:rPr lang="tr-TR" sz="1400" spc="-5" dirty="0">
                          <a:latin typeface="+mn-lt"/>
                        </a:rPr>
                        <a:t>Geliştirme</a:t>
                      </a:r>
                      <a:endParaRPr lang="tr-TR" sz="140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5"/>
                        </a:spcBef>
                      </a:pPr>
                      <a:r>
                        <a:rPr lang="tr-TR" sz="1400" dirty="0" smtClean="0">
                          <a:solidFill>
                            <a:schemeClr val="tx1"/>
                          </a:solidFill>
                          <a:latin typeface="+mn-lt"/>
                        </a:rPr>
                        <a:t>1</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endParaRPr sz="1400" b="1"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solidFill>
                            <a:schemeClr val="tx1"/>
                          </a:solidFill>
                          <a:latin typeface="+mn-lt"/>
                        </a:rPr>
                        <a:t>-</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solidFill>
                            <a:schemeClr val="tx1"/>
                          </a:solidFill>
                          <a:latin typeface="+mn-lt"/>
                        </a:rPr>
                        <a:t>-</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dirty="0">
                          <a:solidFill>
                            <a:schemeClr val="tx1"/>
                          </a:solidFill>
                          <a:latin typeface="+mn-lt"/>
                        </a:rPr>
                        <a:t>-</a:t>
                      </a:r>
                      <a:endParaRPr sz="1400"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5"/>
                        </a:spcBef>
                      </a:pPr>
                      <a:r>
                        <a:rPr lang="tr-TR" sz="1400" b="1" dirty="0" smtClean="0">
                          <a:solidFill>
                            <a:schemeClr val="tx1"/>
                          </a:solidFill>
                          <a:latin typeface="+mn-lt"/>
                          <a:cs typeface="Calibri"/>
                        </a:rPr>
                        <a:t>1</a:t>
                      </a:r>
                      <a:endParaRPr sz="1400" b="1" dirty="0">
                        <a:solidFill>
                          <a:schemeClr val="tx1"/>
                        </a:solidFill>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8511683"/>
                  </a:ext>
                </a:extLst>
              </a:tr>
              <a:tr h="702827">
                <a:tc>
                  <a:txBody>
                    <a:bodyPr/>
                    <a:lstStyle/>
                    <a:p>
                      <a:pPr marL="7620">
                        <a:lnSpc>
                          <a:spcPct val="100000"/>
                        </a:lnSpc>
                        <a:spcBef>
                          <a:spcPts val="359"/>
                        </a:spcBef>
                      </a:pPr>
                      <a:r>
                        <a:rPr lang="tr-TR" sz="1400" spc="-5" dirty="0">
                          <a:latin typeface="+mn-lt"/>
                        </a:rPr>
                        <a:t>İçme Suyu Bakım</a:t>
                      </a:r>
                      <a:r>
                        <a:rPr lang="tr-TR" sz="1400" spc="-5" baseline="0" dirty="0">
                          <a:latin typeface="+mn-lt"/>
                        </a:rPr>
                        <a:t> Onarım</a:t>
                      </a:r>
                      <a:endParaRPr lang="tr-T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9</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9</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702827">
                <a:tc>
                  <a:txBody>
                    <a:bodyPr/>
                    <a:lstStyle/>
                    <a:p>
                      <a:pPr marL="7620">
                        <a:lnSpc>
                          <a:spcPct val="100000"/>
                        </a:lnSpc>
                        <a:spcBef>
                          <a:spcPts val="359"/>
                        </a:spcBef>
                      </a:pPr>
                      <a:r>
                        <a:rPr lang="tr-TR" sz="1400" spc="-15" dirty="0">
                          <a:latin typeface="+mn-lt"/>
                        </a:rPr>
                        <a:t>Kanalizasyon</a:t>
                      </a:r>
                      <a:endParaRPr lang="tr-TR" sz="140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59"/>
                        </a:spcBef>
                      </a:pPr>
                      <a:r>
                        <a:rPr lang="tr-TR" sz="1400" dirty="0" smtClean="0">
                          <a:solidFill>
                            <a:schemeClr val="tx1"/>
                          </a:solidFill>
                          <a:latin typeface="+mn-lt"/>
                          <a:cs typeface="Calibri"/>
                        </a:rPr>
                        <a:t>4</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7</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smtClean="0">
                          <a:solidFill>
                            <a:schemeClr val="tx1"/>
                          </a:solidFill>
                          <a:latin typeface="+mn-lt"/>
                        </a:rPr>
                        <a:t>1</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dirty="0">
                          <a:solidFill>
                            <a:schemeClr val="tx1"/>
                          </a:solidFill>
                          <a:latin typeface="+mn-lt"/>
                        </a:rPr>
                        <a:t>-</a:t>
                      </a:r>
                      <a:endParaRPr sz="1400"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59"/>
                        </a:spcBef>
                      </a:pPr>
                      <a:r>
                        <a:rPr lang="tr-TR" sz="1400" b="1" dirty="0" smtClean="0">
                          <a:solidFill>
                            <a:schemeClr val="tx1"/>
                          </a:solidFill>
                          <a:latin typeface="+mn-lt"/>
                          <a:cs typeface="Calibri"/>
                        </a:rPr>
                        <a:t>12</a:t>
                      </a:r>
                      <a:endParaRPr sz="1400" b="1" dirty="0">
                        <a:solidFill>
                          <a:schemeClr val="tx1"/>
                        </a:solidFill>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702827">
                <a:tc>
                  <a:txBody>
                    <a:bodyPr/>
                    <a:lstStyle/>
                    <a:p>
                      <a:pPr marL="7620">
                        <a:lnSpc>
                          <a:spcPct val="100000"/>
                        </a:lnSpc>
                        <a:spcBef>
                          <a:spcPts val="360"/>
                        </a:spcBef>
                      </a:pPr>
                      <a:r>
                        <a:rPr lang="tr-TR" sz="1400" spc="-5" dirty="0">
                          <a:latin typeface="+mn-lt"/>
                        </a:rPr>
                        <a:t>Sulama</a:t>
                      </a:r>
                      <a:r>
                        <a:rPr lang="tr-TR" sz="1400" spc="-15" dirty="0">
                          <a:latin typeface="+mn-lt"/>
                        </a:rPr>
                        <a:t> </a:t>
                      </a:r>
                      <a:r>
                        <a:rPr lang="tr-TR" sz="1400" spc="-30" dirty="0">
                          <a:latin typeface="+mn-lt"/>
                        </a:rPr>
                        <a:t>Tesisi</a:t>
                      </a:r>
                      <a:endParaRPr lang="tr-TR" sz="140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0"/>
                        </a:spcBef>
                      </a:pPr>
                      <a:r>
                        <a:rPr lang="tr-TR" sz="1400" dirty="0" smtClean="0">
                          <a:solidFill>
                            <a:schemeClr val="tx1"/>
                          </a:solidFill>
                          <a:latin typeface="+mn-lt"/>
                          <a:cs typeface="Calibri"/>
                        </a:rPr>
                        <a:t>1</a:t>
                      </a: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1" dirty="0" smtClean="0">
                          <a:solidFill>
                            <a:schemeClr val="tx1"/>
                          </a:solidFill>
                          <a:latin typeface="+mn-lt"/>
                          <a:cs typeface="Calibri"/>
                        </a:rPr>
                        <a:t>3</a:t>
                      </a:r>
                      <a:endParaRPr sz="1400" b="1"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dirty="0">
                          <a:solidFill>
                            <a:schemeClr val="tx1"/>
                          </a:solidFill>
                          <a:latin typeface="+mn-lt"/>
                        </a:rPr>
                        <a:t>-</a:t>
                      </a: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dirty="0">
                          <a:solidFill>
                            <a:schemeClr val="tx1"/>
                          </a:solidFill>
                          <a:latin typeface="+mn-lt"/>
                        </a:rPr>
                        <a:t>-</a:t>
                      </a:r>
                      <a:endParaRPr sz="1400"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1" dirty="0" smtClean="0">
                          <a:solidFill>
                            <a:schemeClr val="tx1"/>
                          </a:solidFill>
                          <a:latin typeface="+mn-lt"/>
                          <a:cs typeface="Calibri"/>
                        </a:rPr>
                        <a:t>4</a:t>
                      </a:r>
                      <a:endParaRPr sz="1400" b="1" dirty="0">
                        <a:solidFill>
                          <a:schemeClr val="tx1"/>
                        </a:solidFill>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bl>
          </a:graphicData>
        </a:graphic>
      </p:graphicFrame>
    </p:spTree>
    <p:extLst>
      <p:ext uri="{BB962C8B-B14F-4D97-AF65-F5344CB8AC3E}">
        <p14:creationId xmlns:p14="http://schemas.microsoft.com/office/powerpoint/2010/main" val="34213800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 name="Grafik 9"/>
          <p:cNvGraphicFramePr/>
          <p:nvPr>
            <p:extLst>
              <p:ext uri="{D42A27DB-BD31-4B8C-83A1-F6EECF244321}">
                <p14:modId xmlns:p14="http://schemas.microsoft.com/office/powerpoint/2010/main" val="2320468276"/>
              </p:ext>
            </p:extLst>
          </p:nvPr>
        </p:nvGraphicFramePr>
        <p:xfrm>
          <a:off x="678284" y="1364791"/>
          <a:ext cx="5915658" cy="3266204"/>
        </p:xfrm>
        <a:graphic>
          <a:graphicData uri="http://schemas.openxmlformats.org/drawingml/2006/chart">
            <c:chart xmlns:c="http://schemas.openxmlformats.org/drawingml/2006/chart" xmlns:r="http://schemas.openxmlformats.org/officeDocument/2006/relationships" r:id="rId3"/>
          </a:graphicData>
        </a:graphic>
      </p:graphicFrame>
      <p:sp>
        <p:nvSpPr>
          <p:cNvPr id="12" name="Dikdörtgen 11"/>
          <p:cNvSpPr/>
          <p:nvPr/>
        </p:nvSpPr>
        <p:spPr>
          <a:xfrm>
            <a:off x="678284" y="4691655"/>
            <a:ext cx="5915658" cy="1470723"/>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tr-TR" sz="2000" b="0" i="0" u="none" strike="noStrike" kern="1200" cap="none" spc="0" normalizeH="0" baseline="0" noProof="0" dirty="0">
              <a:ln>
                <a:noFill/>
              </a:ln>
              <a:solidFill>
                <a:srgbClr val="0F243E"/>
              </a:solidFill>
              <a:effectLst/>
              <a:uLnTx/>
              <a:uFillTx/>
              <a:latin typeface="Arial Black"/>
              <a:ea typeface="+mn-ea"/>
              <a:cs typeface="Arial Black"/>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Arial Black"/>
                <a:ea typeface="+mn-ea"/>
                <a:cs typeface="Arial Black"/>
              </a:rPr>
              <a:t>2024 </a:t>
            </a:r>
            <a:r>
              <a:rPr kumimoji="0" lang="tr-TR" sz="2000" b="0" i="0" u="none" strike="noStrike" kern="1200" cap="none" spc="0" normalizeH="0" baseline="0" noProof="0" dirty="0">
                <a:ln>
                  <a:noFill/>
                </a:ln>
                <a:solidFill>
                  <a:prstClr val="white"/>
                </a:solidFill>
                <a:effectLst/>
                <a:uLnTx/>
                <a:uFillTx/>
                <a:latin typeface="Arial Black"/>
                <a:ea typeface="+mn-ea"/>
                <a:cs typeface="Arial Black"/>
              </a:rPr>
              <a:t>Yılı</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0" normalizeH="0" baseline="0" noProof="0" dirty="0" smtClean="0">
                <a:ln>
                  <a:noFill/>
                </a:ln>
                <a:solidFill>
                  <a:prstClr val="white"/>
                </a:solidFill>
                <a:effectLst/>
                <a:uLnTx/>
                <a:uFillTx/>
                <a:latin typeface="Arial Black"/>
                <a:ea typeface="+mn-ea"/>
                <a:cs typeface="Arial Black"/>
              </a:rPr>
              <a:t>74.776</a:t>
            </a:r>
            <a:r>
              <a:rPr kumimoji="0" lang="tr-TR" sz="2000" b="0" i="0" u="none" strike="noStrike" kern="1200" cap="none" spc="-10" normalizeH="0" baseline="0" noProof="0" dirty="0" smtClean="0">
                <a:ln>
                  <a:noFill/>
                </a:ln>
                <a:solidFill>
                  <a:prstClr val="white"/>
                </a:solidFill>
                <a:effectLst/>
                <a:uLnTx/>
                <a:uFillTx/>
                <a:latin typeface="Arial Black"/>
                <a:ea typeface="+mn-ea"/>
                <a:cs typeface="Arial Black"/>
              </a:rPr>
              <a:t> </a:t>
            </a:r>
            <a:r>
              <a:rPr kumimoji="0" lang="tr-TR" sz="2000" b="0" i="0" u="none" strike="noStrike" kern="1200" cap="none" spc="-30" normalizeH="0" baseline="0" noProof="0" dirty="0">
                <a:ln>
                  <a:noFill/>
                </a:ln>
                <a:solidFill>
                  <a:prstClr val="white"/>
                </a:solidFill>
                <a:effectLst/>
                <a:uLnTx/>
                <a:uFillTx/>
                <a:latin typeface="Arial Black"/>
                <a:ea typeface="+mn-ea"/>
                <a:cs typeface="Arial Black"/>
              </a:rPr>
              <a:t>Yerli</a:t>
            </a:r>
            <a:endParaRPr kumimoji="0" lang="tr-TR" sz="2000" b="0" i="0" u="none" strike="noStrike" kern="1200" cap="none" spc="0" normalizeH="0" baseline="0" noProof="0" dirty="0">
              <a:ln>
                <a:noFill/>
              </a:ln>
              <a:solidFill>
                <a:prstClr val="white"/>
              </a:solidFill>
              <a:effectLst/>
              <a:uLnTx/>
              <a:uFillTx/>
              <a:latin typeface="Arial Black"/>
              <a:ea typeface="+mn-ea"/>
              <a:cs typeface="Arial Black"/>
            </a:endParaRP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5" normalizeH="0" baseline="0" noProof="0" dirty="0" smtClean="0">
                <a:ln>
                  <a:noFill/>
                </a:ln>
                <a:solidFill>
                  <a:prstClr val="white"/>
                </a:solidFill>
                <a:effectLst/>
                <a:uLnTx/>
                <a:uFillTx/>
                <a:latin typeface="Arial Black"/>
                <a:ea typeface="+mn-ea"/>
                <a:cs typeface="Arial Black"/>
              </a:rPr>
              <a:t>2.289 </a:t>
            </a:r>
            <a:r>
              <a:rPr kumimoji="0" lang="tr-TR" sz="2000" b="0" i="0" u="none" strike="noStrike" kern="1200" cap="none" spc="-30" normalizeH="0" baseline="0" noProof="0" dirty="0">
                <a:ln>
                  <a:noFill/>
                </a:ln>
                <a:solidFill>
                  <a:prstClr val="white"/>
                </a:solidFill>
                <a:effectLst/>
                <a:uLnTx/>
                <a:uFillTx/>
                <a:latin typeface="Arial Black"/>
                <a:ea typeface="+mn-ea"/>
                <a:cs typeface="Arial Black"/>
              </a:rPr>
              <a:t>Yabancı</a:t>
            </a:r>
          </a:p>
          <a:p>
            <a:pPr marL="12700" marR="0" lvl="0" indent="0" algn="ctr" defTabSz="914400" rtl="0" eaLnBrk="1" fontAlgn="auto" latinLnBrk="0" hangingPunct="1">
              <a:lnSpc>
                <a:spcPct val="100000"/>
              </a:lnSpc>
              <a:spcBef>
                <a:spcPts val="100"/>
              </a:spcBef>
              <a:spcAft>
                <a:spcPts val="0"/>
              </a:spcAft>
              <a:buClrTx/>
              <a:buSzTx/>
              <a:buFontTx/>
              <a:buNone/>
              <a:tabLst/>
              <a:defRPr/>
            </a:pPr>
            <a:r>
              <a:rPr kumimoji="0" lang="tr-TR" sz="2000" b="0" i="0" u="none" strike="noStrike" kern="1200" cap="none" spc="-30" normalizeH="0" baseline="0" noProof="0" dirty="0">
                <a:ln>
                  <a:noFill/>
                </a:ln>
                <a:solidFill>
                  <a:srgbClr val="FFC000"/>
                </a:solidFill>
                <a:effectLst/>
                <a:uLnTx/>
                <a:uFillTx/>
                <a:latin typeface="Arial Black"/>
                <a:ea typeface="+mn-ea"/>
                <a:cs typeface="Arial Black"/>
              </a:rPr>
              <a:t>Toplam: </a:t>
            </a:r>
            <a:r>
              <a:rPr kumimoji="0" lang="tr-TR" sz="2000" b="0" i="0" u="none" strike="noStrike" kern="1200" cap="none" spc="-30" normalizeH="0" baseline="0" noProof="0" dirty="0" smtClean="0">
                <a:ln>
                  <a:noFill/>
                </a:ln>
                <a:solidFill>
                  <a:srgbClr val="FFC000"/>
                </a:solidFill>
                <a:effectLst/>
                <a:uLnTx/>
                <a:uFillTx/>
                <a:latin typeface="Arial Black"/>
                <a:ea typeface="+mn-ea"/>
                <a:cs typeface="Arial Black"/>
              </a:rPr>
              <a:t>77.065 </a:t>
            </a:r>
            <a:r>
              <a:rPr kumimoji="0" lang="tr-TR" sz="2000" b="0" i="0" u="none" strike="noStrike" kern="1200" cap="none" spc="-30" normalizeH="0" baseline="0" noProof="0" dirty="0">
                <a:ln>
                  <a:noFill/>
                </a:ln>
                <a:solidFill>
                  <a:srgbClr val="FFC000"/>
                </a:solidFill>
                <a:effectLst/>
                <a:uLnTx/>
                <a:uFillTx/>
                <a:latin typeface="Arial Black"/>
                <a:ea typeface="+mn-ea"/>
                <a:cs typeface="Arial Black"/>
              </a:rPr>
              <a:t>Turist</a:t>
            </a:r>
          </a:p>
          <a:p>
            <a:pPr marL="12700" marR="0" lvl="0" indent="0" algn="ctr" defTabSz="914400" rtl="0" eaLnBrk="1" fontAlgn="auto" latinLnBrk="0" hangingPunct="1">
              <a:lnSpc>
                <a:spcPct val="100000"/>
              </a:lnSpc>
              <a:spcBef>
                <a:spcPts val="100"/>
              </a:spcBef>
              <a:spcAft>
                <a:spcPts val="0"/>
              </a:spcAft>
              <a:buClrTx/>
              <a:buSzTx/>
              <a:buFontTx/>
              <a:buNone/>
              <a:tabLst/>
              <a:defRPr/>
            </a:pPr>
            <a:endParaRPr kumimoji="0" lang="tr-TR" sz="2000" b="0" i="0" u="none" strike="noStrike" kern="1200" cap="none" spc="0" normalizeH="0" baseline="0" noProof="0" dirty="0">
              <a:ln>
                <a:noFill/>
              </a:ln>
              <a:solidFill>
                <a:prstClr val="white"/>
              </a:solidFill>
              <a:effectLst/>
              <a:uLnTx/>
              <a:uFillTx/>
              <a:latin typeface="Arial Black"/>
              <a:ea typeface="+mn-ea"/>
              <a:cs typeface="Arial Black"/>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sp>
        <p:nvSpPr>
          <p:cNvPr id="11" name="object 7"/>
          <p:cNvSpPr txBox="1"/>
          <p:nvPr/>
        </p:nvSpPr>
        <p:spPr>
          <a:xfrm>
            <a:off x="678284" y="978061"/>
            <a:ext cx="1081562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Turist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Sayısı (2024)</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pic>
        <p:nvPicPr>
          <p:cNvPr id="2" name="Resim 1"/>
          <p:cNvPicPr>
            <a:picLocks noChangeAspect="1"/>
          </p:cNvPicPr>
          <p:nvPr/>
        </p:nvPicPr>
        <p:blipFill rotWithShape="1">
          <a:blip r:embed="rId4">
            <a:extLst>
              <a:ext uri="{28A0092B-C50C-407E-A947-70E740481C1C}">
                <a14:useLocalDpi xmlns:a14="http://schemas.microsoft.com/office/drawing/2010/main" val="0"/>
              </a:ext>
            </a:extLst>
          </a:blip>
          <a:srcRect r="43396"/>
          <a:stretch/>
        </p:blipFill>
        <p:spPr>
          <a:xfrm>
            <a:off x="6774427" y="1364791"/>
            <a:ext cx="4719484" cy="4779657"/>
          </a:xfrm>
          <a:prstGeom prst="rect">
            <a:avLst/>
          </a:prstGeom>
          <a:ln w="19050">
            <a:solidFill>
              <a:srgbClr val="BCD6ED"/>
            </a:solidFill>
          </a:ln>
        </p:spPr>
      </p:pic>
      <p:sp>
        <p:nvSpPr>
          <p:cNvPr id="13" name="object 15"/>
          <p:cNvSpPr txBox="1"/>
          <p:nvPr/>
        </p:nvSpPr>
        <p:spPr>
          <a:xfrm>
            <a:off x="9943277" y="5843002"/>
            <a:ext cx="1524000" cy="265457"/>
          </a:xfrm>
          <a:prstGeom prst="rect">
            <a:avLst/>
          </a:prstGeom>
          <a:solidFill>
            <a:schemeClr val="bg1"/>
          </a:solid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Buban</a:t>
            </a:r>
            <a:r>
              <a:rPr kumimoji="0" lang="tr-TR" sz="1500" b="0" i="0" u="none" strike="noStrike" kern="1200" cap="none" spc="0" normalizeH="0" baseline="0" noProof="0" dirty="0">
                <a:ln>
                  <a:noFill/>
                </a:ln>
                <a:solidFill>
                  <a:prstClr val="black"/>
                </a:solidFill>
                <a:effectLst/>
                <a:uLnTx/>
                <a:uFillTx/>
                <a:latin typeface="Calibri"/>
                <a:ea typeface="+mn-ea"/>
                <a:cs typeface="Calibri"/>
              </a:rPr>
              <a:t> Bacaları</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spTree>
    <p:extLst>
      <p:ext uri="{BB962C8B-B14F-4D97-AF65-F5344CB8AC3E}">
        <p14:creationId xmlns:p14="http://schemas.microsoft.com/office/powerpoint/2010/main" val="40734845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grpSp>
        <p:nvGrpSpPr>
          <p:cNvPr id="51" name="Grup 50"/>
          <p:cNvGrpSpPr/>
          <p:nvPr/>
        </p:nvGrpSpPr>
        <p:grpSpPr>
          <a:xfrm>
            <a:off x="3035746" y="687570"/>
            <a:ext cx="5783789" cy="5719580"/>
            <a:chOff x="1524000" y="1468582"/>
            <a:chExt cx="16223672" cy="16043563"/>
          </a:xfrm>
          <a:effectLst>
            <a:outerShdw blurRad="127000" sx="102000" sy="102000" algn="ctr" rotWithShape="0">
              <a:prstClr val="black">
                <a:alpha val="40000"/>
              </a:prstClr>
            </a:outerShdw>
          </a:effectLst>
        </p:grpSpPr>
        <p:pic>
          <p:nvPicPr>
            <p:cNvPr id="52" name="Resim 51"/>
            <p:cNvPicPr>
              <a:picLocks noChangeAspect="1"/>
            </p:cNvPicPr>
            <p:nvPr/>
          </p:nvPicPr>
          <p:blipFill rotWithShape="1">
            <a:blip r:embed="rId2" cstate="print">
              <a:biLevel thresh="25000"/>
              <a:extLst>
                <a:ext uri="{28A0092B-C50C-407E-A947-70E740481C1C}">
                  <a14:useLocalDpi xmlns:a14="http://schemas.microsoft.com/office/drawing/2010/main" val="0"/>
                </a:ext>
              </a:extLst>
            </a:blip>
            <a:srcRect l="62674" t="39272" r="5671" b="18409"/>
            <a:stretch/>
          </p:blipFill>
          <p:spPr>
            <a:xfrm>
              <a:off x="11637818" y="7841674"/>
              <a:ext cx="5181600" cy="6927272"/>
            </a:xfrm>
            <a:prstGeom prst="rect">
              <a:avLst/>
            </a:prstGeom>
            <a:effectLst>
              <a:softEdge rad="12700"/>
            </a:effectLst>
          </p:spPr>
        </p:pic>
        <p:pic>
          <p:nvPicPr>
            <p:cNvPr id="53" name="Resim 52"/>
            <p:cNvPicPr>
              <a:picLocks noChangeAspect="1"/>
            </p:cNvPicPr>
            <p:nvPr/>
          </p:nvPicPr>
          <p:blipFill rotWithShape="1">
            <a:blip r:embed="rId3" cstate="print">
              <a:biLevel thresh="25000"/>
              <a:extLst>
                <a:ext uri="{28A0092B-C50C-407E-A947-70E740481C1C}">
                  <a14:useLocalDpi xmlns:a14="http://schemas.microsoft.com/office/drawing/2010/main" val="0"/>
                </a:ext>
              </a:extLst>
            </a:blip>
            <a:srcRect l="889" t="19975" r="74228" b="57004"/>
            <a:stretch/>
          </p:blipFill>
          <p:spPr>
            <a:xfrm>
              <a:off x="1524000" y="4682836"/>
              <a:ext cx="4073236" cy="3768437"/>
            </a:xfrm>
            <a:prstGeom prst="rect">
              <a:avLst/>
            </a:prstGeom>
            <a:ln>
              <a:noFill/>
            </a:ln>
            <a:effectLst>
              <a:softEdge rad="12700"/>
            </a:effectLst>
          </p:spPr>
        </p:pic>
        <p:pic>
          <p:nvPicPr>
            <p:cNvPr id="54" name="Resim 53"/>
            <p:cNvPicPr>
              <a:picLocks noChangeAspect="1"/>
            </p:cNvPicPr>
            <p:nvPr/>
          </p:nvPicPr>
          <p:blipFill rotWithShape="1">
            <a:blip r:embed="rId4" cstate="print">
              <a:biLevel thresh="25000"/>
              <a:extLst>
                <a:ext uri="{28A0092B-C50C-407E-A947-70E740481C1C}">
                  <a14:useLocalDpi xmlns:a14="http://schemas.microsoft.com/office/drawing/2010/main" val="0"/>
                </a:ext>
              </a:extLst>
            </a:blip>
            <a:srcRect l="25603" t="339" r="41896" b="78841"/>
            <a:stretch/>
          </p:blipFill>
          <p:spPr>
            <a:xfrm>
              <a:off x="5569528" y="1468582"/>
              <a:ext cx="5320146" cy="3408218"/>
            </a:xfrm>
            <a:prstGeom prst="rect">
              <a:avLst/>
            </a:prstGeom>
            <a:effectLst>
              <a:softEdge rad="12700"/>
            </a:effectLst>
          </p:spPr>
        </p:pic>
        <p:pic>
          <p:nvPicPr>
            <p:cNvPr id="55" name="Resim 54"/>
            <p:cNvPicPr>
              <a:picLocks noChangeAspect="1"/>
            </p:cNvPicPr>
            <p:nvPr/>
          </p:nvPicPr>
          <p:blipFill rotWithShape="1">
            <a:blip r:embed="rId5" cstate="print">
              <a:biLevel thresh="25000"/>
              <a:extLst>
                <a:ext uri="{28A0092B-C50C-407E-A947-70E740481C1C}">
                  <a14:useLocalDpi xmlns:a14="http://schemas.microsoft.com/office/drawing/2010/main" val="0"/>
                </a:ext>
              </a:extLst>
            </a:blip>
            <a:srcRect l="29666" t="12695" r="38003" b="55819"/>
            <a:stretch/>
          </p:blipFill>
          <p:spPr>
            <a:xfrm>
              <a:off x="6234545" y="3491345"/>
              <a:ext cx="5292437" cy="5153891"/>
            </a:xfrm>
            <a:prstGeom prst="rect">
              <a:avLst/>
            </a:prstGeom>
            <a:effectLst>
              <a:softEdge rad="12700"/>
            </a:effectLst>
          </p:spPr>
        </p:pic>
        <p:pic>
          <p:nvPicPr>
            <p:cNvPr id="56" name="Resim 55"/>
            <p:cNvPicPr>
              <a:picLocks noChangeAspect="1"/>
            </p:cNvPicPr>
            <p:nvPr/>
          </p:nvPicPr>
          <p:blipFill rotWithShape="1">
            <a:blip r:embed="rId6" cstate="print">
              <a:biLevel thresh="25000"/>
              <a:extLst>
                <a:ext uri="{28A0092B-C50C-407E-A947-70E740481C1C}">
                  <a14:useLocalDpi xmlns:a14="http://schemas.microsoft.com/office/drawing/2010/main" val="0"/>
                </a:ext>
              </a:extLst>
            </a:blip>
            <a:srcRect l="16293" t="61617" r="21075" b="1650"/>
            <a:stretch/>
          </p:blipFill>
          <p:spPr>
            <a:xfrm>
              <a:off x="4045528" y="11499272"/>
              <a:ext cx="10252364" cy="6012873"/>
            </a:xfrm>
            <a:prstGeom prst="rect">
              <a:avLst/>
            </a:prstGeom>
            <a:effectLst>
              <a:softEdge rad="12700"/>
            </a:effectLst>
          </p:spPr>
        </p:pic>
        <p:pic>
          <p:nvPicPr>
            <p:cNvPr id="57" name="Resim 56"/>
            <p:cNvPicPr>
              <a:picLocks noChangeAspect="1"/>
            </p:cNvPicPr>
            <p:nvPr/>
          </p:nvPicPr>
          <p:blipFill rotWithShape="1">
            <a:blip r:embed="rId7" cstate="print">
              <a:biLevel thresh="25000"/>
              <a:extLst>
                <a:ext uri="{28A0092B-C50C-407E-A947-70E740481C1C}">
                  <a14:useLocalDpi xmlns:a14="http://schemas.microsoft.com/office/drawing/2010/main" val="0"/>
                </a:ext>
              </a:extLst>
            </a:blip>
            <a:srcRect l="54042" t="8803" b="50233"/>
            <a:stretch/>
          </p:blipFill>
          <p:spPr>
            <a:xfrm>
              <a:off x="10224655" y="2854036"/>
              <a:ext cx="7523017" cy="6705600"/>
            </a:xfrm>
            <a:prstGeom prst="rect">
              <a:avLst/>
            </a:prstGeom>
            <a:effectLst>
              <a:softEdge rad="12700"/>
            </a:effectLst>
          </p:spPr>
        </p:pic>
        <p:pic>
          <p:nvPicPr>
            <p:cNvPr id="58" name="Resim 57"/>
            <p:cNvPicPr>
              <a:picLocks noChangeAspect="1"/>
            </p:cNvPicPr>
            <p:nvPr/>
          </p:nvPicPr>
          <p:blipFill rotWithShape="1">
            <a:blip r:embed="rId8" cstate="print">
              <a:biLevel thresh="25000"/>
              <a:extLst>
                <a:ext uri="{28A0092B-C50C-407E-A947-70E740481C1C}">
                  <a14:useLocalDpi xmlns:a14="http://schemas.microsoft.com/office/drawing/2010/main" val="0"/>
                </a:ext>
              </a:extLst>
            </a:blip>
            <a:srcRect l="14262" t="11172" r="59839" b="59881"/>
            <a:stretch/>
          </p:blipFill>
          <p:spPr>
            <a:xfrm>
              <a:off x="3713018" y="3241964"/>
              <a:ext cx="4239491" cy="4738254"/>
            </a:xfrm>
            <a:prstGeom prst="rect">
              <a:avLst/>
            </a:prstGeom>
            <a:effectLst>
              <a:softEdge rad="12700"/>
            </a:effectLst>
          </p:spPr>
        </p:pic>
        <p:pic>
          <p:nvPicPr>
            <p:cNvPr id="59" name="Resim 58">
              <a:hlinkClick r:id="rId9" action="ppaction://hlinkfile"/>
            </p:cNvPr>
            <p:cNvPicPr>
              <a:picLocks noChangeAspect="1"/>
            </p:cNvPicPr>
            <p:nvPr/>
          </p:nvPicPr>
          <p:blipFill rotWithShape="1">
            <a:blip r:embed="rId10" cstate="print">
              <a:biLevel thresh="25000"/>
              <a:extLst>
                <a:ext uri="{28A0092B-C50C-407E-A947-70E740481C1C}">
                  <a14:useLocalDpi xmlns:a14="http://schemas.microsoft.com/office/drawing/2010/main" val="0"/>
                </a:ext>
              </a:extLst>
            </a:blip>
            <a:srcRect l="21540" t="36902" r="30554" b="21964"/>
            <a:stretch/>
          </p:blipFill>
          <p:spPr>
            <a:xfrm>
              <a:off x="4904509" y="7453746"/>
              <a:ext cx="7841673" cy="6733310"/>
            </a:xfrm>
            <a:prstGeom prst="rect">
              <a:avLst/>
            </a:prstGeom>
            <a:effectLst>
              <a:softEdge rad="12700"/>
            </a:effectLst>
          </p:spPr>
        </p:pic>
      </p:grpSp>
      <p:grpSp>
        <p:nvGrpSpPr>
          <p:cNvPr id="15" name="Grup 14"/>
          <p:cNvGrpSpPr/>
          <p:nvPr/>
        </p:nvGrpSpPr>
        <p:grpSpPr>
          <a:xfrm>
            <a:off x="701515" y="4699085"/>
            <a:ext cx="1369054" cy="1460212"/>
            <a:chOff x="489370" y="3151806"/>
            <a:chExt cx="1369054" cy="1460212"/>
          </a:xfrm>
        </p:grpSpPr>
        <p:sp>
          <p:nvSpPr>
            <p:cNvPr id="11" name="Dikdörtgen 10"/>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Hesarek Kayak Tesisleri</a:t>
              </a:r>
            </a:p>
          </p:txBody>
        </p:sp>
        <p:pic>
          <p:nvPicPr>
            <p:cNvPr id="14" name="Resim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9370" y="3151806"/>
              <a:ext cx="1369054" cy="912703"/>
            </a:xfrm>
            <a:prstGeom prst="rect">
              <a:avLst/>
            </a:prstGeom>
            <a:ln w="28575">
              <a:solidFill>
                <a:srgbClr val="BCD6ED"/>
              </a:solidFill>
            </a:ln>
          </p:spPr>
        </p:pic>
      </p:grpSp>
      <p:grpSp>
        <p:nvGrpSpPr>
          <p:cNvPr id="61" name="Grup 60"/>
          <p:cNvGrpSpPr/>
          <p:nvPr/>
        </p:nvGrpSpPr>
        <p:grpSpPr>
          <a:xfrm>
            <a:off x="702348" y="2853858"/>
            <a:ext cx="1311505" cy="1460212"/>
            <a:chOff x="507577" y="3151806"/>
            <a:chExt cx="1311505" cy="1460212"/>
          </a:xfrm>
        </p:grpSpPr>
        <p:sp>
          <p:nvSpPr>
            <p:cNvPr id="62" name="Dikdörtgen 61"/>
            <p:cNvSpPr/>
            <p:nvPr/>
          </p:nvSpPr>
          <p:spPr>
            <a:xfrm>
              <a:off x="546418" y="4064509"/>
              <a:ext cx="1235161"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err="1">
                  <a:ln>
                    <a:noFill/>
                  </a:ln>
                  <a:solidFill>
                    <a:prstClr val="white"/>
                  </a:solidFill>
                  <a:effectLst/>
                  <a:uLnTx/>
                  <a:uFillTx/>
                  <a:latin typeface="Calibri"/>
                  <a:ea typeface="+mn-ea"/>
                  <a:cs typeface="+mn-cs"/>
                </a:rPr>
                <a:t>Buban</a:t>
              </a:r>
              <a:r>
                <a:rPr kumimoji="0" lang="tr-TR" sz="1200" b="0" i="0" u="none" strike="noStrike" kern="1200" cap="none" spc="0" normalizeH="0" baseline="0" noProof="0" dirty="0">
                  <a:ln>
                    <a:noFill/>
                  </a:ln>
                  <a:solidFill>
                    <a:prstClr val="white"/>
                  </a:solidFill>
                  <a:effectLst/>
                  <a:uLnTx/>
                  <a:uFillTx/>
                  <a:latin typeface="Calibri"/>
                  <a:ea typeface="+mn-ea"/>
                  <a:cs typeface="+mn-cs"/>
                </a:rPr>
                <a:t> Bacaları</a:t>
              </a:r>
            </a:p>
          </p:txBody>
        </p:sp>
        <p:pic>
          <p:nvPicPr>
            <p:cNvPr id="63" name="Resim 6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577" y="3151806"/>
              <a:ext cx="1311505" cy="912703"/>
            </a:xfrm>
            <a:prstGeom prst="rect">
              <a:avLst/>
            </a:prstGeom>
            <a:ln w="28575">
              <a:solidFill>
                <a:srgbClr val="BCD6ED"/>
              </a:solidFill>
            </a:ln>
          </p:spPr>
        </p:pic>
      </p:grpSp>
      <p:grpSp>
        <p:nvGrpSpPr>
          <p:cNvPr id="64" name="Grup 63"/>
          <p:cNvGrpSpPr/>
          <p:nvPr/>
        </p:nvGrpSpPr>
        <p:grpSpPr>
          <a:xfrm>
            <a:off x="702348" y="990772"/>
            <a:ext cx="1369054" cy="1317752"/>
            <a:chOff x="489370" y="3235471"/>
            <a:chExt cx="1369054" cy="1317752"/>
          </a:xfrm>
        </p:grpSpPr>
        <p:sp>
          <p:nvSpPr>
            <p:cNvPr id="65" name="Dikdörtgen 64"/>
            <p:cNvSpPr/>
            <p:nvPr/>
          </p:nvSpPr>
          <p:spPr>
            <a:xfrm>
              <a:off x="566215" y="4005714"/>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Kiğı Kalesi</a:t>
              </a:r>
            </a:p>
          </p:txBody>
        </p:sp>
        <p:pic>
          <p:nvPicPr>
            <p:cNvPr id="66" name="Resim 6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9370" y="3235471"/>
              <a:ext cx="1369054" cy="745373"/>
            </a:xfrm>
            <a:prstGeom prst="rect">
              <a:avLst/>
            </a:prstGeom>
            <a:ln w="28575">
              <a:solidFill>
                <a:srgbClr val="BCD6ED"/>
              </a:solidFill>
            </a:ln>
          </p:spPr>
        </p:pic>
      </p:grpSp>
      <p:grpSp>
        <p:nvGrpSpPr>
          <p:cNvPr id="67" name="Grup 66"/>
          <p:cNvGrpSpPr/>
          <p:nvPr/>
        </p:nvGrpSpPr>
        <p:grpSpPr>
          <a:xfrm>
            <a:off x="2342659" y="3440543"/>
            <a:ext cx="1216937" cy="1460212"/>
            <a:chOff x="565428" y="3151806"/>
            <a:chExt cx="1216937" cy="1460212"/>
          </a:xfrm>
        </p:grpSpPr>
        <p:sp>
          <p:nvSpPr>
            <p:cNvPr id="68" name="Dikdörtgen 67"/>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Urartu Yolu</a:t>
              </a:r>
            </a:p>
          </p:txBody>
        </p:sp>
        <p:pic>
          <p:nvPicPr>
            <p:cNvPr id="69" name="Resim 6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65428" y="3151806"/>
              <a:ext cx="1216937" cy="912703"/>
            </a:xfrm>
            <a:prstGeom prst="rect">
              <a:avLst/>
            </a:prstGeom>
            <a:ln w="28575">
              <a:solidFill>
                <a:srgbClr val="BCD6ED"/>
              </a:solidFill>
            </a:ln>
          </p:spPr>
        </p:pic>
      </p:grpSp>
      <p:grpSp>
        <p:nvGrpSpPr>
          <p:cNvPr id="71" name="Grup 70"/>
          <p:cNvGrpSpPr/>
          <p:nvPr/>
        </p:nvGrpSpPr>
        <p:grpSpPr>
          <a:xfrm>
            <a:off x="4711043" y="3946143"/>
            <a:ext cx="272421" cy="272421"/>
            <a:chOff x="3632960" y="2812930"/>
            <a:chExt cx="454662" cy="454662"/>
          </a:xfrm>
        </p:grpSpPr>
        <p:sp>
          <p:nvSpPr>
            <p:cNvPr id="72" name="Gözyaşı Damlası 71"/>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Oval 72"/>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75" name="Dirsek Bağlayıcısı 74"/>
          <p:cNvCxnSpPr>
            <a:stCxn id="72" idx="7"/>
            <a:endCxn id="14" idx="3"/>
          </p:cNvCxnSpPr>
          <p:nvPr/>
        </p:nvCxnSpPr>
        <p:spPr>
          <a:xfrm flipH="1">
            <a:off x="2070569" y="4402360"/>
            <a:ext cx="2778208" cy="753077"/>
          </a:xfrm>
          <a:prstGeom prst="bentConnector3">
            <a:avLst>
              <a:gd name="adj1" fmla="val -13076"/>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grpSp>
        <p:nvGrpSpPr>
          <p:cNvPr id="77" name="Grup 76"/>
          <p:cNvGrpSpPr/>
          <p:nvPr/>
        </p:nvGrpSpPr>
        <p:grpSpPr>
          <a:xfrm>
            <a:off x="5021651" y="3291180"/>
            <a:ext cx="272421" cy="272421"/>
            <a:chOff x="3632960" y="2812930"/>
            <a:chExt cx="454662" cy="454662"/>
          </a:xfrm>
        </p:grpSpPr>
        <p:sp>
          <p:nvSpPr>
            <p:cNvPr id="78" name="Gözyaşı Damlası 77"/>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79" name="Oval 78"/>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0" name="Dirsek Bağlayıcısı 79"/>
          <p:cNvCxnSpPr>
            <a:stCxn id="78" idx="7"/>
            <a:endCxn id="63" idx="3"/>
          </p:cNvCxnSpPr>
          <p:nvPr/>
        </p:nvCxnSpPr>
        <p:spPr>
          <a:xfrm flipH="1" flipV="1">
            <a:off x="2013853" y="3310210"/>
            <a:ext cx="3145532" cy="437187"/>
          </a:xfrm>
          <a:prstGeom prst="bentConnector5">
            <a:avLst>
              <a:gd name="adj1" fmla="val 13054"/>
              <a:gd name="adj2" fmla="val 178413"/>
              <a:gd name="adj3" fmla="val 78767"/>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85" name="Grup 84"/>
          <p:cNvGrpSpPr/>
          <p:nvPr/>
        </p:nvGrpSpPr>
        <p:grpSpPr>
          <a:xfrm>
            <a:off x="4241702" y="3625863"/>
            <a:ext cx="272421" cy="272421"/>
            <a:chOff x="3632960" y="2812930"/>
            <a:chExt cx="454662" cy="454662"/>
          </a:xfrm>
        </p:grpSpPr>
        <p:sp>
          <p:nvSpPr>
            <p:cNvPr id="86" name="Gözyaşı Damlası 85"/>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87" name="Oval 86"/>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88" name="Dirsek Bağlayıcısı 87"/>
          <p:cNvCxnSpPr>
            <a:endCxn id="69" idx="3"/>
          </p:cNvCxnSpPr>
          <p:nvPr/>
        </p:nvCxnSpPr>
        <p:spPr>
          <a:xfrm rot="10800000">
            <a:off x="3559597" y="3896896"/>
            <a:ext cx="813621" cy="203081"/>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grpSp>
        <p:nvGrpSpPr>
          <p:cNvPr id="97" name="Grup 96"/>
          <p:cNvGrpSpPr/>
          <p:nvPr/>
        </p:nvGrpSpPr>
        <p:grpSpPr>
          <a:xfrm>
            <a:off x="4321286" y="1644168"/>
            <a:ext cx="527491" cy="455615"/>
            <a:chOff x="3632960" y="2812930"/>
            <a:chExt cx="454662" cy="454662"/>
          </a:xfrm>
        </p:grpSpPr>
        <p:sp>
          <p:nvSpPr>
            <p:cNvPr id="98" name="Gözyaşı Damlası 97"/>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00" name="Dirsek Bağlayıcısı 99"/>
          <p:cNvCxnSpPr>
            <a:stCxn id="98" idx="7"/>
            <a:endCxn id="66" idx="3"/>
          </p:cNvCxnSpPr>
          <p:nvPr/>
        </p:nvCxnSpPr>
        <p:spPr>
          <a:xfrm flipH="1" flipV="1">
            <a:off x="2071402" y="1363459"/>
            <a:ext cx="2558594" cy="1085730"/>
          </a:xfrm>
          <a:prstGeom prst="bentConnector3">
            <a:avLst>
              <a:gd name="adj1" fmla="val -16081"/>
            </a:avLst>
          </a:prstGeom>
          <a:ln w="28575">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107" name="Grup 106"/>
          <p:cNvGrpSpPr/>
          <p:nvPr/>
        </p:nvGrpSpPr>
        <p:grpSpPr>
          <a:xfrm>
            <a:off x="8518457" y="4699085"/>
            <a:ext cx="1216937" cy="1460212"/>
            <a:chOff x="565428" y="3151806"/>
            <a:chExt cx="1216937" cy="1460212"/>
          </a:xfrm>
        </p:grpSpPr>
        <p:sp>
          <p:nvSpPr>
            <p:cNvPr id="108" name="Dikdörtgen 107"/>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Zağ Mağaraları</a:t>
              </a:r>
            </a:p>
          </p:txBody>
        </p:sp>
        <p:pic>
          <p:nvPicPr>
            <p:cNvPr id="109" name="Resim 10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65428" y="3151806"/>
              <a:ext cx="1216937" cy="912702"/>
            </a:xfrm>
            <a:prstGeom prst="rect">
              <a:avLst/>
            </a:prstGeom>
            <a:ln w="28575">
              <a:solidFill>
                <a:srgbClr val="BCD6ED"/>
              </a:solidFill>
            </a:ln>
          </p:spPr>
        </p:pic>
      </p:grpSp>
      <p:grpSp>
        <p:nvGrpSpPr>
          <p:cNvPr id="110" name="Grup 109"/>
          <p:cNvGrpSpPr/>
          <p:nvPr/>
        </p:nvGrpSpPr>
        <p:grpSpPr>
          <a:xfrm>
            <a:off x="10251263" y="4544881"/>
            <a:ext cx="1220490" cy="1375135"/>
            <a:chOff x="565428" y="3205047"/>
            <a:chExt cx="1220490" cy="1375135"/>
          </a:xfrm>
        </p:grpSpPr>
        <p:sp>
          <p:nvSpPr>
            <p:cNvPr id="111" name="Dikdörtgen 110"/>
            <p:cNvSpPr/>
            <p:nvPr/>
          </p:nvSpPr>
          <p:spPr>
            <a:xfrm>
              <a:off x="570554" y="4032673"/>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Yüzen Ada</a:t>
              </a:r>
            </a:p>
          </p:txBody>
        </p:sp>
        <p:pic>
          <p:nvPicPr>
            <p:cNvPr id="112" name="Resim 1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65428" y="3205047"/>
              <a:ext cx="1216937" cy="806220"/>
            </a:xfrm>
            <a:prstGeom prst="rect">
              <a:avLst/>
            </a:prstGeom>
            <a:ln w="28575">
              <a:solidFill>
                <a:srgbClr val="BCD6ED"/>
              </a:solidFill>
            </a:ln>
          </p:spPr>
        </p:pic>
      </p:grpSp>
      <p:grpSp>
        <p:nvGrpSpPr>
          <p:cNvPr id="113" name="Grup 112"/>
          <p:cNvGrpSpPr/>
          <p:nvPr/>
        </p:nvGrpSpPr>
        <p:grpSpPr>
          <a:xfrm>
            <a:off x="10250477" y="2847926"/>
            <a:ext cx="1216937" cy="1361754"/>
            <a:chOff x="565428" y="3202512"/>
            <a:chExt cx="1216937" cy="1361754"/>
          </a:xfrm>
        </p:grpSpPr>
        <p:sp>
          <p:nvSpPr>
            <p:cNvPr id="114" name="Dikdörtgen 113"/>
            <p:cNvSpPr/>
            <p:nvPr/>
          </p:nvSpPr>
          <p:spPr>
            <a:xfrm>
              <a:off x="566214" y="4016757"/>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Kaplıcalar</a:t>
              </a:r>
            </a:p>
          </p:txBody>
        </p:sp>
        <p:pic>
          <p:nvPicPr>
            <p:cNvPr id="115" name="Resim 114"/>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65428" y="3202512"/>
              <a:ext cx="1216937" cy="811291"/>
            </a:xfrm>
            <a:prstGeom prst="rect">
              <a:avLst/>
            </a:prstGeom>
            <a:ln w="28575">
              <a:solidFill>
                <a:srgbClr val="BCD6ED"/>
              </a:solidFill>
            </a:ln>
          </p:spPr>
        </p:pic>
      </p:grpSp>
      <p:grpSp>
        <p:nvGrpSpPr>
          <p:cNvPr id="116" name="Grup 115"/>
          <p:cNvGrpSpPr/>
          <p:nvPr/>
        </p:nvGrpSpPr>
        <p:grpSpPr>
          <a:xfrm>
            <a:off x="8526752" y="974902"/>
            <a:ext cx="1216937" cy="1371094"/>
            <a:chOff x="565428" y="3202512"/>
            <a:chExt cx="1216937" cy="1371094"/>
          </a:xfrm>
        </p:grpSpPr>
        <p:sp>
          <p:nvSpPr>
            <p:cNvPr id="117" name="Dikdörtgen 116"/>
            <p:cNvSpPr/>
            <p:nvPr/>
          </p:nvSpPr>
          <p:spPr>
            <a:xfrm>
              <a:off x="566177" y="4026097"/>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Çır Şelalesi</a:t>
              </a:r>
            </a:p>
          </p:txBody>
        </p:sp>
        <p:pic>
          <p:nvPicPr>
            <p:cNvPr id="118" name="Resim 11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5428" y="3202512"/>
              <a:ext cx="1216937" cy="811291"/>
            </a:xfrm>
            <a:prstGeom prst="rect">
              <a:avLst/>
            </a:prstGeom>
            <a:ln w="28575">
              <a:solidFill>
                <a:srgbClr val="BCD6ED"/>
              </a:solidFill>
            </a:ln>
          </p:spPr>
        </p:pic>
      </p:grpSp>
      <p:grpSp>
        <p:nvGrpSpPr>
          <p:cNvPr id="119" name="Grup 118"/>
          <p:cNvGrpSpPr/>
          <p:nvPr/>
        </p:nvGrpSpPr>
        <p:grpSpPr>
          <a:xfrm>
            <a:off x="10251263" y="990772"/>
            <a:ext cx="1216937" cy="1460212"/>
            <a:chOff x="565428" y="3151806"/>
            <a:chExt cx="1216937" cy="1460212"/>
          </a:xfrm>
        </p:grpSpPr>
        <p:sp>
          <p:nvSpPr>
            <p:cNvPr id="120" name="Dikdörtgen 119"/>
            <p:cNvSpPr/>
            <p:nvPr/>
          </p:nvSpPr>
          <p:spPr>
            <a:xfrm>
              <a:off x="566215" y="4064509"/>
              <a:ext cx="1215364" cy="547509"/>
            </a:xfrm>
            <a:prstGeom prst="rect">
              <a:avLst/>
            </a:prstGeom>
            <a:gradFill>
              <a:gsLst>
                <a:gs pos="0">
                  <a:srgbClr val="781E1E"/>
                </a:gs>
                <a:gs pos="50000">
                  <a:srgbClr val="9C2728"/>
                </a:gs>
                <a:gs pos="100000">
                  <a:srgbClr val="90201E"/>
                </a:gs>
              </a:gsLst>
              <a:path path="circle">
                <a:fillToRect t="100000" r="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white"/>
                  </a:solidFill>
                  <a:effectLst/>
                  <a:uLnTx/>
                  <a:uFillTx/>
                  <a:latin typeface="Calibri"/>
                  <a:ea typeface="+mn-ea"/>
                  <a:cs typeface="+mn-cs"/>
                </a:rPr>
                <a:t>Güneşin Doğuşu</a:t>
              </a:r>
            </a:p>
          </p:txBody>
        </p:sp>
        <p:pic>
          <p:nvPicPr>
            <p:cNvPr id="121" name="Resim 120"/>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65428" y="3151806"/>
              <a:ext cx="1216937" cy="912702"/>
            </a:xfrm>
            <a:prstGeom prst="rect">
              <a:avLst/>
            </a:prstGeom>
            <a:ln w="28575">
              <a:solidFill>
                <a:srgbClr val="BCD6ED"/>
              </a:solidFill>
            </a:ln>
          </p:spPr>
        </p:pic>
      </p:grpSp>
      <p:grpSp>
        <p:nvGrpSpPr>
          <p:cNvPr id="122" name="Grup 121"/>
          <p:cNvGrpSpPr/>
          <p:nvPr/>
        </p:nvGrpSpPr>
        <p:grpSpPr>
          <a:xfrm>
            <a:off x="7139587" y="3610152"/>
            <a:ext cx="272421" cy="272421"/>
            <a:chOff x="3632960" y="2812930"/>
            <a:chExt cx="454662" cy="454662"/>
          </a:xfrm>
        </p:grpSpPr>
        <p:sp>
          <p:nvSpPr>
            <p:cNvPr id="123" name="Gözyaşı Damlası 122"/>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Oval 123"/>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5" name="Grup 124"/>
          <p:cNvGrpSpPr/>
          <p:nvPr/>
        </p:nvGrpSpPr>
        <p:grpSpPr>
          <a:xfrm>
            <a:off x="5820862" y="3000428"/>
            <a:ext cx="272421" cy="272421"/>
            <a:chOff x="3632960" y="2812930"/>
            <a:chExt cx="454662" cy="454662"/>
          </a:xfrm>
        </p:grpSpPr>
        <p:sp>
          <p:nvSpPr>
            <p:cNvPr id="126" name="Gözyaşı Damlası 125"/>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27" name="Oval 126"/>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8" name="Grup 127"/>
          <p:cNvGrpSpPr/>
          <p:nvPr/>
        </p:nvGrpSpPr>
        <p:grpSpPr>
          <a:xfrm>
            <a:off x="6901958" y="3810896"/>
            <a:ext cx="272421" cy="272421"/>
            <a:chOff x="3632960" y="2812930"/>
            <a:chExt cx="454662" cy="454662"/>
          </a:xfrm>
        </p:grpSpPr>
        <p:sp>
          <p:nvSpPr>
            <p:cNvPr id="129" name="Gözyaşı Damlası 128"/>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0" name="Oval 129"/>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1" name="Grup 130"/>
          <p:cNvGrpSpPr/>
          <p:nvPr/>
        </p:nvGrpSpPr>
        <p:grpSpPr>
          <a:xfrm>
            <a:off x="6295802" y="3255124"/>
            <a:ext cx="272421" cy="272421"/>
            <a:chOff x="3632960" y="2812930"/>
            <a:chExt cx="454662" cy="454662"/>
          </a:xfrm>
        </p:grpSpPr>
        <p:sp>
          <p:nvSpPr>
            <p:cNvPr id="132" name="Gözyaşı Damlası 131"/>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3" name="Oval 132"/>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34" name="Grup 133"/>
          <p:cNvGrpSpPr/>
          <p:nvPr/>
        </p:nvGrpSpPr>
        <p:grpSpPr>
          <a:xfrm>
            <a:off x="7420781" y="2191169"/>
            <a:ext cx="272421" cy="272421"/>
            <a:chOff x="3632960" y="2812930"/>
            <a:chExt cx="454662" cy="454662"/>
          </a:xfrm>
        </p:grpSpPr>
        <p:sp>
          <p:nvSpPr>
            <p:cNvPr id="135" name="Gözyaşı Damlası 134"/>
            <p:cNvSpPr/>
            <p:nvPr/>
          </p:nvSpPr>
          <p:spPr>
            <a:xfrm rot="8083629">
              <a:off x="3632960" y="2812930"/>
              <a:ext cx="454662" cy="454662"/>
            </a:xfrm>
            <a:prstGeom prst="teardrop">
              <a:avLst>
                <a:gd name="adj" fmla="val 166126"/>
              </a:avLst>
            </a:prstGeom>
            <a:solidFill>
              <a:schemeClr val="accent1">
                <a:alpha val="67000"/>
              </a:schemeClr>
            </a:solidFill>
            <a:ln>
              <a:solidFill>
                <a:schemeClr val="tx1"/>
              </a:solidFill>
            </a:ln>
            <a:effectLst>
              <a:outerShdw blurRad="76200" dist="12700" dir="2700000" sy="-23000" kx="-800400" algn="bl" rotWithShape="0">
                <a:prstClr val="black">
                  <a:alpha val="2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Oval 135"/>
            <p:cNvSpPr/>
            <p:nvPr/>
          </p:nvSpPr>
          <p:spPr>
            <a:xfrm>
              <a:off x="3725302" y="2901983"/>
              <a:ext cx="267812" cy="267812"/>
            </a:xfrm>
            <a:prstGeom prst="ellipse">
              <a:avLst/>
            </a:prstGeom>
            <a:solidFill>
              <a:schemeClr val="bg1">
                <a:alpha val="97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 b="1" i="0" u="none" strike="noStrike" kern="1200" cap="none" spc="0" normalizeH="0" baseline="0" noProof="0" dirty="0">
                <a:ln>
                  <a:noFill/>
                </a:ln>
                <a:solidFill>
                  <a:prstClr val="black"/>
                </a:solidFill>
                <a:effectLst/>
                <a:uLnTx/>
                <a:uFillTx/>
                <a:latin typeface="Calibri"/>
                <a:ea typeface="+mn-ea"/>
                <a:cs typeface="+mn-cs"/>
              </a:endParaRPr>
            </a:p>
          </p:txBody>
        </p:sp>
      </p:grpSp>
      <p:cxnSp>
        <p:nvCxnSpPr>
          <p:cNvPr id="137" name="Dirsek Bağlayıcısı 136"/>
          <p:cNvCxnSpPr>
            <a:stCxn id="129" idx="7"/>
            <a:endCxn id="109" idx="1"/>
          </p:cNvCxnSpPr>
          <p:nvPr/>
        </p:nvCxnSpPr>
        <p:spPr>
          <a:xfrm>
            <a:off x="7039692" y="4267113"/>
            <a:ext cx="1478765" cy="888323"/>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0" name="Dirsek Bağlayıcısı 139"/>
          <p:cNvCxnSpPr>
            <a:stCxn id="123" idx="7"/>
            <a:endCxn id="112" idx="1"/>
          </p:cNvCxnSpPr>
          <p:nvPr/>
        </p:nvCxnSpPr>
        <p:spPr>
          <a:xfrm>
            <a:off x="7277321" y="4066369"/>
            <a:ext cx="2973942" cy="881622"/>
          </a:xfrm>
          <a:prstGeom prst="bentConnector3">
            <a:avLst>
              <a:gd name="adj1" fmla="val 87544"/>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4" name="Dirsek Bağlayıcısı 143"/>
          <p:cNvCxnSpPr>
            <a:stCxn id="132" idx="7"/>
            <a:endCxn id="115" idx="1"/>
          </p:cNvCxnSpPr>
          <p:nvPr/>
        </p:nvCxnSpPr>
        <p:spPr>
          <a:xfrm flipV="1">
            <a:off x="6433536" y="3253572"/>
            <a:ext cx="3816941" cy="457769"/>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48" name="Dirsek Bağlayıcısı 147"/>
          <p:cNvCxnSpPr>
            <a:stCxn id="126" idx="7"/>
            <a:endCxn id="118" idx="1"/>
          </p:cNvCxnSpPr>
          <p:nvPr/>
        </p:nvCxnSpPr>
        <p:spPr>
          <a:xfrm flipV="1">
            <a:off x="5958596" y="1380548"/>
            <a:ext cx="2568156" cy="2076097"/>
          </a:xfrm>
          <a:prstGeom prst="bentConnector3">
            <a:avLst>
              <a:gd name="adj1" fmla="val 50000"/>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cxnSp>
        <p:nvCxnSpPr>
          <p:cNvPr id="152" name="Dirsek Bağlayıcısı 151"/>
          <p:cNvCxnSpPr>
            <a:stCxn id="135" idx="7"/>
            <a:endCxn id="121" idx="1"/>
          </p:cNvCxnSpPr>
          <p:nvPr/>
        </p:nvCxnSpPr>
        <p:spPr>
          <a:xfrm flipV="1">
            <a:off x="7558515" y="1447123"/>
            <a:ext cx="2692748" cy="1200263"/>
          </a:xfrm>
          <a:prstGeom prst="bentConnector3">
            <a:avLst>
              <a:gd name="adj1" fmla="val 91211"/>
            </a:avLst>
          </a:prstGeom>
          <a:ln w="28575">
            <a:prstDash val="sysDot"/>
            <a:tailEnd type="triangle"/>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75065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p:nvPr/>
        </p:nvSpPr>
        <p:spPr>
          <a:xfrm>
            <a:off x="692341" y="952006"/>
            <a:ext cx="10811878"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0" i="0" u="none" strike="noStrike" kern="1200" cap="none" spc="-5" normalizeH="0" baseline="0" noProof="0" dirty="0">
                <a:ln>
                  <a:noFill/>
                </a:ln>
                <a:solidFill>
                  <a:srgbClr val="FFFFFF"/>
                </a:solidFill>
                <a:effectLst/>
                <a:uLnTx/>
                <a:uFillTx/>
                <a:latin typeface="Calibri"/>
                <a:ea typeface="+mn-ea"/>
                <a:cs typeface="Calibri"/>
              </a:rPr>
              <a:t>İlimizde Hizmet </a:t>
            </a:r>
            <a:r>
              <a:rPr kumimoji="0" sz="1600" b="0" i="0" u="none" strike="noStrike" kern="1200" cap="none" spc="-10" normalizeH="0" baseline="0" noProof="0" dirty="0">
                <a:ln>
                  <a:noFill/>
                </a:ln>
                <a:solidFill>
                  <a:srgbClr val="FFFFFF"/>
                </a:solidFill>
                <a:effectLst/>
                <a:uLnTx/>
                <a:uFillTx/>
                <a:latin typeface="Calibri"/>
                <a:ea typeface="+mn-ea"/>
                <a:cs typeface="Calibri"/>
              </a:rPr>
              <a:t>Veren </a:t>
            </a:r>
            <a:r>
              <a:rPr kumimoji="0" sz="1600" b="0" i="0" u="none" strike="noStrike" kern="1200" cap="none" spc="-5" normalizeH="0" baseline="0" noProof="0" dirty="0">
                <a:ln>
                  <a:noFill/>
                </a:ln>
                <a:solidFill>
                  <a:srgbClr val="FFFFFF"/>
                </a:solidFill>
                <a:effectLst/>
                <a:uLnTx/>
                <a:uFillTx/>
                <a:latin typeface="Calibri"/>
                <a:ea typeface="+mn-ea"/>
                <a:cs typeface="Calibri"/>
              </a:rPr>
              <a:t>Konaklama Tesislerinin Sınıf ve</a:t>
            </a:r>
            <a:r>
              <a:rPr kumimoji="0" sz="1600" b="0" i="0" u="none" strike="noStrike" kern="1200" cap="none" spc="0" normalizeH="0" baseline="0" noProof="0" dirty="0">
                <a:ln>
                  <a:noFill/>
                </a:ln>
                <a:solidFill>
                  <a:srgbClr val="FFFFFF"/>
                </a:solidFill>
                <a:effectLst/>
                <a:uLnTx/>
                <a:uFillTx/>
                <a:latin typeface="Calibri"/>
                <a:ea typeface="+mn-ea"/>
                <a:cs typeface="Calibri"/>
              </a:rPr>
              <a:t> </a:t>
            </a:r>
            <a:r>
              <a:rPr kumimoji="0" sz="1600" b="0" i="0" u="none" strike="noStrike" kern="1200" cap="none" spc="-5" normalizeH="0" baseline="0" noProof="0" dirty="0">
                <a:ln>
                  <a:noFill/>
                </a:ln>
                <a:solidFill>
                  <a:srgbClr val="FFFFFF"/>
                </a:solidFill>
                <a:effectLst/>
                <a:uLnTx/>
                <a:uFillTx/>
                <a:latin typeface="Calibri"/>
                <a:ea typeface="+mn-ea"/>
                <a:cs typeface="Calibri"/>
              </a:rPr>
              <a:t>Türleri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3" name="object 11"/>
          <p:cNvSpPr txBox="1"/>
          <p:nvPr/>
        </p:nvSpPr>
        <p:spPr>
          <a:xfrm>
            <a:off x="777672" y="5089155"/>
            <a:ext cx="1572260" cy="289823"/>
          </a:xfrm>
          <a:prstGeom prst="rect">
            <a:avLst/>
          </a:prstGeom>
        </p:spPr>
        <p:txBody>
          <a:bodyPr vert="horz" wrap="square" lIns="0" tIns="12700" rIns="0" bIns="0" rtlCol="0">
            <a:spAutoFit/>
          </a:bodyPr>
          <a:lstStyle/>
          <a:p>
            <a:pPr marL="117475" marR="5080" lvl="0" indent="-105410" algn="l" defTabSz="914400" rtl="0" eaLnBrk="1" fontAlgn="auto" latinLnBrk="0" hangingPunct="1">
              <a:lnSpc>
                <a:spcPct val="100000"/>
              </a:lnSpc>
              <a:spcBef>
                <a:spcPts val="10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Calibri"/>
              </a:rPr>
              <a:t>14 </a:t>
            </a:r>
            <a:r>
              <a:rPr kumimoji="0" sz="1800" b="0" i="0" u="none" strike="noStrike" kern="1200" cap="none" spc="0" normalizeH="0" baseline="0" noProof="0" dirty="0" err="1">
                <a:ln>
                  <a:noFill/>
                </a:ln>
                <a:solidFill>
                  <a:prstClr val="black"/>
                </a:solidFill>
                <a:effectLst/>
                <a:uLnTx/>
                <a:uFillTx/>
                <a:latin typeface="Calibri"/>
                <a:ea typeface="+mn-ea"/>
                <a:cs typeface="Calibri"/>
              </a:rPr>
              <a:t>Adet</a:t>
            </a:r>
            <a:r>
              <a:rPr kumimoji="0" sz="1800" b="0" i="0" u="none" strike="noStrike" kern="1200" cap="none" spc="0" normalizeH="0" baseline="0" noProof="0" dirty="0">
                <a:ln>
                  <a:noFill/>
                </a:ln>
                <a:solidFill>
                  <a:prstClr val="black"/>
                </a:solidFill>
                <a:effectLst/>
                <a:uLnTx/>
                <a:uFillTx/>
                <a:latin typeface="Calibri"/>
                <a:ea typeface="+mn-ea"/>
                <a:cs typeface="Calibri"/>
              </a:rPr>
              <a:t> A</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err="1">
                <a:ln>
                  <a:noFill/>
                </a:ln>
                <a:solidFill>
                  <a:prstClr val="black"/>
                </a:solidFill>
                <a:effectLst/>
                <a:uLnTx/>
                <a:uFillTx/>
                <a:latin typeface="Calibri"/>
                <a:ea typeface="+mn-ea"/>
                <a:cs typeface="Calibri"/>
              </a:rPr>
              <a:t>Grubu</a:t>
            </a:r>
            <a:r>
              <a:rPr kumimoji="0" sz="1800" b="0" i="0" u="none" strike="noStrike" kern="1200" cap="none" spc="0" normalizeH="0" baseline="0" noProof="0" dirty="0">
                <a:ln>
                  <a:noFill/>
                </a:ln>
                <a:solidFill>
                  <a:prstClr val="black"/>
                </a:solidFill>
                <a:effectLst/>
                <a:uLnTx/>
                <a:uFillTx/>
                <a:latin typeface="Calibri"/>
                <a:ea typeface="+mn-ea"/>
                <a:cs typeface="Calibri"/>
              </a:rPr>
              <a:t>  </a:t>
            </a:r>
          </a:p>
        </p:txBody>
      </p:sp>
      <p:sp>
        <p:nvSpPr>
          <p:cNvPr id="14" name="object 12"/>
          <p:cNvSpPr txBox="1"/>
          <p:nvPr/>
        </p:nvSpPr>
        <p:spPr>
          <a:xfrm>
            <a:off x="687781" y="4519366"/>
            <a:ext cx="10815287" cy="28762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Seyahat Acentaları</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5" name="object 13"/>
          <p:cNvSpPr/>
          <p:nvPr/>
        </p:nvSpPr>
        <p:spPr>
          <a:xfrm>
            <a:off x="2414346" y="4932056"/>
            <a:ext cx="433070" cy="646430"/>
          </a:xfrm>
          <a:custGeom>
            <a:avLst/>
            <a:gdLst/>
            <a:ahLst/>
            <a:cxnLst/>
            <a:rect l="l" t="t" r="r" b="b"/>
            <a:pathLst>
              <a:path w="433069" h="646429">
                <a:moveTo>
                  <a:pt x="0" y="0"/>
                </a:moveTo>
                <a:lnTo>
                  <a:pt x="68397" y="1836"/>
                </a:lnTo>
                <a:lnTo>
                  <a:pt x="127802" y="6953"/>
                </a:lnTo>
                <a:lnTo>
                  <a:pt x="174650" y="14758"/>
                </a:lnTo>
                <a:lnTo>
                  <a:pt x="216407" y="36067"/>
                </a:lnTo>
                <a:lnTo>
                  <a:pt x="216407" y="287019"/>
                </a:lnTo>
                <a:lnTo>
                  <a:pt x="227441" y="298427"/>
                </a:lnTo>
                <a:lnTo>
                  <a:pt x="258165" y="308329"/>
                </a:lnTo>
                <a:lnTo>
                  <a:pt x="305013" y="316134"/>
                </a:lnTo>
                <a:lnTo>
                  <a:pt x="364418" y="321251"/>
                </a:lnTo>
                <a:lnTo>
                  <a:pt x="432816" y="323087"/>
                </a:lnTo>
                <a:lnTo>
                  <a:pt x="364418" y="324924"/>
                </a:lnTo>
                <a:lnTo>
                  <a:pt x="305013" y="330041"/>
                </a:lnTo>
                <a:lnTo>
                  <a:pt x="258165" y="337846"/>
                </a:lnTo>
                <a:lnTo>
                  <a:pt x="227441" y="347748"/>
                </a:lnTo>
                <a:lnTo>
                  <a:pt x="216407" y="359155"/>
                </a:lnTo>
                <a:lnTo>
                  <a:pt x="216407" y="610107"/>
                </a:lnTo>
                <a:lnTo>
                  <a:pt x="205374" y="621505"/>
                </a:lnTo>
                <a:lnTo>
                  <a:pt x="174650" y="631406"/>
                </a:lnTo>
                <a:lnTo>
                  <a:pt x="127802" y="639215"/>
                </a:lnTo>
                <a:lnTo>
                  <a:pt x="68397" y="644336"/>
                </a:lnTo>
                <a:lnTo>
                  <a:pt x="0" y="646175"/>
                </a:lnTo>
              </a:path>
            </a:pathLst>
          </a:custGeom>
          <a:ln w="6096">
            <a:solidFill>
              <a:srgbClr val="C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4"/>
          <p:cNvSpPr txBox="1"/>
          <p:nvPr/>
        </p:nvSpPr>
        <p:spPr>
          <a:xfrm>
            <a:off x="3019356" y="5011664"/>
            <a:ext cx="4532630" cy="56682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30" normalizeH="0" baseline="0" noProof="0" dirty="0" err="1">
                <a:ln>
                  <a:noFill/>
                </a:ln>
                <a:solidFill>
                  <a:prstClr val="black"/>
                </a:solidFill>
                <a:effectLst/>
                <a:uLnTx/>
                <a:uFillTx/>
                <a:latin typeface="Calibri"/>
                <a:ea typeface="+mn-ea"/>
                <a:cs typeface="Calibri"/>
              </a:rPr>
              <a:t>Toplam</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lang="tr-TR" sz="1800" b="0" i="0" u="none" strike="noStrike" kern="1200" cap="none" spc="0" normalizeH="0" baseline="0" noProof="0" dirty="0">
                <a:ln>
                  <a:noFill/>
                </a:ln>
                <a:solidFill>
                  <a:prstClr val="black"/>
                </a:solidFill>
                <a:effectLst/>
                <a:uLnTx/>
                <a:uFillTx/>
                <a:latin typeface="Calibri"/>
                <a:ea typeface="+mn-ea"/>
                <a:cs typeface="Calibri"/>
              </a:rPr>
              <a:t> 14 A Grubu </a:t>
            </a:r>
            <a:r>
              <a:rPr kumimoji="0" sz="1800" b="0" i="0" u="none" strike="noStrike" kern="1200" cap="none" spc="-10" normalizeH="0" baseline="0" noProof="0" dirty="0" err="1">
                <a:ln>
                  <a:noFill/>
                </a:ln>
                <a:solidFill>
                  <a:prstClr val="black"/>
                </a:solidFill>
                <a:effectLst/>
                <a:uLnTx/>
                <a:uFillTx/>
                <a:latin typeface="Calibri"/>
                <a:ea typeface="+mn-ea"/>
                <a:cs typeface="Calibri"/>
              </a:rPr>
              <a:t>Seyahat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Acentası</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11" name="Metin kutusu 10"/>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Kültür ve Turizm</a:t>
            </a:r>
          </a:p>
        </p:txBody>
      </p:sp>
      <p:graphicFrame>
        <p:nvGraphicFramePr>
          <p:cNvPr id="12" name="Tablo 11"/>
          <p:cNvGraphicFramePr>
            <a:graphicFrameLocks noGrp="1"/>
          </p:cNvGraphicFramePr>
          <p:nvPr>
            <p:extLst>
              <p:ext uri="{D42A27DB-BD31-4B8C-83A1-F6EECF244321}">
                <p14:modId xmlns:p14="http://schemas.microsoft.com/office/powerpoint/2010/main" val="154314053"/>
              </p:ext>
            </p:extLst>
          </p:nvPr>
        </p:nvGraphicFramePr>
        <p:xfrm>
          <a:off x="687781" y="1514376"/>
          <a:ext cx="5339715" cy="2809667"/>
        </p:xfrm>
        <a:graphic>
          <a:graphicData uri="http://schemas.openxmlformats.org/drawingml/2006/table">
            <a:tbl>
              <a:tblPr/>
              <a:tblGrid>
                <a:gridCol w="1747375">
                  <a:extLst>
                    <a:ext uri="{9D8B030D-6E8A-4147-A177-3AD203B41FA5}">
                      <a16:colId xmlns:a16="http://schemas.microsoft.com/office/drawing/2014/main" val="839246816"/>
                    </a:ext>
                  </a:extLst>
                </a:gridCol>
                <a:gridCol w="1443077">
                  <a:extLst>
                    <a:ext uri="{9D8B030D-6E8A-4147-A177-3AD203B41FA5}">
                      <a16:colId xmlns:a16="http://schemas.microsoft.com/office/drawing/2014/main" val="1620524514"/>
                    </a:ext>
                  </a:extLst>
                </a:gridCol>
                <a:gridCol w="1120687">
                  <a:extLst>
                    <a:ext uri="{9D8B030D-6E8A-4147-A177-3AD203B41FA5}">
                      <a16:colId xmlns:a16="http://schemas.microsoft.com/office/drawing/2014/main" val="3847709671"/>
                    </a:ext>
                  </a:extLst>
                </a:gridCol>
                <a:gridCol w="1028576">
                  <a:extLst>
                    <a:ext uri="{9D8B030D-6E8A-4147-A177-3AD203B41FA5}">
                      <a16:colId xmlns:a16="http://schemas.microsoft.com/office/drawing/2014/main" val="1501939229"/>
                    </a:ext>
                  </a:extLst>
                </a:gridCol>
              </a:tblGrid>
              <a:tr h="401381">
                <a:tc>
                  <a:txBody>
                    <a:bodyPr/>
                    <a:lstStyle/>
                    <a:p>
                      <a:pPr marL="7620" algn="ctr">
                        <a:lnSpc>
                          <a:spcPct val="100000"/>
                        </a:lnSpc>
                        <a:spcBef>
                          <a:spcPts val="430"/>
                        </a:spcBef>
                      </a:pPr>
                      <a:r>
                        <a:rPr lang="tr-TR" sz="1400" b="1" dirty="0">
                          <a:latin typeface="Calibri"/>
                          <a:cs typeface="Calibri"/>
                        </a:rPr>
                        <a:t>Bingöl</a:t>
                      </a:r>
                      <a:endParaRPr sz="1400" b="1" dirty="0">
                        <a:latin typeface="Calibri"/>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dirty="0">
                          <a:latin typeface="Calibri"/>
                          <a:cs typeface="Calibri"/>
                        </a:rPr>
                        <a:t>Ad</a:t>
                      </a:r>
                      <a:r>
                        <a:rPr sz="1400" b="1" spc="-20" dirty="0">
                          <a:latin typeface="Calibri"/>
                          <a:cs typeface="Calibri"/>
                        </a:rPr>
                        <a:t>e</a:t>
                      </a:r>
                      <a:r>
                        <a:rPr sz="1400" b="1" dirty="0">
                          <a:latin typeface="Calibri"/>
                          <a:cs typeface="Calibri"/>
                        </a:rPr>
                        <a:t>t</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spc="-10" dirty="0">
                          <a:latin typeface="Calibri"/>
                          <a:cs typeface="Calibri"/>
                        </a:rPr>
                        <a:t>Od</a:t>
                      </a:r>
                      <a:r>
                        <a:rPr sz="1400" b="1" dirty="0">
                          <a:latin typeface="Calibri"/>
                          <a:cs typeface="Calibri"/>
                        </a:rPr>
                        <a:t>a</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430"/>
                        </a:spcBef>
                      </a:pPr>
                      <a:r>
                        <a:rPr sz="1400" b="1" spc="-100" dirty="0">
                          <a:latin typeface="Calibri"/>
                          <a:cs typeface="Calibri"/>
                        </a:rPr>
                        <a:t>Y</a:t>
                      </a:r>
                      <a:r>
                        <a:rPr sz="1400" b="1" spc="-15" dirty="0">
                          <a:latin typeface="Calibri"/>
                          <a:cs typeface="Calibri"/>
                        </a:rPr>
                        <a:t>at</a:t>
                      </a:r>
                      <a:r>
                        <a:rPr sz="1400" b="1" dirty="0">
                          <a:latin typeface="Calibri"/>
                          <a:cs typeface="Calibri"/>
                        </a:rPr>
                        <a:t>ak</a:t>
                      </a: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8511683"/>
                  </a:ext>
                </a:extLst>
              </a:tr>
              <a:tr h="401381">
                <a:tc>
                  <a:txBody>
                    <a:bodyPr/>
                    <a:lstStyle/>
                    <a:p>
                      <a:pPr marL="7620">
                        <a:lnSpc>
                          <a:spcPct val="100000"/>
                        </a:lnSpc>
                        <a:spcBef>
                          <a:spcPts val="430"/>
                        </a:spcBef>
                      </a:pPr>
                      <a:r>
                        <a:rPr sz="1400" spc="-15" dirty="0">
                          <a:latin typeface="Calibri"/>
                          <a:cs typeface="Calibri"/>
                        </a:rPr>
                        <a:t>Turizm </a:t>
                      </a:r>
                      <a:r>
                        <a:rPr sz="1400" spc="-5" dirty="0">
                          <a:latin typeface="Calibri"/>
                          <a:cs typeface="Calibri"/>
                        </a:rPr>
                        <a:t>İşletme</a:t>
                      </a:r>
                      <a:r>
                        <a:rPr sz="1400" spc="-10" dirty="0">
                          <a:latin typeface="Calibri"/>
                          <a:cs typeface="Calibri"/>
                        </a:rPr>
                        <a:t> </a:t>
                      </a:r>
                      <a:r>
                        <a:rPr sz="1400" spc="-5" dirty="0">
                          <a:latin typeface="Calibri"/>
                          <a:cs typeface="Calibri"/>
                        </a:rPr>
                        <a:t>Belgeli</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spc="-5" dirty="0">
                          <a:latin typeface="Calibri"/>
                          <a:cs typeface="Calibri"/>
                        </a:rPr>
                        <a:t>3</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spc="-10" dirty="0">
                          <a:latin typeface="Calibri"/>
                          <a:cs typeface="Calibri"/>
                        </a:rPr>
                        <a:t>177</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354</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65168979"/>
                  </a:ext>
                </a:extLst>
              </a:tr>
              <a:tr h="401381">
                <a:tc>
                  <a:txBody>
                    <a:bodyPr/>
                    <a:lstStyle/>
                    <a:p>
                      <a:pPr marL="7620">
                        <a:lnSpc>
                          <a:spcPct val="100000"/>
                        </a:lnSpc>
                        <a:spcBef>
                          <a:spcPts val="430"/>
                        </a:spcBef>
                      </a:pPr>
                      <a:r>
                        <a:rPr sz="1400" spc="-15" dirty="0">
                          <a:latin typeface="Calibri"/>
                          <a:cs typeface="Calibri"/>
                        </a:rPr>
                        <a:t>Yatırım</a:t>
                      </a:r>
                      <a:r>
                        <a:rPr sz="1400" spc="-5" dirty="0">
                          <a:latin typeface="Calibri"/>
                          <a:cs typeface="Calibri"/>
                        </a:rPr>
                        <a:t> </a:t>
                      </a:r>
                      <a:r>
                        <a:rPr sz="1400" dirty="0">
                          <a:latin typeface="Calibri"/>
                          <a:cs typeface="Calibri"/>
                        </a:rPr>
                        <a:t>Belgeli</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401381">
                <a:tc>
                  <a:txBody>
                    <a:bodyPr/>
                    <a:lstStyle/>
                    <a:p>
                      <a:pPr marL="7620">
                        <a:lnSpc>
                          <a:spcPct val="100000"/>
                        </a:lnSpc>
                        <a:spcBef>
                          <a:spcPts val="430"/>
                        </a:spcBef>
                      </a:pPr>
                      <a:r>
                        <a:rPr lang="tr-TR" sz="1400" spc="-5" dirty="0">
                          <a:latin typeface="Calibri"/>
                          <a:cs typeface="Calibri"/>
                        </a:rPr>
                        <a:t>Basit Konaklama</a:t>
                      </a:r>
                      <a:r>
                        <a:rPr sz="1400" spc="-5" dirty="0">
                          <a:latin typeface="Calibri"/>
                          <a:cs typeface="Calibri"/>
                        </a:rPr>
                        <a:t> Belgeli</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dirty="0">
                          <a:latin typeface="Calibri"/>
                          <a:cs typeface="Calibri"/>
                        </a:rPr>
                        <a:t>15</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spc="-5" dirty="0">
                          <a:latin typeface="Calibri"/>
                          <a:cs typeface="Calibri"/>
                        </a:rPr>
                        <a:t>260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520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401381">
                <a:tc>
                  <a:txBody>
                    <a:bodyPr/>
                    <a:lstStyle/>
                    <a:p>
                      <a:pPr marL="7620">
                        <a:lnSpc>
                          <a:spcPct val="100000"/>
                        </a:lnSpc>
                        <a:spcBef>
                          <a:spcPts val="430"/>
                        </a:spcBef>
                      </a:pPr>
                      <a:r>
                        <a:rPr sz="1400" spc="-5" dirty="0">
                          <a:latin typeface="Calibri"/>
                          <a:cs typeface="Calibri"/>
                        </a:rPr>
                        <a:t>Misafirhane</a:t>
                      </a:r>
                      <a:endParaRPr sz="140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dirty="0">
                          <a:latin typeface="Calibri"/>
                          <a:cs typeface="Calibri"/>
                        </a:rPr>
                        <a:t>3</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128</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232</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401381">
                <a:tc>
                  <a:txBody>
                    <a:bodyPr/>
                    <a:lstStyle/>
                    <a:p>
                      <a:pPr marL="7620">
                        <a:lnSpc>
                          <a:spcPct val="100000"/>
                        </a:lnSpc>
                        <a:spcBef>
                          <a:spcPts val="430"/>
                        </a:spcBef>
                      </a:pPr>
                      <a:r>
                        <a:rPr sz="1400" spc="-10" dirty="0">
                          <a:latin typeface="Calibri"/>
                          <a:cs typeface="Calibri"/>
                        </a:rPr>
                        <a:t>Sezonluk</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dirty="0">
                          <a:latin typeface="Calibri"/>
                          <a:cs typeface="Calibri"/>
                        </a:rPr>
                        <a:t>1</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35</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dirty="0">
                          <a:latin typeface="Calibri"/>
                          <a:cs typeface="Calibri"/>
                        </a:rPr>
                        <a:t>70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401381">
                <a:tc>
                  <a:txBody>
                    <a:bodyPr/>
                    <a:lstStyle/>
                    <a:p>
                      <a:pPr marL="7620" algn="ctr">
                        <a:lnSpc>
                          <a:spcPct val="100000"/>
                        </a:lnSpc>
                        <a:spcBef>
                          <a:spcPts val="430"/>
                        </a:spcBef>
                      </a:pPr>
                      <a:r>
                        <a:rPr sz="1400" b="1" spc="-20" dirty="0">
                          <a:solidFill>
                            <a:srgbClr val="C00000"/>
                          </a:solidFill>
                          <a:latin typeface="Calibri"/>
                          <a:cs typeface="Calibri"/>
                        </a:rPr>
                        <a:t>Toplam</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spc="-5" dirty="0">
                          <a:solidFill>
                            <a:srgbClr val="C00000"/>
                          </a:solidFill>
                          <a:latin typeface="Calibri"/>
                          <a:cs typeface="Calibri"/>
                        </a:rPr>
                        <a:t>22</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b="1" spc="-5" dirty="0" smtClean="0">
                          <a:solidFill>
                            <a:srgbClr val="C00000"/>
                          </a:solidFill>
                          <a:latin typeface="Calibri"/>
                          <a:cs typeface="Calibri"/>
                        </a:rPr>
                        <a:t>600</a:t>
                      </a:r>
                      <a:endParaRPr sz="1400" dirty="0">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430"/>
                        </a:spcBef>
                      </a:pPr>
                      <a:r>
                        <a:rPr lang="tr-TR" sz="1400" b="1" dirty="0" smtClean="0">
                          <a:solidFill>
                            <a:srgbClr val="C00000"/>
                          </a:solidFill>
                          <a:latin typeface="Calibri"/>
                          <a:cs typeface="Calibri"/>
                        </a:rPr>
                        <a:t>1.176</a:t>
                      </a:r>
                      <a:endParaRPr sz="1400" b="1" dirty="0">
                        <a:solidFill>
                          <a:srgbClr val="C00000"/>
                        </a:solidFill>
                        <a:latin typeface="Calibri"/>
                        <a:cs typeface="Calibri"/>
                      </a:endParaRPr>
                    </a:p>
                  </a:txBody>
                  <a:tcPr marL="0" marR="0" marT="5461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bl>
          </a:graphicData>
        </a:graphic>
      </p:graphicFrame>
      <p:graphicFrame>
        <p:nvGraphicFramePr>
          <p:cNvPr id="17" name="Tablo 16"/>
          <p:cNvGraphicFramePr>
            <a:graphicFrameLocks noGrp="1"/>
          </p:cNvGraphicFramePr>
          <p:nvPr>
            <p:extLst>
              <p:ext uri="{D42A27DB-BD31-4B8C-83A1-F6EECF244321}">
                <p14:modId xmlns:p14="http://schemas.microsoft.com/office/powerpoint/2010/main" val="1346719535"/>
              </p:ext>
            </p:extLst>
          </p:nvPr>
        </p:nvGraphicFramePr>
        <p:xfrm>
          <a:off x="6164505" y="1515753"/>
          <a:ext cx="5338563" cy="2808289"/>
        </p:xfrm>
        <a:graphic>
          <a:graphicData uri="http://schemas.openxmlformats.org/drawingml/2006/table">
            <a:tbl>
              <a:tblPr/>
              <a:tblGrid>
                <a:gridCol w="1746998">
                  <a:extLst>
                    <a:ext uri="{9D8B030D-6E8A-4147-A177-3AD203B41FA5}">
                      <a16:colId xmlns:a16="http://schemas.microsoft.com/office/drawing/2014/main" val="839246816"/>
                    </a:ext>
                  </a:extLst>
                </a:gridCol>
                <a:gridCol w="968676">
                  <a:extLst>
                    <a:ext uri="{9D8B030D-6E8A-4147-A177-3AD203B41FA5}">
                      <a16:colId xmlns:a16="http://schemas.microsoft.com/office/drawing/2014/main" val="1620524514"/>
                    </a:ext>
                  </a:extLst>
                </a:gridCol>
                <a:gridCol w="1594535">
                  <a:extLst>
                    <a:ext uri="{9D8B030D-6E8A-4147-A177-3AD203B41FA5}">
                      <a16:colId xmlns:a16="http://schemas.microsoft.com/office/drawing/2014/main" val="3847709671"/>
                    </a:ext>
                  </a:extLst>
                </a:gridCol>
                <a:gridCol w="1028354">
                  <a:extLst>
                    <a:ext uri="{9D8B030D-6E8A-4147-A177-3AD203B41FA5}">
                      <a16:colId xmlns:a16="http://schemas.microsoft.com/office/drawing/2014/main" val="1501939229"/>
                    </a:ext>
                  </a:extLst>
                </a:gridCol>
              </a:tblGrid>
              <a:tr h="447723">
                <a:tc>
                  <a:txBody>
                    <a:bodyPr/>
                    <a:lstStyle/>
                    <a:p>
                      <a:pPr marL="8255" algn="ctr">
                        <a:lnSpc>
                          <a:spcPct val="100000"/>
                        </a:lnSpc>
                        <a:spcBef>
                          <a:spcPts val="140"/>
                        </a:spcBef>
                      </a:pPr>
                      <a:r>
                        <a:rPr lang="tr-TR" sz="1400" b="1" dirty="0">
                          <a:latin typeface="+mn-lt"/>
                          <a:cs typeface="Calibri"/>
                        </a:rPr>
                        <a:t>Belgeli Tesislerin Sınıfı</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lang="tr-TR" sz="1400" b="1" dirty="0">
                          <a:latin typeface="+mn-lt"/>
                          <a:cs typeface="Times New Roman"/>
                        </a:rPr>
                        <a:t>Adet</a:t>
                      </a: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0"/>
                        </a:spcBef>
                      </a:pPr>
                      <a:r>
                        <a:rPr lang="tr-TR" sz="1400" b="1" dirty="0">
                          <a:latin typeface="+mn-lt"/>
                          <a:cs typeface="Calibri"/>
                        </a:rPr>
                        <a:t>Basit Konaklama Belgeli</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40"/>
                        </a:spcBef>
                      </a:pPr>
                      <a:r>
                        <a:rPr lang="tr-TR" sz="1400" b="1" dirty="0">
                          <a:latin typeface="+mn-lt"/>
                          <a:cs typeface="Calibri"/>
                        </a:rPr>
                        <a:t>Yatırım Belgeli</a:t>
                      </a:r>
                      <a:endParaRPr sz="1400" b="1" dirty="0">
                        <a:latin typeface="+mn-lt"/>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8319319"/>
                  </a:ext>
                </a:extLst>
              </a:tr>
              <a:tr h="285894">
                <a:tc>
                  <a:txBody>
                    <a:bodyPr/>
                    <a:lstStyle/>
                    <a:p>
                      <a:pPr marL="8255">
                        <a:lnSpc>
                          <a:spcPct val="100000"/>
                        </a:lnSpc>
                        <a:spcBef>
                          <a:spcPts val="140"/>
                        </a:spcBef>
                      </a:pPr>
                      <a:r>
                        <a:rPr sz="1400" dirty="0">
                          <a:latin typeface="Calibri"/>
                          <a:cs typeface="Calibri"/>
                        </a:rPr>
                        <a:t>5</a:t>
                      </a:r>
                      <a:r>
                        <a:rPr sz="1400" spc="-15" dirty="0">
                          <a:latin typeface="Calibri"/>
                          <a:cs typeface="Calibri"/>
                        </a:rPr>
                        <a:t> </a:t>
                      </a:r>
                      <a:r>
                        <a:rPr sz="1400" spc="-10" dirty="0">
                          <a:latin typeface="Calibri"/>
                          <a:cs typeface="Calibri"/>
                        </a:rPr>
                        <a:t>Yıldızlı</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pPr>
                      <a:r>
                        <a:rPr lang="tr-TR" sz="1400" dirty="0">
                          <a:latin typeface="Times New Roman"/>
                          <a:cs typeface="Times New Roman"/>
                        </a:rPr>
                        <a:t>-</a:t>
                      </a:r>
                      <a:endParaRPr sz="1400" dirty="0">
                        <a:latin typeface="Times New Roman"/>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35821609"/>
                  </a:ext>
                </a:extLst>
              </a:tr>
              <a:tr h="242881">
                <a:tc>
                  <a:txBody>
                    <a:bodyPr/>
                    <a:lstStyle/>
                    <a:p>
                      <a:pPr marL="8255">
                        <a:lnSpc>
                          <a:spcPct val="100000"/>
                        </a:lnSpc>
                        <a:spcBef>
                          <a:spcPts val="140"/>
                        </a:spcBef>
                      </a:pPr>
                      <a:r>
                        <a:rPr sz="1400" spc="-5" dirty="0">
                          <a:latin typeface="Calibri"/>
                          <a:cs typeface="Calibri"/>
                        </a:rPr>
                        <a:t>Butik</a:t>
                      </a:r>
                      <a:endParaRPr sz="140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365168979"/>
                  </a:ext>
                </a:extLst>
              </a:tr>
              <a:tr h="285894">
                <a:tc>
                  <a:txBody>
                    <a:bodyPr/>
                    <a:lstStyle/>
                    <a:p>
                      <a:pPr marL="8255">
                        <a:lnSpc>
                          <a:spcPct val="100000"/>
                        </a:lnSpc>
                        <a:spcBef>
                          <a:spcPts val="140"/>
                        </a:spcBef>
                      </a:pPr>
                      <a:r>
                        <a:rPr sz="1400" dirty="0">
                          <a:latin typeface="Calibri"/>
                          <a:cs typeface="Calibri"/>
                        </a:rPr>
                        <a:t>4</a:t>
                      </a:r>
                      <a:r>
                        <a:rPr sz="1400" spc="-15" dirty="0">
                          <a:latin typeface="Calibri"/>
                          <a:cs typeface="Calibri"/>
                        </a:rPr>
                        <a:t> </a:t>
                      </a:r>
                      <a:r>
                        <a:rPr sz="1400" spc="-10" dirty="0">
                          <a:latin typeface="Calibri"/>
                          <a:cs typeface="Calibri"/>
                        </a:rPr>
                        <a:t>Yıldızlı</a:t>
                      </a:r>
                      <a:endParaRPr sz="140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2</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285894">
                <a:tc>
                  <a:txBody>
                    <a:bodyPr/>
                    <a:lstStyle/>
                    <a:p>
                      <a:pPr marL="8255">
                        <a:lnSpc>
                          <a:spcPct val="100000"/>
                        </a:lnSpc>
                        <a:spcBef>
                          <a:spcPts val="145"/>
                        </a:spcBef>
                      </a:pPr>
                      <a:r>
                        <a:rPr sz="1400" dirty="0">
                          <a:latin typeface="Calibri"/>
                          <a:cs typeface="Calibri"/>
                        </a:rPr>
                        <a:t>3</a:t>
                      </a:r>
                      <a:r>
                        <a:rPr sz="1400" spc="-15" dirty="0">
                          <a:latin typeface="Calibri"/>
                          <a:cs typeface="Calibri"/>
                        </a:rPr>
                        <a:t> </a:t>
                      </a:r>
                      <a:r>
                        <a:rPr sz="1400" spc="-10" dirty="0">
                          <a:latin typeface="Calibri"/>
                          <a:cs typeface="Calibri"/>
                        </a:rPr>
                        <a:t>Yıldızlı</a:t>
                      </a:r>
                      <a:endParaRPr sz="140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5"/>
                        </a:spcBef>
                      </a:pPr>
                      <a:r>
                        <a:rPr lang="tr-TR" sz="1400" spc="-5" dirty="0">
                          <a:latin typeface="Calibri"/>
                          <a:cs typeface="Calibri"/>
                        </a:rPr>
                        <a:t>1</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285894">
                <a:tc>
                  <a:txBody>
                    <a:bodyPr/>
                    <a:lstStyle/>
                    <a:p>
                      <a:pPr marL="8255">
                        <a:lnSpc>
                          <a:spcPct val="100000"/>
                        </a:lnSpc>
                        <a:spcBef>
                          <a:spcPts val="145"/>
                        </a:spcBef>
                      </a:pPr>
                      <a:r>
                        <a:rPr sz="1400" dirty="0">
                          <a:latin typeface="Calibri"/>
                          <a:cs typeface="Calibri"/>
                        </a:rPr>
                        <a:t>2</a:t>
                      </a:r>
                      <a:r>
                        <a:rPr sz="1400" spc="-15" dirty="0">
                          <a:latin typeface="Calibri"/>
                          <a:cs typeface="Calibri"/>
                        </a:rPr>
                        <a:t> </a:t>
                      </a:r>
                      <a:r>
                        <a:rPr sz="1400" spc="-10" dirty="0">
                          <a:latin typeface="Calibri"/>
                          <a:cs typeface="Calibri"/>
                        </a:rPr>
                        <a:t>Yıldızlı</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5"/>
                        </a:spcBef>
                      </a:pPr>
                      <a:r>
                        <a:rPr lang="tr-TR" sz="1400" dirty="0">
                          <a:latin typeface="Calibri"/>
                          <a:cs typeface="Calibri"/>
                        </a:rPr>
                        <a:t>-</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5"/>
                        </a:spcBef>
                      </a:pPr>
                      <a:r>
                        <a:rPr lang="tr-TR" sz="1400" dirty="0">
                          <a:latin typeface="Calibri"/>
                          <a:cs typeface="Calibri"/>
                        </a:rPr>
                        <a:t>-</a:t>
                      </a:r>
                      <a:endParaRPr sz="1400" dirty="0">
                        <a:latin typeface="Calibri"/>
                        <a:cs typeface="Calibri"/>
                      </a:endParaRPr>
                    </a:p>
                  </a:txBody>
                  <a:tcPr marL="0" marR="0" marT="184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688215">
                <a:tc>
                  <a:txBody>
                    <a:bodyPr/>
                    <a:lstStyle/>
                    <a:p>
                      <a:pPr marL="8255" marR="0" lvl="0" indent="0" algn="l" defTabSz="914400" rtl="0" eaLnBrk="1" fontAlgn="auto" latinLnBrk="0" hangingPunct="1">
                        <a:lnSpc>
                          <a:spcPct val="100000"/>
                        </a:lnSpc>
                        <a:spcBef>
                          <a:spcPts val="140"/>
                        </a:spcBef>
                        <a:spcAft>
                          <a:spcPts val="0"/>
                        </a:spcAft>
                        <a:buClrTx/>
                        <a:buSzTx/>
                        <a:buFontTx/>
                        <a:buNone/>
                        <a:tabLst/>
                        <a:defRPr/>
                      </a:pPr>
                      <a:endParaRPr lang="tr-TR" sz="1400" dirty="0" smtClean="0">
                        <a:latin typeface="+mn-lt"/>
                        <a:cs typeface="Calibri"/>
                      </a:endParaRPr>
                    </a:p>
                    <a:p>
                      <a:pPr marL="8255" marR="0" lvl="0" indent="0" algn="l" defTabSz="914400" rtl="0" eaLnBrk="1" fontAlgn="auto" latinLnBrk="0" hangingPunct="1">
                        <a:lnSpc>
                          <a:spcPct val="100000"/>
                        </a:lnSpc>
                        <a:spcBef>
                          <a:spcPts val="140"/>
                        </a:spcBef>
                        <a:spcAft>
                          <a:spcPts val="0"/>
                        </a:spcAft>
                        <a:buClrTx/>
                        <a:buSzTx/>
                        <a:buFontTx/>
                        <a:buNone/>
                        <a:tabLst/>
                        <a:defRPr/>
                      </a:pPr>
                      <a:r>
                        <a:rPr lang="tr-TR" sz="1400" dirty="0" smtClean="0">
                          <a:latin typeface="+mn-lt"/>
                          <a:cs typeface="Calibri"/>
                        </a:rPr>
                        <a:t>Basit </a:t>
                      </a:r>
                      <a:r>
                        <a:rPr lang="tr-TR" sz="1400" dirty="0">
                          <a:latin typeface="+mn-lt"/>
                          <a:cs typeface="Calibri"/>
                        </a:rPr>
                        <a:t>Konaklama Belgeli</a:t>
                      </a:r>
                    </a:p>
                    <a:p>
                      <a:pPr marL="8255">
                        <a:lnSpc>
                          <a:spcPct val="100000"/>
                        </a:lnSpc>
                        <a:spcBef>
                          <a:spcPts val="140"/>
                        </a:spcBef>
                      </a:pP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15</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285894">
                <a:tc>
                  <a:txBody>
                    <a:bodyPr/>
                    <a:lstStyle/>
                    <a:p>
                      <a:pPr marL="8255" algn="ctr">
                        <a:lnSpc>
                          <a:spcPct val="100000"/>
                        </a:lnSpc>
                        <a:spcBef>
                          <a:spcPts val="140"/>
                        </a:spcBef>
                      </a:pPr>
                      <a:r>
                        <a:rPr sz="1400" b="1" spc="-20" dirty="0">
                          <a:solidFill>
                            <a:srgbClr val="C00000"/>
                          </a:solidFill>
                          <a:latin typeface="Calibri"/>
                          <a:cs typeface="Calibri"/>
                        </a:rPr>
                        <a:t>Toplam</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140"/>
                        </a:spcBef>
                      </a:pPr>
                      <a:r>
                        <a:rPr lang="tr-TR" sz="1400" b="1" spc="-5" dirty="0">
                          <a:solidFill>
                            <a:srgbClr val="C00000"/>
                          </a:solidFill>
                          <a:latin typeface="Calibri"/>
                          <a:cs typeface="Calibri"/>
                        </a:rPr>
                        <a:t>3</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b="1" spc="-5" dirty="0" smtClean="0">
                          <a:solidFill>
                            <a:srgbClr val="C00000"/>
                          </a:solidFill>
                          <a:latin typeface="Calibri"/>
                          <a:cs typeface="Calibri"/>
                        </a:rPr>
                        <a:t>15</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140"/>
                        </a:spcBef>
                      </a:pPr>
                      <a:r>
                        <a:rPr lang="tr-TR" sz="1400" dirty="0">
                          <a:latin typeface="Calibri"/>
                          <a:cs typeface="Calibri"/>
                        </a:rPr>
                        <a:t>-</a:t>
                      </a:r>
                      <a:endParaRPr sz="1400" dirty="0">
                        <a:latin typeface="Calibri"/>
                        <a:cs typeface="Calibri"/>
                      </a:endParaRPr>
                    </a:p>
                  </a:txBody>
                  <a:tcPr marL="0" marR="0" marT="177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bl>
          </a:graphicData>
        </a:graphic>
      </p:graphicFrame>
    </p:spTree>
    <p:extLst>
      <p:ext uri="{BB962C8B-B14F-4D97-AF65-F5344CB8AC3E}">
        <p14:creationId xmlns:p14="http://schemas.microsoft.com/office/powerpoint/2010/main" val="13612572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txBox="1"/>
          <p:nvPr/>
        </p:nvSpPr>
        <p:spPr>
          <a:xfrm>
            <a:off x="670074" y="973887"/>
            <a:ext cx="6204585"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Bingöl’de İkamet Edenlerin Nüfusa Kayıtlı Oldukları İller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23</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3" name="Dikdörtgen 2"/>
          <p:cNvSpPr/>
          <p:nvPr/>
        </p:nvSpPr>
        <p:spPr>
          <a:xfrm>
            <a:off x="669439" y="4341796"/>
            <a:ext cx="6205218" cy="1798985"/>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rtlCol="0" anchor="ctr"/>
          <a:lstStyle/>
          <a:p>
            <a:pPr marL="286385" marR="0" lvl="0" indent="-287020" algn="l" defTabSz="914400" rtl="0" eaLnBrk="1" fontAlgn="auto" latinLnBrk="0" hangingPunct="1">
              <a:lnSpc>
                <a:spcPct val="100000"/>
              </a:lnSpc>
              <a:spcBef>
                <a:spcPts val="220"/>
              </a:spcBef>
              <a:spcAft>
                <a:spcPts val="0"/>
              </a:spcAft>
              <a:buClr>
                <a:srgbClr val="C00000"/>
              </a:buClr>
              <a:buSzPct val="150000"/>
              <a:buFont typeface="Arial"/>
              <a:buChar char="•"/>
              <a:tabLst>
                <a:tab pos="286385" algn="l"/>
                <a:tab pos="287020" algn="l"/>
              </a:tabLst>
              <a:defRPr/>
            </a:pPr>
            <a:r>
              <a:rPr kumimoji="0" lang="tr-TR" sz="1800" b="0" i="0" u="none" strike="noStrike" kern="1200" cap="none" spc="-15" normalizeH="0" baseline="0" noProof="0" dirty="0">
                <a:ln>
                  <a:noFill/>
                </a:ln>
                <a:solidFill>
                  <a:prstClr val="black"/>
                </a:solidFill>
                <a:effectLst/>
                <a:uLnTx/>
                <a:uFillTx/>
                <a:latin typeface="Calibri"/>
                <a:ea typeface="+mn-ea"/>
                <a:cs typeface="Calibri"/>
              </a:rPr>
              <a:t>Türkiye'de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Bingöl </a:t>
            </a:r>
            <a:r>
              <a:rPr kumimoji="0" lang="tr-TR" sz="1800" b="0" i="0" u="none" strike="noStrike" kern="1200" cap="none" spc="-5" normalizeH="0" baseline="0" noProof="0" dirty="0">
                <a:ln>
                  <a:noFill/>
                </a:ln>
                <a:solidFill>
                  <a:prstClr val="black"/>
                </a:solidFill>
                <a:effectLst/>
                <a:uLnTx/>
                <a:uFillTx/>
                <a:latin typeface="Calibri"/>
                <a:ea typeface="+mn-ea"/>
                <a:cs typeface="Calibri"/>
              </a:rPr>
              <a:t>nüfusuna </a:t>
            </a:r>
            <a:r>
              <a:rPr kumimoji="0" lang="tr-TR" sz="1800" b="0" i="0" u="none" strike="noStrike" kern="1200" cap="none" spc="-10" normalizeH="0" baseline="0" noProof="0" dirty="0">
                <a:ln>
                  <a:noFill/>
                </a:ln>
                <a:solidFill>
                  <a:prstClr val="black"/>
                </a:solidFill>
                <a:effectLst/>
                <a:uLnTx/>
                <a:uFillTx/>
                <a:latin typeface="Calibri"/>
                <a:ea typeface="+mn-ea"/>
                <a:cs typeface="Calibri"/>
              </a:rPr>
              <a:t>kayıtlı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591.737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kişi</a:t>
            </a:r>
            <a:r>
              <a:rPr kumimoji="0" lang="tr-TR" sz="1800" b="0" i="0" u="none" strike="noStrike" kern="1200" cap="none" spc="-30" normalizeH="0" baseline="0" noProof="0" dirty="0" smtClean="0">
                <a:ln>
                  <a:noFill/>
                </a:ln>
                <a:solidFill>
                  <a:prstClr val="black"/>
                </a:solidFill>
                <a:effectLst/>
                <a:uLnTx/>
                <a:uFillTx/>
                <a:latin typeface="Calibri"/>
                <a:ea typeface="+mn-ea"/>
                <a:cs typeface="Calibri"/>
              </a:rPr>
              <a:t> </a:t>
            </a:r>
            <a:r>
              <a:rPr kumimoji="0" lang="tr-TR" sz="1800" b="0" i="0" u="none" strike="noStrike" kern="1200" cap="none" spc="-20" normalizeH="0" baseline="0" noProof="0" dirty="0">
                <a:ln>
                  <a:noFill/>
                </a:ln>
                <a:solidFill>
                  <a:prstClr val="black"/>
                </a:solidFill>
                <a:effectLst/>
                <a:uLnTx/>
                <a:uFillTx/>
                <a:latin typeface="Calibri"/>
                <a:ea typeface="+mn-ea"/>
                <a:cs typeface="Calibri"/>
              </a:rPr>
              <a:t>bulunmaktadır.</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a:p>
            <a:pPr marL="286385" marR="5080" lvl="0" indent="-287020" algn="just">
              <a:lnSpc>
                <a:spcPct val="150000"/>
              </a:lnSpc>
              <a:buClr>
                <a:srgbClr val="C00000"/>
              </a:buClr>
              <a:buSzPct val="150000"/>
              <a:buFont typeface="Arial"/>
              <a:buChar char="•"/>
              <a:tabLst>
                <a:tab pos="287020" algn="l"/>
              </a:tabLst>
              <a:defRPr/>
            </a:pPr>
            <a:r>
              <a:rPr kumimoji="0" lang="tr-TR" sz="1800" b="0" i="0" u="none" strike="noStrike" kern="1200" cap="none" spc="-5" normalizeH="0" baseline="0" noProof="0" dirty="0">
                <a:ln>
                  <a:noFill/>
                </a:ln>
                <a:solidFill>
                  <a:prstClr val="black"/>
                </a:solidFill>
                <a:effectLst/>
                <a:uLnTx/>
                <a:uFillTx/>
                <a:latin typeface="Calibri"/>
                <a:ea typeface="+mn-ea"/>
                <a:cs typeface="Calibri"/>
              </a:rPr>
              <a:t>Bu </a:t>
            </a:r>
            <a:r>
              <a:rPr kumimoji="0" lang="tr-TR" sz="1800" b="0" i="0" u="none" strike="noStrike" kern="1200" cap="none" spc="-10" normalizeH="0" baseline="0" noProof="0" dirty="0">
                <a:ln>
                  <a:noFill/>
                </a:ln>
                <a:solidFill>
                  <a:prstClr val="black"/>
                </a:solidFill>
                <a:effectLst/>
                <a:uLnTx/>
                <a:uFillTx/>
                <a:latin typeface="Calibri"/>
                <a:ea typeface="+mn-ea"/>
                <a:cs typeface="Calibri"/>
              </a:rPr>
              <a:t>nüfusun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10" normalizeH="0" baseline="0" noProof="0" dirty="0" smtClean="0">
                <a:ln>
                  <a:noFill/>
                </a:ln>
                <a:solidFill>
                  <a:srgbClr val="FF0000"/>
                </a:solidFill>
                <a:effectLst/>
                <a:uLnTx/>
                <a:uFillTx/>
                <a:latin typeface="Calibri"/>
                <a:ea typeface="+mn-ea"/>
                <a:cs typeface="Calibri"/>
              </a:rPr>
              <a:t>42,44’ü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Bingöl’de,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25" normalizeH="0" baseline="0" noProof="0" dirty="0" smtClean="0">
                <a:ln>
                  <a:noFill/>
                </a:ln>
                <a:solidFill>
                  <a:srgbClr val="FF0000"/>
                </a:solidFill>
                <a:effectLst/>
                <a:uLnTx/>
                <a:uFillTx/>
                <a:latin typeface="Calibri"/>
                <a:ea typeface="+mn-ea"/>
                <a:cs typeface="Calibri"/>
              </a:rPr>
              <a:t>25,21’i </a:t>
            </a:r>
            <a:r>
              <a:rPr kumimoji="0" lang="tr-TR" sz="1800" b="0" i="0" u="none" strike="noStrike" kern="1200" cap="none" spc="-20" normalizeH="0" baseline="0" noProof="0" dirty="0">
                <a:ln>
                  <a:noFill/>
                </a:ln>
                <a:solidFill>
                  <a:prstClr val="black"/>
                </a:solidFill>
                <a:effectLst/>
                <a:uLnTx/>
                <a:uFillTx/>
                <a:latin typeface="Calibri"/>
                <a:ea typeface="+mn-ea"/>
                <a:cs typeface="Calibri"/>
              </a:rPr>
              <a:t>İstanbul’da,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%5,90</a:t>
            </a:r>
            <a:r>
              <a:rPr kumimoji="0" lang="tr-TR" sz="1800" b="1" i="0" u="none" strike="noStrike" kern="1200" cap="none" spc="-35" normalizeH="0" baseline="0" noProof="0" dirty="0" smtClean="0">
                <a:ln>
                  <a:noFill/>
                </a:ln>
                <a:solidFill>
                  <a:srgbClr val="FF0000"/>
                </a:solidFill>
                <a:effectLst/>
                <a:uLnTx/>
                <a:uFillTx/>
                <a:latin typeface="Calibri"/>
                <a:ea typeface="+mn-ea"/>
                <a:cs typeface="Calibri"/>
              </a:rPr>
              <a:t>’ı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Diyarbakır`da</a:t>
            </a:r>
            <a:r>
              <a:rPr kumimoji="0" lang="tr-TR" sz="1800" b="0" i="0" u="none" strike="noStrike" kern="1200" cap="none" spc="-5" normalizeH="0" baseline="0" noProof="0" dirty="0">
                <a:ln>
                  <a:noFill/>
                </a:ln>
                <a:solidFill>
                  <a:prstClr val="black"/>
                </a:solidFill>
                <a:effectLst/>
                <a:uLnTx/>
                <a:uFillTx/>
                <a:latin typeface="Calibri"/>
                <a:ea typeface="+mn-ea"/>
                <a:cs typeface="Calibri"/>
              </a:rPr>
              <a:t>,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a:t>
            </a:r>
            <a:r>
              <a:rPr kumimoji="0" lang="tr-TR" sz="1800" b="1" i="0" u="none" strike="noStrike" kern="1200" cap="none" spc="-35" normalizeH="0" baseline="0" noProof="0" dirty="0" smtClean="0">
                <a:ln>
                  <a:noFill/>
                </a:ln>
                <a:solidFill>
                  <a:srgbClr val="FF0000"/>
                </a:solidFill>
                <a:effectLst/>
                <a:uLnTx/>
                <a:uFillTx/>
                <a:latin typeface="Calibri"/>
                <a:ea typeface="+mn-ea"/>
                <a:cs typeface="Calibri"/>
              </a:rPr>
              <a:t>4,44’ü </a:t>
            </a:r>
            <a:r>
              <a:rPr kumimoji="0" lang="tr-TR" sz="1800" b="0" i="0" u="none" strike="noStrike" kern="1200" cap="none" spc="-35" normalizeH="0" baseline="0" noProof="0" dirty="0" smtClean="0">
                <a:ln>
                  <a:noFill/>
                </a:ln>
                <a:solidFill>
                  <a:prstClr val="black"/>
                </a:solidFill>
                <a:effectLst/>
                <a:uLnTx/>
                <a:uFillTx/>
                <a:latin typeface="Calibri"/>
                <a:ea typeface="+mn-ea"/>
                <a:cs typeface="Calibri"/>
              </a:rPr>
              <a:t>Elazığ’da, </a:t>
            </a:r>
            <a:r>
              <a:rPr lang="tr-TR" b="1" dirty="0">
                <a:solidFill>
                  <a:srgbClr val="FF0000"/>
                </a:solidFill>
                <a:cs typeface="Calibri"/>
              </a:rPr>
              <a:t>%</a:t>
            </a:r>
            <a:r>
              <a:rPr lang="tr-TR" b="1" spc="-35" dirty="0" smtClean="0">
                <a:solidFill>
                  <a:srgbClr val="FF0000"/>
                </a:solidFill>
                <a:cs typeface="Calibri"/>
              </a:rPr>
              <a:t>4,10’u </a:t>
            </a:r>
            <a:r>
              <a:rPr lang="tr-TR" spc="-35" dirty="0" smtClean="0">
                <a:solidFill>
                  <a:prstClr val="black"/>
                </a:solidFill>
                <a:cs typeface="Calibri"/>
              </a:rPr>
              <a:t>Ankara’da  </a:t>
            </a:r>
            <a:r>
              <a:rPr kumimoji="0" lang="tr-TR" sz="1800" b="0" i="0" u="none" strike="noStrike" kern="1200" cap="none" spc="-10" normalizeH="0" baseline="0" noProof="0" dirty="0" smtClean="0">
                <a:ln>
                  <a:noFill/>
                </a:ln>
                <a:solidFill>
                  <a:prstClr val="black"/>
                </a:solidFill>
                <a:effectLst/>
                <a:uLnTx/>
                <a:uFillTx/>
                <a:latin typeface="Calibri"/>
                <a:ea typeface="+mn-ea"/>
                <a:cs typeface="Calibri"/>
              </a:rPr>
              <a:t>geri </a:t>
            </a:r>
            <a:r>
              <a:rPr kumimoji="0" lang="tr-TR" sz="1800" b="0" i="0" u="none" strike="noStrike" kern="1200" cap="none" spc="-10" normalizeH="0" baseline="0" noProof="0" dirty="0">
                <a:ln>
                  <a:noFill/>
                </a:ln>
                <a:solidFill>
                  <a:prstClr val="black"/>
                </a:solidFill>
                <a:effectLst/>
                <a:uLnTx/>
                <a:uFillTx/>
                <a:latin typeface="Calibri"/>
                <a:ea typeface="+mn-ea"/>
                <a:cs typeface="Calibri"/>
              </a:rPr>
              <a:t>kalan </a:t>
            </a:r>
            <a:r>
              <a:rPr kumimoji="0" lang="tr-TR" sz="1800" b="1" i="0" u="none" strike="noStrike" kern="1200" cap="none" spc="0" normalizeH="0" baseline="0" noProof="0" dirty="0" smtClean="0">
                <a:ln>
                  <a:noFill/>
                </a:ln>
                <a:solidFill>
                  <a:srgbClr val="FF0000"/>
                </a:solidFill>
                <a:effectLst/>
                <a:uLnTx/>
                <a:uFillTx/>
                <a:latin typeface="Calibri"/>
                <a:ea typeface="+mn-ea"/>
                <a:cs typeface="Calibri"/>
              </a:rPr>
              <a:t>%17,91</a:t>
            </a:r>
            <a:r>
              <a:rPr kumimoji="0" lang="tr-TR" sz="1800" b="1" i="0" u="none" strike="noStrike" kern="1200" cap="none" spc="-25" normalizeH="0" baseline="0" noProof="0" dirty="0" smtClean="0">
                <a:ln>
                  <a:noFill/>
                </a:ln>
                <a:solidFill>
                  <a:srgbClr val="FF0000"/>
                </a:solidFill>
                <a:effectLst/>
                <a:uLnTx/>
                <a:uFillTx/>
                <a:latin typeface="Calibri"/>
                <a:ea typeface="+mn-ea"/>
                <a:cs typeface="Calibri"/>
              </a:rPr>
              <a:t>’i </a:t>
            </a:r>
            <a:r>
              <a:rPr kumimoji="0" lang="tr-TR" sz="1800" b="0" i="0" u="none" strike="noStrike" kern="1200" cap="none" spc="-10" normalizeH="0" baseline="0" noProof="0" dirty="0">
                <a:ln>
                  <a:noFill/>
                </a:ln>
                <a:solidFill>
                  <a:prstClr val="black"/>
                </a:solidFill>
                <a:effectLst/>
                <a:uLnTx/>
                <a:uFillTx/>
                <a:latin typeface="Calibri"/>
                <a:ea typeface="+mn-ea"/>
                <a:cs typeface="Calibri"/>
              </a:rPr>
              <a:t>ise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diğer </a:t>
            </a:r>
            <a:r>
              <a:rPr kumimoji="0" lang="tr-TR" sz="1800" b="0" i="0" u="none" strike="noStrike" kern="1200" cap="none" spc="-5" normalizeH="0" baseline="0" noProof="0" dirty="0" smtClean="0">
                <a:ln>
                  <a:noFill/>
                </a:ln>
                <a:solidFill>
                  <a:prstClr val="black"/>
                </a:solidFill>
                <a:effectLst/>
                <a:uLnTx/>
                <a:uFillTx/>
                <a:latin typeface="Calibri"/>
                <a:ea typeface="+mn-ea"/>
                <a:cs typeface="Calibri"/>
              </a:rPr>
              <a:t>şehirlerde </a:t>
            </a:r>
            <a:r>
              <a:rPr kumimoji="0" lang="tr-TR" sz="1800" b="0" i="0" u="none" strike="noStrike" kern="1200" cap="none" spc="-5" normalizeH="0" baseline="0" noProof="0" dirty="0">
                <a:ln>
                  <a:noFill/>
                </a:ln>
                <a:solidFill>
                  <a:prstClr val="black"/>
                </a:solidFill>
                <a:effectLst/>
                <a:uLnTx/>
                <a:uFillTx/>
                <a:latin typeface="Calibri"/>
                <a:ea typeface="+mn-ea"/>
                <a:cs typeface="Calibri"/>
              </a:rPr>
              <a:t>ikamet</a:t>
            </a:r>
            <a:r>
              <a:rPr kumimoji="0" lang="tr-TR" sz="1800" b="0" i="0" u="none" strike="noStrike" kern="1200" cap="none" spc="-70" normalizeH="0" baseline="0" noProof="0" dirty="0">
                <a:ln>
                  <a:noFill/>
                </a:ln>
                <a:solidFill>
                  <a:prstClr val="black"/>
                </a:solidFill>
                <a:effectLst/>
                <a:uLnTx/>
                <a:uFillTx/>
                <a:latin typeface="Calibri"/>
                <a:ea typeface="+mn-ea"/>
                <a:cs typeface="Calibri"/>
              </a:rPr>
              <a:t> </a:t>
            </a:r>
            <a:r>
              <a:rPr kumimoji="0" lang="tr-TR" sz="1800" b="0" i="0" u="none" strike="noStrike" kern="1200" cap="none" spc="-20" normalizeH="0" baseline="0" noProof="0" dirty="0">
                <a:ln>
                  <a:noFill/>
                </a:ln>
                <a:solidFill>
                  <a:prstClr val="black"/>
                </a:solidFill>
                <a:effectLst/>
                <a:uLnTx/>
                <a:uFillTx/>
                <a:latin typeface="Calibri"/>
                <a:ea typeface="+mn-ea"/>
                <a:cs typeface="Calibri"/>
              </a:rPr>
              <a:t>etmektedir.</a:t>
            </a:r>
            <a:endParaRPr kumimoji="0" lang="tr-TR" sz="18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object 2"/>
          <p:cNvSpPr txBox="1"/>
          <p:nvPr/>
        </p:nvSpPr>
        <p:spPr>
          <a:xfrm>
            <a:off x="7022237" y="973887"/>
            <a:ext cx="4497843"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Yerleşim Yerine Göre Nüfus Dağılımı (%)</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9" name="Grafik 8"/>
          <p:cNvGraphicFramePr>
            <a:graphicFrameLocks/>
          </p:cNvGraphicFramePr>
          <p:nvPr>
            <p:extLst>
              <p:ext uri="{D42A27DB-BD31-4B8C-83A1-F6EECF244321}">
                <p14:modId xmlns:p14="http://schemas.microsoft.com/office/powerpoint/2010/main" val="1106308438"/>
              </p:ext>
            </p:extLst>
          </p:nvPr>
        </p:nvGraphicFramePr>
        <p:xfrm>
          <a:off x="7022237" y="1402673"/>
          <a:ext cx="4497843" cy="47381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1608090135"/>
              </p:ext>
            </p:extLst>
          </p:nvPr>
        </p:nvGraphicFramePr>
        <p:xfrm>
          <a:off x="669439" y="1402673"/>
          <a:ext cx="6205218" cy="2803565"/>
        </p:xfrm>
        <a:graphic>
          <a:graphicData uri="http://schemas.openxmlformats.org/drawingml/2006/table">
            <a:tbl>
              <a:tblPr/>
              <a:tblGrid>
                <a:gridCol w="2068406">
                  <a:extLst>
                    <a:ext uri="{9D8B030D-6E8A-4147-A177-3AD203B41FA5}">
                      <a16:colId xmlns:a16="http://schemas.microsoft.com/office/drawing/2014/main" val="1078526760"/>
                    </a:ext>
                  </a:extLst>
                </a:gridCol>
                <a:gridCol w="2068406">
                  <a:extLst>
                    <a:ext uri="{9D8B030D-6E8A-4147-A177-3AD203B41FA5}">
                      <a16:colId xmlns:a16="http://schemas.microsoft.com/office/drawing/2014/main" val="1620524514"/>
                    </a:ext>
                  </a:extLst>
                </a:gridCol>
                <a:gridCol w="2068406">
                  <a:extLst>
                    <a:ext uri="{9D8B030D-6E8A-4147-A177-3AD203B41FA5}">
                      <a16:colId xmlns:a16="http://schemas.microsoft.com/office/drawing/2014/main" val="176041255"/>
                    </a:ext>
                  </a:extLst>
                </a:gridCol>
              </a:tblGrid>
              <a:tr h="359500">
                <a:tc>
                  <a:txBody>
                    <a:bodyPr/>
                    <a:lstStyle/>
                    <a:p>
                      <a:pPr marL="9525" algn="ctr">
                        <a:lnSpc>
                          <a:spcPct val="100000"/>
                        </a:lnSpc>
                        <a:spcBef>
                          <a:spcPts val="785"/>
                        </a:spcBef>
                      </a:pPr>
                      <a:r>
                        <a:rPr sz="1400" b="1" spc="-5" dirty="0">
                          <a:latin typeface="+mn-lt"/>
                        </a:rPr>
                        <a:t>İller</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ct val="100000"/>
                        </a:lnSpc>
                        <a:spcBef>
                          <a:spcPts val="785"/>
                        </a:spcBef>
                      </a:pPr>
                      <a:r>
                        <a:rPr sz="1400" b="1" spc="-10" dirty="0" smtClean="0">
                          <a:latin typeface="+mn-lt"/>
                        </a:rPr>
                        <a:t>20</a:t>
                      </a:r>
                      <a:r>
                        <a:rPr lang="tr-TR" sz="1400" b="1" spc="-10" dirty="0" smtClean="0">
                          <a:latin typeface="+mn-lt"/>
                        </a:rPr>
                        <a:t>23</a:t>
                      </a:r>
                      <a:r>
                        <a:rPr sz="1400" b="1" spc="-55" dirty="0" smtClean="0">
                          <a:latin typeface="+mn-lt"/>
                        </a:rPr>
                        <a:t> </a:t>
                      </a:r>
                      <a:r>
                        <a:rPr sz="1400" b="1" spc="-20" dirty="0">
                          <a:latin typeface="+mn-lt"/>
                        </a:rPr>
                        <a:t>Yılı</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270" algn="ctr">
                        <a:lnSpc>
                          <a:spcPct val="100000"/>
                        </a:lnSpc>
                        <a:spcBef>
                          <a:spcPts val="785"/>
                        </a:spcBef>
                      </a:pPr>
                      <a:r>
                        <a:rPr sz="1400" b="1" spc="-15" dirty="0">
                          <a:latin typeface="+mn-lt"/>
                        </a:rPr>
                        <a:t>Oran</a:t>
                      </a:r>
                      <a:r>
                        <a:rPr sz="1400" b="1" spc="-75" dirty="0">
                          <a:latin typeface="+mn-lt"/>
                        </a:rPr>
                        <a:t> </a:t>
                      </a:r>
                      <a:r>
                        <a:rPr sz="1400" b="1" spc="-5" dirty="0">
                          <a:latin typeface="+mn-lt"/>
                        </a:rPr>
                        <a:t>%</a:t>
                      </a:r>
                      <a:endParaRPr sz="1400" b="1" dirty="0">
                        <a:latin typeface="+mn-lt"/>
                        <a:cs typeface="Calibri"/>
                      </a:endParaRPr>
                    </a:p>
                  </a:txBody>
                  <a:tcPr marL="0" marR="0" marT="99695"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359500">
                <a:tc>
                  <a:txBody>
                    <a:bodyPr/>
                    <a:lstStyle/>
                    <a:p>
                      <a:pPr marL="9525">
                        <a:lnSpc>
                          <a:spcPct val="100000"/>
                        </a:lnSpc>
                        <a:spcBef>
                          <a:spcPts val="180"/>
                        </a:spcBef>
                      </a:pPr>
                      <a:r>
                        <a:rPr lang="tr-TR" sz="1400" spc="-5" dirty="0" smtClean="0">
                          <a:latin typeface="+mn-lt"/>
                        </a:rPr>
                        <a:t>Bingöl</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251.138</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5090" algn="ctr">
                        <a:lnSpc>
                          <a:spcPct val="100000"/>
                        </a:lnSpc>
                        <a:spcBef>
                          <a:spcPts val="125"/>
                        </a:spcBef>
                      </a:pPr>
                      <a:r>
                        <a:rPr sz="1400" spc="-5" dirty="0" smtClean="0">
                          <a:latin typeface="+mn-lt"/>
                        </a:rPr>
                        <a:t>8</a:t>
                      </a:r>
                      <a:r>
                        <a:rPr lang="tr-TR" sz="1400" spc="-5" dirty="0" smtClean="0">
                          <a:latin typeface="+mn-lt"/>
                        </a:rPr>
                        <a:t>8,11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02131171"/>
                  </a:ext>
                </a:extLst>
              </a:tr>
              <a:tr h="359500">
                <a:tc>
                  <a:txBody>
                    <a:bodyPr/>
                    <a:lstStyle/>
                    <a:p>
                      <a:pPr marL="9525">
                        <a:lnSpc>
                          <a:spcPct val="100000"/>
                        </a:lnSpc>
                        <a:spcBef>
                          <a:spcPts val="180"/>
                        </a:spcBef>
                      </a:pPr>
                      <a:r>
                        <a:rPr lang="tr-TR" sz="1400" spc="-5" dirty="0" smtClean="0">
                          <a:latin typeface="+mn-lt"/>
                        </a:rPr>
                        <a:t>Elazığ</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6.006</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2,11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62524939"/>
                  </a:ext>
                </a:extLst>
              </a:tr>
              <a:tr h="359500">
                <a:tc>
                  <a:txBody>
                    <a:bodyPr/>
                    <a:lstStyle/>
                    <a:p>
                      <a:pPr marL="9525">
                        <a:lnSpc>
                          <a:spcPct val="100000"/>
                        </a:lnSpc>
                        <a:spcBef>
                          <a:spcPts val="180"/>
                        </a:spcBef>
                      </a:pPr>
                      <a:r>
                        <a:rPr sz="1400" spc="-20" dirty="0">
                          <a:latin typeface="+mn-lt"/>
                        </a:rPr>
                        <a:t>Tunceli</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287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0,10</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72221131"/>
                  </a:ext>
                </a:extLst>
              </a:tr>
              <a:tr h="359500">
                <a:tc>
                  <a:txBody>
                    <a:bodyPr/>
                    <a:lstStyle/>
                    <a:p>
                      <a:pPr marL="9525">
                        <a:lnSpc>
                          <a:spcPct val="100000"/>
                        </a:lnSpc>
                        <a:spcBef>
                          <a:spcPts val="185"/>
                        </a:spcBef>
                      </a:pPr>
                      <a:r>
                        <a:rPr sz="1400" spc="-5" dirty="0">
                          <a:latin typeface="+mn-lt"/>
                        </a:rPr>
                        <a:t>Diyarbakır</a:t>
                      </a:r>
                      <a:endParaRPr sz="1400">
                        <a:latin typeface="+mn-lt"/>
                        <a:cs typeface="Calibri"/>
                      </a:endParaRPr>
                    </a:p>
                  </a:txBody>
                  <a:tcPr marL="0" marR="0" marT="234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5.551</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1,94</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38142941"/>
                  </a:ext>
                </a:extLst>
              </a:tr>
              <a:tr h="359500">
                <a:tc>
                  <a:txBody>
                    <a:bodyPr/>
                    <a:lstStyle/>
                    <a:p>
                      <a:pPr marL="9525">
                        <a:lnSpc>
                          <a:spcPct val="100000"/>
                        </a:lnSpc>
                        <a:spcBef>
                          <a:spcPts val="180"/>
                        </a:spcBef>
                      </a:pPr>
                      <a:r>
                        <a:rPr sz="1400" spc="-5" dirty="0">
                          <a:latin typeface="+mn-lt"/>
                        </a:rPr>
                        <a:t>Malatya</a:t>
                      </a:r>
                      <a:endParaRPr sz="140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1.344</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83820" algn="ctr">
                        <a:lnSpc>
                          <a:spcPct val="100000"/>
                        </a:lnSpc>
                        <a:spcBef>
                          <a:spcPts val="125"/>
                        </a:spcBef>
                      </a:pPr>
                      <a:r>
                        <a:rPr lang="tr-TR" sz="1400" dirty="0" smtClean="0">
                          <a:latin typeface="+mn-lt"/>
                        </a:rPr>
                        <a:t>0,47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9364733"/>
                  </a:ext>
                </a:extLst>
              </a:tr>
              <a:tr h="323633">
                <a:tc>
                  <a:txBody>
                    <a:bodyPr/>
                    <a:lstStyle/>
                    <a:p>
                      <a:pPr marL="9525">
                        <a:lnSpc>
                          <a:spcPct val="100000"/>
                        </a:lnSpc>
                        <a:spcBef>
                          <a:spcPts val="180"/>
                        </a:spcBef>
                      </a:pPr>
                      <a:r>
                        <a:rPr sz="1400" spc="-5" dirty="0">
                          <a:latin typeface="+mn-lt"/>
                        </a:rPr>
                        <a:t>Diğer</a:t>
                      </a:r>
                      <a:endParaRPr sz="1400" dirty="0">
                        <a:latin typeface="+mn-lt"/>
                        <a:cs typeface="Calibri"/>
                      </a:endParaRPr>
                    </a:p>
                  </a:txBody>
                  <a:tcPr marL="0" marR="0" marT="228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125"/>
                        </a:spcBef>
                      </a:pPr>
                      <a:r>
                        <a:rPr lang="tr-TR" sz="1400" spc="-5" dirty="0" smtClean="0">
                          <a:latin typeface="+mn-lt"/>
                        </a:rPr>
                        <a:t>20.715</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3820" algn="ctr">
                        <a:lnSpc>
                          <a:spcPct val="100000"/>
                        </a:lnSpc>
                        <a:spcBef>
                          <a:spcPts val="125"/>
                        </a:spcBef>
                      </a:pPr>
                      <a:r>
                        <a:rPr lang="tr-TR" sz="1400" dirty="0" smtClean="0">
                          <a:latin typeface="+mn-lt"/>
                        </a:rPr>
                        <a:t>7,27</a:t>
                      </a:r>
                      <a:endParaRPr sz="1400" dirty="0">
                        <a:latin typeface="+mn-lt"/>
                        <a:cs typeface="Calibri"/>
                      </a:endParaRPr>
                    </a:p>
                  </a:txBody>
                  <a:tcPr marL="0" marR="0" marT="158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871244692"/>
                  </a:ext>
                </a:extLst>
              </a:tr>
              <a:tr h="322932">
                <a:tc>
                  <a:txBody>
                    <a:bodyPr/>
                    <a:lstStyle/>
                    <a:p>
                      <a:pPr marL="9525" algn="ctr">
                        <a:lnSpc>
                          <a:spcPct val="100000"/>
                        </a:lnSpc>
                        <a:spcBef>
                          <a:spcPts val="280"/>
                        </a:spcBef>
                      </a:pPr>
                      <a:r>
                        <a:rPr sz="1400" b="1" spc="-30" dirty="0">
                          <a:latin typeface="+mn-lt"/>
                        </a:rPr>
                        <a:t>Toplam</a:t>
                      </a:r>
                      <a:endParaRPr sz="1400" b="1" dirty="0">
                        <a:latin typeface="+mn-lt"/>
                        <a:cs typeface="Calibri"/>
                      </a:endParaRPr>
                    </a:p>
                  </a:txBody>
                  <a:tcPr marL="0" marR="0" marT="355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34925" algn="ctr">
                        <a:lnSpc>
                          <a:spcPct val="100000"/>
                        </a:lnSpc>
                        <a:spcBef>
                          <a:spcPts val="220"/>
                        </a:spcBef>
                      </a:pPr>
                      <a:r>
                        <a:rPr lang="tr-TR" sz="1400" b="1" spc="-5" dirty="0" smtClean="0">
                          <a:latin typeface="+mn-lt"/>
                        </a:rPr>
                        <a:t>285.041</a:t>
                      </a:r>
                      <a:endParaRPr sz="1400" b="1" dirty="0">
                        <a:latin typeface="+mn-lt"/>
                        <a:cs typeface="Calibri"/>
                      </a:endParaRPr>
                    </a:p>
                  </a:txBody>
                  <a:tcPr marL="0" marR="0" marT="2794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tcPr>
                </a:tc>
                <a:tc>
                  <a:txBody>
                    <a:bodyPr/>
                    <a:lstStyle/>
                    <a:p>
                      <a:pPr marR="85725" algn="ctr">
                        <a:lnSpc>
                          <a:spcPct val="100000"/>
                        </a:lnSpc>
                        <a:spcBef>
                          <a:spcPts val="220"/>
                        </a:spcBef>
                      </a:pPr>
                      <a:r>
                        <a:rPr sz="1400" b="1" spc="-5" dirty="0">
                          <a:latin typeface="+mn-lt"/>
                        </a:rPr>
                        <a:t>100</a:t>
                      </a:r>
                      <a:endParaRPr sz="1400" b="1" dirty="0">
                        <a:latin typeface="+mn-lt"/>
                        <a:cs typeface="Calibri"/>
                      </a:endParaRPr>
                    </a:p>
                  </a:txBody>
                  <a:tcPr marL="0" marR="0" marT="2794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tcPr>
                </a:tc>
                <a:extLst>
                  <a:ext uri="{0D108BD9-81ED-4DB2-BD59-A6C34878D82A}">
                    <a16:rowId xmlns:a16="http://schemas.microsoft.com/office/drawing/2014/main" val="1152382171"/>
                  </a:ext>
                </a:extLst>
              </a:tr>
            </a:tbl>
          </a:graphicData>
        </a:graphic>
      </p:graphicFrame>
      <p:sp>
        <p:nvSpPr>
          <p:cNvPr id="11" name="Altbilgi Yer Tutucusu 3"/>
          <p:cNvSpPr>
            <a:spLocks noGrp="1"/>
          </p:cNvSpPr>
          <p:nvPr>
            <p:ph type="ftr" sz="quarter" idx="11"/>
          </p:nvPr>
        </p:nvSpPr>
        <p:spPr>
          <a:xfrm>
            <a:off x="195345" y="6344876"/>
            <a:ext cx="1328655"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2" name="Metin kutusu 11"/>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819045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object 8"/>
          <p:cNvSpPr txBox="1"/>
          <p:nvPr/>
        </p:nvSpPr>
        <p:spPr>
          <a:xfrm>
            <a:off x="709544" y="977714"/>
            <a:ext cx="10795916" cy="279564"/>
          </a:xfrm>
          <a:prstGeom prst="rect">
            <a:avLst/>
          </a:prstGeom>
          <a:solidFill>
            <a:srgbClr val="333E50"/>
          </a:solidFill>
        </p:spPr>
        <p:txBody>
          <a:bodyPr vert="horz" wrap="square" lIns="0" tIns="33020" rIns="0" bIns="0" rtlCol="0">
            <a:spAutoFit/>
          </a:bodyPr>
          <a:lstStyle/>
          <a:p>
            <a:pPr marL="91440">
              <a:lnSpc>
                <a:spcPct val="100000"/>
              </a:lnSpc>
              <a:spcBef>
                <a:spcPts val="260"/>
              </a:spcBef>
            </a:pPr>
            <a:r>
              <a:rPr lang="tr-TR" sz="1600" b="1" spc="-10" dirty="0">
                <a:solidFill>
                  <a:srgbClr val="FFFFFF"/>
                </a:solidFill>
                <a:latin typeface="Calibri"/>
                <a:cs typeface="Calibri"/>
              </a:rPr>
              <a:t>Korunan Alanlar</a:t>
            </a:r>
            <a:endParaRPr sz="1600" dirty="0">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9" name="Metin kutusu 8"/>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Doğa Koruma ve Milli Parklar </a:t>
            </a:r>
          </a:p>
        </p:txBody>
      </p:sp>
      <p:pic>
        <p:nvPicPr>
          <p:cNvPr id="14" name="Resim 13"/>
          <p:cNvPicPr>
            <a:picLocks noChangeAspect="1"/>
          </p:cNvPicPr>
          <p:nvPr/>
        </p:nvPicPr>
        <p:blipFill rotWithShape="1">
          <a:blip r:embed="rId2">
            <a:extLst>
              <a:ext uri="{28A0092B-C50C-407E-A947-70E740481C1C}">
                <a14:useLocalDpi xmlns:a14="http://schemas.microsoft.com/office/drawing/2010/main" val="0"/>
              </a:ext>
            </a:extLst>
          </a:blip>
          <a:srcRect l="8437" t="188" r="840" b="-188"/>
          <a:stretch/>
        </p:blipFill>
        <p:spPr>
          <a:xfrm>
            <a:off x="5601816" y="1384608"/>
            <a:ext cx="5903650" cy="4879454"/>
          </a:xfrm>
          <a:prstGeom prst="rect">
            <a:avLst/>
          </a:prstGeom>
          <a:ln w="19050">
            <a:solidFill>
              <a:srgbClr val="BCD6ED"/>
            </a:solidFill>
          </a:ln>
        </p:spPr>
      </p:pic>
      <p:sp>
        <p:nvSpPr>
          <p:cNvPr id="15" name="object 7"/>
          <p:cNvSpPr txBox="1"/>
          <p:nvPr/>
        </p:nvSpPr>
        <p:spPr>
          <a:xfrm>
            <a:off x="709546" y="1384608"/>
            <a:ext cx="4689476" cy="1363835"/>
          </a:xfrm>
          <a:prstGeom prst="rect">
            <a:avLst/>
          </a:prstGeom>
          <a:ln w="19050">
            <a:solidFill>
              <a:srgbClr val="BCD6ED"/>
            </a:solidFill>
          </a:ln>
        </p:spPr>
        <p:txBody>
          <a:bodyPr vert="horz" wrap="square" lIns="0" tIns="29845" rIns="0" bIns="0" rtlCol="0">
            <a:spAutoFit/>
          </a:bodyPr>
          <a:lstStyle/>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a:t>
            </a:r>
            <a:r>
              <a:rPr lang="tr-TR" sz="1600" spc="-5" dirty="0" smtClean="0">
                <a:cs typeface="Calibri"/>
              </a:rPr>
              <a:t>tabiat </a:t>
            </a:r>
            <a:r>
              <a:rPr lang="tr-TR" sz="1600" spc="-5" dirty="0">
                <a:cs typeface="Calibri"/>
              </a:rPr>
              <a:t>anıtı,</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a:t>
            </a:r>
            <a:r>
              <a:rPr lang="tr-TR" sz="1600" spc="-5" dirty="0" smtClean="0">
                <a:cs typeface="Calibri"/>
              </a:rPr>
              <a:t>yaban </a:t>
            </a:r>
            <a:r>
              <a:rPr lang="tr-TR" sz="1600" spc="-5" dirty="0">
                <a:cs typeface="Calibri"/>
              </a:rPr>
              <a:t>hayatı geliştirme sahası, </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smtClean="0">
                <a:cs typeface="Calibri"/>
              </a:rPr>
              <a:t>20 devlet </a:t>
            </a:r>
            <a:r>
              <a:rPr lang="tr-TR" sz="1600" spc="-5" dirty="0">
                <a:cs typeface="Calibri"/>
              </a:rPr>
              <a:t>avlak sahası, </a:t>
            </a:r>
          </a:p>
          <a:p>
            <a:pPr marL="378460" marR="82550" indent="-287020" algn="just">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3 </a:t>
            </a:r>
            <a:r>
              <a:rPr lang="tr-TR" sz="1600" spc="-5" dirty="0" smtClean="0">
                <a:cs typeface="Calibri"/>
              </a:rPr>
              <a:t>genel </a:t>
            </a:r>
            <a:r>
              <a:rPr lang="tr-TR" sz="1600" spc="-5" dirty="0">
                <a:cs typeface="Calibri"/>
              </a:rPr>
              <a:t>avlak </a:t>
            </a:r>
            <a:r>
              <a:rPr lang="tr-TR" sz="1600" spc="-5" dirty="0" smtClean="0">
                <a:cs typeface="Calibri"/>
              </a:rPr>
              <a:t>sahası,</a:t>
            </a:r>
            <a:endParaRPr lang="tr-TR" sz="1600" spc="-5" dirty="0">
              <a:cs typeface="Calibri"/>
            </a:endParaRPr>
          </a:p>
          <a:p>
            <a:pPr marL="378460" marR="82550" indent="-287020">
              <a:lnSpc>
                <a:spcPct val="100000"/>
              </a:lnSpc>
              <a:spcBef>
                <a:spcPts val="235"/>
              </a:spcBef>
              <a:buClr>
                <a:srgbClr val="C00000"/>
              </a:buClr>
              <a:buFont typeface="Wingdings" panose="05000000000000000000" pitchFamily="2" charset="2"/>
              <a:buChar char="v"/>
              <a:tabLst>
                <a:tab pos="379095" algn="l"/>
              </a:tabLst>
            </a:pPr>
            <a:r>
              <a:rPr lang="tr-TR" sz="1600" spc="-5" dirty="0">
                <a:cs typeface="Calibri"/>
              </a:rPr>
              <a:t>1 </a:t>
            </a:r>
            <a:r>
              <a:rPr lang="tr-TR" sz="1600" spc="-5" dirty="0" smtClean="0">
                <a:cs typeface="Calibri"/>
              </a:rPr>
              <a:t>geçici </a:t>
            </a:r>
            <a:r>
              <a:rPr lang="tr-TR" sz="1600" spc="-5" dirty="0">
                <a:cs typeface="Calibri"/>
              </a:rPr>
              <a:t>hayvan </a:t>
            </a:r>
            <a:r>
              <a:rPr lang="tr-TR" sz="1600" spc="-5" dirty="0" smtClean="0">
                <a:cs typeface="Calibri"/>
              </a:rPr>
              <a:t>bakımevi bulunmaktadır</a:t>
            </a:r>
            <a:r>
              <a:rPr lang="tr-TR" sz="1600" spc="-5" dirty="0">
                <a:cs typeface="Calibri"/>
              </a:rPr>
              <a:t>. </a:t>
            </a:r>
          </a:p>
        </p:txBody>
      </p:sp>
      <p:sp>
        <p:nvSpPr>
          <p:cNvPr id="16" name="object 8"/>
          <p:cNvSpPr txBox="1"/>
          <p:nvPr/>
        </p:nvSpPr>
        <p:spPr>
          <a:xfrm>
            <a:off x="709550" y="977714"/>
            <a:ext cx="4689475" cy="279564"/>
          </a:xfrm>
          <a:prstGeom prst="rect">
            <a:avLst/>
          </a:prstGeom>
          <a:solidFill>
            <a:srgbClr val="333E50"/>
          </a:solidFill>
        </p:spPr>
        <p:txBody>
          <a:bodyPr vert="horz" wrap="square" lIns="0" tIns="33020" rIns="0" bIns="0" rtlCol="0">
            <a:spAutoFit/>
          </a:bodyPr>
          <a:lstStyle/>
          <a:p>
            <a:pPr marL="91440">
              <a:lnSpc>
                <a:spcPct val="100000"/>
              </a:lnSpc>
              <a:spcBef>
                <a:spcPts val="260"/>
              </a:spcBef>
            </a:pPr>
            <a:r>
              <a:rPr lang="tr-TR" sz="1600" b="1" spc="-10" dirty="0" smtClean="0">
                <a:solidFill>
                  <a:srgbClr val="FFFFFF"/>
                </a:solidFill>
                <a:latin typeface="Calibri"/>
                <a:cs typeface="Calibri"/>
              </a:rPr>
              <a:t>Korunan Alanlar</a:t>
            </a:r>
            <a:endParaRPr sz="1600" dirty="0">
              <a:latin typeface="Calibri"/>
              <a:cs typeface="Calibri"/>
            </a:endParaRPr>
          </a:p>
        </p:txBody>
      </p:sp>
      <p:sp>
        <p:nvSpPr>
          <p:cNvPr id="17" name="object 9"/>
          <p:cNvSpPr txBox="1"/>
          <p:nvPr/>
        </p:nvSpPr>
        <p:spPr>
          <a:xfrm>
            <a:off x="709546" y="2967729"/>
            <a:ext cx="4689476" cy="280205"/>
          </a:xfrm>
          <a:prstGeom prst="rect">
            <a:avLst/>
          </a:prstGeom>
          <a:solidFill>
            <a:srgbClr val="333E50"/>
          </a:solidFill>
        </p:spPr>
        <p:txBody>
          <a:bodyPr vert="horz" wrap="square" lIns="0" tIns="33655" rIns="0" bIns="0" rtlCol="0">
            <a:spAutoFit/>
          </a:bodyPr>
          <a:lstStyle/>
          <a:p>
            <a:pPr marL="91440">
              <a:lnSpc>
                <a:spcPct val="100000"/>
              </a:lnSpc>
              <a:spcBef>
                <a:spcPts val="265"/>
              </a:spcBef>
            </a:pPr>
            <a:r>
              <a:rPr lang="tr-TR" sz="1600" b="1" spc="-5" dirty="0" smtClean="0">
                <a:solidFill>
                  <a:srgbClr val="FFFFFF"/>
                </a:solidFill>
                <a:latin typeface="Calibri"/>
                <a:cs typeface="Calibri"/>
              </a:rPr>
              <a:t>Bazı Yaban Hayvan Sayıları</a:t>
            </a:r>
            <a:endParaRPr sz="1600" dirty="0">
              <a:latin typeface="Calibri"/>
              <a:cs typeface="Calibri"/>
            </a:endParaRPr>
          </a:p>
        </p:txBody>
      </p:sp>
      <p:graphicFrame>
        <p:nvGraphicFramePr>
          <p:cNvPr id="18" name="Tablo 17"/>
          <p:cNvGraphicFramePr>
            <a:graphicFrameLocks noGrp="1"/>
          </p:cNvGraphicFramePr>
          <p:nvPr>
            <p:extLst>
              <p:ext uri="{D42A27DB-BD31-4B8C-83A1-F6EECF244321}">
                <p14:modId xmlns:p14="http://schemas.microsoft.com/office/powerpoint/2010/main" val="4039531817"/>
              </p:ext>
            </p:extLst>
          </p:nvPr>
        </p:nvGraphicFramePr>
        <p:xfrm>
          <a:off x="709544" y="3459964"/>
          <a:ext cx="4689476" cy="2804097"/>
        </p:xfrm>
        <a:graphic>
          <a:graphicData uri="http://schemas.openxmlformats.org/drawingml/2006/table">
            <a:tbl>
              <a:tblPr/>
              <a:tblGrid>
                <a:gridCol w="1126835">
                  <a:extLst>
                    <a:ext uri="{9D8B030D-6E8A-4147-A177-3AD203B41FA5}">
                      <a16:colId xmlns:a16="http://schemas.microsoft.com/office/drawing/2014/main" val="839246816"/>
                    </a:ext>
                  </a:extLst>
                </a:gridCol>
                <a:gridCol w="1559292">
                  <a:extLst>
                    <a:ext uri="{9D8B030D-6E8A-4147-A177-3AD203B41FA5}">
                      <a16:colId xmlns:a16="http://schemas.microsoft.com/office/drawing/2014/main" val="1620524514"/>
                    </a:ext>
                  </a:extLst>
                </a:gridCol>
                <a:gridCol w="2003349">
                  <a:extLst>
                    <a:ext uri="{9D8B030D-6E8A-4147-A177-3AD203B41FA5}">
                      <a16:colId xmlns:a16="http://schemas.microsoft.com/office/drawing/2014/main" val="3847709671"/>
                    </a:ext>
                  </a:extLst>
                </a:gridCol>
              </a:tblGrid>
              <a:tr h="562550">
                <a:tc>
                  <a:txBody>
                    <a:bodyPr/>
                    <a:lstStyle/>
                    <a:p>
                      <a:pPr algn="ctr"/>
                      <a:endParaRPr lang="tr-TR" sz="14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t>Yaban Keçisi</a:t>
                      </a:r>
                      <a:endParaRPr lang="tr-TR" sz="14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t>Çengel Boynuzlu Dağ Keçisi</a:t>
                      </a:r>
                      <a:endParaRPr lang="tr-TR" sz="1400" b="1" dirty="0"/>
                    </a:p>
                  </a:txBody>
                  <a:tcPr marL="68580" marR="68580" marT="34290" marB="3429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35821609"/>
                  </a:ext>
                </a:extLst>
              </a:tr>
              <a:tr h="320221">
                <a:tc>
                  <a:txBody>
                    <a:bodyPr/>
                    <a:lstStyle/>
                    <a:p>
                      <a:pPr algn="ctr"/>
                      <a:r>
                        <a:rPr lang="tr-TR" sz="1400" b="1" dirty="0" smtClean="0"/>
                        <a:t>Yılı</a:t>
                      </a:r>
                      <a:endParaRPr lang="tr-TR" sz="1400" b="1" dirty="0"/>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0" marR="0" indent="0" algn="ctr" defTabSz="844083" rtl="0" eaLnBrk="1" fontAlgn="auto" latinLnBrk="0" hangingPunct="1">
                        <a:lnSpc>
                          <a:spcPct val="100000"/>
                        </a:lnSpc>
                        <a:spcBef>
                          <a:spcPts val="0"/>
                        </a:spcBef>
                        <a:spcAft>
                          <a:spcPts val="0"/>
                        </a:spcAft>
                        <a:buClrTx/>
                        <a:buSzTx/>
                        <a:buFontTx/>
                        <a:buNone/>
                        <a:tabLst/>
                        <a:defRPr/>
                      </a:pPr>
                      <a:r>
                        <a:rPr lang="tr-TR" sz="1400" b="1" dirty="0" smtClean="0"/>
                        <a:t>Adedi</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t>Adedi</a:t>
                      </a:r>
                      <a:endParaRPr lang="tr-TR" sz="1400" b="1" dirty="0"/>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365168979"/>
                  </a:ext>
                </a:extLst>
              </a:tr>
              <a:tr h="320221">
                <a:tc>
                  <a:txBody>
                    <a:bodyPr/>
                    <a:lstStyle/>
                    <a:p>
                      <a:pPr algn="ctr"/>
                      <a:r>
                        <a:rPr lang="tr-TR" sz="1400" b="1" dirty="0" smtClean="0"/>
                        <a:t>2019</a:t>
                      </a:r>
                      <a:endParaRPr lang="tr-TR" sz="1400" b="1" dirty="0" smtClean="0">
                        <a:solidFill>
                          <a:srgbClr val="FF0000"/>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dirty="0" smtClean="0"/>
                        <a:t>685</a:t>
                      </a:r>
                      <a:endParaRPr lang="tr-TR" sz="14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dirty="0" smtClean="0"/>
                        <a:t>631</a:t>
                      </a:r>
                      <a:endParaRPr lang="tr-TR" sz="1400" b="1"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320221">
                <a:tc>
                  <a:txBody>
                    <a:bodyPr/>
                    <a:lstStyle/>
                    <a:p>
                      <a:pPr algn="ctr"/>
                      <a:r>
                        <a:rPr lang="tr-TR" sz="1400" b="1" dirty="0" smtClean="0">
                          <a:solidFill>
                            <a:schemeClr val="tx1"/>
                          </a:solidFill>
                        </a:rPr>
                        <a:t>2020</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678</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630</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320221">
                <a:tc>
                  <a:txBody>
                    <a:bodyPr/>
                    <a:lstStyle/>
                    <a:p>
                      <a:pPr algn="ctr"/>
                      <a:r>
                        <a:rPr lang="tr-TR" sz="1400" b="1" dirty="0" smtClean="0">
                          <a:solidFill>
                            <a:schemeClr val="tx1"/>
                          </a:solidFill>
                        </a:rPr>
                        <a:t>2021</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766</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535</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320221">
                <a:tc>
                  <a:txBody>
                    <a:bodyPr/>
                    <a:lstStyle/>
                    <a:p>
                      <a:pPr algn="ctr"/>
                      <a:r>
                        <a:rPr lang="tr-TR" sz="1400" b="1" dirty="0" smtClean="0">
                          <a:solidFill>
                            <a:schemeClr val="tx1"/>
                          </a:solidFill>
                        </a:rPr>
                        <a:t>2022</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848</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600</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320221">
                <a:tc>
                  <a:txBody>
                    <a:bodyPr/>
                    <a:lstStyle/>
                    <a:p>
                      <a:pPr algn="ctr"/>
                      <a:r>
                        <a:rPr lang="tr-TR" sz="1400" b="1" dirty="0" smtClean="0">
                          <a:solidFill>
                            <a:schemeClr val="tx1"/>
                          </a:solidFill>
                        </a:rPr>
                        <a:t>2023</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864</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642</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320221">
                <a:tc>
                  <a:txBody>
                    <a:bodyPr/>
                    <a:lstStyle/>
                    <a:p>
                      <a:pPr algn="ctr"/>
                      <a:r>
                        <a:rPr lang="tr-TR" sz="1400" b="1" dirty="0" smtClean="0">
                          <a:solidFill>
                            <a:schemeClr val="tx1"/>
                          </a:solidFill>
                        </a:rPr>
                        <a:t>2024</a:t>
                      </a: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r>
                        <a:rPr lang="tr-TR" sz="1400" b="0" dirty="0" smtClean="0">
                          <a:solidFill>
                            <a:schemeClr val="tx1"/>
                          </a:solidFill>
                        </a:rPr>
                        <a:t>954</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smtClean="0">
                          <a:solidFill>
                            <a:schemeClr val="tx1"/>
                          </a:solidFill>
                        </a:rPr>
                        <a:t>671</a:t>
                      </a:r>
                      <a:endParaRPr lang="tr-TR" sz="1400" b="0" dirty="0">
                        <a:solidFill>
                          <a:schemeClr val="tx1"/>
                        </a:solidFill>
                      </a:endParaRPr>
                    </a:p>
                  </a:txBody>
                  <a:tcPr marL="68580" marR="68580" marT="34290" marB="3429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606707568"/>
                  </a:ext>
                </a:extLst>
              </a:tr>
            </a:tbl>
          </a:graphicData>
        </a:graphic>
      </p:graphicFrame>
    </p:spTree>
    <p:extLst>
      <p:ext uri="{BB962C8B-B14F-4D97-AF65-F5344CB8AC3E}">
        <p14:creationId xmlns:p14="http://schemas.microsoft.com/office/powerpoint/2010/main" val="34039176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txBox="1"/>
          <p:nvPr/>
        </p:nvSpPr>
        <p:spPr>
          <a:xfrm>
            <a:off x="684676" y="967866"/>
            <a:ext cx="10788638"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Gençlik ve Spor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Gençlik ve Spor</a:t>
            </a:r>
          </a:p>
        </p:txBody>
      </p:sp>
      <p:pic>
        <p:nvPicPr>
          <p:cNvPr id="10" name="Resim 9"/>
          <p:cNvPicPr>
            <a:picLocks noChangeAspect="1"/>
          </p:cNvPicPr>
          <p:nvPr/>
        </p:nvPicPr>
        <p:blipFill rotWithShape="1">
          <a:blip r:embed="rId2" cstate="print">
            <a:extLst>
              <a:ext uri="{28A0092B-C50C-407E-A947-70E740481C1C}">
                <a14:useLocalDpi xmlns:a14="http://schemas.microsoft.com/office/drawing/2010/main" val="0"/>
              </a:ext>
            </a:extLst>
          </a:blip>
          <a:srcRect l="37106" t="1015" r="6927" b="1630"/>
          <a:stretch/>
        </p:blipFill>
        <p:spPr>
          <a:xfrm>
            <a:off x="7132319" y="1414909"/>
            <a:ext cx="4340995" cy="4705340"/>
          </a:xfrm>
          <a:prstGeom prst="rect">
            <a:avLst/>
          </a:prstGeom>
          <a:ln>
            <a:solidFill>
              <a:schemeClr val="accent1"/>
            </a:solidFill>
          </a:ln>
        </p:spPr>
      </p:pic>
      <p:sp>
        <p:nvSpPr>
          <p:cNvPr id="7" name="object 15"/>
          <p:cNvSpPr txBox="1"/>
          <p:nvPr/>
        </p:nvSpPr>
        <p:spPr>
          <a:xfrm>
            <a:off x="9543664" y="5854792"/>
            <a:ext cx="1920941" cy="265457"/>
          </a:xfrm>
          <a:prstGeom prst="rect">
            <a:avLst/>
          </a:prstGeom>
          <a:no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err="1">
                <a:ln>
                  <a:noFill/>
                </a:ln>
                <a:solidFill>
                  <a:prstClr val="black"/>
                </a:solidFill>
                <a:effectLst/>
                <a:uLnTx/>
                <a:uFillTx/>
                <a:latin typeface="Calibri"/>
                <a:ea typeface="+mn-ea"/>
                <a:cs typeface="Calibri"/>
              </a:rPr>
              <a:t>Hesarek</a:t>
            </a:r>
            <a:r>
              <a:rPr kumimoji="0" lang="tr-TR" sz="1500" b="0" i="0" u="none" strike="noStrike" kern="1200" cap="none" spc="0" normalizeH="0" baseline="0" noProof="0" dirty="0">
                <a:ln>
                  <a:noFill/>
                </a:ln>
                <a:solidFill>
                  <a:prstClr val="black"/>
                </a:solidFill>
                <a:effectLst/>
                <a:uLnTx/>
                <a:uFillTx/>
                <a:latin typeface="Calibri"/>
                <a:ea typeface="+mn-ea"/>
                <a:cs typeface="Calibri"/>
              </a:rPr>
              <a:t> Kayak Tesisleri</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1350466946"/>
              </p:ext>
            </p:extLst>
          </p:nvPr>
        </p:nvGraphicFramePr>
        <p:xfrm>
          <a:off x="684675" y="1414909"/>
          <a:ext cx="6274389" cy="4719386"/>
        </p:xfrm>
        <a:graphic>
          <a:graphicData uri="http://schemas.openxmlformats.org/drawingml/2006/table">
            <a:tbl>
              <a:tblPr/>
              <a:tblGrid>
                <a:gridCol w="3942227">
                  <a:extLst>
                    <a:ext uri="{9D8B030D-6E8A-4147-A177-3AD203B41FA5}">
                      <a16:colId xmlns:a16="http://schemas.microsoft.com/office/drawing/2014/main" val="839246816"/>
                    </a:ext>
                  </a:extLst>
                </a:gridCol>
                <a:gridCol w="2332162">
                  <a:extLst>
                    <a:ext uri="{9D8B030D-6E8A-4147-A177-3AD203B41FA5}">
                      <a16:colId xmlns:a16="http://schemas.microsoft.com/office/drawing/2014/main" val="1620524514"/>
                    </a:ext>
                  </a:extLst>
                </a:gridCol>
              </a:tblGrid>
              <a:tr h="666440">
                <a:tc>
                  <a:txBody>
                    <a:bodyPr/>
                    <a:lstStyle/>
                    <a:p>
                      <a:pPr marL="63500" algn="l">
                        <a:lnSpc>
                          <a:spcPct val="100000"/>
                        </a:lnSpc>
                        <a:spcBef>
                          <a:spcPts val="390"/>
                        </a:spcBef>
                      </a:pPr>
                      <a:r>
                        <a:rPr lang="tr-TR" sz="1400" b="0" spc="5" dirty="0">
                          <a:solidFill>
                            <a:schemeClr val="tx1"/>
                          </a:solidFill>
                          <a:latin typeface="+mn-lt"/>
                          <a:cs typeface="Times New Roman" panose="02020603050405020304" pitchFamily="18" charset="0"/>
                        </a:rPr>
                        <a:t>İl </a:t>
                      </a:r>
                      <a:r>
                        <a:rPr lang="tr-TR" sz="1400" b="0" spc="10" dirty="0">
                          <a:solidFill>
                            <a:schemeClr val="tx1"/>
                          </a:solidFill>
                          <a:latin typeface="+mn-lt"/>
                          <a:cs typeface="Times New Roman" panose="02020603050405020304" pitchFamily="18" charset="0"/>
                        </a:rPr>
                        <a:t>Geneli </a:t>
                      </a:r>
                      <a:r>
                        <a:rPr lang="tr-TR" sz="1400" b="0" spc="5" dirty="0">
                          <a:solidFill>
                            <a:schemeClr val="tx1"/>
                          </a:solidFill>
                          <a:latin typeface="+mn-lt"/>
                          <a:cs typeface="Times New Roman" panose="02020603050405020304" pitchFamily="18" charset="0"/>
                        </a:rPr>
                        <a:t>Lisanslı </a:t>
                      </a:r>
                      <a:r>
                        <a:rPr lang="tr-TR" sz="1400" b="0" spc="10" dirty="0">
                          <a:solidFill>
                            <a:schemeClr val="tx1"/>
                          </a:solidFill>
                          <a:latin typeface="+mn-lt"/>
                          <a:cs typeface="Times New Roman" panose="02020603050405020304" pitchFamily="18" charset="0"/>
                        </a:rPr>
                        <a:t>Sporcu</a:t>
                      </a:r>
                      <a:r>
                        <a:rPr lang="tr-TR" sz="1400" b="0" spc="-7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953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21.179</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İl </a:t>
                      </a:r>
                      <a:r>
                        <a:rPr lang="tr-TR" sz="1400" b="0" spc="10" dirty="0">
                          <a:solidFill>
                            <a:schemeClr val="tx1"/>
                          </a:solidFill>
                          <a:latin typeface="+mn-lt"/>
                          <a:cs typeface="Times New Roman" panose="02020603050405020304" pitchFamily="18" charset="0"/>
                        </a:rPr>
                        <a:t>Geneli </a:t>
                      </a:r>
                      <a:r>
                        <a:rPr lang="tr-TR" sz="1400" b="0" spc="-10" dirty="0">
                          <a:solidFill>
                            <a:schemeClr val="tx1"/>
                          </a:solidFill>
                          <a:latin typeface="+mn-lt"/>
                          <a:cs typeface="Times New Roman" panose="02020603050405020304" pitchFamily="18" charset="0"/>
                        </a:rPr>
                        <a:t>Faal </a:t>
                      </a:r>
                      <a:r>
                        <a:rPr lang="tr-TR" sz="1400" b="0" spc="10" dirty="0">
                          <a:solidFill>
                            <a:schemeClr val="tx1"/>
                          </a:solidFill>
                          <a:latin typeface="+mn-lt"/>
                          <a:cs typeface="Times New Roman" panose="02020603050405020304" pitchFamily="18" charset="0"/>
                        </a:rPr>
                        <a:t>Sporcu</a:t>
                      </a:r>
                      <a:r>
                        <a:rPr lang="tr-TR" sz="1400" b="0" spc="-60"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2.601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Milli Sporcu</a:t>
                      </a:r>
                      <a:r>
                        <a:rPr lang="tr-TR" sz="1400" b="0"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7</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675491">
                <a:tc>
                  <a:txBody>
                    <a:bodyPr/>
                    <a:lstStyle/>
                    <a:p>
                      <a:pPr marL="63500" algn="l">
                        <a:lnSpc>
                          <a:spcPct val="100000"/>
                        </a:lnSpc>
                        <a:spcBef>
                          <a:spcPts val="340"/>
                        </a:spcBef>
                      </a:pPr>
                      <a:r>
                        <a:rPr lang="tr-TR" sz="1400" b="0" spc="5" dirty="0">
                          <a:solidFill>
                            <a:schemeClr val="tx1"/>
                          </a:solidFill>
                          <a:latin typeface="+mn-lt"/>
                          <a:cs typeface="Times New Roman" panose="02020603050405020304" pitchFamily="18" charset="0"/>
                        </a:rPr>
                        <a:t>Antrenör</a:t>
                      </a:r>
                      <a:r>
                        <a:rPr lang="tr-TR" sz="1400" b="0" spc="-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1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65</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675491">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Gençlik </a:t>
                      </a:r>
                      <a:r>
                        <a:rPr lang="tr-TR" sz="1400" b="0" spc="5" dirty="0">
                          <a:solidFill>
                            <a:schemeClr val="tx1"/>
                          </a:solidFill>
                          <a:latin typeface="+mn-lt"/>
                          <a:cs typeface="Times New Roman" panose="02020603050405020304" pitchFamily="18" charset="0"/>
                        </a:rPr>
                        <a:t>Merkezi Üye</a:t>
                      </a:r>
                      <a:r>
                        <a:rPr lang="tr-TR" sz="1400" b="0" spc="-5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b="1" dirty="0" smtClean="0">
                          <a:latin typeface="+mn-lt"/>
                          <a:cs typeface="Calibri"/>
                        </a:rPr>
                        <a:t>23.206</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6503059"/>
                  </a:ext>
                </a:extLst>
              </a:tr>
              <a:tr h="675491">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Gençlik Lideri</a:t>
                      </a:r>
                      <a:r>
                        <a:rPr lang="tr-TR" sz="1400" b="0" spc="-4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430"/>
                        </a:spcBef>
                      </a:pPr>
                      <a:r>
                        <a:rPr lang="tr-TR" sz="1400" b="1" dirty="0" smtClean="0">
                          <a:latin typeface="+mn-lt"/>
                          <a:cs typeface="Calibri"/>
                        </a:rPr>
                        <a:t>16</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4971193"/>
                  </a:ext>
                </a:extLst>
              </a:tr>
              <a:tr h="675491">
                <a:tc>
                  <a:txBody>
                    <a:bodyPr/>
                    <a:lstStyle/>
                    <a:p>
                      <a:pPr marL="63500" algn="l">
                        <a:lnSpc>
                          <a:spcPct val="100000"/>
                        </a:lnSpc>
                        <a:spcBef>
                          <a:spcPts val="345"/>
                        </a:spcBef>
                      </a:pPr>
                      <a:r>
                        <a:rPr lang="tr-TR" sz="1400" b="0" spc="-15" dirty="0">
                          <a:solidFill>
                            <a:schemeClr val="tx1"/>
                          </a:solidFill>
                          <a:latin typeface="+mn-lt"/>
                          <a:cs typeface="Times New Roman" panose="02020603050405020304" pitchFamily="18" charset="0"/>
                        </a:rPr>
                        <a:t>Amatör </a:t>
                      </a:r>
                      <a:r>
                        <a:rPr lang="tr-TR" sz="1400" b="0" spc="-5" dirty="0">
                          <a:solidFill>
                            <a:schemeClr val="tx1"/>
                          </a:solidFill>
                          <a:latin typeface="+mn-lt"/>
                          <a:cs typeface="Times New Roman" panose="02020603050405020304" pitchFamily="18" charset="0"/>
                        </a:rPr>
                        <a:t>Kulüp</a:t>
                      </a:r>
                      <a:r>
                        <a:rPr lang="tr-TR" sz="1400" b="0" spc="-1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Sayısı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635" algn="ctr">
                        <a:lnSpc>
                          <a:spcPct val="100000"/>
                        </a:lnSpc>
                        <a:spcBef>
                          <a:spcPts val="430"/>
                        </a:spcBef>
                      </a:pPr>
                      <a:r>
                        <a:rPr lang="tr-TR" sz="1400" b="1" dirty="0" smtClean="0">
                          <a:latin typeface="+mn-lt"/>
                          <a:cs typeface="Calibri"/>
                        </a:rPr>
                        <a:t>83</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66656931"/>
                  </a:ext>
                </a:extLst>
              </a:tr>
            </a:tbl>
          </a:graphicData>
        </a:graphic>
      </p:graphicFrame>
    </p:spTree>
    <p:extLst>
      <p:ext uri="{BB962C8B-B14F-4D97-AF65-F5344CB8AC3E}">
        <p14:creationId xmlns:p14="http://schemas.microsoft.com/office/powerpoint/2010/main" val="239429386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p:cNvPicPr>
            <a:picLocks noChangeAspect="1"/>
          </p:cNvPicPr>
          <p:nvPr/>
        </p:nvPicPr>
        <p:blipFill rotWithShape="1">
          <a:blip r:embed="rId2" cstate="print">
            <a:extLst>
              <a:ext uri="{28A0092B-C50C-407E-A947-70E740481C1C}">
                <a14:useLocalDpi xmlns:a14="http://schemas.microsoft.com/office/drawing/2010/main" val="0"/>
              </a:ext>
            </a:extLst>
          </a:blip>
          <a:srcRect l="25846" r="19466"/>
          <a:stretch/>
        </p:blipFill>
        <p:spPr>
          <a:xfrm>
            <a:off x="7137646" y="1367247"/>
            <a:ext cx="4414049" cy="4670300"/>
          </a:xfrm>
          <a:prstGeom prst="rect">
            <a:avLst/>
          </a:prstGeom>
          <a:ln w="19050">
            <a:solidFill>
              <a:srgbClr val="BCD6ED"/>
            </a:solidFill>
          </a:ln>
        </p:spPr>
      </p:pic>
      <p:sp>
        <p:nvSpPr>
          <p:cNvPr id="6" name="object 5"/>
          <p:cNvSpPr txBox="1"/>
          <p:nvPr/>
        </p:nvSpPr>
        <p:spPr>
          <a:xfrm>
            <a:off x="684676" y="967866"/>
            <a:ext cx="1086701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a:ea typeface="+mn-ea"/>
                <a:cs typeface="Calibri"/>
              </a:rPr>
              <a:t>Gençlik ve Spor Verileri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a:ea typeface="+mn-ea"/>
                <a:cs typeface="+mn-cs"/>
              </a:rP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a:ea typeface="+mn-ea"/>
                <a:cs typeface="+mn-cs"/>
              </a:rPr>
              <a:t>Gençlik ve Spor</a:t>
            </a:r>
          </a:p>
        </p:txBody>
      </p:sp>
      <p:sp>
        <p:nvSpPr>
          <p:cNvPr id="7" name="object 15"/>
          <p:cNvSpPr txBox="1"/>
          <p:nvPr/>
        </p:nvSpPr>
        <p:spPr>
          <a:xfrm>
            <a:off x="9320035" y="5719836"/>
            <a:ext cx="2231660" cy="265457"/>
          </a:xfrm>
          <a:prstGeom prst="rect">
            <a:avLst/>
          </a:prstGeom>
          <a:noFill/>
        </p:spPr>
        <p:txBody>
          <a:bodyPr vert="horz" wrap="square" lIns="0" tIns="34290" rIns="0" bIns="0" rtlCol="0" anchor="ctr">
            <a:spAutoFit/>
          </a:bodyPr>
          <a:lstStyle/>
          <a:p>
            <a:pPr marL="91440"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0" normalizeH="0" baseline="0" noProof="0" dirty="0">
                <a:ln>
                  <a:noFill/>
                </a:ln>
                <a:solidFill>
                  <a:prstClr val="white"/>
                </a:solidFill>
                <a:effectLst/>
                <a:uLnTx/>
                <a:uFillTx/>
                <a:latin typeface="Calibri"/>
                <a:ea typeface="+mn-ea"/>
                <a:cs typeface="Calibri"/>
              </a:rPr>
              <a:t>Murat Nehri Kano Etkinliği</a:t>
            </a:r>
            <a:endParaRPr kumimoji="0" sz="15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0" name="Tablo 9"/>
          <p:cNvGraphicFramePr>
            <a:graphicFrameLocks noGrp="1"/>
          </p:cNvGraphicFramePr>
          <p:nvPr>
            <p:extLst>
              <p:ext uri="{D42A27DB-BD31-4B8C-83A1-F6EECF244321}">
                <p14:modId xmlns:p14="http://schemas.microsoft.com/office/powerpoint/2010/main" val="4184425229"/>
              </p:ext>
            </p:extLst>
          </p:nvPr>
        </p:nvGraphicFramePr>
        <p:xfrm>
          <a:off x="684676" y="1367247"/>
          <a:ext cx="6274389" cy="4670300"/>
        </p:xfrm>
        <a:graphic>
          <a:graphicData uri="http://schemas.openxmlformats.org/drawingml/2006/table">
            <a:tbl>
              <a:tblPr/>
              <a:tblGrid>
                <a:gridCol w="3942227">
                  <a:extLst>
                    <a:ext uri="{9D8B030D-6E8A-4147-A177-3AD203B41FA5}">
                      <a16:colId xmlns:a16="http://schemas.microsoft.com/office/drawing/2014/main" val="839246816"/>
                    </a:ext>
                  </a:extLst>
                </a:gridCol>
                <a:gridCol w="2332162">
                  <a:extLst>
                    <a:ext uri="{9D8B030D-6E8A-4147-A177-3AD203B41FA5}">
                      <a16:colId xmlns:a16="http://schemas.microsoft.com/office/drawing/2014/main" val="1620524514"/>
                    </a:ext>
                  </a:extLst>
                </a:gridCol>
              </a:tblGrid>
              <a:tr h="467030">
                <a:tc>
                  <a:txBody>
                    <a:bodyPr/>
                    <a:lstStyle/>
                    <a:p>
                      <a:pPr marL="63500" algn="l">
                        <a:lnSpc>
                          <a:spcPct val="100000"/>
                        </a:lnSpc>
                        <a:spcBef>
                          <a:spcPts val="345"/>
                        </a:spcBef>
                      </a:pPr>
                      <a:r>
                        <a:rPr lang="tr-TR" sz="1400" b="0" spc="-10" dirty="0">
                          <a:solidFill>
                            <a:schemeClr val="tx1"/>
                          </a:solidFill>
                          <a:latin typeface="+mn-lt"/>
                          <a:cs typeface="Times New Roman" panose="02020603050405020304" pitchFamily="18" charset="0"/>
                        </a:rPr>
                        <a:t>Stadyum</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84553080"/>
                  </a:ext>
                </a:extLst>
              </a:tr>
              <a:tr h="467030">
                <a:tc>
                  <a:txBody>
                    <a:bodyPr/>
                    <a:lstStyle/>
                    <a:p>
                      <a:pPr marL="63500" algn="l">
                        <a:lnSpc>
                          <a:spcPct val="100000"/>
                        </a:lnSpc>
                        <a:spcBef>
                          <a:spcPts val="345"/>
                        </a:spcBef>
                      </a:pPr>
                      <a:r>
                        <a:rPr lang="tr-TR" sz="1400" b="0" spc="5" dirty="0">
                          <a:solidFill>
                            <a:schemeClr val="tx1"/>
                          </a:solidFill>
                          <a:latin typeface="+mn-lt"/>
                          <a:cs typeface="Times New Roman" panose="02020603050405020304" pitchFamily="18" charset="0"/>
                        </a:rPr>
                        <a:t>Spor</a:t>
                      </a:r>
                      <a:r>
                        <a:rPr lang="tr-TR" sz="1400" b="0" spc="-5" dirty="0">
                          <a:solidFill>
                            <a:schemeClr val="tx1"/>
                          </a:solidFill>
                          <a:latin typeface="+mn-lt"/>
                          <a:cs typeface="Times New Roman" panose="02020603050405020304" pitchFamily="18" charset="0"/>
                        </a:rPr>
                        <a:t> </a:t>
                      </a:r>
                      <a:r>
                        <a:rPr lang="tr-TR" sz="1400" b="0" dirty="0">
                          <a:solidFill>
                            <a:schemeClr val="tx1"/>
                          </a:solidFill>
                          <a:latin typeface="+mn-lt"/>
                          <a:cs typeface="Times New Roman" panose="02020603050405020304" pitchFamily="18" charset="0"/>
                        </a:rPr>
                        <a:t>Salonu</a:t>
                      </a: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8</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467030">
                <a:tc>
                  <a:txBody>
                    <a:bodyPr/>
                    <a:lstStyle/>
                    <a:p>
                      <a:pPr marL="64135" algn="l">
                        <a:lnSpc>
                          <a:spcPct val="100000"/>
                        </a:lnSpc>
                        <a:spcBef>
                          <a:spcPts val="345"/>
                        </a:spcBef>
                      </a:pPr>
                      <a:r>
                        <a:rPr lang="tr-TR" sz="1400" b="0" spc="-20" dirty="0">
                          <a:solidFill>
                            <a:schemeClr val="tx1"/>
                          </a:solidFill>
                          <a:latin typeface="+mn-lt"/>
                          <a:cs typeface="Times New Roman" panose="02020603050405020304" pitchFamily="18" charset="0"/>
                        </a:rPr>
                        <a:t>Atletizm</a:t>
                      </a:r>
                      <a:r>
                        <a:rPr lang="tr-TR" sz="1400" b="0" spc="-20" baseline="0" dirty="0">
                          <a:solidFill>
                            <a:schemeClr val="tx1"/>
                          </a:solidFill>
                          <a:latin typeface="+mn-lt"/>
                          <a:cs typeface="Times New Roman" panose="02020603050405020304" pitchFamily="18" charset="0"/>
                        </a:rPr>
                        <a:t> </a:t>
                      </a:r>
                      <a:r>
                        <a:rPr lang="tr-TR" sz="1400" b="0" spc="-20" dirty="0">
                          <a:solidFill>
                            <a:schemeClr val="tx1"/>
                          </a:solidFill>
                          <a:latin typeface="+mn-lt"/>
                          <a:cs typeface="Times New Roman" panose="02020603050405020304" pitchFamily="18" charset="0"/>
                        </a:rPr>
                        <a:t>Sahası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467030">
                <a:tc>
                  <a:txBody>
                    <a:bodyPr/>
                    <a:lstStyle/>
                    <a:p>
                      <a:pPr marL="64135" algn="l">
                        <a:lnSpc>
                          <a:spcPct val="100000"/>
                        </a:lnSpc>
                        <a:spcBef>
                          <a:spcPts val="345"/>
                        </a:spcBef>
                      </a:pPr>
                      <a:r>
                        <a:rPr lang="tr-TR" sz="1400" b="0" dirty="0">
                          <a:solidFill>
                            <a:schemeClr val="tx1"/>
                          </a:solidFill>
                          <a:latin typeface="+mn-lt"/>
                          <a:cs typeface="Times New Roman" panose="02020603050405020304" pitchFamily="18" charset="0"/>
                        </a:rPr>
                        <a:t>Kayak</a:t>
                      </a:r>
                      <a:r>
                        <a:rPr lang="tr-TR" sz="1400" b="0" baseline="0" dirty="0">
                          <a:solidFill>
                            <a:schemeClr val="tx1"/>
                          </a:solidFill>
                          <a:latin typeface="+mn-lt"/>
                          <a:cs typeface="Times New Roman" panose="02020603050405020304" pitchFamily="18" charset="0"/>
                        </a:rPr>
                        <a:t> Tesisleri</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03"/>
                  </a:ext>
                </a:extLst>
              </a:tr>
              <a:tr h="467030">
                <a:tc>
                  <a:txBody>
                    <a:bodyPr/>
                    <a:lstStyle/>
                    <a:p>
                      <a:pPr marL="64135" algn="l">
                        <a:lnSpc>
                          <a:spcPct val="100000"/>
                        </a:lnSpc>
                        <a:spcBef>
                          <a:spcPts val="345"/>
                        </a:spcBef>
                      </a:pPr>
                      <a:r>
                        <a:rPr lang="tr-TR" sz="1400" b="0" spc="-45" dirty="0">
                          <a:solidFill>
                            <a:schemeClr val="tx1"/>
                          </a:solidFill>
                          <a:latin typeface="+mn-lt"/>
                          <a:cs typeface="Times New Roman" panose="02020603050405020304" pitchFamily="18" charset="0"/>
                        </a:rPr>
                        <a:t>Sentetik </a:t>
                      </a:r>
                      <a:r>
                        <a:rPr lang="tr-TR" sz="1400" b="0" spc="-55" dirty="0">
                          <a:solidFill>
                            <a:schemeClr val="tx1"/>
                          </a:solidFill>
                          <a:latin typeface="+mn-lt"/>
                          <a:cs typeface="Times New Roman" panose="02020603050405020304" pitchFamily="18" charset="0"/>
                        </a:rPr>
                        <a:t>Çim </a:t>
                      </a:r>
                      <a:r>
                        <a:rPr lang="tr-TR" sz="1400" b="0" spc="-45" dirty="0">
                          <a:solidFill>
                            <a:schemeClr val="tx1"/>
                          </a:solidFill>
                          <a:latin typeface="+mn-lt"/>
                          <a:cs typeface="Times New Roman" panose="02020603050405020304" pitchFamily="18" charset="0"/>
                        </a:rPr>
                        <a:t>Yüzeyli </a:t>
                      </a:r>
                      <a:r>
                        <a:rPr lang="tr-TR" sz="1400" b="0" spc="-50" dirty="0">
                          <a:solidFill>
                            <a:schemeClr val="tx1"/>
                          </a:solidFill>
                          <a:latin typeface="+mn-lt"/>
                          <a:cs typeface="Times New Roman" panose="02020603050405020304" pitchFamily="18" charset="0"/>
                        </a:rPr>
                        <a:t>Futbol</a:t>
                      </a:r>
                      <a:r>
                        <a:rPr lang="tr-TR" sz="1400" b="0" spc="-30" dirty="0">
                          <a:solidFill>
                            <a:schemeClr val="tx1"/>
                          </a:solidFill>
                          <a:latin typeface="+mn-lt"/>
                          <a:cs typeface="Times New Roman" panose="02020603050405020304" pitchFamily="18" charset="0"/>
                        </a:rPr>
                        <a:t> </a:t>
                      </a:r>
                      <a:r>
                        <a:rPr lang="tr-TR" sz="1400" b="0" spc="-50" dirty="0">
                          <a:solidFill>
                            <a:schemeClr val="tx1"/>
                          </a:solidFill>
                          <a:latin typeface="+mn-lt"/>
                          <a:cs typeface="Times New Roman" panose="02020603050405020304" pitchFamily="18" charset="0"/>
                        </a:rPr>
                        <a:t>Sahası</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8</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r h="467030">
                <a:tc>
                  <a:txBody>
                    <a:bodyPr/>
                    <a:lstStyle/>
                    <a:p>
                      <a:pPr marL="64135" algn="l">
                        <a:lnSpc>
                          <a:spcPct val="100000"/>
                        </a:lnSpc>
                        <a:spcBef>
                          <a:spcPts val="345"/>
                        </a:spcBef>
                      </a:pPr>
                      <a:r>
                        <a:rPr lang="tr-TR" sz="1400" b="0" spc="5" dirty="0">
                          <a:solidFill>
                            <a:schemeClr val="tx1"/>
                          </a:solidFill>
                          <a:latin typeface="+mn-lt"/>
                          <a:cs typeface="Times New Roman" panose="02020603050405020304" pitchFamily="18" charset="0"/>
                        </a:rPr>
                        <a:t>Açık </a:t>
                      </a:r>
                      <a:r>
                        <a:rPr lang="tr-TR" sz="1400" b="0" spc="10" dirty="0">
                          <a:solidFill>
                            <a:schemeClr val="tx1"/>
                          </a:solidFill>
                          <a:latin typeface="+mn-lt"/>
                          <a:cs typeface="Times New Roman" panose="02020603050405020304" pitchFamily="18" charset="0"/>
                        </a:rPr>
                        <a:t>Yüzme</a:t>
                      </a:r>
                      <a:r>
                        <a:rPr lang="tr-TR" sz="1400" b="0" spc="-8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Havuzu</a:t>
                      </a:r>
                      <a:endParaRPr lang="tr-TR" sz="1400" b="0" dirty="0">
                        <a:solidFill>
                          <a:schemeClr val="tx1"/>
                        </a:solidFill>
                        <a:latin typeface="+mn-lt"/>
                        <a:cs typeface="Times New Roman" panose="02020603050405020304" pitchFamily="18" charset="0"/>
                      </a:endParaRP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4971193"/>
                  </a:ext>
                </a:extLst>
              </a:tr>
              <a:tr h="467030">
                <a:tc>
                  <a:txBody>
                    <a:bodyPr/>
                    <a:lstStyle/>
                    <a:p>
                      <a:pPr marL="63500" algn="l">
                        <a:lnSpc>
                          <a:spcPct val="100000"/>
                        </a:lnSpc>
                        <a:spcBef>
                          <a:spcPts val="350"/>
                        </a:spcBef>
                      </a:pPr>
                      <a:r>
                        <a:rPr lang="tr-TR" sz="1400" b="0" spc="-60" dirty="0">
                          <a:solidFill>
                            <a:schemeClr val="tx1"/>
                          </a:solidFill>
                          <a:latin typeface="+mn-lt"/>
                          <a:cs typeface="Times New Roman" panose="02020603050405020304" pitchFamily="18" charset="0"/>
                        </a:rPr>
                        <a:t>Yarı </a:t>
                      </a:r>
                      <a:r>
                        <a:rPr lang="tr-TR" sz="1400" b="0" spc="-35" dirty="0">
                          <a:solidFill>
                            <a:schemeClr val="tx1"/>
                          </a:solidFill>
                          <a:latin typeface="+mn-lt"/>
                          <a:cs typeface="Times New Roman" panose="02020603050405020304" pitchFamily="18" charset="0"/>
                        </a:rPr>
                        <a:t>Olimpik </a:t>
                      </a:r>
                      <a:r>
                        <a:rPr lang="tr-TR" sz="1400" b="0" spc="-50" dirty="0">
                          <a:solidFill>
                            <a:schemeClr val="tx1"/>
                          </a:solidFill>
                          <a:latin typeface="+mn-lt"/>
                          <a:cs typeface="Times New Roman" panose="02020603050405020304" pitchFamily="18" charset="0"/>
                        </a:rPr>
                        <a:t>Kapalı </a:t>
                      </a:r>
                      <a:r>
                        <a:rPr lang="tr-TR" sz="1400" b="0" spc="-40" dirty="0">
                          <a:solidFill>
                            <a:schemeClr val="tx1"/>
                          </a:solidFill>
                          <a:latin typeface="+mn-lt"/>
                          <a:cs typeface="Times New Roman" panose="02020603050405020304" pitchFamily="18" charset="0"/>
                        </a:rPr>
                        <a:t>Yüzme</a:t>
                      </a:r>
                      <a:r>
                        <a:rPr lang="tr-TR" sz="1400" b="0" spc="-5" dirty="0">
                          <a:solidFill>
                            <a:schemeClr val="tx1"/>
                          </a:solidFill>
                          <a:latin typeface="+mn-lt"/>
                          <a:cs typeface="Times New Roman" panose="02020603050405020304" pitchFamily="18" charset="0"/>
                        </a:rPr>
                        <a:t> </a:t>
                      </a:r>
                      <a:r>
                        <a:rPr lang="tr-TR" sz="1400" b="0" spc="-50" dirty="0">
                          <a:solidFill>
                            <a:schemeClr val="tx1"/>
                          </a:solidFill>
                          <a:latin typeface="+mn-lt"/>
                          <a:cs typeface="Times New Roman" panose="02020603050405020304" pitchFamily="18" charset="0"/>
                        </a:rPr>
                        <a:t>Havuzu</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266656931"/>
                  </a:ext>
                </a:extLst>
              </a:tr>
              <a:tr h="467030">
                <a:tc>
                  <a:txBody>
                    <a:bodyPr/>
                    <a:lstStyle/>
                    <a:p>
                      <a:pPr marL="63500" algn="l">
                        <a:lnSpc>
                          <a:spcPct val="100000"/>
                        </a:lnSpc>
                        <a:spcBef>
                          <a:spcPts val="350"/>
                        </a:spcBef>
                      </a:pPr>
                      <a:r>
                        <a:rPr lang="tr-TR" sz="1400" b="0" spc="5" dirty="0">
                          <a:solidFill>
                            <a:schemeClr val="tx1"/>
                          </a:solidFill>
                          <a:latin typeface="+mn-lt"/>
                          <a:cs typeface="Times New Roman" panose="02020603050405020304" pitchFamily="18" charset="0"/>
                        </a:rPr>
                        <a:t>Sporcu Eğitim</a:t>
                      </a:r>
                      <a:r>
                        <a:rPr lang="tr-TR" sz="1400" b="0" spc="-25" dirty="0">
                          <a:solidFill>
                            <a:schemeClr val="tx1"/>
                          </a:solidFill>
                          <a:latin typeface="+mn-lt"/>
                          <a:cs typeface="Times New Roman" panose="02020603050405020304" pitchFamily="18" charset="0"/>
                        </a:rPr>
                        <a:t> </a:t>
                      </a:r>
                      <a:r>
                        <a:rPr lang="tr-TR" sz="1400" b="0" spc="10" dirty="0">
                          <a:solidFill>
                            <a:schemeClr val="tx1"/>
                          </a:solidFill>
                          <a:latin typeface="+mn-lt"/>
                          <a:cs typeface="Times New Roman" panose="02020603050405020304" pitchFamily="18" charset="0"/>
                        </a:rPr>
                        <a:t>Merkezi</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458057304"/>
                  </a:ext>
                </a:extLst>
              </a:tr>
              <a:tr h="467030">
                <a:tc>
                  <a:txBody>
                    <a:bodyPr/>
                    <a:lstStyle/>
                    <a:p>
                      <a:pPr marL="63500" algn="l">
                        <a:lnSpc>
                          <a:spcPct val="100000"/>
                        </a:lnSpc>
                        <a:spcBef>
                          <a:spcPts val="350"/>
                        </a:spcBef>
                      </a:pPr>
                      <a:r>
                        <a:rPr lang="tr-TR" sz="1400" b="0" spc="10" dirty="0">
                          <a:solidFill>
                            <a:schemeClr val="tx1"/>
                          </a:solidFill>
                          <a:latin typeface="+mn-lt"/>
                          <a:cs typeface="Times New Roman" panose="02020603050405020304" pitchFamily="18" charset="0"/>
                        </a:rPr>
                        <a:t>Gençlik</a:t>
                      </a:r>
                      <a:r>
                        <a:rPr lang="tr-TR" sz="1400" b="0" spc="-3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Merkezi</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smtClean="0">
                          <a:latin typeface="+mn-lt"/>
                          <a:cs typeface="Calibri"/>
                        </a:rPr>
                        <a:t>2</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0053671"/>
                  </a:ext>
                </a:extLst>
              </a:tr>
              <a:tr h="467030">
                <a:tc>
                  <a:txBody>
                    <a:bodyPr/>
                    <a:lstStyle/>
                    <a:p>
                      <a:pPr marL="63500" algn="l">
                        <a:lnSpc>
                          <a:spcPct val="100000"/>
                        </a:lnSpc>
                        <a:spcBef>
                          <a:spcPts val="350"/>
                        </a:spcBef>
                      </a:pPr>
                      <a:r>
                        <a:rPr lang="tr-TR" sz="1400" b="0" dirty="0">
                          <a:solidFill>
                            <a:schemeClr val="tx1"/>
                          </a:solidFill>
                          <a:latin typeface="+mn-lt"/>
                          <a:cs typeface="Times New Roman" panose="02020603050405020304" pitchFamily="18" charset="0"/>
                        </a:rPr>
                        <a:t>Çok </a:t>
                      </a:r>
                      <a:r>
                        <a:rPr lang="tr-TR" sz="1400" b="0" spc="10" dirty="0">
                          <a:solidFill>
                            <a:schemeClr val="tx1"/>
                          </a:solidFill>
                          <a:latin typeface="+mn-lt"/>
                          <a:cs typeface="Times New Roman" panose="02020603050405020304" pitchFamily="18" charset="0"/>
                        </a:rPr>
                        <a:t>Amaçlı </a:t>
                      </a:r>
                      <a:r>
                        <a:rPr lang="tr-TR" sz="1400" b="0" spc="5" dirty="0">
                          <a:solidFill>
                            <a:schemeClr val="tx1"/>
                          </a:solidFill>
                          <a:latin typeface="+mn-lt"/>
                          <a:cs typeface="Times New Roman" panose="02020603050405020304" pitchFamily="18" charset="0"/>
                        </a:rPr>
                        <a:t>Spor</a:t>
                      </a:r>
                      <a:r>
                        <a:rPr lang="tr-TR" sz="1400" b="0" spc="-40" dirty="0">
                          <a:solidFill>
                            <a:schemeClr val="tx1"/>
                          </a:solidFill>
                          <a:latin typeface="+mn-lt"/>
                          <a:cs typeface="Times New Roman" panose="02020603050405020304" pitchFamily="18" charset="0"/>
                        </a:rPr>
                        <a:t> </a:t>
                      </a:r>
                      <a:r>
                        <a:rPr lang="tr-TR" sz="1400" b="0" spc="5" dirty="0">
                          <a:solidFill>
                            <a:schemeClr val="tx1"/>
                          </a:solidFill>
                          <a:latin typeface="+mn-lt"/>
                          <a:cs typeface="Times New Roman" panose="02020603050405020304" pitchFamily="18" charset="0"/>
                        </a:rPr>
                        <a:t>Salonu</a:t>
                      </a:r>
                      <a:endParaRPr lang="tr-TR" sz="1400" b="0" dirty="0">
                        <a:solidFill>
                          <a:schemeClr val="tx1"/>
                        </a:solidFill>
                        <a:latin typeface="+mn-lt"/>
                        <a:cs typeface="Times New Roman" panose="02020603050405020304" pitchFamily="18" charset="0"/>
                      </a:endParaRPr>
                    </a:p>
                  </a:txBody>
                  <a:tcPr marL="0" marR="0" marT="4445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41910" algn="ctr">
                        <a:lnSpc>
                          <a:spcPct val="100000"/>
                        </a:lnSpc>
                        <a:spcBef>
                          <a:spcPts val="430"/>
                        </a:spcBef>
                      </a:pPr>
                      <a:r>
                        <a:rPr lang="tr-TR" sz="1400" b="1" dirty="0">
                          <a:latin typeface="+mn-lt"/>
                          <a:cs typeface="Calibri"/>
                        </a:rPr>
                        <a:t>1</a:t>
                      </a:r>
                      <a:endParaRPr sz="1400" b="1"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01902973"/>
                  </a:ext>
                </a:extLst>
              </a:tr>
            </a:tbl>
          </a:graphicData>
        </a:graphic>
      </p:graphicFrame>
    </p:spTree>
    <p:extLst>
      <p:ext uri="{BB962C8B-B14F-4D97-AF65-F5344CB8AC3E}">
        <p14:creationId xmlns:p14="http://schemas.microsoft.com/office/powerpoint/2010/main" val="25279412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5"/>
          <p:cNvSpPr txBox="1"/>
          <p:nvPr/>
        </p:nvSpPr>
        <p:spPr>
          <a:xfrm>
            <a:off x="684676" y="967866"/>
            <a:ext cx="10829662"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Altyapı ve Kentsel Dönüşüm Hizmetleri </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6801"/>
            <a:ext cx="7394906"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Çevre, Şehircilik ve İklim Değişikliği İl Müdürlüğü</a:t>
            </a:r>
          </a:p>
        </p:txBody>
      </p:sp>
      <p:sp>
        <p:nvSpPr>
          <p:cNvPr id="12" name="object 5"/>
          <p:cNvSpPr txBox="1"/>
          <p:nvPr/>
        </p:nvSpPr>
        <p:spPr>
          <a:xfrm>
            <a:off x="684671" y="4478174"/>
            <a:ext cx="488240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Tespit Edilen Riskli Bina Sayıları İl Geneli (</a:t>
            </a:r>
            <a:r>
              <a:rPr kumimoji="0" lang="tr-TR" sz="1600" b="1" i="0" u="none" strike="noStrike" kern="1200" cap="none" spc="-10" normalizeH="0" baseline="0" noProof="0" dirty="0" smtClean="0">
                <a:ln>
                  <a:noFill/>
                </a:ln>
                <a:solidFill>
                  <a:prstClr val="white"/>
                </a:solidFill>
                <a:effectLst/>
                <a:uLnTx/>
                <a:uFillTx/>
                <a:latin typeface="Calibri" panose="020F0502020204030204"/>
                <a:ea typeface="+mn-ea"/>
                <a:cs typeface="Calibri"/>
              </a:rPr>
              <a:t>2014-2024)</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9" name="Tablo 8"/>
          <p:cNvGraphicFramePr>
            <a:graphicFrameLocks noGrp="1"/>
          </p:cNvGraphicFramePr>
          <p:nvPr>
            <p:extLst>
              <p:ext uri="{D42A27DB-BD31-4B8C-83A1-F6EECF244321}">
                <p14:modId xmlns:p14="http://schemas.microsoft.com/office/powerpoint/2010/main" val="994579073"/>
              </p:ext>
            </p:extLst>
          </p:nvPr>
        </p:nvGraphicFramePr>
        <p:xfrm>
          <a:off x="684672" y="1472995"/>
          <a:ext cx="4882409" cy="2839779"/>
        </p:xfrm>
        <a:graphic>
          <a:graphicData uri="http://schemas.openxmlformats.org/drawingml/2006/table">
            <a:tbl>
              <a:tblPr/>
              <a:tblGrid>
                <a:gridCol w="1344596">
                  <a:extLst>
                    <a:ext uri="{9D8B030D-6E8A-4147-A177-3AD203B41FA5}">
                      <a16:colId xmlns:a16="http://schemas.microsoft.com/office/drawing/2014/main" val="839246816"/>
                    </a:ext>
                  </a:extLst>
                </a:gridCol>
                <a:gridCol w="1228095">
                  <a:extLst>
                    <a:ext uri="{9D8B030D-6E8A-4147-A177-3AD203B41FA5}">
                      <a16:colId xmlns:a16="http://schemas.microsoft.com/office/drawing/2014/main" val="1620524514"/>
                    </a:ext>
                  </a:extLst>
                </a:gridCol>
                <a:gridCol w="1149227">
                  <a:extLst>
                    <a:ext uri="{9D8B030D-6E8A-4147-A177-3AD203B41FA5}">
                      <a16:colId xmlns:a16="http://schemas.microsoft.com/office/drawing/2014/main" val="1250325759"/>
                    </a:ext>
                  </a:extLst>
                </a:gridCol>
                <a:gridCol w="1160491">
                  <a:extLst>
                    <a:ext uri="{9D8B030D-6E8A-4147-A177-3AD203B41FA5}">
                      <a16:colId xmlns:a16="http://schemas.microsoft.com/office/drawing/2014/main" val="3628288906"/>
                    </a:ext>
                  </a:extLst>
                </a:gridCol>
              </a:tblGrid>
              <a:tr h="545090">
                <a:tc>
                  <a:txBody>
                    <a:bodyPr/>
                    <a:lstStyle/>
                    <a:p>
                      <a:pPr algn="ctr">
                        <a:lnSpc>
                          <a:spcPct val="115000"/>
                        </a:lnSpc>
                        <a:spcAft>
                          <a:spcPts val="0"/>
                        </a:spcAft>
                      </a:pPr>
                      <a:r>
                        <a:rPr lang="tr-TR" sz="1400" b="1" dirty="0">
                          <a:effectLst/>
                          <a:latin typeface="+mn-lt"/>
                        </a:rPr>
                        <a:t>Yapılan İşlem</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a:t>
                      </a:r>
                      <a:r>
                        <a:rPr lang="tr-TR" sz="1400" b="1" dirty="0" smtClean="0">
                          <a:effectLst/>
                          <a:latin typeface="+mn-lt"/>
                        </a:rPr>
                        <a:t>2013-2023)</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smtClean="0">
                          <a:effectLst/>
                          <a:latin typeface="+mn-lt"/>
                        </a:rPr>
                        <a:t>2024</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dirty="0">
                          <a:effectLst/>
                          <a:latin typeface="+mn-lt"/>
                        </a:rPr>
                        <a:t>Genel </a:t>
                      </a:r>
                    </a:p>
                    <a:p>
                      <a:pPr algn="ctr">
                        <a:lnSpc>
                          <a:spcPct val="115000"/>
                        </a:lnSpc>
                        <a:spcAft>
                          <a:spcPts val="0"/>
                        </a:spcAft>
                      </a:pPr>
                      <a:r>
                        <a:rPr lang="tr-TR" sz="1400" b="1" dirty="0">
                          <a:effectLst/>
                          <a:latin typeface="+mn-lt"/>
                        </a:rPr>
                        <a:t>Toplam</a:t>
                      </a:r>
                      <a:endParaRPr lang="tr-TR" sz="1400" b="1" dirty="0">
                        <a:solidFill>
                          <a:schemeClr val="bg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84553080"/>
                  </a:ext>
                </a:extLst>
              </a:tr>
              <a:tr h="774827">
                <a:tc>
                  <a:txBody>
                    <a:bodyPr/>
                    <a:lstStyle/>
                    <a:p>
                      <a:pPr algn="l">
                        <a:lnSpc>
                          <a:spcPct val="115000"/>
                        </a:lnSpc>
                        <a:spcAft>
                          <a:spcPts val="0"/>
                        </a:spcAft>
                      </a:pPr>
                      <a:r>
                        <a:rPr lang="tr-TR" sz="1400" dirty="0">
                          <a:effectLst/>
                          <a:latin typeface="+mn-lt"/>
                        </a:rPr>
                        <a:t>Tespit Edilen Riskli Yapı Sayısı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dirty="0" smtClean="0">
                          <a:effectLst/>
                          <a:latin typeface="+mn-lt"/>
                        </a:rPr>
                        <a:t>2.607</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dirty="0" smtClean="0">
                          <a:solidFill>
                            <a:schemeClr val="tx1"/>
                          </a:solidFill>
                          <a:effectLst/>
                          <a:latin typeface="+mn-lt"/>
                          <a:ea typeface="+mn-ea"/>
                        </a:rPr>
                        <a:t>82</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dirty="0" smtClean="0">
                          <a:effectLst/>
                          <a:latin typeface="+mn-lt"/>
                        </a:rPr>
                        <a:t>2.685</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94901445"/>
                  </a:ext>
                </a:extLst>
              </a:tr>
              <a:tr h="655252">
                <a:tc>
                  <a:txBody>
                    <a:bodyPr/>
                    <a:lstStyle/>
                    <a:p>
                      <a:pPr algn="l">
                        <a:lnSpc>
                          <a:spcPct val="115000"/>
                        </a:lnSpc>
                        <a:spcAft>
                          <a:spcPts val="0"/>
                        </a:spcAft>
                      </a:pPr>
                      <a:r>
                        <a:rPr lang="tr-TR" sz="1400" dirty="0">
                          <a:effectLst/>
                          <a:latin typeface="+mn-lt"/>
                        </a:rPr>
                        <a:t>Yıkılan Riskli Bina Sayısı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dirty="0" smtClean="0">
                          <a:effectLst/>
                          <a:latin typeface="+mn-lt"/>
                        </a:rPr>
                        <a:t>2.575</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dirty="0" smtClean="0">
                          <a:solidFill>
                            <a:schemeClr val="tx1"/>
                          </a:solidFill>
                          <a:effectLst/>
                          <a:latin typeface="+mn-lt"/>
                          <a:ea typeface="+mn-ea"/>
                        </a:rPr>
                        <a:t>35</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dirty="0" smtClean="0">
                          <a:effectLst/>
                          <a:latin typeface="+mn-lt"/>
                        </a:rPr>
                        <a:t>2.610</a:t>
                      </a:r>
                      <a:endParaRPr lang="tr-TR" sz="1400" b="1" dirty="0">
                        <a:solidFill>
                          <a:schemeClr val="tx1"/>
                        </a:solidFill>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r h="774827">
                <a:tc>
                  <a:txBody>
                    <a:bodyPr/>
                    <a:lstStyle/>
                    <a:p>
                      <a:pPr algn="l">
                        <a:lnSpc>
                          <a:spcPct val="115000"/>
                        </a:lnSpc>
                        <a:spcAft>
                          <a:spcPts val="0"/>
                        </a:spcAft>
                      </a:pPr>
                      <a:r>
                        <a:rPr lang="tr-TR" sz="1400" dirty="0">
                          <a:effectLst/>
                          <a:latin typeface="+mn-lt"/>
                        </a:rPr>
                        <a:t>Yapılan Kira Yardımı Miktarları</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300" dirty="0" smtClean="0">
                          <a:effectLst/>
                          <a:latin typeface="+mn-lt"/>
                        </a:rPr>
                        <a:t>61.904.767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300" dirty="0" smtClean="0">
                          <a:effectLst/>
                          <a:latin typeface="+mn-lt"/>
                        </a:rPr>
                        <a:t>5.161.874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300" dirty="0" smtClean="0">
                          <a:effectLst/>
                          <a:latin typeface="+mn-lt"/>
                        </a:rPr>
                        <a:t>67.066.642 </a:t>
                      </a:r>
                      <a:r>
                        <a:rPr lang="tr-TR" sz="1300" dirty="0">
                          <a:effectLst/>
                          <a:latin typeface="+mn-lt"/>
                        </a:rPr>
                        <a:t>₺</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62765386"/>
                  </a:ext>
                </a:extLst>
              </a:tr>
            </a:tbl>
          </a:graphicData>
        </a:graphic>
      </p:graphicFrame>
      <p:graphicFrame>
        <p:nvGraphicFramePr>
          <p:cNvPr id="10" name="Tablo 9"/>
          <p:cNvGraphicFramePr>
            <a:graphicFrameLocks noGrp="1"/>
          </p:cNvGraphicFramePr>
          <p:nvPr>
            <p:extLst>
              <p:ext uri="{D42A27DB-BD31-4B8C-83A1-F6EECF244321}">
                <p14:modId xmlns:p14="http://schemas.microsoft.com/office/powerpoint/2010/main" val="2244778319"/>
              </p:ext>
            </p:extLst>
          </p:nvPr>
        </p:nvGraphicFramePr>
        <p:xfrm>
          <a:off x="684672" y="4816333"/>
          <a:ext cx="4882409" cy="831433"/>
        </p:xfrm>
        <a:graphic>
          <a:graphicData uri="http://schemas.openxmlformats.org/drawingml/2006/table">
            <a:tbl>
              <a:tblPr/>
              <a:tblGrid>
                <a:gridCol w="2119036">
                  <a:extLst>
                    <a:ext uri="{9D8B030D-6E8A-4147-A177-3AD203B41FA5}">
                      <a16:colId xmlns:a16="http://schemas.microsoft.com/office/drawing/2014/main" val="839246816"/>
                    </a:ext>
                  </a:extLst>
                </a:gridCol>
                <a:gridCol w="1375600">
                  <a:extLst>
                    <a:ext uri="{9D8B030D-6E8A-4147-A177-3AD203B41FA5}">
                      <a16:colId xmlns:a16="http://schemas.microsoft.com/office/drawing/2014/main" val="1620524514"/>
                    </a:ext>
                  </a:extLst>
                </a:gridCol>
                <a:gridCol w="1387773">
                  <a:extLst>
                    <a:ext uri="{9D8B030D-6E8A-4147-A177-3AD203B41FA5}">
                      <a16:colId xmlns:a16="http://schemas.microsoft.com/office/drawing/2014/main" val="1250325759"/>
                    </a:ext>
                  </a:extLst>
                </a:gridCol>
              </a:tblGrid>
              <a:tr h="343461">
                <a:tc>
                  <a:txBody>
                    <a:bodyPr/>
                    <a:lstStyle/>
                    <a:p>
                      <a:pPr algn="ctr">
                        <a:lnSpc>
                          <a:spcPct val="115000"/>
                        </a:lnSpc>
                        <a:spcAft>
                          <a:spcPts val="0"/>
                        </a:spcAft>
                      </a:pPr>
                      <a:endParaRPr lang="tr-TR" sz="1400"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kern="1200" dirty="0">
                          <a:effectLst/>
                          <a:latin typeface="+mn-lt"/>
                        </a:rPr>
                        <a:t>Yapı Adedi</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15000"/>
                        </a:lnSpc>
                        <a:spcAft>
                          <a:spcPts val="0"/>
                        </a:spcAft>
                      </a:pPr>
                      <a:r>
                        <a:rPr lang="tr-TR" sz="1400" b="1" kern="1200" dirty="0">
                          <a:effectLst/>
                          <a:latin typeface="+mn-lt"/>
                        </a:rPr>
                        <a:t>Yıkılan Bina</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094901445"/>
                  </a:ext>
                </a:extLst>
              </a:tr>
              <a:tr h="487972">
                <a:tc>
                  <a:txBody>
                    <a:bodyPr/>
                    <a:lstStyle/>
                    <a:p>
                      <a:pPr algn="ctr">
                        <a:lnSpc>
                          <a:spcPct val="115000"/>
                        </a:lnSpc>
                        <a:spcAft>
                          <a:spcPts val="0"/>
                        </a:spcAft>
                      </a:pPr>
                      <a:r>
                        <a:rPr lang="tr-TR" sz="1400" b="1" kern="1200" dirty="0">
                          <a:effectLst/>
                          <a:latin typeface="+mn-lt"/>
                        </a:rPr>
                        <a:t>Toplam</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15000"/>
                        </a:lnSpc>
                        <a:spcAft>
                          <a:spcPts val="0"/>
                        </a:spcAft>
                      </a:pPr>
                      <a:r>
                        <a:rPr lang="tr-TR" sz="1400" kern="1200" dirty="0" smtClean="0">
                          <a:effectLst/>
                          <a:latin typeface="+mn-lt"/>
                        </a:rPr>
                        <a:t>2.689</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15000"/>
                        </a:lnSpc>
                        <a:spcAft>
                          <a:spcPts val="0"/>
                        </a:spcAft>
                      </a:pPr>
                      <a:r>
                        <a:rPr lang="tr-TR" sz="1400" b="0" kern="1200" dirty="0" smtClean="0">
                          <a:effectLst/>
                          <a:latin typeface="+mn-lt"/>
                          <a:ea typeface="+mn-ea"/>
                        </a:rPr>
                        <a:t>2.610</a:t>
                      </a:r>
                      <a:endParaRPr lang="tr-TR" sz="1400" b="1" dirty="0">
                        <a:effectLst/>
                        <a:latin typeface="+mn-lt"/>
                        <a:ea typeface="Times New Roman"/>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26882183"/>
                  </a:ext>
                </a:extLst>
              </a:tr>
            </a:tbl>
          </a:graphicData>
        </a:graphic>
      </p:graphicFrame>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024" y="1472995"/>
            <a:ext cx="5678314" cy="4201664"/>
          </a:xfrm>
          <a:prstGeom prst="rect">
            <a:avLst/>
          </a:prstGeom>
        </p:spPr>
      </p:pic>
    </p:spTree>
    <p:extLst>
      <p:ext uri="{BB962C8B-B14F-4D97-AF65-F5344CB8AC3E}">
        <p14:creationId xmlns:p14="http://schemas.microsoft.com/office/powerpoint/2010/main" val="1656051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8" name="Metin kutusu 7"/>
          <p:cNvSpPr txBox="1"/>
          <p:nvPr/>
        </p:nvSpPr>
        <p:spPr>
          <a:xfrm>
            <a:off x="417444" y="236801"/>
            <a:ext cx="7270618"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Çevre, Şehircilik ve İklim Değişikliği İl Müdürlüğü</a:t>
            </a:r>
          </a:p>
        </p:txBody>
      </p:sp>
      <p:graphicFrame>
        <p:nvGraphicFramePr>
          <p:cNvPr id="11" name="Tablo 10">
            <a:extLst>
              <a:ext uri="{FF2B5EF4-FFF2-40B4-BE49-F238E27FC236}">
                <a16:creationId xmlns:a16="http://schemas.microsoft.com/office/drawing/2014/main" id="{FE5116EE-F3F3-4000-AEA9-06B537A7CD67}"/>
              </a:ext>
            </a:extLst>
          </p:cNvPr>
          <p:cNvGraphicFramePr>
            <a:graphicFrameLocks noGrp="1"/>
          </p:cNvGraphicFramePr>
          <p:nvPr>
            <p:extLst>
              <p:ext uri="{D42A27DB-BD31-4B8C-83A1-F6EECF244321}">
                <p14:modId xmlns:p14="http://schemas.microsoft.com/office/powerpoint/2010/main" val="2092070473"/>
              </p:ext>
            </p:extLst>
          </p:nvPr>
        </p:nvGraphicFramePr>
        <p:xfrm>
          <a:off x="417444" y="1126727"/>
          <a:ext cx="11355245" cy="5161322"/>
        </p:xfrm>
        <a:graphic>
          <a:graphicData uri="http://schemas.openxmlformats.org/drawingml/2006/table">
            <a:tbl>
              <a:tblPr/>
              <a:tblGrid>
                <a:gridCol w="851648">
                  <a:extLst>
                    <a:ext uri="{9D8B030D-6E8A-4147-A177-3AD203B41FA5}">
                      <a16:colId xmlns:a16="http://schemas.microsoft.com/office/drawing/2014/main" val="518864287"/>
                    </a:ext>
                  </a:extLst>
                </a:gridCol>
                <a:gridCol w="378508">
                  <a:extLst>
                    <a:ext uri="{9D8B030D-6E8A-4147-A177-3AD203B41FA5}">
                      <a16:colId xmlns:a16="http://schemas.microsoft.com/office/drawing/2014/main" val="3881023445"/>
                    </a:ext>
                  </a:extLst>
                </a:gridCol>
                <a:gridCol w="662389">
                  <a:extLst>
                    <a:ext uri="{9D8B030D-6E8A-4147-A177-3AD203B41FA5}">
                      <a16:colId xmlns:a16="http://schemas.microsoft.com/office/drawing/2014/main" val="1622254699"/>
                    </a:ext>
                  </a:extLst>
                </a:gridCol>
                <a:gridCol w="378508">
                  <a:extLst>
                    <a:ext uri="{9D8B030D-6E8A-4147-A177-3AD203B41FA5}">
                      <a16:colId xmlns:a16="http://schemas.microsoft.com/office/drawing/2014/main" val="400068172"/>
                    </a:ext>
                  </a:extLst>
                </a:gridCol>
                <a:gridCol w="662389">
                  <a:extLst>
                    <a:ext uri="{9D8B030D-6E8A-4147-A177-3AD203B41FA5}">
                      <a16:colId xmlns:a16="http://schemas.microsoft.com/office/drawing/2014/main" val="1514445721"/>
                    </a:ext>
                  </a:extLst>
                </a:gridCol>
                <a:gridCol w="378508">
                  <a:extLst>
                    <a:ext uri="{9D8B030D-6E8A-4147-A177-3AD203B41FA5}">
                      <a16:colId xmlns:a16="http://schemas.microsoft.com/office/drawing/2014/main" val="303252689"/>
                    </a:ext>
                  </a:extLst>
                </a:gridCol>
                <a:gridCol w="662389">
                  <a:extLst>
                    <a:ext uri="{9D8B030D-6E8A-4147-A177-3AD203B41FA5}">
                      <a16:colId xmlns:a16="http://schemas.microsoft.com/office/drawing/2014/main" val="3945009946"/>
                    </a:ext>
                  </a:extLst>
                </a:gridCol>
                <a:gridCol w="473134">
                  <a:extLst>
                    <a:ext uri="{9D8B030D-6E8A-4147-A177-3AD203B41FA5}">
                      <a16:colId xmlns:a16="http://schemas.microsoft.com/office/drawing/2014/main" val="3688488047"/>
                    </a:ext>
                  </a:extLst>
                </a:gridCol>
                <a:gridCol w="567762">
                  <a:extLst>
                    <a:ext uri="{9D8B030D-6E8A-4147-A177-3AD203B41FA5}">
                      <a16:colId xmlns:a16="http://schemas.microsoft.com/office/drawing/2014/main" val="2776769271"/>
                    </a:ext>
                  </a:extLst>
                </a:gridCol>
                <a:gridCol w="378508">
                  <a:extLst>
                    <a:ext uri="{9D8B030D-6E8A-4147-A177-3AD203B41FA5}">
                      <a16:colId xmlns:a16="http://schemas.microsoft.com/office/drawing/2014/main" val="3699261480"/>
                    </a:ext>
                  </a:extLst>
                </a:gridCol>
                <a:gridCol w="662389">
                  <a:extLst>
                    <a:ext uri="{9D8B030D-6E8A-4147-A177-3AD203B41FA5}">
                      <a16:colId xmlns:a16="http://schemas.microsoft.com/office/drawing/2014/main" val="1269529664"/>
                    </a:ext>
                  </a:extLst>
                </a:gridCol>
                <a:gridCol w="473134">
                  <a:extLst>
                    <a:ext uri="{9D8B030D-6E8A-4147-A177-3AD203B41FA5}">
                      <a16:colId xmlns:a16="http://schemas.microsoft.com/office/drawing/2014/main" val="3079921569"/>
                    </a:ext>
                  </a:extLst>
                </a:gridCol>
                <a:gridCol w="662389">
                  <a:extLst>
                    <a:ext uri="{9D8B030D-6E8A-4147-A177-3AD203B41FA5}">
                      <a16:colId xmlns:a16="http://schemas.microsoft.com/office/drawing/2014/main" val="4248581590"/>
                    </a:ext>
                  </a:extLst>
                </a:gridCol>
                <a:gridCol w="378508">
                  <a:extLst>
                    <a:ext uri="{9D8B030D-6E8A-4147-A177-3AD203B41FA5}">
                      <a16:colId xmlns:a16="http://schemas.microsoft.com/office/drawing/2014/main" val="1107866525"/>
                    </a:ext>
                  </a:extLst>
                </a:gridCol>
                <a:gridCol w="662389">
                  <a:extLst>
                    <a:ext uri="{9D8B030D-6E8A-4147-A177-3AD203B41FA5}">
                      <a16:colId xmlns:a16="http://schemas.microsoft.com/office/drawing/2014/main" val="2893983994"/>
                    </a:ext>
                  </a:extLst>
                </a:gridCol>
                <a:gridCol w="385849">
                  <a:extLst>
                    <a:ext uri="{9D8B030D-6E8A-4147-A177-3AD203B41FA5}">
                      <a16:colId xmlns:a16="http://schemas.microsoft.com/office/drawing/2014/main" val="4015545689"/>
                    </a:ext>
                  </a:extLst>
                </a:gridCol>
                <a:gridCol w="501445">
                  <a:extLst>
                    <a:ext uri="{9D8B030D-6E8A-4147-A177-3AD203B41FA5}">
                      <a16:colId xmlns:a16="http://schemas.microsoft.com/office/drawing/2014/main" val="1272685917"/>
                    </a:ext>
                  </a:extLst>
                </a:gridCol>
                <a:gridCol w="511278">
                  <a:extLst>
                    <a:ext uri="{9D8B030D-6E8A-4147-A177-3AD203B41FA5}">
                      <a16:colId xmlns:a16="http://schemas.microsoft.com/office/drawing/2014/main" val="2141668512"/>
                    </a:ext>
                  </a:extLst>
                </a:gridCol>
                <a:gridCol w="570271">
                  <a:extLst>
                    <a:ext uri="{9D8B030D-6E8A-4147-A177-3AD203B41FA5}">
                      <a16:colId xmlns:a16="http://schemas.microsoft.com/office/drawing/2014/main" val="3267092296"/>
                    </a:ext>
                  </a:extLst>
                </a:gridCol>
                <a:gridCol w="442451">
                  <a:extLst>
                    <a:ext uri="{9D8B030D-6E8A-4147-A177-3AD203B41FA5}">
                      <a16:colId xmlns:a16="http://schemas.microsoft.com/office/drawing/2014/main" val="2046055109"/>
                    </a:ext>
                  </a:extLst>
                </a:gridCol>
                <a:gridCol w="711399">
                  <a:extLst>
                    <a:ext uri="{9D8B030D-6E8A-4147-A177-3AD203B41FA5}">
                      <a16:colId xmlns:a16="http://schemas.microsoft.com/office/drawing/2014/main" val="899590852"/>
                    </a:ext>
                  </a:extLst>
                </a:gridCol>
              </a:tblGrid>
              <a:tr h="325879">
                <a:tc rowSpan="3">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rgbClr val="000000"/>
                          </a:solidFill>
                          <a:effectLst/>
                          <a:latin typeface="Calibri" panose="020F0502020204030204" pitchFamily="34" charset="0"/>
                        </a:rPr>
                        <a:t>İLÇE</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YIKIK</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ACİL YIKILACAK</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AĞIR</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ORTA</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AZ HASARLI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HASARSIZ</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TESPİT YAPILAMADI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chemeClr val="tx1"/>
                          </a:solidFill>
                          <a:effectLst/>
                          <a:latin typeface="Calibri" panose="020F0502020204030204" pitchFamily="34" charset="0"/>
                        </a:rPr>
                        <a:t>GİRİLEMEDİ</a:t>
                      </a:r>
                      <a:endParaRPr lang="tr-TR" sz="900" b="1" i="0" u="none" strike="noStrike" dirty="0">
                        <a:solidFill>
                          <a:schemeClr val="tx1"/>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rowSpan="2" hMerge="1">
                  <a:txBody>
                    <a:bodyPr/>
                    <a:lstStyle/>
                    <a:p>
                      <a:endParaRPr lang="tr-TR"/>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TOPLAM </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tr-TR"/>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TOPLAM ACİL+AĞIR+YIKIK+ORTA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rowSpan="2" hMerge="1">
                  <a:txBody>
                    <a:bodyPr/>
                    <a:lstStyle/>
                    <a:p>
                      <a:endParaRPr lang="tr-TR"/>
                    </a:p>
                  </a:txBody>
                  <a:tcPr/>
                </a:tc>
                <a:extLst>
                  <a:ext uri="{0D108BD9-81ED-4DB2-BD59-A6C34878D82A}">
                    <a16:rowId xmlns:a16="http://schemas.microsoft.com/office/drawing/2014/main" val="4292968997"/>
                  </a:ext>
                </a:extLst>
              </a:tr>
              <a:tr h="564857">
                <a:tc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vMerge="1">
                  <a:txBody>
                    <a:bodyPr/>
                    <a:lstStyle/>
                    <a:p>
                      <a:endParaRPr lang="tr-TR"/>
                    </a:p>
                  </a:txBody>
                  <a:tcPr/>
                </a:tc>
                <a:tc hMerge="1" vMerge="1">
                  <a:txBody>
                    <a:bodyPr/>
                    <a:lstStyle/>
                    <a:p>
                      <a:endParaRPr lang="tr-TR"/>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smtClean="0">
                          <a:solidFill>
                            <a:srgbClr val="000000"/>
                          </a:solidFill>
                          <a:effectLst/>
                          <a:latin typeface="Calibri" panose="020F0502020204030204" pitchFamily="34" charset="0"/>
                        </a:rPr>
                        <a:t>TESPİT SAYISI</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endParaRPr lang="tr-TR"/>
                    </a:p>
                  </a:txBody>
                  <a:tcPr/>
                </a:tc>
                <a:tc gridSpan="2" vMerge="1">
                  <a:txBody>
                    <a:bodyPr/>
                    <a:lstStyle/>
                    <a:p>
                      <a:endParaRPr lang="tr-TR"/>
                    </a:p>
                  </a:txBody>
                  <a:tcPr/>
                </a:tc>
                <a:tc hMerge="1" vMerge="1">
                  <a:txBody>
                    <a:bodyPr/>
                    <a:lstStyle/>
                    <a:p>
                      <a:endParaRPr lang="tr-TR"/>
                    </a:p>
                  </a:txBody>
                  <a:tcPr/>
                </a:tc>
                <a:extLst>
                  <a:ext uri="{0D108BD9-81ED-4DB2-BD59-A6C34878D82A}">
                    <a16:rowId xmlns:a16="http://schemas.microsoft.com/office/drawing/2014/main" val="1593668965"/>
                  </a:ext>
                </a:extLst>
              </a:tr>
              <a:tr h="749525">
                <a:tc vMerge="1">
                  <a:txBody>
                    <a:bodyPr/>
                    <a:lstStyle/>
                    <a:p>
                      <a:endParaRPr lang="tr-TR"/>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BİNA</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BAĞIMSIZ      BÖLÜM</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extLst>
                  <a:ext uri="{0D108BD9-81ED-4DB2-BD59-A6C34878D82A}">
                    <a16:rowId xmlns:a16="http://schemas.microsoft.com/office/drawing/2014/main" val="1586805294"/>
                  </a:ext>
                </a:extLst>
              </a:tr>
              <a:tr h="92753">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7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989525"/>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ADAKLI</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305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403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541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269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856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1.282</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312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414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0318607"/>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GENÇ</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816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1.251</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1.247</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1.861</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928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1.948</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3.155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5.299</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857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smtClean="0">
                          <a:solidFill>
                            <a:srgbClr val="000000"/>
                          </a:solidFill>
                          <a:effectLst/>
                          <a:latin typeface="Calibri" panose="020F0502020204030204" pitchFamily="34" charset="0"/>
                        </a:rPr>
                        <a:t>1.327</a:t>
                      </a:r>
                      <a:endParaRPr lang="tr-TR" sz="10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158295"/>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KARLIOVA</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184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385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776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696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1.123</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60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63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54728590"/>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KİĞI</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582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508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214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55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832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1.390</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344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589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5827846"/>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MERKEZ</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1.508</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1.873</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2.127</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3785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3.162</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smtClean="0">
                          <a:solidFill>
                            <a:srgbClr val="000000"/>
                          </a:solidFill>
                          <a:effectLst/>
                          <a:latin typeface="Calibri" panose="020F0502020204030204" pitchFamily="34" charset="0"/>
                        </a:rPr>
                        <a:t>16.494</a:t>
                      </a:r>
                      <a:endParaRPr lang="tr-TR" sz="900" b="0"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86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173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327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7.077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22.796</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1.581</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smtClean="0">
                          <a:solidFill>
                            <a:srgbClr val="000000"/>
                          </a:solidFill>
                          <a:effectLst/>
                          <a:latin typeface="Calibri" panose="020F0502020204030204" pitchFamily="34" charset="0"/>
                        </a:rPr>
                        <a:t>2.017</a:t>
                      </a:r>
                      <a:endParaRPr lang="tr-TR" sz="10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75335397"/>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SOLHAN</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111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436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194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388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53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803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1.108</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104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117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11450101"/>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YAYLADERE</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272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148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33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73</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19</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26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358</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717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154</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282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29236022"/>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YEDİSU</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15</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42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66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dirty="0">
                          <a:solidFill>
                            <a:srgbClr val="000000"/>
                          </a:solidFill>
                          <a:effectLst/>
                          <a:latin typeface="Calibri" panose="020F0502020204030204" pitchFamily="34" charset="0"/>
                        </a:rPr>
                        <a:t>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0" i="0" u="none" strike="noStrike">
                          <a:solidFill>
                            <a:srgbClr val="000000"/>
                          </a:solidFill>
                          <a:effectLst/>
                          <a:latin typeface="Calibri" panose="020F0502020204030204" pitchFamily="34" charset="0"/>
                        </a:rPr>
                        <a:t>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a:solidFill>
                            <a:srgbClr val="000000"/>
                          </a:solidFill>
                          <a:effectLst/>
                          <a:latin typeface="Calibri" panose="020F0502020204030204" pitchFamily="34" charset="0"/>
                        </a:rPr>
                        <a:t>70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100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1000" b="1" i="0" u="none" strike="noStrike" dirty="0">
                          <a:solidFill>
                            <a:srgbClr val="000000"/>
                          </a:solidFill>
                          <a:effectLst/>
                          <a:latin typeface="Calibri" panose="020F0502020204030204" pitchFamily="34" charset="0"/>
                        </a:rPr>
                        <a:t>16</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73990393"/>
                  </a:ext>
                </a:extLst>
              </a:tr>
              <a:tr h="5252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900" b="0" i="0" u="none" strike="noStrike">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fontAlgn="b"/>
                      <a:endParaRPr lang="tr-TR" sz="1000" b="1" i="0" u="none" strike="noStrike" dirty="0">
                        <a:solidFill>
                          <a:srgbClr val="000000"/>
                        </a:solidFill>
                        <a:effectLst/>
                        <a:latin typeface="Calibri" panose="020F0502020204030204" pitchFamily="34" charset="0"/>
                      </a:endParaRPr>
                    </a:p>
                  </a:txBody>
                  <a:tcPr marL="2649" marR="2649" marT="2649"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57102118"/>
                  </a:ext>
                </a:extLst>
              </a:tr>
              <a:tr h="358467">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rtl="0" fontAlgn="ctr"/>
                      <a:r>
                        <a:rPr lang="tr-TR" sz="900" b="1" i="0" u="none" strike="noStrike" dirty="0">
                          <a:solidFill>
                            <a:srgbClr val="000000"/>
                          </a:solidFill>
                          <a:effectLst/>
                          <a:latin typeface="Calibri" panose="020F0502020204030204" pitchFamily="34" charset="0"/>
                        </a:rPr>
                        <a:t>TOPLAM</a:t>
                      </a:r>
                    </a:p>
                  </a:txBody>
                  <a:tcPr marL="23841"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62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21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3.284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4.570</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81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172</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4.795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7.774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5.037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20.228</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220</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341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371</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a:solidFill>
                            <a:srgbClr val="000000"/>
                          </a:solidFill>
                          <a:effectLst/>
                          <a:latin typeface="Calibri" panose="020F0502020204030204" pitchFamily="34" charset="0"/>
                        </a:rPr>
                        <a:t>647</a:t>
                      </a: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13.847</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33.815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3.424</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rtl="0" fontAlgn="ctr"/>
                      <a:r>
                        <a:rPr lang="tr-TR" sz="900" b="1" i="0" u="none" strike="noStrike" dirty="0" smtClean="0">
                          <a:solidFill>
                            <a:srgbClr val="000000"/>
                          </a:solidFill>
                          <a:effectLst/>
                          <a:latin typeface="Calibri" panose="020F0502020204030204" pitchFamily="34" charset="0"/>
                        </a:rPr>
                        <a:t>4.825</a:t>
                      </a:r>
                      <a:endParaRPr lang="tr-TR" sz="900" b="1" i="0" u="none" strike="noStrike" dirty="0">
                        <a:solidFill>
                          <a:srgbClr val="000000"/>
                        </a:solidFill>
                        <a:effectLst/>
                        <a:latin typeface="Calibri" panose="020F0502020204030204" pitchFamily="34" charset="0"/>
                      </a:endParaRPr>
                    </a:p>
                  </a:txBody>
                  <a:tcPr marL="2649" marR="2649" marT="264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9CDE5"/>
                    </a:solidFill>
                  </a:tcPr>
                </a:tc>
                <a:extLst>
                  <a:ext uri="{0D108BD9-81ED-4DB2-BD59-A6C34878D82A}">
                    <a16:rowId xmlns:a16="http://schemas.microsoft.com/office/drawing/2014/main" val="2662074164"/>
                  </a:ext>
                </a:extLst>
              </a:tr>
            </a:tbl>
          </a:graphicData>
        </a:graphic>
      </p:graphicFrame>
      <p:sp>
        <p:nvSpPr>
          <p:cNvPr id="5" name="object 5"/>
          <p:cNvSpPr txBox="1"/>
          <p:nvPr/>
        </p:nvSpPr>
        <p:spPr>
          <a:xfrm>
            <a:off x="684680" y="726327"/>
            <a:ext cx="10827139"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6 Şubat Kahramanmaraş Depreminin Bingöl İlinde Neden Olduğu </a:t>
            </a:r>
            <a:r>
              <a:rPr kumimoji="0" lang="tr-TR" sz="1600" b="1" i="0" u="none" strike="noStrike" kern="1200" cap="none" spc="-10" normalizeH="0" baseline="0" noProof="0" dirty="0" smtClean="0">
                <a:ln>
                  <a:noFill/>
                </a:ln>
                <a:solidFill>
                  <a:prstClr val="white"/>
                </a:solidFill>
                <a:effectLst/>
                <a:uLnTx/>
                <a:uFillTx/>
                <a:latin typeface="Calibri" panose="020F0502020204030204"/>
                <a:ea typeface="+mn-ea"/>
                <a:cs typeface="Calibri"/>
              </a:rPr>
              <a:t>Hasar </a:t>
            </a: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Tespit Bilgileri</a:t>
            </a:r>
            <a:endParaRPr kumimoji="0" sz="1600" b="0" i="0" u="none" strike="noStrike" kern="1200" cap="none" spc="0" normalizeH="0" baseline="0" noProof="0" dirty="0">
              <a:ln>
                <a:noFill/>
              </a:ln>
              <a:solidFill>
                <a:prstClr val="white"/>
              </a:solidFill>
              <a:effectLst/>
              <a:uLnTx/>
              <a:uFillTx/>
              <a:latin typeface="Calibri"/>
              <a:ea typeface="+mn-ea"/>
              <a:cs typeface="Calibri"/>
            </a:endParaRPr>
          </a:p>
        </p:txBody>
      </p:sp>
    </p:spTree>
    <p:extLst>
      <p:ext uri="{BB962C8B-B14F-4D97-AF65-F5344CB8AC3E}">
        <p14:creationId xmlns:p14="http://schemas.microsoft.com/office/powerpoint/2010/main" val="324415120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object 5"/>
          <p:cNvSpPr txBox="1"/>
          <p:nvPr/>
        </p:nvSpPr>
        <p:spPr>
          <a:xfrm>
            <a:off x="684676" y="967866"/>
            <a:ext cx="10853772" cy="280205"/>
          </a:xfrm>
          <a:prstGeom prst="rect">
            <a:avLst/>
          </a:prstGeom>
          <a:solidFill>
            <a:srgbClr val="333E50"/>
          </a:solidFill>
        </p:spPr>
        <p:txBody>
          <a:bodyPr vert="horz" wrap="square" lIns="0" tIns="33655" rIns="0" bIns="0" rtlCol="0">
            <a:spAutoFit/>
          </a:bodyPr>
          <a:lstStyle/>
          <a:p>
            <a:pPr marL="91440">
              <a:lnSpc>
                <a:spcPct val="100000"/>
              </a:lnSpc>
              <a:spcBef>
                <a:spcPts val="265"/>
              </a:spcBef>
            </a:pPr>
            <a:r>
              <a:rPr lang="tr-TR" sz="1600" b="1" spc="-10" dirty="0" smtClean="0">
                <a:solidFill>
                  <a:schemeClr val="bg1"/>
                </a:solidFill>
                <a:cs typeface="Calibri"/>
              </a:rPr>
              <a:t>Yapılan </a:t>
            </a:r>
            <a:r>
              <a:rPr lang="tr-TR" sz="1600" b="1" spc="-10" dirty="0">
                <a:solidFill>
                  <a:schemeClr val="bg1"/>
                </a:solidFill>
                <a:cs typeface="Calibri"/>
              </a:rPr>
              <a:t>İşlem </a:t>
            </a:r>
            <a:r>
              <a:rPr lang="tr-TR" sz="1600" b="1" spc="-10" dirty="0" smtClean="0">
                <a:solidFill>
                  <a:schemeClr val="bg1"/>
                </a:solidFill>
                <a:cs typeface="Calibri"/>
              </a:rPr>
              <a:t>Sayıları (2024) </a:t>
            </a:r>
            <a:endParaRPr lang="tr-TR" sz="1600" dirty="0">
              <a:solidFill>
                <a:schemeClr val="bg1"/>
              </a:solidFill>
              <a:latin typeface="Calibri"/>
              <a:cs typeface="Calibri"/>
            </a:endParaRPr>
          </a:p>
        </p:txBody>
      </p:sp>
      <p:sp>
        <p:nvSpPr>
          <p:cNvPr id="3" name="Altbilgi Yer Tutucusu 2"/>
          <p:cNvSpPr>
            <a:spLocks noGrp="1"/>
          </p:cNvSpPr>
          <p:nvPr>
            <p:ph type="ftr" sz="quarter" idx="11"/>
          </p:nvPr>
        </p:nvSpPr>
        <p:spPr/>
        <p:txBody>
          <a:bodyPr/>
          <a:lstStyle/>
          <a:p>
            <a:r>
              <a:rPr lang="tr-TR"/>
              <a:t>www.bingol.gov.tr</a:t>
            </a: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r>
              <a:rPr lang="tr-TR" b="1" dirty="0">
                <a:solidFill>
                  <a:schemeClr val="bg1"/>
                </a:solidFill>
              </a:rPr>
              <a:t>Tapu</a:t>
            </a:r>
          </a:p>
        </p:txBody>
      </p:sp>
      <p:pic>
        <p:nvPicPr>
          <p:cNvPr id="7" name="Resim 1"/>
          <p:cNvPicPr>
            <a:picLocks noChangeAspect="1"/>
          </p:cNvPicPr>
          <p:nvPr/>
        </p:nvPicPr>
        <p:blipFill>
          <a:blip r:embed="rId2">
            <a:extLst>
              <a:ext uri="{28A0092B-C50C-407E-A947-70E740481C1C}">
                <a14:useLocalDpi xmlns:a14="http://schemas.microsoft.com/office/drawing/2010/main" val="0"/>
              </a:ext>
            </a:extLst>
          </a:blip>
          <a:srcRect l="797" t="752" r="954" b="1997"/>
          <a:stretch>
            <a:fillRect/>
          </a:stretch>
        </p:blipFill>
        <p:spPr bwMode="auto">
          <a:xfrm>
            <a:off x="5106988" y="1436689"/>
            <a:ext cx="6431460" cy="4133849"/>
          </a:xfrm>
          <a:prstGeom prst="rect">
            <a:avLst/>
          </a:prstGeom>
          <a:noFill/>
          <a:ln w="19050">
            <a:solidFill>
              <a:srgbClr val="BCD6ED"/>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0" name="Group 31"/>
          <p:cNvGraphicFramePr>
            <a:graphicFrameLocks noGrp="1"/>
          </p:cNvGraphicFramePr>
          <p:nvPr>
            <p:extLst>
              <p:ext uri="{D42A27DB-BD31-4B8C-83A1-F6EECF244321}">
                <p14:modId xmlns:p14="http://schemas.microsoft.com/office/powerpoint/2010/main" val="4085167174"/>
              </p:ext>
            </p:extLst>
          </p:nvPr>
        </p:nvGraphicFramePr>
        <p:xfrm>
          <a:off x="679450" y="1436688"/>
          <a:ext cx="4284663" cy="4133850"/>
        </p:xfrm>
        <a:graphic>
          <a:graphicData uri="http://schemas.openxmlformats.org/drawingml/2006/table">
            <a:tbl>
              <a:tblPr/>
              <a:tblGrid>
                <a:gridCol w="2744663">
                  <a:extLst>
                    <a:ext uri="{9D8B030D-6E8A-4147-A177-3AD203B41FA5}">
                      <a16:colId xmlns:a16="http://schemas.microsoft.com/office/drawing/2014/main" val="3666823665"/>
                    </a:ext>
                  </a:extLst>
                </a:gridCol>
                <a:gridCol w="1540000">
                  <a:extLst>
                    <a:ext uri="{9D8B030D-6E8A-4147-A177-3AD203B41FA5}">
                      <a16:colId xmlns:a16="http://schemas.microsoft.com/office/drawing/2014/main" val="1317176850"/>
                    </a:ext>
                  </a:extLst>
                </a:gridCol>
              </a:tblGrid>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Alınan Yevmiye Sayısı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24.550</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074440123"/>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Alınan Toplam Başvuru Sayısı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30.544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000670968"/>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smtClean="0">
                          <a:ln>
                            <a:noFill/>
                          </a:ln>
                          <a:solidFill>
                            <a:schemeClr val="tx1"/>
                          </a:solidFill>
                          <a:effectLst/>
                          <a:latin typeface="Times New Roman" panose="02020603050405020304" pitchFamily="18" charset="0"/>
                        </a:rPr>
                        <a:t>Satış İşlemi (İşlem Tanımı Satış Tüm Kriterlerde)</a:t>
                      </a:r>
                      <a:endParaRPr kumimoji="0" lang="tr-TR" altLang="tr-TR" sz="1200" b="1" i="0" u="none" strike="noStrike" cap="none" normalizeH="0" baseline="0" dirty="0">
                        <a:ln>
                          <a:noFill/>
                        </a:ln>
                        <a:solidFill>
                          <a:schemeClr val="tx1"/>
                        </a:solidFill>
                        <a:effectLst/>
                        <a:latin typeface="Times New Roman" panose="02020603050405020304" pitchFamily="18" charset="0"/>
                      </a:endParaRP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4.854</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28416781"/>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İpotekli Satış İşlemi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91</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68680427"/>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İntikal İşlemi </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523</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93196102"/>
                  </a:ext>
                </a:extLst>
              </a:tr>
              <a:tr h="688975">
                <a:tc>
                  <a:txBody>
                    <a:bodyPr/>
                    <a:lstStyle>
                      <a:lvl1pPr marL="635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63500" marR="0" lvl="0" indent="0" algn="l" defTabSz="914400" rtl="0" eaLnBrk="1" fontAlgn="base" latinLnBrk="0" hangingPunct="1">
                        <a:lnSpc>
                          <a:spcPct val="100000"/>
                        </a:lnSpc>
                        <a:spcBef>
                          <a:spcPts val="350"/>
                        </a:spcBef>
                        <a:spcAft>
                          <a:spcPct val="0"/>
                        </a:spcAft>
                        <a:buClrTx/>
                        <a:buSzTx/>
                        <a:buFontTx/>
                        <a:buNone/>
                        <a:tabLst/>
                      </a:pPr>
                      <a:r>
                        <a:rPr kumimoji="0" lang="tr-TR" altLang="tr-TR"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İpotek İşlemi</a:t>
                      </a:r>
                    </a:p>
                  </a:txBody>
                  <a:tcPr marL="0" marR="0" marT="43815"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solidFill>
                      <a:srgbClr val="E2F0D9"/>
                    </a:solid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tr-TR" altLang="tr-TR" sz="1200" b="0" i="0" u="none" strike="noStrike" cap="none" normalizeH="0" baseline="0" dirty="0" smtClean="0">
                          <a:ln>
                            <a:noFill/>
                          </a:ln>
                          <a:solidFill>
                            <a:schemeClr val="tx1"/>
                          </a:solidFill>
                          <a:effectLst/>
                          <a:latin typeface="Times New Roman" panose="02020603050405020304" pitchFamily="18" charset="0"/>
                          <a:cs typeface="Calibri" panose="020F0502020204030204" pitchFamily="34" charset="0"/>
                        </a:rPr>
                        <a:t>898</a:t>
                      </a:r>
                      <a:endParaRPr kumimoji="0" lang="tr-TR" altLang="tr-TR" sz="1200" b="0" i="0" u="none" strike="noStrike" cap="none" normalizeH="0" baseline="0" dirty="0">
                        <a:ln>
                          <a:noFill/>
                        </a:ln>
                        <a:solidFill>
                          <a:schemeClr val="tx1"/>
                        </a:solidFill>
                        <a:effectLst/>
                        <a:latin typeface="Times New Roman" panose="02020603050405020304" pitchFamily="18" charset="0"/>
                        <a:cs typeface="Calibri" panose="020F0502020204030204" pitchFamily="34" charset="0"/>
                      </a:endParaRPr>
                    </a:p>
                  </a:txBody>
                  <a:tcPr marL="0" marR="0" marT="54610" marB="0" anchor="ctr" horzOverflow="overflow">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853529421"/>
                  </a:ext>
                </a:extLst>
              </a:tr>
            </a:tbl>
          </a:graphicData>
        </a:graphic>
      </p:graphicFrame>
      <p:sp>
        <p:nvSpPr>
          <p:cNvPr id="11" name="Text Box 32"/>
          <p:cNvSpPr txBox="1">
            <a:spLocks noChangeArrowheads="1"/>
          </p:cNvSpPr>
          <p:nvPr/>
        </p:nvSpPr>
        <p:spPr bwMode="auto">
          <a:xfrm>
            <a:off x="679450" y="5670550"/>
            <a:ext cx="85820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tr-TR" altLang="tr-TR"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Kaynak: TAKBİS Sorgulama –Başvuru Sorgulama-Yevmiye Bilgileri ile Sorgulama</a:t>
            </a:r>
            <a:r>
              <a:rPr kumimoji="0" lang="tr-TR" altLang="tr-TR"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p>
        </p:txBody>
      </p:sp>
    </p:spTree>
    <p:extLst>
      <p:ext uri="{BB962C8B-B14F-4D97-AF65-F5344CB8AC3E}">
        <p14:creationId xmlns:p14="http://schemas.microsoft.com/office/powerpoint/2010/main" val="383591717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rPr>
              <a:t>AFAD</a:t>
            </a:r>
          </a:p>
        </p:txBody>
      </p:sp>
      <p:sp>
        <p:nvSpPr>
          <p:cNvPr id="11" name="object 7"/>
          <p:cNvSpPr txBox="1"/>
          <p:nvPr/>
        </p:nvSpPr>
        <p:spPr>
          <a:xfrm>
            <a:off x="678284" y="978061"/>
            <a:ext cx="5183501"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Meydana Gelen Depremler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4" name="object 7"/>
          <p:cNvSpPr txBox="1"/>
          <p:nvPr/>
        </p:nvSpPr>
        <p:spPr>
          <a:xfrm>
            <a:off x="6395690" y="978061"/>
            <a:ext cx="5143640"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14.06.2020 Karlıova Depremi</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17" name="object 7"/>
          <p:cNvSpPr txBox="1"/>
          <p:nvPr/>
        </p:nvSpPr>
        <p:spPr>
          <a:xfrm>
            <a:off x="678283" y="4613737"/>
            <a:ext cx="10861047"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srgbClr val="FFFFFF"/>
                </a:solidFill>
                <a:effectLst/>
                <a:uLnTx/>
                <a:uFillTx/>
                <a:latin typeface="Calibri"/>
                <a:ea typeface="+mn-ea"/>
                <a:cs typeface="Calibri"/>
              </a:rPr>
              <a:t>Depremler Sonrası Yapılan Konutlar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8"/>
          <p:cNvSpPr txBox="1"/>
          <p:nvPr/>
        </p:nvSpPr>
        <p:spPr>
          <a:xfrm>
            <a:off x="678280" y="5872650"/>
            <a:ext cx="10866626" cy="308417"/>
          </a:xfrm>
          <a:prstGeom prst="rect">
            <a:avLst/>
          </a:prstGeom>
          <a:gradFill>
            <a:gsLst>
              <a:gs pos="0">
                <a:srgbClr val="781E1E"/>
              </a:gs>
              <a:gs pos="50000">
                <a:srgbClr val="9C2728"/>
              </a:gs>
              <a:gs pos="100000">
                <a:srgbClr val="90201E"/>
              </a:gs>
            </a:gsLst>
            <a:path path="circle">
              <a:fillToRect t="100000" r="100000"/>
            </a:path>
          </a:gradFill>
          <a:ln w="9144">
            <a:noFill/>
          </a:ln>
        </p:spPr>
        <p:txBody>
          <a:bodyPr vert="horz" wrap="square" lIns="0" tIns="31114" rIns="0" bIns="0" rtlCol="0">
            <a:spAutoFit/>
          </a:bodyPr>
          <a:lstStyle/>
          <a:p>
            <a:pPr marL="0" marR="0" lvl="0" indent="0" algn="ctr" defTabSz="914400" rtl="0" eaLnBrk="1" fontAlgn="auto" latinLnBrk="0" hangingPunct="1">
              <a:lnSpc>
                <a:spcPct val="100000"/>
              </a:lnSpc>
              <a:spcBef>
                <a:spcPts val="244"/>
              </a:spcBef>
              <a:spcAft>
                <a:spcPts val="0"/>
              </a:spcAft>
              <a:buClrTx/>
              <a:buSzTx/>
              <a:buFontTx/>
              <a:buNone/>
              <a:tabLst/>
              <a:defRPr/>
            </a:pPr>
            <a:r>
              <a:rPr kumimoji="0" lang="tr-TR" sz="1800" b="1" i="0" u="none" strike="noStrike" kern="1200" cap="none" spc="-15" normalizeH="0" baseline="0" noProof="0" dirty="0">
                <a:ln>
                  <a:noFill/>
                </a:ln>
                <a:solidFill>
                  <a:prstClr val="white"/>
                </a:solidFill>
                <a:effectLst/>
                <a:uLnTx/>
                <a:uFillTx/>
                <a:latin typeface="Calibri"/>
                <a:ea typeface="+mn-ea"/>
                <a:cs typeface="Calibri"/>
              </a:rPr>
              <a:t>Toplam Yapılan Konut Sayısı: </a:t>
            </a:r>
            <a:r>
              <a:rPr kumimoji="0" lang="tr-TR" sz="1800" b="1" i="0" u="none" strike="noStrike" kern="1200" cap="none" spc="-15" normalizeH="0" baseline="0" noProof="0" dirty="0">
                <a:ln>
                  <a:noFill/>
                </a:ln>
                <a:solidFill>
                  <a:schemeClr val="bg1"/>
                </a:solidFill>
                <a:effectLst/>
                <a:uLnTx/>
                <a:uFillTx/>
                <a:latin typeface="Calibri"/>
                <a:ea typeface="+mn-ea"/>
                <a:cs typeface="Calibri"/>
              </a:rPr>
              <a:t>21.277</a:t>
            </a:r>
            <a:endParaRPr kumimoji="0" sz="1800" b="0" i="0" u="none" strike="noStrike" kern="1200" cap="none" spc="0" normalizeH="0" baseline="0" noProof="0" dirty="0">
              <a:ln>
                <a:noFill/>
              </a:ln>
              <a:solidFill>
                <a:schemeClr val="bg1"/>
              </a:solidFill>
              <a:effectLst/>
              <a:uLnTx/>
              <a:uFillTx/>
              <a:latin typeface="Calibri"/>
              <a:ea typeface="+mn-ea"/>
              <a:cs typeface="Calibri"/>
            </a:endParaRPr>
          </a:p>
        </p:txBody>
      </p:sp>
      <p:graphicFrame>
        <p:nvGraphicFramePr>
          <p:cNvPr id="21" name="Tablo 20"/>
          <p:cNvGraphicFramePr>
            <a:graphicFrameLocks noGrp="1"/>
          </p:cNvGraphicFramePr>
          <p:nvPr>
            <p:extLst>
              <p:ext uri="{D42A27DB-BD31-4B8C-83A1-F6EECF244321}">
                <p14:modId xmlns:p14="http://schemas.microsoft.com/office/powerpoint/2010/main" val="3630219094"/>
              </p:ext>
            </p:extLst>
          </p:nvPr>
        </p:nvGraphicFramePr>
        <p:xfrm>
          <a:off x="678280" y="1432919"/>
          <a:ext cx="5183501" cy="2895701"/>
        </p:xfrm>
        <a:graphic>
          <a:graphicData uri="http://schemas.openxmlformats.org/drawingml/2006/table">
            <a:tbl>
              <a:tblPr/>
              <a:tblGrid>
                <a:gridCol w="1141640">
                  <a:extLst>
                    <a:ext uri="{9D8B030D-6E8A-4147-A177-3AD203B41FA5}">
                      <a16:colId xmlns:a16="http://schemas.microsoft.com/office/drawing/2014/main" val="839246816"/>
                    </a:ext>
                  </a:extLst>
                </a:gridCol>
                <a:gridCol w="1091953">
                  <a:extLst>
                    <a:ext uri="{9D8B030D-6E8A-4147-A177-3AD203B41FA5}">
                      <a16:colId xmlns:a16="http://schemas.microsoft.com/office/drawing/2014/main" val="1620524514"/>
                    </a:ext>
                  </a:extLst>
                </a:gridCol>
                <a:gridCol w="976544">
                  <a:extLst>
                    <a:ext uri="{9D8B030D-6E8A-4147-A177-3AD203B41FA5}">
                      <a16:colId xmlns:a16="http://schemas.microsoft.com/office/drawing/2014/main" val="932378253"/>
                    </a:ext>
                  </a:extLst>
                </a:gridCol>
                <a:gridCol w="994299">
                  <a:extLst>
                    <a:ext uri="{9D8B030D-6E8A-4147-A177-3AD203B41FA5}">
                      <a16:colId xmlns:a16="http://schemas.microsoft.com/office/drawing/2014/main" val="2536763029"/>
                    </a:ext>
                  </a:extLst>
                </a:gridCol>
                <a:gridCol w="979065">
                  <a:extLst>
                    <a:ext uri="{9D8B030D-6E8A-4147-A177-3AD203B41FA5}">
                      <a16:colId xmlns:a16="http://schemas.microsoft.com/office/drawing/2014/main" val="2319830879"/>
                    </a:ext>
                  </a:extLst>
                </a:gridCol>
              </a:tblGrid>
              <a:tr h="496290">
                <a:tc>
                  <a:txBody>
                    <a:bodyPr/>
                    <a:lstStyle/>
                    <a:p>
                      <a:pPr algn="ctr">
                        <a:lnSpc>
                          <a:spcPct val="100000"/>
                        </a:lnSpc>
                      </a:pPr>
                      <a:r>
                        <a:rPr lang="tr-TR" sz="1400" b="1" dirty="0">
                          <a:latin typeface="+mn-lt"/>
                          <a:cs typeface="Times New Roman"/>
                        </a:rPr>
                        <a:t>Deprem Yılı</a:t>
                      </a:r>
                      <a:endParaRPr sz="1400" b="1" dirty="0">
                        <a:latin typeface="+mn-lt"/>
                        <a:cs typeface="Times New Roman"/>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Büyüklüğü</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Merkez Üssü</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Ölü Sayısı</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09855" algn="ctr">
                        <a:lnSpc>
                          <a:spcPct val="100000"/>
                        </a:lnSpc>
                        <a:spcBef>
                          <a:spcPts val="355"/>
                        </a:spcBef>
                      </a:pPr>
                      <a:r>
                        <a:rPr lang="tr-TR" sz="1400" b="1" dirty="0">
                          <a:latin typeface="+mn-lt"/>
                          <a:cs typeface="Calibri"/>
                        </a:rPr>
                        <a:t>Hasarlı Bina</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6882183"/>
                  </a:ext>
                </a:extLst>
              </a:tr>
              <a:tr h="342773">
                <a:tc>
                  <a:txBody>
                    <a:bodyPr/>
                    <a:lstStyle/>
                    <a:p>
                      <a:pPr marL="7620">
                        <a:lnSpc>
                          <a:spcPts val="2100"/>
                        </a:lnSpc>
                      </a:pPr>
                      <a:r>
                        <a:rPr lang="tr-TR" sz="1400" b="1" dirty="0">
                          <a:latin typeface="+mn-lt"/>
                          <a:cs typeface="Calibri"/>
                        </a:rPr>
                        <a:t>1971</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6,7</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240"/>
                        </a:spcBef>
                      </a:pPr>
                      <a:r>
                        <a:rPr sz="1400" b="0" spc="5" dirty="0">
                          <a:latin typeface="+mn-lt"/>
                          <a:cs typeface="Times New Roman"/>
                        </a:rPr>
                        <a:t>Merkez</a:t>
                      </a:r>
                      <a:r>
                        <a:rPr sz="1400" b="0" spc="-25" dirty="0">
                          <a:latin typeface="+mn-lt"/>
                          <a:cs typeface="Times New Roman"/>
                        </a:rPr>
                        <a:t> </a:t>
                      </a:r>
                      <a:r>
                        <a:rPr sz="1400" b="0" spc="5" dirty="0">
                          <a:latin typeface="+mn-lt"/>
                          <a:cs typeface="Times New Roman"/>
                        </a:rPr>
                        <a:t>İlçe</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878</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5.617</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342773">
                <a:tc>
                  <a:txBody>
                    <a:bodyPr/>
                    <a:lstStyle/>
                    <a:p>
                      <a:pPr marL="7620">
                        <a:lnSpc>
                          <a:spcPct val="100000"/>
                        </a:lnSpc>
                        <a:spcBef>
                          <a:spcPts val="355"/>
                        </a:spcBef>
                      </a:pPr>
                      <a:r>
                        <a:rPr lang="tr-TR" sz="1400" b="1" dirty="0">
                          <a:latin typeface="+mn-lt"/>
                          <a:cs typeface="Calibri"/>
                        </a:rPr>
                        <a:t>2003</a:t>
                      </a:r>
                      <a:endParaRPr sz="1400" b="1"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6,4</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75" algn="ctr">
                        <a:lnSpc>
                          <a:spcPct val="100000"/>
                        </a:lnSpc>
                        <a:spcBef>
                          <a:spcPts val="240"/>
                        </a:spcBef>
                      </a:pPr>
                      <a:r>
                        <a:rPr sz="1400" b="0" spc="5" dirty="0">
                          <a:latin typeface="+mn-lt"/>
                          <a:cs typeface="Times New Roman"/>
                        </a:rPr>
                        <a:t>Merkez</a:t>
                      </a:r>
                      <a:r>
                        <a:rPr sz="1400" b="0" spc="-25" dirty="0">
                          <a:latin typeface="+mn-lt"/>
                          <a:cs typeface="Times New Roman"/>
                        </a:rPr>
                        <a:t> </a:t>
                      </a:r>
                      <a:r>
                        <a:rPr sz="1400" b="0" spc="5" dirty="0">
                          <a:latin typeface="+mn-lt"/>
                          <a:cs typeface="Times New Roman"/>
                        </a:rPr>
                        <a:t>İlçe</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179</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3.500</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342773">
                <a:tc>
                  <a:txBody>
                    <a:bodyPr/>
                    <a:lstStyle/>
                    <a:p>
                      <a:pPr marL="7620">
                        <a:lnSpc>
                          <a:spcPct val="100000"/>
                        </a:lnSpc>
                        <a:spcBef>
                          <a:spcPts val="359"/>
                        </a:spcBef>
                      </a:pPr>
                      <a:r>
                        <a:rPr lang="tr-TR" sz="1400" b="1" dirty="0">
                          <a:latin typeface="+mn-lt"/>
                          <a:cs typeface="Calibri"/>
                        </a:rPr>
                        <a:t>2005</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5,9</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Karlıova</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694</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53713647"/>
                  </a:ext>
                </a:extLst>
              </a:tr>
              <a:tr h="342773">
                <a:tc>
                  <a:txBody>
                    <a:bodyPr/>
                    <a:lstStyle/>
                    <a:p>
                      <a:pPr marL="7620">
                        <a:lnSpc>
                          <a:spcPct val="100000"/>
                        </a:lnSpc>
                        <a:spcBef>
                          <a:spcPts val="359"/>
                        </a:spcBef>
                      </a:pPr>
                      <a:r>
                        <a:rPr lang="tr-TR" sz="1400" b="1" dirty="0">
                          <a:latin typeface="+mn-lt"/>
                          <a:cs typeface="Calibri"/>
                        </a:rPr>
                        <a:t>2010</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6,0</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Karakoçan</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481</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95248608"/>
                  </a:ext>
                </a:extLst>
              </a:tr>
              <a:tr h="342773">
                <a:tc>
                  <a:txBody>
                    <a:bodyPr/>
                    <a:lstStyle/>
                    <a:p>
                      <a:pPr marL="7620">
                        <a:lnSpc>
                          <a:spcPct val="100000"/>
                        </a:lnSpc>
                        <a:spcBef>
                          <a:spcPts val="359"/>
                        </a:spcBef>
                      </a:pPr>
                      <a:r>
                        <a:rPr lang="tr-TR" sz="1400" b="1" dirty="0">
                          <a:latin typeface="+mn-lt"/>
                          <a:cs typeface="Calibri"/>
                        </a:rPr>
                        <a:t>2015</a:t>
                      </a:r>
                      <a:endParaRPr sz="1400" b="1"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240"/>
                        </a:spcBef>
                      </a:pPr>
                      <a:r>
                        <a:rPr sz="1400" b="0" spc="5" dirty="0">
                          <a:latin typeface="+mn-lt"/>
                          <a:cs typeface="Times New Roman"/>
                        </a:rPr>
                        <a:t>5,3</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latin typeface="+mn-lt"/>
                          <a:cs typeface="Times New Roman"/>
                        </a:rPr>
                        <a:t>Kiğı</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sz="1400" b="0" spc="5" dirty="0">
                          <a:latin typeface="+mn-lt"/>
                          <a:cs typeface="Times New Roman"/>
                        </a:rPr>
                        <a:t>1072</a:t>
                      </a:r>
                      <a:endParaRPr sz="1400" b="0"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76019115"/>
                  </a:ext>
                </a:extLst>
              </a:tr>
              <a:tr h="342773">
                <a:tc>
                  <a:txBody>
                    <a:bodyPr/>
                    <a:lstStyle/>
                    <a:p>
                      <a:pPr marL="7620">
                        <a:lnSpc>
                          <a:spcPct val="100000"/>
                        </a:lnSpc>
                        <a:spcBef>
                          <a:spcPts val="360"/>
                        </a:spcBef>
                      </a:pPr>
                      <a:r>
                        <a:rPr lang="tr-TR" sz="1400" b="1" dirty="0">
                          <a:latin typeface="+mn-lt"/>
                          <a:cs typeface="Calibri"/>
                        </a:rPr>
                        <a:t>2020</a:t>
                      </a:r>
                      <a:endParaRPr sz="1400" b="1"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a:lnSpc>
                          <a:spcPct val="100000"/>
                        </a:lnSpc>
                        <a:spcBef>
                          <a:spcPts val="360"/>
                        </a:spcBef>
                      </a:pPr>
                      <a:r>
                        <a:rPr lang="tr-TR" sz="1400" b="0" dirty="0">
                          <a:latin typeface="+mn-lt"/>
                          <a:cs typeface="Calibri"/>
                        </a:rPr>
                        <a:t>5,7</a:t>
                      </a:r>
                      <a:endParaRPr sz="1400" b="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360"/>
                        </a:spcBef>
                      </a:pPr>
                      <a:r>
                        <a:rPr lang="tr-TR" sz="1400" b="0" dirty="0">
                          <a:latin typeface="+mn-lt"/>
                          <a:cs typeface="Calibri"/>
                        </a:rPr>
                        <a:t>Karlıova</a:t>
                      </a:r>
                      <a:endParaRPr sz="1400" b="0" dirty="0">
                        <a:latin typeface="+mn-lt"/>
                        <a:cs typeface="Calibri"/>
                      </a:endParaRPr>
                    </a:p>
                  </a:txBody>
                  <a:tcPr marL="0" marR="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a:latin typeface="+mn-lt"/>
                        </a:rPr>
                        <a:t>1</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r>
                        <a:rPr lang="tr-TR" sz="1400" b="0" dirty="0">
                          <a:latin typeface="+mn-lt"/>
                        </a:rPr>
                        <a:t>5.937</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1620207"/>
                  </a:ext>
                </a:extLst>
              </a:tr>
              <a:tr h="342773">
                <a:tc gridSpan="3">
                  <a:txBody>
                    <a:bodyPr/>
                    <a:lstStyle/>
                    <a:p>
                      <a:pPr marL="64135" algn="l">
                        <a:lnSpc>
                          <a:spcPct val="100000"/>
                        </a:lnSpc>
                        <a:spcBef>
                          <a:spcPts val="345"/>
                        </a:spcBef>
                      </a:pPr>
                      <a:r>
                        <a:rPr lang="tr-TR" sz="1400" b="1" dirty="0">
                          <a:solidFill>
                            <a:schemeClr val="tx1"/>
                          </a:solidFill>
                          <a:latin typeface="+mn-lt"/>
                          <a:cs typeface="Times New Roman" panose="02020603050405020304" pitchFamily="18" charset="0"/>
                        </a:rPr>
                        <a:t>TOPLAM</a:t>
                      </a:r>
                    </a:p>
                  </a:txBody>
                  <a:tcPr marL="0" marR="0" marT="4381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hMerge="1">
                  <a:txBody>
                    <a:bodyPr/>
                    <a:lstStyle/>
                    <a:p>
                      <a:pPr marR="41910" algn="ctr">
                        <a:lnSpc>
                          <a:spcPct val="100000"/>
                        </a:lnSpc>
                        <a:spcBef>
                          <a:spcPts val="430"/>
                        </a:spcBef>
                      </a:pPr>
                      <a:endParaRPr sz="1400" b="0"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41910" algn="ctr">
                        <a:lnSpc>
                          <a:spcPct val="100000"/>
                        </a:lnSpc>
                        <a:spcBef>
                          <a:spcPts val="430"/>
                        </a:spcBef>
                      </a:pPr>
                      <a:endParaRPr sz="1400" b="0" dirty="0">
                        <a:latin typeface="+mn-lt"/>
                        <a:cs typeface="Calibri"/>
                      </a:endParaRPr>
                    </a:p>
                  </a:txBody>
                  <a:tcPr marL="0" marR="0" marT="546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1" dirty="0">
                          <a:latin typeface="+mn-lt"/>
                          <a:cs typeface="Times New Roman"/>
                        </a:rPr>
                        <a:t>1.058</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635" algn="ctr">
                        <a:lnSpc>
                          <a:spcPct val="100000"/>
                        </a:lnSpc>
                        <a:spcBef>
                          <a:spcPts val="240"/>
                        </a:spcBef>
                      </a:pPr>
                      <a:r>
                        <a:rPr lang="tr-TR" sz="1400" b="1" dirty="0">
                          <a:latin typeface="+mn-lt"/>
                          <a:cs typeface="Times New Roman"/>
                        </a:rPr>
                        <a:t>17.301</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446370972"/>
                  </a:ext>
                </a:extLst>
              </a:tr>
            </a:tbl>
          </a:graphicData>
        </a:graphic>
      </p:graphicFrame>
      <p:graphicFrame>
        <p:nvGraphicFramePr>
          <p:cNvPr id="22" name="Tablo 21"/>
          <p:cNvGraphicFramePr>
            <a:graphicFrameLocks noGrp="1"/>
          </p:cNvGraphicFramePr>
          <p:nvPr>
            <p:extLst>
              <p:ext uri="{D42A27DB-BD31-4B8C-83A1-F6EECF244321}">
                <p14:modId xmlns:p14="http://schemas.microsoft.com/office/powerpoint/2010/main" val="1445369680"/>
              </p:ext>
            </p:extLst>
          </p:nvPr>
        </p:nvGraphicFramePr>
        <p:xfrm>
          <a:off x="6395691" y="1432922"/>
          <a:ext cx="5143638" cy="2895701"/>
        </p:xfrm>
        <a:graphic>
          <a:graphicData uri="http://schemas.openxmlformats.org/drawingml/2006/table">
            <a:tbl>
              <a:tblPr/>
              <a:tblGrid>
                <a:gridCol w="2629030">
                  <a:extLst>
                    <a:ext uri="{9D8B030D-6E8A-4147-A177-3AD203B41FA5}">
                      <a16:colId xmlns:a16="http://schemas.microsoft.com/office/drawing/2014/main" val="839246816"/>
                    </a:ext>
                  </a:extLst>
                </a:gridCol>
                <a:gridCol w="2514608">
                  <a:extLst>
                    <a:ext uri="{9D8B030D-6E8A-4147-A177-3AD203B41FA5}">
                      <a16:colId xmlns:a16="http://schemas.microsoft.com/office/drawing/2014/main" val="1620524514"/>
                    </a:ext>
                  </a:extLst>
                </a:gridCol>
              </a:tblGrid>
              <a:tr h="261301">
                <a:tc>
                  <a:txBody>
                    <a:bodyPr/>
                    <a:lstStyle/>
                    <a:p>
                      <a:pPr marL="7620">
                        <a:lnSpc>
                          <a:spcPts val="2100"/>
                        </a:lnSpc>
                      </a:pPr>
                      <a:r>
                        <a:rPr lang="tr-TR" sz="1400" b="0" dirty="0">
                          <a:latin typeface="+mn-lt"/>
                          <a:cs typeface="Calibri"/>
                        </a:rPr>
                        <a:t>Ölü</a:t>
                      </a:r>
                      <a:endParaRPr sz="1400" b="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spc="5" dirty="0">
                          <a:latin typeface="+mn-lt"/>
                          <a:cs typeface="Times New Roman"/>
                        </a:rPr>
                        <a:t>1</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261301">
                <a:tc>
                  <a:txBody>
                    <a:bodyPr/>
                    <a:lstStyle/>
                    <a:p>
                      <a:pPr marL="7620">
                        <a:lnSpc>
                          <a:spcPct val="100000"/>
                        </a:lnSpc>
                        <a:spcBef>
                          <a:spcPts val="355"/>
                        </a:spcBef>
                      </a:pPr>
                      <a:r>
                        <a:rPr lang="tr-TR" sz="1400" b="0" dirty="0">
                          <a:latin typeface="+mn-lt"/>
                          <a:cs typeface="Calibri"/>
                        </a:rPr>
                        <a:t>Yaralı</a:t>
                      </a:r>
                      <a:endParaRPr sz="1400" b="0" dirty="0">
                        <a:latin typeface="+mn-lt"/>
                        <a:cs typeface="Calibri"/>
                      </a:endParaRPr>
                    </a:p>
                  </a:txBody>
                  <a:tcPr marL="0" marR="0" marT="450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spc="5" dirty="0">
                          <a:latin typeface="+mn-lt"/>
                          <a:cs typeface="Times New Roman"/>
                        </a:rPr>
                        <a:t>35</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261301">
                <a:tc>
                  <a:txBody>
                    <a:bodyPr/>
                    <a:lstStyle/>
                    <a:p>
                      <a:pPr marL="7620">
                        <a:lnSpc>
                          <a:spcPct val="100000"/>
                        </a:lnSpc>
                        <a:spcBef>
                          <a:spcPts val="359"/>
                        </a:spcBef>
                      </a:pPr>
                      <a:r>
                        <a:rPr lang="tr-TR" sz="1400" b="0" dirty="0">
                          <a:latin typeface="+mn-lt"/>
                          <a:cs typeface="Calibri"/>
                        </a:rPr>
                        <a:t>Kurulan Çadır</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2.904</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253713647"/>
                  </a:ext>
                </a:extLst>
              </a:tr>
              <a:tr h="249918">
                <a:tc>
                  <a:txBody>
                    <a:bodyPr/>
                    <a:lstStyle/>
                    <a:p>
                      <a:pPr marL="7620">
                        <a:lnSpc>
                          <a:spcPct val="100000"/>
                        </a:lnSpc>
                        <a:spcBef>
                          <a:spcPts val="359"/>
                        </a:spcBef>
                      </a:pPr>
                      <a:r>
                        <a:rPr lang="tr-TR" sz="1400" b="0" dirty="0">
                          <a:latin typeface="+mn-lt"/>
                          <a:cs typeface="Calibri"/>
                        </a:rPr>
                        <a:t>Yapılan Nakdi Yardım</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sz="1400" b="1" dirty="0">
                          <a:latin typeface="+mn-lt"/>
                          <a:cs typeface="Times New Roman"/>
                        </a:rPr>
                        <a:t>-</a:t>
                      </a: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95248608"/>
                  </a:ext>
                </a:extLst>
              </a:tr>
              <a:tr h="249918">
                <a:tc>
                  <a:txBody>
                    <a:bodyPr/>
                    <a:lstStyle/>
                    <a:p>
                      <a:pPr marL="7620">
                        <a:lnSpc>
                          <a:spcPct val="100000"/>
                        </a:lnSpc>
                        <a:spcBef>
                          <a:spcPts val="359"/>
                        </a:spcBef>
                      </a:pPr>
                      <a:r>
                        <a:rPr lang="tr-TR" sz="1400" b="0" dirty="0">
                          <a:latin typeface="+mn-lt"/>
                          <a:cs typeface="Calibri"/>
                        </a:rPr>
                        <a:t>Hasarlı Yapı Sayısı</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5.937</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76019115"/>
                  </a:ext>
                </a:extLst>
              </a:tr>
              <a:tr h="249918">
                <a:tc>
                  <a:txBody>
                    <a:bodyPr/>
                    <a:lstStyle/>
                    <a:p>
                      <a:pPr marL="7620">
                        <a:lnSpc>
                          <a:spcPct val="100000"/>
                        </a:lnSpc>
                        <a:spcBef>
                          <a:spcPts val="359"/>
                        </a:spcBef>
                      </a:pPr>
                      <a:r>
                        <a:rPr lang="tr-TR" sz="1400" b="0" dirty="0">
                          <a:latin typeface="+mn-lt"/>
                          <a:cs typeface="Calibri"/>
                        </a:rPr>
                        <a:t>Hak Sahibi Sayısı (Konut)</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1036</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64624098"/>
                  </a:ext>
                </a:extLst>
              </a:tr>
              <a:tr h="320614">
                <a:tc>
                  <a:txBody>
                    <a:bodyPr/>
                    <a:lstStyle/>
                    <a:p>
                      <a:pPr marL="7620">
                        <a:lnSpc>
                          <a:spcPct val="100000"/>
                        </a:lnSpc>
                        <a:spcBef>
                          <a:spcPts val="359"/>
                        </a:spcBef>
                      </a:pPr>
                      <a:r>
                        <a:rPr lang="tr-TR" sz="1400" b="0" dirty="0">
                          <a:latin typeface="+mn-lt"/>
                          <a:cs typeface="Calibri"/>
                        </a:rPr>
                        <a:t>Hak Sahibi Sayısı (Ahır)</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632</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580311275"/>
                  </a:ext>
                </a:extLst>
              </a:tr>
              <a:tr h="536109">
                <a:tc>
                  <a:txBody>
                    <a:bodyPr/>
                    <a:lstStyle/>
                    <a:p>
                      <a:pPr marL="7620">
                        <a:lnSpc>
                          <a:spcPct val="100000"/>
                        </a:lnSpc>
                        <a:spcBef>
                          <a:spcPts val="359"/>
                        </a:spcBef>
                      </a:pPr>
                      <a:r>
                        <a:rPr lang="tr-TR" sz="1400" b="0" dirty="0">
                          <a:latin typeface="+mn-lt"/>
                          <a:cs typeface="Calibri"/>
                        </a:rPr>
                        <a:t>Depremden Etkilenen Yerleşim Yeri Sayısı</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108</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1620207"/>
                  </a:ext>
                </a:extLst>
              </a:tr>
              <a:tr h="455734">
                <a:tc>
                  <a:txBody>
                    <a:bodyPr/>
                    <a:lstStyle/>
                    <a:p>
                      <a:pPr marL="7620">
                        <a:lnSpc>
                          <a:spcPct val="100000"/>
                        </a:lnSpc>
                        <a:spcBef>
                          <a:spcPts val="359"/>
                        </a:spcBef>
                      </a:pPr>
                      <a:r>
                        <a:rPr lang="tr-TR" sz="1400" b="0" dirty="0">
                          <a:latin typeface="+mn-lt"/>
                          <a:cs typeface="Calibri"/>
                        </a:rPr>
                        <a:t>Depremden Etkilenen Kişi Sayısı (MAKS Verileri)</a:t>
                      </a:r>
                      <a:endParaRPr sz="1400" b="0" dirty="0">
                        <a:latin typeface="+mn-lt"/>
                        <a:cs typeface="Calibri"/>
                      </a:endParaRPr>
                    </a:p>
                  </a:txBody>
                  <a:tcPr marL="0" marR="0" marT="45719"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L="635" algn="ctr">
                        <a:lnSpc>
                          <a:spcPct val="100000"/>
                        </a:lnSpc>
                        <a:spcBef>
                          <a:spcPts val="240"/>
                        </a:spcBef>
                      </a:pPr>
                      <a:r>
                        <a:rPr lang="tr-TR" sz="1400" b="1" dirty="0">
                          <a:latin typeface="+mn-lt"/>
                          <a:cs typeface="Times New Roman"/>
                        </a:rPr>
                        <a:t>31.487</a:t>
                      </a:r>
                      <a:endParaRPr sz="1400" b="1" dirty="0">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41666808"/>
                  </a:ext>
                </a:extLst>
              </a:tr>
            </a:tbl>
          </a:graphicData>
        </a:graphic>
      </p:graphicFrame>
      <p:graphicFrame>
        <p:nvGraphicFramePr>
          <p:cNvPr id="23" name="Tablo 22"/>
          <p:cNvGraphicFramePr>
            <a:graphicFrameLocks noGrp="1"/>
          </p:cNvGraphicFramePr>
          <p:nvPr>
            <p:extLst>
              <p:ext uri="{D42A27DB-BD31-4B8C-83A1-F6EECF244321}">
                <p14:modId xmlns:p14="http://schemas.microsoft.com/office/powerpoint/2010/main" val="41060669"/>
              </p:ext>
            </p:extLst>
          </p:nvPr>
        </p:nvGraphicFramePr>
        <p:xfrm>
          <a:off x="678277" y="4990370"/>
          <a:ext cx="10861051" cy="718471"/>
        </p:xfrm>
        <a:graphic>
          <a:graphicData uri="http://schemas.openxmlformats.org/drawingml/2006/table">
            <a:tbl>
              <a:tblPr/>
              <a:tblGrid>
                <a:gridCol w="1823402">
                  <a:extLst>
                    <a:ext uri="{9D8B030D-6E8A-4147-A177-3AD203B41FA5}">
                      <a16:colId xmlns:a16="http://schemas.microsoft.com/office/drawing/2014/main" val="839246816"/>
                    </a:ext>
                  </a:extLst>
                </a:gridCol>
                <a:gridCol w="1823402">
                  <a:extLst>
                    <a:ext uri="{9D8B030D-6E8A-4147-A177-3AD203B41FA5}">
                      <a16:colId xmlns:a16="http://schemas.microsoft.com/office/drawing/2014/main" val="3267411654"/>
                    </a:ext>
                  </a:extLst>
                </a:gridCol>
                <a:gridCol w="1823402">
                  <a:extLst>
                    <a:ext uri="{9D8B030D-6E8A-4147-A177-3AD203B41FA5}">
                      <a16:colId xmlns:a16="http://schemas.microsoft.com/office/drawing/2014/main" val="1400117297"/>
                    </a:ext>
                  </a:extLst>
                </a:gridCol>
                <a:gridCol w="1823402">
                  <a:extLst>
                    <a:ext uri="{9D8B030D-6E8A-4147-A177-3AD203B41FA5}">
                      <a16:colId xmlns:a16="http://schemas.microsoft.com/office/drawing/2014/main" val="1081140524"/>
                    </a:ext>
                  </a:extLst>
                </a:gridCol>
                <a:gridCol w="1823402">
                  <a:extLst>
                    <a:ext uri="{9D8B030D-6E8A-4147-A177-3AD203B41FA5}">
                      <a16:colId xmlns:a16="http://schemas.microsoft.com/office/drawing/2014/main" val="3353337018"/>
                    </a:ext>
                  </a:extLst>
                </a:gridCol>
                <a:gridCol w="1744041">
                  <a:extLst>
                    <a:ext uri="{9D8B030D-6E8A-4147-A177-3AD203B41FA5}">
                      <a16:colId xmlns:a16="http://schemas.microsoft.com/office/drawing/2014/main" val="1620524514"/>
                    </a:ext>
                  </a:extLst>
                </a:gridCol>
              </a:tblGrid>
              <a:tr h="356773">
                <a:tc>
                  <a:txBody>
                    <a:bodyPr/>
                    <a:lstStyle/>
                    <a:p>
                      <a:pPr marL="121285" marR="110489" indent="17780" algn="ctr">
                        <a:lnSpc>
                          <a:spcPts val="2150"/>
                        </a:lnSpc>
                        <a:spcBef>
                          <a:spcPts val="285"/>
                        </a:spcBef>
                      </a:pPr>
                      <a:r>
                        <a:rPr sz="1400" b="1" spc="-10" dirty="0">
                          <a:solidFill>
                            <a:schemeClr val="tx1"/>
                          </a:solidFill>
                          <a:latin typeface="+mn-lt"/>
                          <a:cs typeface="Times New Roman"/>
                        </a:rPr>
                        <a:t>EYY’Lİ  </a:t>
                      </a:r>
                      <a:r>
                        <a:rPr sz="1400" b="1" dirty="0">
                          <a:solidFill>
                            <a:schemeClr val="tx1"/>
                          </a:solidFill>
                          <a:latin typeface="+mn-lt"/>
                          <a:cs typeface="Times New Roman"/>
                        </a:rPr>
                        <a:t>KONUT</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21285" marR="42545" indent="-71120" algn="ctr">
                        <a:lnSpc>
                          <a:spcPts val="2150"/>
                        </a:lnSpc>
                        <a:spcBef>
                          <a:spcPts val="285"/>
                        </a:spcBef>
                      </a:pPr>
                      <a:r>
                        <a:rPr sz="1400" b="1" dirty="0">
                          <a:solidFill>
                            <a:schemeClr val="tx1"/>
                          </a:solidFill>
                          <a:latin typeface="+mn-lt"/>
                          <a:cs typeface="Times New Roman"/>
                        </a:rPr>
                        <a:t>İHALELİ  </a:t>
                      </a:r>
                      <a:r>
                        <a:rPr sz="1400" b="1" spc="-10" dirty="0">
                          <a:solidFill>
                            <a:schemeClr val="tx1"/>
                          </a:solidFill>
                          <a:latin typeface="+mn-lt"/>
                          <a:cs typeface="Times New Roman"/>
                        </a:rPr>
                        <a:t>KONUT</a:t>
                      </a:r>
                      <a:endParaRP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spcBef>
                          <a:spcPts val="1280"/>
                        </a:spcBef>
                      </a:pPr>
                      <a:r>
                        <a:rPr sz="1400" b="1" spc="-15" dirty="0">
                          <a:solidFill>
                            <a:schemeClr val="tx1"/>
                          </a:solidFill>
                          <a:latin typeface="+mn-lt"/>
                          <a:cs typeface="Times New Roman"/>
                        </a:rPr>
                        <a:t>TOKİ</a:t>
                      </a:r>
                      <a:r>
                        <a:rPr lang="tr-TR" sz="1400" b="1" spc="-15" dirty="0">
                          <a:solidFill>
                            <a:schemeClr val="tx1"/>
                          </a:solidFill>
                          <a:latin typeface="+mn-lt"/>
                          <a:cs typeface="Times New Roman"/>
                        </a:rPr>
                        <a:t> KONUT</a:t>
                      </a:r>
                      <a:endParaRPr sz="1400" b="1" dirty="0">
                        <a:solidFill>
                          <a:schemeClr val="tx1"/>
                        </a:solidFill>
                        <a:latin typeface="+mn-lt"/>
                        <a:cs typeface="Times New Roman"/>
                      </a:endParaRPr>
                    </a:p>
                  </a:txBody>
                  <a:tcPr marL="0" marR="0" marT="16256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8125" marR="130810" indent="-99060" algn="ctr">
                        <a:lnSpc>
                          <a:spcPts val="2150"/>
                        </a:lnSpc>
                        <a:spcBef>
                          <a:spcPts val="285"/>
                        </a:spcBef>
                      </a:pPr>
                      <a:r>
                        <a:rPr lang="tr-TR" sz="1400" b="1" dirty="0">
                          <a:solidFill>
                            <a:schemeClr val="tx1"/>
                          </a:solidFill>
                          <a:latin typeface="+mn-lt"/>
                          <a:cs typeface="Times New Roman"/>
                        </a:rPr>
                        <a:t>TOKİ AHIR</a:t>
                      </a:r>
                      <a:endParaRP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238125" marR="130810" indent="-99060" algn="ctr">
                        <a:lnSpc>
                          <a:spcPts val="2150"/>
                        </a:lnSpc>
                        <a:spcBef>
                          <a:spcPts val="285"/>
                        </a:spcBef>
                      </a:pPr>
                      <a:r>
                        <a:rPr sz="1400" b="1" dirty="0">
                          <a:solidFill>
                            <a:schemeClr val="tx1"/>
                          </a:solidFill>
                          <a:latin typeface="+mn-lt"/>
                          <a:cs typeface="Times New Roman"/>
                        </a:rPr>
                        <a:t>EYY’Lİ  </a:t>
                      </a:r>
                      <a:r>
                        <a:rPr sz="1400" b="1" spc="-10" dirty="0">
                          <a:solidFill>
                            <a:schemeClr val="tx1"/>
                          </a:solidFill>
                          <a:latin typeface="+mn-lt"/>
                          <a:cs typeface="Times New Roman"/>
                        </a:rPr>
                        <a:t>AHIR</a:t>
                      </a:r>
                      <a:endParaRPr sz="1400" b="1" dirty="0">
                        <a:solidFill>
                          <a:schemeClr val="tx1"/>
                        </a:solidFill>
                        <a:latin typeface="+mn-lt"/>
                        <a:cs typeface="Times New Roman"/>
                      </a:endParaRP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45415" marR="130810" indent="-6350" algn="ctr">
                        <a:lnSpc>
                          <a:spcPts val="2150"/>
                        </a:lnSpc>
                        <a:spcBef>
                          <a:spcPts val="285"/>
                        </a:spcBef>
                      </a:pPr>
                      <a:r>
                        <a:rPr sz="1400" b="1" dirty="0">
                          <a:solidFill>
                            <a:schemeClr val="tx1"/>
                          </a:solidFill>
                          <a:latin typeface="+mn-lt"/>
                          <a:cs typeface="Times New Roman"/>
                        </a:rPr>
                        <a:t>EYY’Lİ  İŞYERİ</a:t>
                      </a:r>
                    </a:p>
                  </a:txBody>
                  <a:tcPr marL="0" marR="0" marT="3619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36934357"/>
                  </a:ext>
                </a:extLst>
              </a:tr>
              <a:tr h="342551">
                <a:tc>
                  <a:txBody>
                    <a:bodyPr/>
                    <a:lstStyle/>
                    <a:p>
                      <a:pPr marL="261620" algn="ctr">
                        <a:lnSpc>
                          <a:spcPct val="100000"/>
                        </a:lnSpc>
                        <a:spcBef>
                          <a:spcPts val="240"/>
                        </a:spcBef>
                      </a:pPr>
                      <a:r>
                        <a:rPr sz="1400" b="0" spc="5" dirty="0">
                          <a:solidFill>
                            <a:schemeClr val="tx1"/>
                          </a:solidFill>
                          <a:latin typeface="+mn-lt"/>
                          <a:cs typeface="Times New Roman"/>
                        </a:rPr>
                        <a:t>15.</a:t>
                      </a:r>
                      <a:r>
                        <a:rPr lang="tr-TR" sz="1400" b="0" spc="5" dirty="0">
                          <a:solidFill>
                            <a:schemeClr val="tx1"/>
                          </a:solidFill>
                          <a:latin typeface="+mn-lt"/>
                          <a:cs typeface="Times New Roman"/>
                        </a:rPr>
                        <a:t>520</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L="312420" algn="ctr">
                        <a:lnSpc>
                          <a:spcPct val="100000"/>
                        </a:lnSpc>
                        <a:spcBef>
                          <a:spcPts val="240"/>
                        </a:spcBef>
                      </a:pPr>
                      <a:r>
                        <a:rPr sz="1400" b="0" spc="5" dirty="0">
                          <a:solidFill>
                            <a:schemeClr val="tx1"/>
                          </a:solidFill>
                          <a:latin typeface="+mn-lt"/>
                          <a:cs typeface="Times New Roman"/>
                        </a:rPr>
                        <a:t>2.</a:t>
                      </a:r>
                      <a:r>
                        <a:rPr lang="tr-TR" sz="1400" b="0" spc="5" dirty="0">
                          <a:solidFill>
                            <a:schemeClr val="tx1"/>
                          </a:solidFill>
                          <a:latin typeface="+mn-lt"/>
                          <a:cs typeface="Times New Roman"/>
                        </a:rPr>
                        <a:t>882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0" spc="5" dirty="0">
                          <a:solidFill>
                            <a:schemeClr val="tx1"/>
                          </a:solidFill>
                          <a:latin typeface="+mn-lt"/>
                          <a:cs typeface="Times New Roman"/>
                        </a:rPr>
                        <a:t>3</a:t>
                      </a:r>
                      <a:r>
                        <a:rPr sz="1400" b="0" spc="5" dirty="0">
                          <a:solidFill>
                            <a:schemeClr val="tx1"/>
                          </a:solidFill>
                          <a:latin typeface="+mn-lt"/>
                          <a:cs typeface="Times New Roman"/>
                        </a:rPr>
                        <a:t>.</a:t>
                      </a:r>
                      <a:r>
                        <a:rPr lang="tr-TR" sz="1400" b="0" spc="5" dirty="0">
                          <a:solidFill>
                            <a:schemeClr val="tx1"/>
                          </a:solidFill>
                          <a:latin typeface="+mn-lt"/>
                          <a:cs typeface="Times New Roman"/>
                        </a:rPr>
                        <a:t>318</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lang="tr-TR" sz="1400" b="0" dirty="0">
                          <a:solidFill>
                            <a:schemeClr val="tx1"/>
                          </a:solidFill>
                          <a:latin typeface="+mn-lt"/>
                          <a:cs typeface="Times New Roman"/>
                        </a:rPr>
                        <a:t>562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solidFill>
                            <a:schemeClr val="tx1"/>
                          </a:solidFill>
                          <a:latin typeface="+mn-lt"/>
                          <a:cs typeface="Times New Roman"/>
                        </a:rPr>
                        <a:t>552</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ct val="100000"/>
                        </a:lnSpc>
                        <a:spcBef>
                          <a:spcPts val="240"/>
                        </a:spcBef>
                      </a:pPr>
                      <a:r>
                        <a:rPr sz="1400" b="0" spc="5" dirty="0">
                          <a:solidFill>
                            <a:schemeClr val="tx1"/>
                          </a:solidFill>
                          <a:latin typeface="+mn-lt"/>
                          <a:cs typeface="Times New Roman"/>
                        </a:rPr>
                        <a:t>178</a:t>
                      </a:r>
                      <a:endParaRPr sz="1400" b="0" dirty="0">
                        <a:solidFill>
                          <a:schemeClr val="tx1"/>
                        </a:solidFill>
                        <a:latin typeface="+mn-lt"/>
                        <a:cs typeface="Times New Roman"/>
                      </a:endParaRPr>
                    </a:p>
                  </a:txBody>
                  <a:tcPr marL="0" marR="0" marT="3048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bl>
          </a:graphicData>
        </a:graphic>
      </p:graphicFrame>
    </p:spTree>
    <p:extLst>
      <p:ext uri="{BB962C8B-B14F-4D97-AF65-F5344CB8AC3E}">
        <p14:creationId xmlns:p14="http://schemas.microsoft.com/office/powerpoint/2010/main" val="36306107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a:ln>
                  <a:noFill/>
                </a:ln>
                <a:solidFill>
                  <a:srgbClr val="781E1E"/>
                </a:solidFill>
                <a:effectLst/>
                <a:uLnTx/>
                <a:uFillTx/>
                <a:latin typeface="Calibri" panose="020F0502020204030204"/>
                <a:ea typeface="+mn-ea"/>
                <a:cs typeface="+mn-cs"/>
              </a:rPr>
              <a:t>www.bingol.gov.tr</a:t>
            </a:r>
          </a:p>
        </p:txBody>
      </p:sp>
      <p:sp>
        <p:nvSpPr>
          <p:cNvPr id="10" name="Metin kutusu 9"/>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err="1" smtClean="0">
                <a:ln>
                  <a:noFill/>
                </a:ln>
                <a:solidFill>
                  <a:prstClr val="white"/>
                </a:solidFill>
                <a:effectLst/>
                <a:uLnTx/>
                <a:uFillTx/>
                <a:latin typeface="Calibri" panose="020F0502020204030204"/>
                <a:ea typeface="+mn-ea"/>
                <a:cs typeface="+mn-cs"/>
              </a:rPr>
              <a:t>Telekominikasyon</a:t>
            </a:r>
            <a:endParaRPr kumimoji="0" lang="tr-T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bject 5"/>
          <p:cNvSpPr txBox="1"/>
          <p:nvPr/>
        </p:nvSpPr>
        <p:spPr>
          <a:xfrm>
            <a:off x="684676" y="967866"/>
            <a:ext cx="10835811" cy="280205"/>
          </a:xfrm>
          <a:prstGeom prst="rect">
            <a:avLst/>
          </a:prstGeom>
          <a:solidFill>
            <a:srgbClr val="333E50"/>
          </a:solidFill>
        </p:spPr>
        <p:txBody>
          <a:bodyPr vert="horz" wrap="square" lIns="0" tIns="33655" rIns="0" bIns="0" rtlCol="0">
            <a:spAutoFit/>
          </a:bodyPr>
          <a:lstStyle/>
          <a:p>
            <a:pPr marL="91440" marR="0" lvl="0" indent="0" algn="l" defTabSz="914400" rtl="0" eaLnBrk="1" fontAlgn="auto" latinLnBrk="0" hangingPunct="1">
              <a:lnSpc>
                <a:spcPct val="100000"/>
              </a:lnSpc>
              <a:spcBef>
                <a:spcPts val="265"/>
              </a:spcBef>
              <a:spcAft>
                <a:spcPts val="0"/>
              </a:spcAft>
              <a:buClrTx/>
              <a:buSzTx/>
              <a:buFontTx/>
              <a:buNone/>
              <a:tabLst/>
              <a:defRPr/>
            </a:pPr>
            <a:r>
              <a:rPr kumimoji="0" lang="tr-TR" sz="1600" b="1" i="0" u="none" strike="noStrike" kern="1200" cap="none" spc="-10" normalizeH="0" baseline="0" noProof="0" dirty="0">
                <a:ln>
                  <a:noFill/>
                </a:ln>
                <a:solidFill>
                  <a:prstClr val="white"/>
                </a:solidFill>
                <a:effectLst/>
                <a:uLnTx/>
                <a:uFillTx/>
                <a:latin typeface="Calibri" panose="020F0502020204030204"/>
                <a:ea typeface="+mn-ea"/>
                <a:cs typeface="Calibri"/>
              </a:rPr>
              <a:t>Telekom Bilgileri</a:t>
            </a:r>
            <a:endParaRPr kumimoji="0" lang="tr-TR" sz="1600" b="0" i="0" u="none" strike="noStrike" kern="1200" cap="none" spc="0" normalizeH="0" baseline="0" noProof="0" dirty="0">
              <a:ln>
                <a:noFill/>
              </a:ln>
              <a:solidFill>
                <a:prstClr val="white"/>
              </a:solidFill>
              <a:effectLst/>
              <a:uLnTx/>
              <a:uFillTx/>
              <a:latin typeface="Calibri"/>
              <a:ea typeface="+mn-ea"/>
              <a:cs typeface="Calibri"/>
            </a:endParaRPr>
          </a:p>
        </p:txBody>
      </p:sp>
      <p:graphicFrame>
        <p:nvGraphicFramePr>
          <p:cNvPr id="12" name="Tablo 11"/>
          <p:cNvGraphicFramePr>
            <a:graphicFrameLocks noGrp="1"/>
          </p:cNvGraphicFramePr>
          <p:nvPr>
            <p:extLst>
              <p:ext uri="{D42A27DB-BD31-4B8C-83A1-F6EECF244321}">
                <p14:modId xmlns:p14="http://schemas.microsoft.com/office/powerpoint/2010/main" val="3327344313"/>
              </p:ext>
            </p:extLst>
          </p:nvPr>
        </p:nvGraphicFramePr>
        <p:xfrm>
          <a:off x="684675" y="1428949"/>
          <a:ext cx="10835812" cy="4748114"/>
        </p:xfrm>
        <a:graphic>
          <a:graphicData uri="http://schemas.openxmlformats.org/drawingml/2006/table">
            <a:tbl>
              <a:tblPr/>
              <a:tblGrid>
                <a:gridCol w="5417906">
                  <a:extLst>
                    <a:ext uri="{9D8B030D-6E8A-4147-A177-3AD203B41FA5}">
                      <a16:colId xmlns:a16="http://schemas.microsoft.com/office/drawing/2014/main" val="839246816"/>
                    </a:ext>
                  </a:extLst>
                </a:gridCol>
                <a:gridCol w="5417906">
                  <a:extLst>
                    <a:ext uri="{9D8B030D-6E8A-4147-A177-3AD203B41FA5}">
                      <a16:colId xmlns:a16="http://schemas.microsoft.com/office/drawing/2014/main" val="3267411654"/>
                    </a:ext>
                  </a:extLst>
                </a:gridCol>
              </a:tblGrid>
              <a:tr h="361580">
                <a:tc>
                  <a:txBody>
                    <a:bodyPr/>
                    <a:lstStyle/>
                    <a:p>
                      <a:pPr algn="l" fontAlgn="ctr"/>
                      <a:r>
                        <a:rPr lang="en-US" sz="1400" u="none" strike="noStrike" dirty="0" err="1">
                          <a:effectLst/>
                          <a:latin typeface="+mn-lt"/>
                        </a:rPr>
                        <a:t>Santral</a:t>
                      </a:r>
                      <a:r>
                        <a:rPr lang="en-US" sz="1400" u="none" strike="noStrike" baseline="0" dirty="0">
                          <a:effectLst/>
                          <a:latin typeface="+mn-lt"/>
                        </a:rPr>
                        <a:t> Say</a:t>
                      </a:r>
                      <a:r>
                        <a:rPr lang="tr-TR" sz="1400" u="none" strike="noStrike" baseline="0" dirty="0">
                          <a:effectLst/>
                          <a:latin typeface="+mn-lt"/>
                        </a:rPr>
                        <a:t>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a:solidFill>
                            <a:srgbClr val="000000"/>
                          </a:solidFill>
                          <a:effectLst/>
                          <a:latin typeface="+mn-lt"/>
                        </a:rPr>
                        <a:t>64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6934357"/>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Fiber </a:t>
                      </a:r>
                      <a:r>
                        <a:rPr lang="en-US" sz="1400" u="none" strike="noStrike" dirty="0" err="1">
                          <a:effectLst/>
                          <a:latin typeface="+mn-lt"/>
                        </a:rPr>
                        <a:t>Kabin</a:t>
                      </a:r>
                      <a:r>
                        <a:rPr lang="en-US" sz="1400" u="none" strike="noStrike" dirty="0">
                          <a:effectLst/>
                          <a:latin typeface="+mn-lt"/>
                        </a:rPr>
                        <a:t> Sa</a:t>
                      </a:r>
                      <a:r>
                        <a:rPr lang="tr-TR" sz="1400" u="none" strike="noStrike" dirty="0" err="1">
                          <a:effectLst/>
                          <a:latin typeface="+mn-lt"/>
                        </a:rPr>
                        <a:t>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u="none" strike="noStrike" dirty="0" smtClean="0">
                          <a:effectLst/>
                          <a:latin typeface="+mn-lt"/>
                        </a:rPr>
                        <a:t>321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230789244"/>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en-US" sz="1400" u="none" strike="noStrike" dirty="0">
                          <a:effectLst/>
                          <a:latin typeface="+mn-lt"/>
                        </a:rPr>
                        <a:t>İnternet </a:t>
                      </a:r>
                      <a:r>
                        <a:rPr lang="en-US" sz="1400" u="none" strike="noStrike" dirty="0" err="1">
                          <a:effectLst/>
                          <a:latin typeface="+mn-lt"/>
                        </a:rPr>
                        <a:t>Abone</a:t>
                      </a:r>
                      <a:r>
                        <a:rPr lang="en-US" sz="1400" u="none" strike="noStrike" dirty="0">
                          <a:effectLst/>
                          <a:latin typeface="+mn-lt"/>
                        </a:rPr>
                        <a:t> </a:t>
                      </a:r>
                      <a:r>
                        <a:rPr lang="tr-TR" sz="1400" u="none" strike="noStrike"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35.040</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5643767"/>
                  </a:ext>
                </a:extLst>
              </a:tr>
              <a:tr h="361580">
                <a:tc>
                  <a:txBody>
                    <a:bodyPr/>
                    <a:lstStyle/>
                    <a:p>
                      <a:pPr algn="l" fontAlgn="ctr"/>
                      <a:r>
                        <a:rPr lang="en-US" sz="1400" u="none" strike="noStrike" dirty="0" err="1">
                          <a:effectLst/>
                          <a:latin typeface="+mn-lt"/>
                        </a:rPr>
                        <a:t>Telefon</a:t>
                      </a:r>
                      <a:r>
                        <a:rPr lang="en-US" sz="1400" u="none" strike="noStrike" dirty="0">
                          <a:effectLst/>
                          <a:latin typeface="+mn-lt"/>
                        </a:rPr>
                        <a:t> </a:t>
                      </a:r>
                      <a:r>
                        <a:rPr lang="en-US" sz="1400" u="none" strike="noStrike" dirty="0" err="1">
                          <a:effectLst/>
                          <a:latin typeface="+mn-lt"/>
                        </a:rPr>
                        <a:t>Abone</a:t>
                      </a:r>
                      <a:r>
                        <a:rPr lang="en-US" sz="1400" u="none" strike="noStrike" dirty="0">
                          <a:effectLst/>
                          <a:latin typeface="+mn-lt"/>
                        </a:rPr>
                        <a:t> </a:t>
                      </a:r>
                      <a:r>
                        <a:rPr lang="tr-TR" sz="1400" u="none" strike="noStrike" dirty="0">
                          <a:effectLst/>
                          <a:latin typeface="+mn-lt"/>
                        </a:rPr>
                        <a:t>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17.027</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32119642"/>
                  </a:ext>
                </a:extLst>
              </a:tr>
              <a:tr h="361580">
                <a:tc>
                  <a:txBody>
                    <a:bodyPr/>
                    <a:lstStyle/>
                    <a:p>
                      <a:pPr algn="l" fontAlgn="ctr"/>
                      <a:r>
                        <a:rPr lang="tr-TR" sz="1400" b="0" i="0" u="none" strike="noStrike" dirty="0" smtClean="0">
                          <a:solidFill>
                            <a:srgbClr val="000000"/>
                          </a:solidFill>
                          <a:effectLst/>
                          <a:latin typeface="+mn-lt"/>
                        </a:rPr>
                        <a:t>TT Mobil Abone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65.533</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133745618"/>
                  </a:ext>
                </a:extLst>
              </a:tr>
              <a:tr h="361580">
                <a:tc>
                  <a:txBody>
                    <a:bodyPr/>
                    <a:lstStyle/>
                    <a:p>
                      <a:pPr algn="l" fontAlgn="ctr"/>
                      <a:r>
                        <a:rPr lang="tr-TR" sz="1400" b="0" i="0" u="none" strike="noStrike" dirty="0" err="1" smtClean="0">
                          <a:solidFill>
                            <a:srgbClr val="000000"/>
                          </a:solidFill>
                          <a:effectLst/>
                          <a:latin typeface="+mn-lt"/>
                        </a:rPr>
                        <a:t>Tivibu</a:t>
                      </a:r>
                      <a:r>
                        <a:rPr lang="tr-TR" sz="1400" b="0" i="0" u="none" strike="noStrike" dirty="0" smtClean="0">
                          <a:solidFill>
                            <a:srgbClr val="000000"/>
                          </a:solidFill>
                          <a:effectLst/>
                          <a:latin typeface="+mn-lt"/>
                        </a:rPr>
                        <a:t> Abone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2501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565903080"/>
                  </a:ext>
                </a:extLst>
              </a:tr>
              <a:tr h="409154">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400" u="none" strike="noStrike" dirty="0" smtClean="0">
                          <a:effectLst/>
                          <a:latin typeface="+mn-lt"/>
                        </a:rPr>
                        <a:t>Fiber</a:t>
                      </a:r>
                      <a:r>
                        <a:rPr lang="en-US" sz="1400" u="none" strike="noStrike" baseline="0" dirty="0" smtClean="0">
                          <a:effectLst/>
                          <a:latin typeface="+mn-lt"/>
                        </a:rPr>
                        <a:t> </a:t>
                      </a:r>
                      <a:r>
                        <a:rPr lang="en-US" sz="1400" u="none" strike="noStrike" baseline="0" dirty="0" err="1" smtClean="0">
                          <a:effectLst/>
                          <a:latin typeface="+mn-lt"/>
                        </a:rPr>
                        <a:t>Metraji</a:t>
                      </a:r>
                      <a:r>
                        <a:rPr lang="tr-TR" sz="1400" u="none" strike="noStrike" baseline="0" dirty="0" smtClean="0">
                          <a:effectLst/>
                          <a:latin typeface="+mn-lt"/>
                        </a:rPr>
                        <a:t> </a:t>
                      </a:r>
                      <a:r>
                        <a:rPr lang="en-US" sz="1400" u="none" strike="noStrike" baseline="0" dirty="0" smtClean="0">
                          <a:effectLst/>
                          <a:latin typeface="+mn-lt"/>
                        </a:rPr>
                        <a:t>(km)</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722.304 km</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932538436"/>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Ortalama Alınan</a:t>
                      </a:r>
                      <a:r>
                        <a:rPr lang="tr-TR" sz="1400" b="0" i="0" u="none" strike="noStrike" baseline="0" dirty="0" smtClean="0">
                          <a:solidFill>
                            <a:srgbClr val="000000"/>
                          </a:solidFill>
                          <a:effectLst/>
                          <a:latin typeface="+mn-lt"/>
                        </a:rPr>
                        <a:t> Hız</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255.431</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941780097"/>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Ortalama Sözleşme Hızı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51.055</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944233135"/>
                  </a:ext>
                </a:extLst>
              </a:tr>
              <a:tr h="361580">
                <a:tc>
                  <a:txBody>
                    <a:bodyPr/>
                    <a:lstStyle/>
                    <a:p>
                      <a:pPr marL="0" marR="0" lvl="0" indent="0" algn="l" defTabSz="914400" eaLnBrk="1" fontAlgn="ctr" latinLnBrk="0" hangingPunct="1">
                        <a:lnSpc>
                          <a:spcPct val="100000"/>
                        </a:lnSpc>
                        <a:spcBef>
                          <a:spcPts val="0"/>
                        </a:spcBef>
                        <a:spcAft>
                          <a:spcPts val="0"/>
                        </a:spcAft>
                        <a:buClrTx/>
                        <a:buSzTx/>
                        <a:buFontTx/>
                        <a:buNone/>
                        <a:tabLst/>
                        <a:defRPr/>
                      </a:pPr>
                      <a:r>
                        <a:rPr lang="tr-TR" sz="1400" b="0" i="0" u="none" strike="noStrike" dirty="0" smtClean="0">
                          <a:solidFill>
                            <a:srgbClr val="000000"/>
                          </a:solidFill>
                          <a:effectLst/>
                          <a:latin typeface="+mn-lt"/>
                        </a:rPr>
                        <a:t>Ortalama Alınabilecek Hız</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51.134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572548338"/>
                  </a:ext>
                </a:extLst>
              </a:tr>
              <a:tr h="361580">
                <a:tc>
                  <a:txBody>
                    <a:bodyPr/>
                    <a:lstStyle/>
                    <a:p>
                      <a:pPr algn="l" fontAlgn="ctr"/>
                      <a:r>
                        <a:rPr lang="tr-TR" sz="1400" u="none" strike="noStrike" dirty="0" err="1" smtClean="0">
                          <a:effectLst/>
                          <a:latin typeface="+mn-lt"/>
                        </a:rPr>
                        <a:t>Fiberleşme</a:t>
                      </a:r>
                      <a:r>
                        <a:rPr lang="tr-TR" sz="1400" u="none" strike="noStrike" dirty="0" smtClean="0">
                          <a:effectLst/>
                          <a:latin typeface="+mn-lt"/>
                        </a:rPr>
                        <a:t> Oranı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chemeClr val="tx1"/>
                          </a:solidFill>
                          <a:effectLst/>
                          <a:latin typeface="+mn-lt"/>
                        </a:rPr>
                        <a:t>98%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00466253"/>
                  </a:ext>
                </a:extLst>
              </a:tr>
              <a:tr h="361580">
                <a:tc>
                  <a:txBody>
                    <a:bodyPr/>
                    <a:lstStyle/>
                    <a:p>
                      <a:pPr algn="l" fontAlgn="ctr"/>
                      <a:r>
                        <a:rPr lang="tr-TR" sz="1400" u="none" strike="noStrike" dirty="0" smtClean="0">
                          <a:effectLst/>
                          <a:latin typeface="+mn-lt"/>
                        </a:rPr>
                        <a:t>FTTH Hane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chemeClr val="tx1"/>
                          </a:solidFill>
                          <a:effectLst/>
                          <a:latin typeface="+mn-lt"/>
                        </a:rPr>
                        <a:t>24.964</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500905475"/>
                  </a:ext>
                </a:extLst>
              </a:tr>
              <a:tr h="361580">
                <a:tc>
                  <a:txBody>
                    <a:bodyPr/>
                    <a:lstStyle/>
                    <a:p>
                      <a:pPr algn="l" fontAlgn="ctr"/>
                      <a:r>
                        <a:rPr lang="tr-TR" sz="1400" u="none" strike="noStrike" dirty="0" smtClean="0">
                          <a:effectLst/>
                          <a:latin typeface="+mn-lt"/>
                        </a:rPr>
                        <a:t>FTTH Müşteri Sayısı</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algn="ctr" fontAlgn="ctr"/>
                      <a:r>
                        <a:rPr lang="tr-TR" sz="1400" b="0" i="0" u="none" strike="noStrike" dirty="0" smtClean="0">
                          <a:solidFill>
                            <a:srgbClr val="000000"/>
                          </a:solidFill>
                          <a:effectLst/>
                          <a:latin typeface="+mn-lt"/>
                        </a:rPr>
                        <a:t>3112.728</a:t>
                      </a:r>
                      <a:endParaRPr lang="tr-TR" sz="1400" b="0" i="0" u="none" strike="noStrike" dirty="0">
                        <a:solidFill>
                          <a:srgbClr val="000000"/>
                        </a:solidFill>
                        <a:effectLst/>
                        <a:latin typeface="+mn-lt"/>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3644659214"/>
                  </a:ext>
                </a:extLst>
              </a:tr>
            </a:tbl>
          </a:graphicData>
        </a:graphic>
      </p:graphicFrame>
    </p:spTree>
    <p:extLst>
      <p:ext uri="{BB962C8B-B14F-4D97-AF65-F5344CB8AC3E}">
        <p14:creationId xmlns:p14="http://schemas.microsoft.com/office/powerpoint/2010/main" val="378509652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p:cNvPicPr>
            <a:picLocks noChangeAspect="1"/>
          </p:cNvPicPr>
          <p:nvPr/>
        </p:nvPicPr>
        <p:blipFill>
          <a:blip r:embed="rId3">
            <a:duotone>
              <a:prstClr val="black"/>
              <a:srgbClr val="FF0000">
                <a:tint val="45000"/>
                <a:satMod val="400000"/>
              </a:srgb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Dikdörtgen 11"/>
          <p:cNvSpPr/>
          <p:nvPr/>
        </p:nvSpPr>
        <p:spPr>
          <a:xfrm>
            <a:off x="304800" y="267855"/>
            <a:ext cx="11647055" cy="6354618"/>
          </a:xfrm>
          <a:prstGeom prst="rect">
            <a:avLst/>
          </a:prstGeom>
          <a:noFill/>
          <a:ln w="19050" cap="flat" cmpd="sng" algn="ctr">
            <a:solidFill>
              <a:srgbClr val="FFFFFF"/>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026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670817" y="949179"/>
            <a:ext cx="10878010" cy="279564"/>
          </a:xfrm>
          <a:prstGeom prst="rect">
            <a:avLst/>
          </a:prstGeom>
          <a:solidFill>
            <a:srgbClr val="333E50"/>
          </a:solidFill>
        </p:spPr>
        <p:txBody>
          <a:bodyPr vert="horz" wrap="square" lIns="0" tIns="33020" rIns="0" bIns="0" rtlCol="0">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lang="tr-TR" sz="1600" b="1" i="0" u="none" strike="noStrike" kern="1200" cap="none" spc="-40" normalizeH="0" baseline="0" noProof="0" dirty="0" smtClean="0">
                <a:ln>
                  <a:noFill/>
                </a:ln>
                <a:solidFill>
                  <a:srgbClr val="FFFFFF"/>
                </a:solidFill>
                <a:effectLst/>
                <a:uLnTx/>
                <a:uFillTx/>
                <a:latin typeface="Calibri"/>
                <a:ea typeface="+mn-ea"/>
                <a:cs typeface="Calibri"/>
              </a:rPr>
              <a:t>Yeni Kimlik Başvuru Sayısı </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a:t>
            </a:r>
            <a:r>
              <a:rPr kumimoji="0" sz="1600" b="1" i="0" u="none" strike="noStrike" kern="1200" cap="none" spc="-15"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8" name="Metin kutusu 7"/>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Nüfus</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pic>
        <p:nvPicPr>
          <p:cNvPr id="2" name="Resim 1"/>
          <p:cNvPicPr>
            <a:picLocks noChangeAspect="1"/>
          </p:cNvPicPr>
          <p:nvPr/>
        </p:nvPicPr>
        <p:blipFill rotWithShape="1">
          <a:blip r:embed="rId3" cstate="print">
            <a:extLst>
              <a:ext uri="{28A0092B-C50C-407E-A947-70E740481C1C}">
                <a14:useLocalDpi xmlns:a14="http://schemas.microsoft.com/office/drawing/2010/main" val="0"/>
              </a:ext>
            </a:extLst>
          </a:blip>
          <a:srcRect l="7595" t="971" r="8263" b="201"/>
          <a:stretch/>
        </p:blipFill>
        <p:spPr>
          <a:xfrm>
            <a:off x="5481762" y="1391479"/>
            <a:ext cx="6067065" cy="4743039"/>
          </a:xfrm>
          <a:prstGeom prst="rect">
            <a:avLst/>
          </a:prstGeom>
          <a:ln w="19050">
            <a:solidFill>
              <a:srgbClr val="BCD6ED"/>
            </a:solidFill>
          </a:ln>
        </p:spPr>
      </p:pic>
      <p:sp>
        <p:nvSpPr>
          <p:cNvPr id="9" name="object 14"/>
          <p:cNvSpPr txBox="1"/>
          <p:nvPr/>
        </p:nvSpPr>
        <p:spPr>
          <a:xfrm>
            <a:off x="10472792" y="5826841"/>
            <a:ext cx="1049401" cy="265457"/>
          </a:xfrm>
          <a:prstGeom prst="rect">
            <a:avLst/>
          </a:prstGeom>
          <a:solidFill>
            <a:schemeClr val="bg1"/>
          </a:solidFill>
          <a:ln>
            <a:solidFill>
              <a:schemeClr val="tx1"/>
            </a:solidFill>
          </a:ln>
        </p:spPr>
        <p:txBody>
          <a:bodyPr vert="horz" wrap="square" lIns="0" tIns="34290" rIns="0" bIns="0" rtlCol="0">
            <a:spAutoFit/>
          </a:bodyPr>
          <a:lstStyle/>
          <a:p>
            <a:pPr marL="92075" marR="0" lvl="0" indent="0" algn="l" defTabSz="914400" rtl="0" eaLnBrk="1" fontAlgn="auto" latinLnBrk="0" hangingPunct="1">
              <a:lnSpc>
                <a:spcPct val="100000"/>
              </a:lnSpc>
              <a:spcBef>
                <a:spcPts val="270"/>
              </a:spcBef>
              <a:spcAft>
                <a:spcPts val="0"/>
              </a:spcAft>
              <a:buClrTx/>
              <a:buSzTx/>
              <a:buFontTx/>
              <a:buNone/>
              <a:tabLst/>
              <a:defRPr/>
            </a:pPr>
            <a:r>
              <a:rPr kumimoji="0" lang="tr-TR" sz="1500" b="0" i="0" u="none" strike="noStrike" kern="1200" cap="none" spc="-5" normalizeH="0" baseline="0" noProof="0" dirty="0" smtClean="0">
                <a:ln>
                  <a:noFill/>
                </a:ln>
                <a:solidFill>
                  <a:prstClr val="black"/>
                </a:solidFill>
                <a:effectLst/>
                <a:uLnTx/>
                <a:uFillTx/>
                <a:latin typeface="Calibri"/>
                <a:ea typeface="+mn-ea"/>
                <a:cs typeface="Calibri"/>
              </a:rPr>
              <a:t>Kültür Park</a:t>
            </a:r>
            <a:endParaRPr kumimoji="0" sz="15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11" name="Tablo 10"/>
          <p:cNvGraphicFramePr>
            <a:graphicFrameLocks noGrp="1"/>
          </p:cNvGraphicFramePr>
          <p:nvPr>
            <p:extLst>
              <p:ext uri="{D42A27DB-BD31-4B8C-83A1-F6EECF244321}">
                <p14:modId xmlns:p14="http://schemas.microsoft.com/office/powerpoint/2010/main" val="34370473"/>
              </p:ext>
            </p:extLst>
          </p:nvPr>
        </p:nvGraphicFramePr>
        <p:xfrm>
          <a:off x="670817" y="1391479"/>
          <a:ext cx="4690455" cy="4743039"/>
        </p:xfrm>
        <a:graphic>
          <a:graphicData uri="http://schemas.openxmlformats.org/drawingml/2006/table">
            <a:tbl>
              <a:tblPr/>
              <a:tblGrid>
                <a:gridCol w="1563485">
                  <a:extLst>
                    <a:ext uri="{9D8B030D-6E8A-4147-A177-3AD203B41FA5}">
                      <a16:colId xmlns:a16="http://schemas.microsoft.com/office/drawing/2014/main" val="1078526760"/>
                    </a:ext>
                  </a:extLst>
                </a:gridCol>
                <a:gridCol w="1563485">
                  <a:extLst>
                    <a:ext uri="{9D8B030D-6E8A-4147-A177-3AD203B41FA5}">
                      <a16:colId xmlns:a16="http://schemas.microsoft.com/office/drawing/2014/main" val="1620524514"/>
                    </a:ext>
                  </a:extLst>
                </a:gridCol>
                <a:gridCol w="1563485">
                  <a:extLst>
                    <a:ext uri="{9D8B030D-6E8A-4147-A177-3AD203B41FA5}">
                      <a16:colId xmlns:a16="http://schemas.microsoft.com/office/drawing/2014/main" val="176041255"/>
                    </a:ext>
                  </a:extLst>
                </a:gridCol>
              </a:tblGrid>
              <a:tr h="484057">
                <a:tc>
                  <a:txBody>
                    <a:bodyPr/>
                    <a:lstStyle/>
                    <a:p>
                      <a:pPr marL="9525" lvl="0">
                        <a:lnSpc>
                          <a:spcPct val="100000"/>
                        </a:lnSpc>
                        <a:spcBef>
                          <a:spcPts val="925"/>
                        </a:spcBef>
                      </a:pPr>
                      <a:r>
                        <a:rPr sz="1400" b="1" spc="-5" dirty="0">
                          <a:latin typeface="+mn-lt"/>
                        </a:rPr>
                        <a:t>İlçeler</a:t>
                      </a:r>
                      <a:endParaRPr sz="1400" b="1" dirty="0">
                        <a:latin typeface="+mn-lt"/>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67945" marR="0" lvl="0" indent="0" algn="ctr" defTabSz="914400" rtl="0" eaLnBrk="1" fontAlgn="auto" latinLnBrk="0" hangingPunct="1">
                        <a:lnSpc>
                          <a:spcPct val="100000"/>
                        </a:lnSpc>
                        <a:spcBef>
                          <a:spcPts val="925"/>
                        </a:spcBef>
                        <a:spcAft>
                          <a:spcPts val="0"/>
                        </a:spcAft>
                        <a:buClrTx/>
                        <a:buSzTx/>
                        <a:buFontTx/>
                        <a:buNone/>
                        <a:tabLst/>
                        <a:defRPr/>
                      </a:pPr>
                      <a:r>
                        <a:rPr lang="tr-TR" sz="1400" b="1" dirty="0" smtClean="0">
                          <a:latin typeface="+mn-lt"/>
                        </a:rPr>
                        <a:t>Ba</a:t>
                      </a:r>
                      <a:r>
                        <a:rPr lang="tr-TR" sz="1400" b="1" spc="-30" dirty="0" smtClean="0">
                          <a:latin typeface="+mn-lt"/>
                        </a:rPr>
                        <a:t>ş</a:t>
                      </a:r>
                      <a:r>
                        <a:rPr lang="tr-TR" sz="1400" b="1" dirty="0" smtClean="0">
                          <a:latin typeface="+mn-lt"/>
                        </a:rPr>
                        <a:t>vuru  </a:t>
                      </a:r>
                      <a:r>
                        <a:rPr lang="tr-TR" sz="1400" b="1" spc="-10" dirty="0" smtClean="0">
                          <a:latin typeface="+mn-lt"/>
                        </a:rPr>
                        <a:t>Masası</a:t>
                      </a:r>
                      <a:endParaRPr lang="tr-TR" sz="1400" b="1" dirty="0" smtClean="0">
                        <a:latin typeface="+mn-lt"/>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67945" algn="ctr">
                        <a:lnSpc>
                          <a:spcPct val="100000"/>
                        </a:lnSpc>
                        <a:spcBef>
                          <a:spcPts val="925"/>
                        </a:spcBef>
                      </a:pPr>
                      <a:r>
                        <a:rPr sz="1400" b="1" spc="-10" dirty="0">
                          <a:latin typeface="+mn-lt"/>
                        </a:rPr>
                        <a:t>Başvuru Sayısı</a:t>
                      </a:r>
                      <a:endParaRPr sz="1400" b="1" dirty="0">
                        <a:latin typeface="+mn-lt"/>
                        <a:cs typeface="Calibri"/>
                      </a:endParaRPr>
                    </a:p>
                  </a:txBody>
                  <a:tcPr marL="0" marR="0" marT="11747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93880607"/>
                  </a:ext>
                </a:extLst>
              </a:tr>
              <a:tr h="484057">
                <a:tc>
                  <a:txBody>
                    <a:bodyPr/>
                    <a:lstStyle/>
                    <a:p>
                      <a:pPr marL="9525" lvl="0">
                        <a:lnSpc>
                          <a:spcPts val="1895"/>
                        </a:lnSpc>
                      </a:pPr>
                      <a:r>
                        <a:rPr sz="1400" spc="-20" dirty="0">
                          <a:latin typeface="+mn-lt"/>
                        </a:rPr>
                        <a:t>Merkez</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cs typeface="+mn-cs"/>
                        </a:rPr>
                        <a:t>8</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635" algn="ctr">
                        <a:lnSpc>
                          <a:spcPts val="1885"/>
                        </a:lnSpc>
                      </a:pPr>
                      <a:r>
                        <a:rPr lang="tr-TR" sz="1400" dirty="0" smtClean="0">
                          <a:latin typeface="+mn-lt"/>
                          <a:cs typeface="Calibri"/>
                        </a:rPr>
                        <a:t>16.783</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336604301"/>
                  </a:ext>
                </a:extLst>
              </a:tr>
              <a:tr h="484057">
                <a:tc>
                  <a:txBody>
                    <a:bodyPr/>
                    <a:lstStyle/>
                    <a:p>
                      <a:pPr marL="9525" lvl="0">
                        <a:lnSpc>
                          <a:spcPts val="1895"/>
                        </a:lnSpc>
                      </a:pPr>
                      <a:r>
                        <a:rPr lang="tr-TR" sz="1400" spc="-5" dirty="0" smtClean="0">
                          <a:latin typeface="+mn-lt"/>
                        </a:rPr>
                        <a:t>Adaklı</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sz="1400" dirty="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dirty="0" smtClean="0">
                          <a:latin typeface="+mn-lt"/>
                          <a:cs typeface="+mn-cs"/>
                        </a:rPr>
                        <a:t>700</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888928869"/>
                  </a:ext>
                </a:extLst>
              </a:tr>
              <a:tr h="484057">
                <a:tc>
                  <a:txBody>
                    <a:bodyPr/>
                    <a:lstStyle/>
                    <a:p>
                      <a:pPr marL="9525" lvl="0">
                        <a:lnSpc>
                          <a:spcPts val="1895"/>
                        </a:lnSpc>
                      </a:pPr>
                      <a:r>
                        <a:rPr lang="tr-TR" sz="1400" spc="-15" dirty="0" smtClean="0">
                          <a:latin typeface="+mn-lt"/>
                        </a:rPr>
                        <a:t>Genç</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cs typeface="+mn-cs"/>
                        </a:rPr>
                        <a:t>3.254</a:t>
                      </a:r>
                      <a:endParaRPr lang="tr-T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002131171"/>
                  </a:ext>
                </a:extLst>
              </a:tr>
              <a:tr h="484057">
                <a:tc>
                  <a:txBody>
                    <a:bodyPr/>
                    <a:lstStyle/>
                    <a:p>
                      <a:pPr marL="9525" lvl="0">
                        <a:lnSpc>
                          <a:spcPts val="1895"/>
                        </a:lnSpc>
                      </a:pPr>
                      <a:r>
                        <a:rPr lang="tr-TR" sz="1400" spc="-5" dirty="0" smtClean="0">
                          <a:latin typeface="+mn-lt"/>
                        </a:rPr>
                        <a:t>Karlıova</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rPr>
                        <a:t>2.149</a:t>
                      </a: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462524939"/>
                  </a:ext>
                </a:extLst>
              </a:tr>
              <a:tr h="484057">
                <a:tc>
                  <a:txBody>
                    <a:bodyPr/>
                    <a:lstStyle/>
                    <a:p>
                      <a:pPr marL="9525" lvl="0">
                        <a:lnSpc>
                          <a:spcPts val="1895"/>
                        </a:lnSpc>
                      </a:pPr>
                      <a:r>
                        <a:rPr lang="tr-TR" sz="1400" spc="-5" dirty="0" smtClean="0">
                          <a:latin typeface="+mn-lt"/>
                        </a:rPr>
                        <a:t>Solhan</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rPr>
                        <a:t>3.239</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172221131"/>
                  </a:ext>
                </a:extLst>
              </a:tr>
              <a:tr h="484057">
                <a:tc>
                  <a:txBody>
                    <a:bodyPr/>
                    <a:lstStyle/>
                    <a:p>
                      <a:pPr marL="9525" lvl="0">
                        <a:lnSpc>
                          <a:spcPts val="1895"/>
                        </a:lnSpc>
                      </a:pPr>
                      <a:r>
                        <a:rPr lang="tr-TR" sz="1400" spc="-20" dirty="0" smtClean="0">
                          <a:latin typeface="+mn-lt"/>
                        </a:rPr>
                        <a:t>Yayladere</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spc="-5" dirty="0" smtClean="0">
                          <a:latin typeface="+mn-lt"/>
                          <a:cs typeface="+mn-cs"/>
                        </a:rPr>
                        <a:t>137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38142941"/>
                  </a:ext>
                </a:extLst>
              </a:tr>
              <a:tr h="484057">
                <a:tc>
                  <a:txBody>
                    <a:bodyPr/>
                    <a:lstStyle/>
                    <a:p>
                      <a:pPr marL="9525" lvl="0">
                        <a:lnSpc>
                          <a:spcPts val="1895"/>
                        </a:lnSpc>
                      </a:pPr>
                      <a:r>
                        <a:rPr lang="tr-TR" sz="1400" spc="-10" dirty="0" smtClean="0">
                          <a:latin typeface="+mn-lt"/>
                        </a:rPr>
                        <a:t>Yedisu</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sz="1400" dirty="0">
                          <a:latin typeface="+mn-lt"/>
                        </a:rPr>
                        <a:t>1</a:t>
                      </a:r>
                      <a:endParaRPr sz="140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marR="1270" algn="ctr">
                        <a:lnSpc>
                          <a:spcPts val="1889"/>
                        </a:lnSpc>
                      </a:pPr>
                      <a:r>
                        <a:rPr lang="tr-TR" sz="1400" spc="-5" dirty="0" smtClean="0">
                          <a:latin typeface="+mn-lt"/>
                          <a:cs typeface="+mn-cs"/>
                        </a:rPr>
                        <a:t>292</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189364733"/>
                  </a:ext>
                </a:extLst>
              </a:tr>
              <a:tr h="435763">
                <a:tc>
                  <a:txBody>
                    <a:bodyPr/>
                    <a:lstStyle/>
                    <a:p>
                      <a:pPr marL="9525" lvl="0">
                        <a:lnSpc>
                          <a:spcPts val="1895"/>
                        </a:lnSpc>
                      </a:pPr>
                      <a:r>
                        <a:rPr lang="tr-TR" sz="1400" spc="-10" dirty="0" smtClean="0">
                          <a:latin typeface="+mn-lt"/>
                        </a:rPr>
                        <a:t>Kiğı</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270" algn="ctr">
                        <a:lnSpc>
                          <a:spcPts val="1895"/>
                        </a:lnSpc>
                      </a:pPr>
                      <a:r>
                        <a:rPr lang="tr-TR" sz="1400" dirty="0" smtClean="0">
                          <a:latin typeface="+mn-lt"/>
                        </a:rPr>
                        <a:t>1</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spc="-5" dirty="0" smtClean="0">
                          <a:latin typeface="+mn-lt"/>
                          <a:cs typeface="+mn-cs"/>
                        </a:rPr>
                        <a:t>417</a:t>
                      </a:r>
                      <a:endParaRPr sz="1400"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871244692"/>
                  </a:ext>
                </a:extLst>
              </a:tr>
              <a:tr h="434820">
                <a:tc>
                  <a:txBody>
                    <a:bodyPr/>
                    <a:lstStyle/>
                    <a:p>
                      <a:pPr marL="9525" lvl="0">
                        <a:lnSpc>
                          <a:spcPts val="1895"/>
                        </a:lnSpc>
                      </a:pPr>
                      <a:r>
                        <a:rPr sz="1400" b="1" spc="-30" dirty="0">
                          <a:latin typeface="+mn-lt"/>
                        </a:rPr>
                        <a:t>Toplam</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6">
                        <a:lumMod val="20000"/>
                        <a:lumOff val="80000"/>
                      </a:schemeClr>
                    </a:solidFill>
                  </a:tcPr>
                </a:tc>
                <a:tc>
                  <a:txBody>
                    <a:bodyPr/>
                    <a:lstStyle/>
                    <a:p>
                      <a:pPr marR="1905" algn="ctr">
                        <a:lnSpc>
                          <a:spcPts val="1895"/>
                        </a:lnSpc>
                      </a:pPr>
                      <a:r>
                        <a:rPr lang="tr-TR" sz="1400" b="1" spc="-5" dirty="0" smtClean="0">
                          <a:latin typeface="+mn-lt"/>
                        </a:rPr>
                        <a:t>18</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mpd="sng">
                      <a:solidFill>
                        <a:schemeClr val="accent1">
                          <a:lumMod val="60000"/>
                          <a:lumOff val="40000"/>
                        </a:schemeClr>
                      </a:solidFill>
                      <a:prstDash val="soli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a:lnSpc>
                          <a:spcPts val="1889"/>
                        </a:lnSpc>
                      </a:pPr>
                      <a:r>
                        <a:rPr lang="tr-TR" sz="1400" b="1" spc="-5" dirty="0" smtClean="0">
                          <a:latin typeface="+mn-lt"/>
                        </a:rPr>
                        <a:t>26.971</a:t>
                      </a:r>
                      <a:endParaRPr sz="1400" b="1" dirty="0">
                        <a:latin typeface="+mn-lt"/>
                        <a:cs typeface="Calibri"/>
                      </a:endParaRPr>
                    </a:p>
                  </a:txBody>
                  <a:tcPr marL="0" marR="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1152382171"/>
                  </a:ext>
                </a:extLst>
              </a:tr>
            </a:tbl>
          </a:graphicData>
        </a:graphic>
      </p:graphicFrame>
    </p:spTree>
    <p:extLst>
      <p:ext uri="{BB962C8B-B14F-4D97-AF65-F5344CB8AC3E}">
        <p14:creationId xmlns:p14="http://schemas.microsoft.com/office/powerpoint/2010/main" val="2902096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bject 27"/>
          <p:cNvSpPr/>
          <p:nvPr/>
        </p:nvSpPr>
        <p:spPr>
          <a:xfrm>
            <a:off x="6886491" y="961925"/>
            <a:ext cx="124949" cy="5180457"/>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Metin kutusu 18"/>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4" name="Altbilgi Yer Tutucusu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14" name="object 7"/>
          <p:cNvSpPr txBox="1"/>
          <p:nvPr/>
        </p:nvSpPr>
        <p:spPr>
          <a:xfrm>
            <a:off x="660551" y="966464"/>
            <a:ext cx="6139449"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Myriad pro"/>
                <a:cs typeface="Calibri"/>
              </a:rPr>
              <a:t>Öğrenci </a:t>
            </a:r>
            <a:r>
              <a:rPr kumimoji="0" sz="1600" b="1" i="0" u="none" strike="noStrike" kern="1200" cap="none" spc="-5" normalizeH="0" baseline="0" noProof="0" dirty="0" err="1">
                <a:ln>
                  <a:noFill/>
                </a:ln>
                <a:solidFill>
                  <a:srgbClr val="FFFFFF"/>
                </a:solidFill>
                <a:effectLst/>
                <a:uLnTx/>
                <a:uFillTx/>
                <a:latin typeface="Myriad pro"/>
                <a:cs typeface="Calibri"/>
              </a:rPr>
              <a:t>Sayıları</a:t>
            </a:r>
            <a:r>
              <a:rPr kumimoji="0" sz="1600" b="1" i="0" u="none" strike="noStrike" kern="1200" cap="none" spc="-5" normalizeH="0" baseline="0" noProof="0" dirty="0">
                <a:ln>
                  <a:noFill/>
                </a:ln>
                <a:solidFill>
                  <a:srgbClr val="FFFFFF"/>
                </a:solidFill>
                <a:effectLst/>
                <a:uLnTx/>
                <a:uFillTx/>
                <a:latin typeface="Myriad pro"/>
                <a:cs typeface="Calibri"/>
              </a:rPr>
              <a:t> </a:t>
            </a:r>
            <a:r>
              <a:rPr kumimoji="0" sz="1600" b="1" i="0" u="none" strike="noStrike" kern="1200" cap="none" spc="-5" normalizeH="0" baseline="0" noProof="0" dirty="0" smtClean="0">
                <a:ln>
                  <a:noFill/>
                </a:ln>
                <a:solidFill>
                  <a:srgbClr val="FFFFFF"/>
                </a:solidFill>
                <a:effectLst/>
                <a:uLnTx/>
                <a:uFillTx/>
                <a:latin typeface="Myriad pro"/>
                <a:cs typeface="Calibri"/>
              </a:rPr>
              <a:t>(</a:t>
            </a:r>
            <a:r>
              <a:rPr kumimoji="0" lang="tr-TR" sz="1600" b="1" i="0" u="none" strike="noStrike" kern="1200" cap="none" spc="-5" normalizeH="0" baseline="0" noProof="0" dirty="0" smtClean="0">
                <a:ln>
                  <a:noFill/>
                </a:ln>
                <a:solidFill>
                  <a:srgbClr val="FFFFFF"/>
                </a:solidFill>
                <a:effectLst/>
                <a:uLnTx/>
                <a:uFillTx/>
                <a:latin typeface="Myriad pro"/>
                <a:cs typeface="Calibri"/>
              </a:rPr>
              <a:t>2024-2025</a:t>
            </a:r>
            <a:r>
              <a:rPr kumimoji="0" sz="1600" b="1" i="0" u="none" strike="noStrike" kern="1200" cap="none" spc="-5" normalizeH="0" baseline="0" noProof="0" dirty="0" smtClean="0">
                <a:ln>
                  <a:noFill/>
                </a:ln>
                <a:solidFill>
                  <a:srgbClr val="FFFFFF"/>
                </a:solidFill>
                <a:effectLst/>
                <a:uLnTx/>
                <a:uFillTx/>
                <a:latin typeface="Myriad pro"/>
                <a:cs typeface="Calibri"/>
              </a:rPr>
              <a:t> </a:t>
            </a:r>
            <a:r>
              <a:rPr kumimoji="0" sz="1600" b="1" i="0" u="none" strike="noStrike" kern="1200" cap="none" spc="-10" normalizeH="0" baseline="0" noProof="0" dirty="0" err="1">
                <a:ln>
                  <a:noFill/>
                </a:ln>
                <a:solidFill>
                  <a:srgbClr val="FFFFFF"/>
                </a:solidFill>
                <a:effectLst/>
                <a:uLnTx/>
                <a:uFillTx/>
                <a:latin typeface="Myriad pro"/>
                <a:cs typeface="Calibri"/>
              </a:rPr>
              <a:t>Öğretim</a:t>
            </a:r>
            <a:r>
              <a:rPr kumimoji="0" sz="1600" b="1" i="0" u="none" strike="noStrike" kern="1200" cap="none" spc="80" normalizeH="0" baseline="0" noProof="0" dirty="0">
                <a:ln>
                  <a:noFill/>
                </a:ln>
                <a:solidFill>
                  <a:srgbClr val="FFFFFF"/>
                </a:solidFill>
                <a:effectLst/>
                <a:uLnTx/>
                <a:uFillTx/>
                <a:latin typeface="Myriad pro"/>
                <a:cs typeface="Calibri"/>
              </a:rPr>
              <a:t> </a:t>
            </a:r>
            <a:r>
              <a:rPr kumimoji="0" sz="1600" b="1" i="0" u="none" strike="noStrike" kern="1200" cap="none" spc="-20" normalizeH="0" baseline="0" noProof="0" dirty="0" err="1" smtClean="0">
                <a:ln>
                  <a:noFill/>
                </a:ln>
                <a:solidFill>
                  <a:srgbClr val="FFFFFF"/>
                </a:solidFill>
                <a:effectLst/>
                <a:uLnTx/>
                <a:uFillTx/>
                <a:latin typeface="Myriad pro"/>
                <a:cs typeface="Calibri"/>
              </a:rPr>
              <a:t>Yılı</a:t>
            </a:r>
            <a:r>
              <a:rPr kumimoji="0" lang="tr-TR" sz="1600" b="1" i="0" u="none" strike="noStrike" kern="1200" cap="none" spc="-20" normalizeH="0" baseline="0" noProof="0" dirty="0" smtClean="0">
                <a:ln>
                  <a:noFill/>
                </a:ln>
                <a:solidFill>
                  <a:srgbClr val="FFFFFF"/>
                </a:solidFill>
                <a:effectLst/>
                <a:uLnTx/>
                <a:uFillTx/>
                <a:latin typeface="Myriad pro"/>
                <a:cs typeface="Calibri"/>
              </a:rPr>
              <a:t>)</a:t>
            </a:r>
            <a:endParaRPr kumimoji="0" sz="1600" b="0" i="0" u="none" strike="noStrike" kern="1200" cap="none" spc="0" normalizeH="0" baseline="0" noProof="0" dirty="0">
              <a:ln>
                <a:noFill/>
              </a:ln>
              <a:solidFill>
                <a:prstClr val="black"/>
              </a:solidFill>
              <a:effectLst/>
              <a:uLnTx/>
              <a:uFillTx/>
              <a:latin typeface="Myriad pro"/>
              <a:cs typeface="Calibri"/>
            </a:endParaRPr>
          </a:p>
        </p:txBody>
      </p:sp>
      <p:sp>
        <p:nvSpPr>
          <p:cNvPr id="16" name="object 20"/>
          <p:cNvSpPr txBox="1"/>
          <p:nvPr/>
        </p:nvSpPr>
        <p:spPr>
          <a:xfrm>
            <a:off x="7028220" y="961925"/>
            <a:ext cx="4468494"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sz="1600" b="1" i="0" u="none" strike="noStrike" kern="1200" cap="none" spc="-20" normalizeH="0" baseline="0" noProof="0" dirty="0">
                <a:ln>
                  <a:noFill/>
                </a:ln>
                <a:solidFill>
                  <a:srgbClr val="FFFFFF"/>
                </a:solidFill>
                <a:effectLst/>
                <a:uLnTx/>
                <a:uFillTx/>
                <a:latin typeface="Calibri"/>
                <a:ea typeface="+mn-ea"/>
                <a:cs typeface="Calibri"/>
              </a:rPr>
              <a:t>Taşınan </a:t>
            </a:r>
            <a:r>
              <a:rPr kumimoji="0" sz="1600" b="1" i="0" u="none" strike="noStrike" kern="1200" cap="none" spc="-10" normalizeH="0" baseline="0" noProof="0" dirty="0">
                <a:ln>
                  <a:noFill/>
                </a:ln>
                <a:solidFill>
                  <a:srgbClr val="FFFFFF"/>
                </a:solidFill>
                <a:effectLst/>
                <a:uLnTx/>
                <a:uFillTx/>
                <a:latin typeface="Calibri"/>
                <a:ea typeface="+mn-ea"/>
                <a:cs typeface="Calibri"/>
              </a:rPr>
              <a:t>Öğrenci </a:t>
            </a:r>
            <a:r>
              <a:rPr kumimoji="0" sz="1600" b="1" i="0" u="none" strike="noStrike" kern="1200" cap="none" spc="-5" normalizeH="0" baseline="0" noProof="0" dirty="0">
                <a:ln>
                  <a:noFill/>
                </a:ln>
                <a:solidFill>
                  <a:srgbClr val="FFFFFF"/>
                </a:solidFill>
                <a:effectLst/>
                <a:uLnTx/>
                <a:uFillTx/>
                <a:latin typeface="Calibri"/>
                <a:ea typeface="+mn-ea"/>
                <a:cs typeface="Calibri"/>
              </a:rPr>
              <a:t>Sayıları </a:t>
            </a:r>
            <a:r>
              <a:rPr kumimoji="0" sz="1600" b="1" i="0" u="none" strike="noStrike" kern="1200" cap="none" spc="-10" normalizeH="0" baseline="0" noProof="0" dirty="0">
                <a:ln>
                  <a:noFill/>
                </a:ln>
                <a:solidFill>
                  <a:srgbClr val="FFFFFF"/>
                </a:solidFill>
                <a:effectLst/>
                <a:uLnTx/>
                <a:uFillTx/>
                <a:latin typeface="Calibri"/>
                <a:ea typeface="+mn-ea"/>
                <a:cs typeface="Calibri"/>
              </a:rPr>
              <a:t>(</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24</a:t>
            </a:r>
            <a:r>
              <a:rPr kumimoji="0" sz="1600" b="1" i="0" u="none" strike="noStrike" kern="1200" cap="none" spc="-10" normalizeH="0" baseline="0" noProof="0" dirty="0" smtClean="0">
                <a:ln>
                  <a:noFill/>
                </a:ln>
                <a:solidFill>
                  <a:srgbClr val="FFFFFF"/>
                </a:solidFill>
                <a:effectLst/>
                <a:uLnTx/>
                <a:uFillTx/>
                <a:latin typeface="Calibri"/>
                <a:ea typeface="+mn-ea"/>
                <a:cs typeface="Calibri"/>
              </a:rPr>
              <a:t>-20</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25</a:t>
            </a:r>
            <a:r>
              <a:rPr kumimoji="0"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0" name="object 7"/>
          <p:cNvSpPr txBox="1"/>
          <p:nvPr/>
        </p:nvSpPr>
        <p:spPr>
          <a:xfrm>
            <a:off x="660551" y="4157611"/>
            <a:ext cx="5926020" cy="279563"/>
          </a:xfrm>
          <a:prstGeom prst="rect">
            <a:avLst/>
          </a:prstGeom>
          <a:solidFill>
            <a:srgbClr val="333E50"/>
          </a:solidFill>
        </p:spPr>
        <p:txBody>
          <a:bodyPr vert="horz" wrap="square" lIns="0" tIns="33019" rIns="0" bIns="0" rtlCol="0" anchor="ctr">
            <a:spAutoFit/>
          </a:bodyPr>
          <a:lstStyle/>
          <a:p>
            <a:pPr marL="91440" marR="0" lvl="0" indent="0" algn="l" defTabSz="914400" rtl="0" eaLnBrk="1" fontAlgn="auto" latinLnBrk="0" hangingPunct="1">
              <a:lnSpc>
                <a:spcPct val="100000"/>
              </a:lnSpc>
              <a:spcBef>
                <a:spcPts val="259"/>
              </a:spcBef>
              <a:spcAft>
                <a:spcPts val="0"/>
              </a:spcAft>
              <a:buClrTx/>
              <a:buSzTx/>
              <a:buFontTx/>
              <a:buNone/>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Öğretmen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Sayıları </a:t>
            </a: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(2024-2025 </a:t>
            </a:r>
            <a:r>
              <a:rPr kumimoji="0" lang="tr-TR" sz="1600" b="1" i="0" u="none" strike="noStrike" kern="1200" cap="none" spc="-10" normalizeH="0" baseline="0" noProof="0" dirty="0">
                <a:ln>
                  <a:noFill/>
                </a:ln>
                <a:solidFill>
                  <a:srgbClr val="FFFFFF"/>
                </a:solidFill>
                <a:effectLst/>
                <a:uLnTx/>
                <a:uFillTx/>
                <a:latin typeface="Calibri"/>
                <a:ea typeface="+mn-ea"/>
                <a:cs typeface="Calibri"/>
              </a:rPr>
              <a:t>Öğretim Yılı)</a:t>
            </a:r>
          </a:p>
        </p:txBody>
      </p:sp>
      <p:sp>
        <p:nvSpPr>
          <p:cNvPr id="21" name="Dikdörtgen 20"/>
          <p:cNvSpPr/>
          <p:nvPr/>
        </p:nvSpPr>
        <p:spPr>
          <a:xfrm>
            <a:off x="7028218" y="4380687"/>
            <a:ext cx="4468495" cy="1761695"/>
          </a:xfrm>
          <a:prstGeom prst="rect">
            <a:avLst/>
          </a:prstGeom>
          <a:noFill/>
          <a:ln w="19050">
            <a:solidFill>
              <a:srgbClr val="BCD6ED"/>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220"/>
              </a:spcBef>
              <a:spcAft>
                <a:spcPts val="0"/>
              </a:spcAft>
              <a:buClr>
                <a:srgbClr val="C00000"/>
              </a:buClr>
              <a:buSzPct val="150000"/>
              <a:buFontTx/>
              <a:buNone/>
              <a:tabLst>
                <a:tab pos="286385" algn="l"/>
                <a:tab pos="287020" algn="l"/>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İlde </a:t>
            </a:r>
            <a:r>
              <a:rPr lang="tr-TR" dirty="0" smtClean="0">
                <a:solidFill>
                  <a:srgbClr val="C00000"/>
                </a:solidFill>
                <a:latin typeface="Calibri"/>
                <a:cs typeface="Calibri"/>
              </a:rPr>
              <a:t>526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yerleşim yerinden, </a:t>
            </a:r>
            <a:r>
              <a:rPr lang="tr-TR" dirty="0" smtClean="0">
                <a:solidFill>
                  <a:srgbClr val="C00000"/>
                </a:solidFill>
                <a:latin typeface="Calibri"/>
                <a:cs typeface="Calibri"/>
              </a:rPr>
              <a:t>111</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taşıma Merkezine </a:t>
            </a:r>
            <a:r>
              <a:rPr lang="tr-TR" dirty="0" smtClean="0">
                <a:solidFill>
                  <a:srgbClr val="FF0000"/>
                </a:solidFill>
                <a:latin typeface="Calibri"/>
                <a:cs typeface="Calibri"/>
              </a:rPr>
              <a:t>522 </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araçla </a:t>
            </a:r>
            <a:r>
              <a:rPr lang="tr-TR" noProof="0" dirty="0" smtClean="0">
                <a:solidFill>
                  <a:srgbClr val="C00000"/>
                </a:solidFill>
                <a:latin typeface="Calibri"/>
                <a:cs typeface="Calibri"/>
              </a:rPr>
              <a:t>5.485</a:t>
            </a:r>
            <a:r>
              <a:rPr kumimoji="0" lang="tr-TR" sz="1800" b="0" i="0" u="none" strike="noStrike" kern="1200" cap="none" spc="0" normalizeH="0" baseline="0" noProof="0" dirty="0" smtClean="0">
                <a:ln>
                  <a:noFill/>
                </a:ln>
                <a:solidFill>
                  <a:prstClr val="black"/>
                </a:solidFill>
                <a:effectLst/>
                <a:uLnTx/>
                <a:uFillTx/>
                <a:latin typeface="Calibri"/>
                <a:ea typeface="+mn-ea"/>
                <a:cs typeface="Calibri"/>
              </a:rPr>
              <a:t> Öğrenci taşınmaktadır. </a:t>
            </a:r>
          </a:p>
        </p:txBody>
      </p:sp>
      <p:sp>
        <p:nvSpPr>
          <p:cNvPr id="22" name="Metin kutusu 21"/>
          <p:cNvSpPr txBox="1"/>
          <p:nvPr/>
        </p:nvSpPr>
        <p:spPr>
          <a:xfrm>
            <a:off x="8332022" y="3572132"/>
            <a:ext cx="930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10,79%</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3" name="Metin kutusu 22"/>
          <p:cNvSpPr txBox="1"/>
          <p:nvPr/>
        </p:nvSpPr>
        <p:spPr>
          <a:xfrm>
            <a:off x="9652604" y="3607078"/>
            <a:ext cx="9304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smtClean="0">
                <a:ln>
                  <a:noFill/>
                </a:ln>
                <a:solidFill>
                  <a:prstClr val="black"/>
                </a:solidFill>
                <a:effectLst/>
                <a:uLnTx/>
                <a:uFillTx/>
                <a:latin typeface="Calibri"/>
                <a:ea typeface="+mn-ea"/>
                <a:cs typeface="+mn-cs"/>
              </a:rPr>
              <a:t>89,21%</a:t>
            </a: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4" name="Grafik 23"/>
          <p:cNvGraphicFramePr/>
          <p:nvPr>
            <p:extLst>
              <p:ext uri="{D42A27DB-BD31-4B8C-83A1-F6EECF244321}">
                <p14:modId xmlns:p14="http://schemas.microsoft.com/office/powerpoint/2010/main" val="2381496256"/>
              </p:ext>
            </p:extLst>
          </p:nvPr>
        </p:nvGraphicFramePr>
        <p:xfrm>
          <a:off x="7315199" y="1386348"/>
          <a:ext cx="3923071" cy="2241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Tablo 24"/>
          <p:cNvGraphicFramePr>
            <a:graphicFrameLocks noGrp="1"/>
          </p:cNvGraphicFramePr>
          <p:nvPr>
            <p:extLst>
              <p:ext uri="{D42A27DB-BD31-4B8C-83A1-F6EECF244321}">
                <p14:modId xmlns:p14="http://schemas.microsoft.com/office/powerpoint/2010/main" val="3963982358"/>
              </p:ext>
            </p:extLst>
          </p:nvPr>
        </p:nvGraphicFramePr>
        <p:xfrm>
          <a:off x="660552" y="4553428"/>
          <a:ext cx="5926021" cy="1588953"/>
        </p:xfrm>
        <a:graphic>
          <a:graphicData uri="http://schemas.openxmlformats.org/drawingml/2006/table">
            <a:tbl>
              <a:tblPr/>
              <a:tblGrid>
                <a:gridCol w="1429739">
                  <a:extLst>
                    <a:ext uri="{9D8B030D-6E8A-4147-A177-3AD203B41FA5}">
                      <a16:colId xmlns:a16="http://schemas.microsoft.com/office/drawing/2014/main" val="20000"/>
                    </a:ext>
                  </a:extLst>
                </a:gridCol>
                <a:gridCol w="621197">
                  <a:extLst>
                    <a:ext uri="{9D8B030D-6E8A-4147-A177-3AD203B41FA5}">
                      <a16:colId xmlns:a16="http://schemas.microsoft.com/office/drawing/2014/main" val="20001"/>
                    </a:ext>
                  </a:extLst>
                </a:gridCol>
                <a:gridCol w="621197">
                  <a:extLst>
                    <a:ext uri="{9D8B030D-6E8A-4147-A177-3AD203B41FA5}">
                      <a16:colId xmlns:a16="http://schemas.microsoft.com/office/drawing/2014/main" val="20002"/>
                    </a:ext>
                  </a:extLst>
                </a:gridCol>
                <a:gridCol w="621197">
                  <a:extLst>
                    <a:ext uri="{9D8B030D-6E8A-4147-A177-3AD203B41FA5}">
                      <a16:colId xmlns:a16="http://schemas.microsoft.com/office/drawing/2014/main" val="20003"/>
                    </a:ext>
                  </a:extLst>
                </a:gridCol>
                <a:gridCol w="621197">
                  <a:extLst>
                    <a:ext uri="{9D8B030D-6E8A-4147-A177-3AD203B41FA5}">
                      <a16:colId xmlns:a16="http://schemas.microsoft.com/office/drawing/2014/main" val="20004"/>
                    </a:ext>
                  </a:extLst>
                </a:gridCol>
                <a:gridCol w="621197">
                  <a:extLst>
                    <a:ext uri="{9D8B030D-6E8A-4147-A177-3AD203B41FA5}">
                      <a16:colId xmlns:a16="http://schemas.microsoft.com/office/drawing/2014/main" val="20005"/>
                    </a:ext>
                  </a:extLst>
                </a:gridCol>
                <a:gridCol w="788821">
                  <a:extLst>
                    <a:ext uri="{9D8B030D-6E8A-4147-A177-3AD203B41FA5}">
                      <a16:colId xmlns:a16="http://schemas.microsoft.com/office/drawing/2014/main" val="20006"/>
                    </a:ext>
                  </a:extLst>
                </a:gridCol>
                <a:gridCol w="601476">
                  <a:extLst>
                    <a:ext uri="{9D8B030D-6E8A-4147-A177-3AD203B41FA5}">
                      <a16:colId xmlns:a16="http://schemas.microsoft.com/office/drawing/2014/main" val="20007"/>
                    </a:ext>
                  </a:extLst>
                </a:gridCol>
              </a:tblGrid>
              <a:tr h="374190">
                <a:tc rowSpan="2">
                  <a:txBody>
                    <a:bodyPr/>
                    <a:lstStyle/>
                    <a:p>
                      <a:pPr algn="ctr" rtl="0" fontAlgn="ctr"/>
                      <a:r>
                        <a:rPr lang="tr-TR" sz="1200" b="1" i="0" u="none" strike="noStrike" dirty="0">
                          <a:solidFill>
                            <a:srgbClr val="000000"/>
                          </a:solidFill>
                          <a:effectLst/>
                          <a:latin typeface="Calibri"/>
                        </a:rPr>
                        <a:t>Öğretmen Sayısı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100" b="1" i="0" u="none" strike="noStrike" dirty="0">
                          <a:solidFill>
                            <a:srgbClr val="000000"/>
                          </a:solidFill>
                          <a:effectLst/>
                          <a:latin typeface="Calibri"/>
                        </a:rPr>
                        <a:t>Temel Eğitim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100" b="1" i="0" u="none" strike="noStrike">
                          <a:solidFill>
                            <a:srgbClr val="000000"/>
                          </a:solidFill>
                          <a:effectLst/>
                          <a:latin typeface="Calibri"/>
                        </a:rPr>
                        <a:t>Orta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rowSpan="2">
                  <a:txBody>
                    <a:bodyPr/>
                    <a:lstStyle/>
                    <a:p>
                      <a:pPr algn="ctr" rtl="0" fontAlgn="ctr"/>
                      <a:r>
                        <a:rPr lang="tr-TR" sz="1100" b="1" i="0" u="none" strike="noStrike">
                          <a:solidFill>
                            <a:srgbClr val="000000"/>
                          </a:solidFill>
                          <a:effectLst/>
                          <a:latin typeface="Calibri"/>
                        </a:rPr>
                        <a:t>Bağlı Kurumlar </a:t>
                      </a:r>
                      <a:r>
                        <a:rPr lang="tr-TR" sz="900" b="1" i="0" u="none" strike="noStrike">
                          <a:solidFill>
                            <a:srgbClr val="000000"/>
                          </a:solidFill>
                          <a:effectLst/>
                          <a:latin typeface="Calibri"/>
                        </a:rPr>
                        <a:t>(HEM-RAM-ÖĞRT EVİ)</a:t>
                      </a:r>
                      <a:endParaRPr lang="tr-TR" sz="1100" b="1" i="0" u="none" strike="noStrike">
                        <a:solidFill>
                          <a:srgbClr val="000000"/>
                        </a:solidFill>
                        <a:effectLst/>
                        <a:latin typeface="Calibri"/>
                      </a:endParaRP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rowSpan="2">
                  <a:txBody>
                    <a:bodyPr/>
                    <a:lstStyle/>
                    <a:p>
                      <a:pPr algn="ctr" rtl="0" fontAlgn="ctr"/>
                      <a:r>
                        <a:rPr lang="tr-TR" sz="1200" b="1" i="0" u="none" strike="noStrike">
                          <a:solidFill>
                            <a:srgbClr val="000000"/>
                          </a:solidFill>
                          <a:effectLst/>
                          <a:latin typeface="Calibri"/>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0"/>
                  </a:ext>
                </a:extLst>
              </a:tr>
              <a:tr h="378339">
                <a:tc vMerge="1">
                  <a:txBody>
                    <a:bodyPr/>
                    <a:lstStyle/>
                    <a:p>
                      <a:endParaRPr lang="tr-TR"/>
                    </a:p>
                  </a:txBody>
                  <a:tcPr/>
                </a:tc>
                <a:tc>
                  <a:txBody>
                    <a:bodyPr/>
                    <a:lstStyle/>
                    <a:p>
                      <a:pPr algn="ctr" rtl="0" fontAlgn="ctr"/>
                      <a:r>
                        <a:rPr lang="tr-TR" sz="1100" b="1" i="0" u="none" strike="noStrike">
                          <a:solidFill>
                            <a:srgbClr val="000000"/>
                          </a:solidFill>
                          <a:effectLst/>
                          <a:latin typeface="Calibri"/>
                        </a:rPr>
                        <a:t>Okul Öncesi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Genel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100" b="1" i="0" u="none" strike="noStrike">
                          <a:solidFill>
                            <a:srgbClr val="000000"/>
                          </a:solidFill>
                          <a:effectLst/>
                          <a:latin typeface="Calibri"/>
                        </a:rPr>
                        <a:t>Meslek</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10001"/>
                  </a:ext>
                </a:extLst>
              </a:tr>
              <a:tr h="278808">
                <a:tc>
                  <a:txBody>
                    <a:bodyPr/>
                    <a:lstStyle/>
                    <a:p>
                      <a:pPr algn="ctr" rtl="0" fontAlgn="ctr"/>
                      <a:r>
                        <a:rPr lang="tr-TR" sz="1200" b="1" i="0" u="none" strike="noStrike">
                          <a:solidFill>
                            <a:srgbClr val="000000"/>
                          </a:solidFill>
                          <a:effectLst/>
                          <a:latin typeface="Calibri"/>
                        </a:rPr>
                        <a:t>Resmi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0" i="0" u="none" strike="noStrike">
                          <a:solidFill>
                            <a:srgbClr val="000000"/>
                          </a:solidFill>
                          <a:effectLst/>
                          <a:latin typeface="Cambria" panose="02040503050406030204" pitchFamily="18" charset="0"/>
                        </a:rPr>
                        <a:t>273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913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1.249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478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643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94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3.650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2"/>
                  </a:ext>
                </a:extLst>
              </a:tr>
              <a:tr h="278808">
                <a:tc>
                  <a:txBody>
                    <a:bodyPr/>
                    <a:lstStyle/>
                    <a:p>
                      <a:pPr algn="ctr" rtl="0" fontAlgn="ctr"/>
                      <a:r>
                        <a:rPr lang="tr-TR" sz="1200" b="1" i="0" u="none" strike="noStrike">
                          <a:solidFill>
                            <a:srgbClr val="000000"/>
                          </a:solidFill>
                          <a:effectLst/>
                          <a:latin typeface="Calibri"/>
                        </a:rPr>
                        <a:t>Özel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0" i="0" u="none" strike="noStrike">
                          <a:solidFill>
                            <a:srgbClr val="000000"/>
                          </a:solidFill>
                          <a:effectLst/>
                          <a:latin typeface="Cambria" panose="02040503050406030204" pitchFamily="18" charset="0"/>
                        </a:rPr>
                        <a:t>1</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43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48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88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60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0" i="0" u="none" strike="noStrike">
                          <a:solidFill>
                            <a:srgbClr val="000000"/>
                          </a:solidFill>
                          <a:effectLst/>
                          <a:latin typeface="Cambria" panose="02040503050406030204" pitchFamily="18" charset="0"/>
                        </a:rPr>
                        <a:t>240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278808">
                <a:tc>
                  <a:txBody>
                    <a:bodyPr/>
                    <a:lstStyle/>
                    <a:p>
                      <a:pPr algn="ctr" rtl="0" fontAlgn="ctr"/>
                      <a:r>
                        <a:rPr lang="tr-TR" sz="1200" b="1" i="0" u="none" strike="noStrike">
                          <a:solidFill>
                            <a:srgbClr val="000000"/>
                          </a:solidFill>
                          <a:effectLst/>
                          <a:latin typeface="Calibri"/>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200" b="1" i="0" u="none" strike="noStrike">
                          <a:solidFill>
                            <a:srgbClr val="000000"/>
                          </a:solidFill>
                          <a:effectLst/>
                          <a:latin typeface="Cambria" panose="02040503050406030204" pitchFamily="18" charset="0"/>
                        </a:rPr>
                        <a:t>274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956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1297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566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703</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a:solidFill>
                            <a:srgbClr val="000000"/>
                          </a:solidFill>
                          <a:effectLst/>
                          <a:latin typeface="Cambria" panose="02040503050406030204" pitchFamily="18" charset="0"/>
                        </a:rPr>
                        <a:t>94</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200" b="1" i="0" u="none" strike="noStrike" dirty="0">
                          <a:solidFill>
                            <a:srgbClr val="000000"/>
                          </a:solidFill>
                          <a:effectLst/>
                          <a:latin typeface="Cambria" panose="02040503050406030204" pitchFamily="18" charset="0"/>
                        </a:rPr>
                        <a:t>3890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aphicFrame>
        <p:nvGraphicFramePr>
          <p:cNvPr id="26" name="Tablo 25"/>
          <p:cNvGraphicFramePr>
            <a:graphicFrameLocks noGrp="1"/>
          </p:cNvGraphicFramePr>
          <p:nvPr>
            <p:extLst>
              <p:ext uri="{D42A27DB-BD31-4B8C-83A1-F6EECF244321}">
                <p14:modId xmlns:p14="http://schemas.microsoft.com/office/powerpoint/2010/main" val="2526504906"/>
              </p:ext>
            </p:extLst>
          </p:nvPr>
        </p:nvGraphicFramePr>
        <p:xfrm>
          <a:off x="660551" y="1421387"/>
          <a:ext cx="5926020" cy="2150745"/>
        </p:xfrm>
        <a:graphic>
          <a:graphicData uri="http://schemas.openxmlformats.org/drawingml/2006/table">
            <a:tbl>
              <a:tblPr/>
              <a:tblGrid>
                <a:gridCol w="1591246">
                  <a:extLst>
                    <a:ext uri="{9D8B030D-6E8A-4147-A177-3AD203B41FA5}">
                      <a16:colId xmlns:a16="http://schemas.microsoft.com/office/drawing/2014/main" val="20000"/>
                    </a:ext>
                  </a:extLst>
                </a:gridCol>
                <a:gridCol w="691369">
                  <a:extLst>
                    <a:ext uri="{9D8B030D-6E8A-4147-A177-3AD203B41FA5}">
                      <a16:colId xmlns:a16="http://schemas.microsoft.com/office/drawing/2014/main" val="20001"/>
                    </a:ext>
                  </a:extLst>
                </a:gridCol>
                <a:gridCol w="691369">
                  <a:extLst>
                    <a:ext uri="{9D8B030D-6E8A-4147-A177-3AD203B41FA5}">
                      <a16:colId xmlns:a16="http://schemas.microsoft.com/office/drawing/2014/main" val="20002"/>
                    </a:ext>
                  </a:extLst>
                </a:gridCol>
                <a:gridCol w="691369">
                  <a:extLst>
                    <a:ext uri="{9D8B030D-6E8A-4147-A177-3AD203B41FA5}">
                      <a16:colId xmlns:a16="http://schemas.microsoft.com/office/drawing/2014/main" val="20003"/>
                    </a:ext>
                  </a:extLst>
                </a:gridCol>
                <a:gridCol w="691369">
                  <a:extLst>
                    <a:ext uri="{9D8B030D-6E8A-4147-A177-3AD203B41FA5}">
                      <a16:colId xmlns:a16="http://schemas.microsoft.com/office/drawing/2014/main" val="20004"/>
                    </a:ext>
                  </a:extLst>
                </a:gridCol>
                <a:gridCol w="691369">
                  <a:extLst>
                    <a:ext uri="{9D8B030D-6E8A-4147-A177-3AD203B41FA5}">
                      <a16:colId xmlns:a16="http://schemas.microsoft.com/office/drawing/2014/main" val="20005"/>
                    </a:ext>
                  </a:extLst>
                </a:gridCol>
                <a:gridCol w="877929">
                  <a:extLst>
                    <a:ext uri="{9D8B030D-6E8A-4147-A177-3AD203B41FA5}">
                      <a16:colId xmlns:a16="http://schemas.microsoft.com/office/drawing/2014/main" val="20006"/>
                    </a:ext>
                  </a:extLst>
                </a:gridCol>
              </a:tblGrid>
              <a:tr h="276225">
                <a:tc gridSpan="7">
                  <a:txBody>
                    <a:bodyPr/>
                    <a:lstStyle/>
                    <a:p>
                      <a:pPr algn="ctr" rtl="0" fontAlgn="ctr"/>
                      <a:r>
                        <a:rPr lang="tr-TR" sz="1600" b="1" i="0" u="none" strike="noStrike" dirty="0">
                          <a:solidFill>
                            <a:srgbClr val="FFFFFF"/>
                          </a:solidFill>
                          <a:effectLst/>
                          <a:latin typeface="+mj-lt"/>
                        </a:rPr>
                        <a:t>Öğrenci Sayıları </a:t>
                      </a:r>
                      <a:r>
                        <a:rPr lang="tr-TR" sz="1600" b="1" i="0" u="none" strike="noStrike" dirty="0" smtClean="0">
                          <a:solidFill>
                            <a:srgbClr val="FFFFFF"/>
                          </a:solidFill>
                          <a:effectLst/>
                          <a:latin typeface="+mj-lt"/>
                        </a:rPr>
                        <a:t>(2024-2025 </a:t>
                      </a:r>
                      <a:r>
                        <a:rPr lang="tr-TR" sz="1600" b="1" i="0" u="none" strike="noStrike" dirty="0">
                          <a:solidFill>
                            <a:srgbClr val="FFFFFF"/>
                          </a:solidFill>
                          <a:effectLst/>
                          <a:latin typeface="+mj-lt"/>
                        </a:rPr>
                        <a:t>Öğretim Yılı)</a:t>
                      </a:r>
                    </a:p>
                  </a:txBody>
                  <a:tcPr marL="9525" marR="9525" marT="9525" marB="0" anchor="ctr">
                    <a:lnL>
                      <a:noFill/>
                    </a:lnL>
                    <a:lnR>
                      <a:noFill/>
                    </a:lnR>
                    <a:lnT>
                      <a:noFill/>
                    </a:lnT>
                    <a:lnB w="12700" cap="flat" cmpd="sng" algn="ctr">
                      <a:solidFill>
                        <a:srgbClr val="9DC3E6"/>
                      </a:solidFill>
                      <a:prstDash val="solid"/>
                      <a:round/>
                      <a:headEnd type="none" w="med" len="med"/>
                      <a:tailEnd type="none" w="med" len="med"/>
                    </a:lnB>
                    <a:solidFill>
                      <a:srgbClr val="40404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10000"/>
                  </a:ext>
                </a:extLst>
              </a:tr>
              <a:tr h="247650">
                <a:tc rowSpan="2">
                  <a:txBody>
                    <a:bodyPr/>
                    <a:lstStyle/>
                    <a:p>
                      <a:pPr algn="ctr" rtl="0" fontAlgn="ctr"/>
                      <a:r>
                        <a:rPr lang="tr-TR" sz="1400" b="1" i="0" u="none" strike="noStrike" dirty="0">
                          <a:solidFill>
                            <a:srgbClr val="000000"/>
                          </a:solidFill>
                          <a:effectLst/>
                          <a:latin typeface="+mj-lt"/>
                        </a:rPr>
                        <a:t>İlçe Adı</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gridSpan="3">
                  <a:txBody>
                    <a:bodyPr/>
                    <a:lstStyle/>
                    <a:p>
                      <a:pPr algn="ctr" rtl="0" fontAlgn="ctr"/>
                      <a:r>
                        <a:rPr lang="tr-TR" sz="1400" b="1" i="0" u="none" strike="noStrike">
                          <a:solidFill>
                            <a:srgbClr val="000000"/>
                          </a:solidFill>
                          <a:effectLst/>
                          <a:latin typeface="+mj-lt"/>
                        </a:rPr>
                        <a:t>Temel Eğitim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hMerge="1">
                  <a:txBody>
                    <a:bodyPr/>
                    <a:lstStyle/>
                    <a:p>
                      <a:endParaRPr lang="tr-TR"/>
                    </a:p>
                  </a:txBody>
                  <a:tcPr/>
                </a:tc>
                <a:tc gridSpan="2">
                  <a:txBody>
                    <a:bodyPr/>
                    <a:lstStyle/>
                    <a:p>
                      <a:pPr algn="ctr" rtl="0" fontAlgn="ctr"/>
                      <a:r>
                        <a:rPr lang="tr-TR" sz="1400" b="1" i="0" u="none" strike="noStrike">
                          <a:solidFill>
                            <a:srgbClr val="000000"/>
                          </a:solidFill>
                          <a:effectLst/>
                          <a:latin typeface="+mj-lt"/>
                        </a:rPr>
                        <a:t>Orta Öğretim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hMerge="1">
                  <a:txBody>
                    <a:bodyPr/>
                    <a:lstStyle/>
                    <a:p>
                      <a:endParaRPr lang="tr-TR"/>
                    </a:p>
                  </a:txBody>
                  <a:tcPr/>
                </a:tc>
                <a:tc rowSpan="2">
                  <a:txBody>
                    <a:bodyPr/>
                    <a:lstStyle/>
                    <a:p>
                      <a:pPr algn="ctr" rtl="0" fontAlgn="ctr"/>
                      <a:r>
                        <a:rPr lang="tr-TR" sz="1400" b="1" i="0" u="none" strike="noStrike">
                          <a:solidFill>
                            <a:srgbClr val="000000"/>
                          </a:solidFill>
                          <a:effectLst/>
                          <a:latin typeface="+mj-lt"/>
                        </a:rPr>
                        <a:t>Toplam</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extLst>
                  <a:ext uri="{0D108BD9-81ED-4DB2-BD59-A6C34878D82A}">
                    <a16:rowId xmlns:a16="http://schemas.microsoft.com/office/drawing/2014/main" val="10001"/>
                  </a:ext>
                </a:extLst>
              </a:tr>
              <a:tr h="485775">
                <a:tc vMerge="1">
                  <a:txBody>
                    <a:bodyPr/>
                    <a:lstStyle/>
                    <a:p>
                      <a:endParaRPr lang="tr-TR"/>
                    </a:p>
                  </a:txBody>
                  <a:tcPr/>
                </a:tc>
                <a:tc>
                  <a:txBody>
                    <a:bodyPr/>
                    <a:lstStyle/>
                    <a:p>
                      <a:pPr algn="ctr" rtl="0" fontAlgn="ctr"/>
                      <a:r>
                        <a:rPr lang="tr-TR" sz="1400" b="1" i="0" u="none" strike="noStrike" dirty="0">
                          <a:solidFill>
                            <a:srgbClr val="000000"/>
                          </a:solidFill>
                          <a:effectLst/>
                          <a:latin typeface="+mj-lt"/>
                        </a:rPr>
                        <a:t>Okul Öncesi</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İlkokul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Ortaokul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Genel</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a:txBody>
                    <a:bodyPr/>
                    <a:lstStyle/>
                    <a:p>
                      <a:pPr algn="ctr" rtl="0" fontAlgn="ctr"/>
                      <a:r>
                        <a:rPr lang="tr-TR" sz="1400" b="1" i="0" u="none" strike="noStrike" dirty="0">
                          <a:solidFill>
                            <a:srgbClr val="000000"/>
                          </a:solidFill>
                          <a:effectLst/>
                          <a:latin typeface="+mj-lt"/>
                        </a:rPr>
                        <a:t>Meslek</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DEEBF7"/>
                    </a:solidFill>
                  </a:tcPr>
                </a:tc>
                <a:tc vMerge="1">
                  <a:txBody>
                    <a:bodyPr/>
                    <a:lstStyle/>
                    <a:p>
                      <a:endParaRPr lang="tr-TR"/>
                    </a:p>
                  </a:txBody>
                  <a:tcPr/>
                </a:tc>
                <a:extLst>
                  <a:ext uri="{0D108BD9-81ED-4DB2-BD59-A6C34878D82A}">
                    <a16:rowId xmlns:a16="http://schemas.microsoft.com/office/drawing/2014/main" val="10002"/>
                  </a:ext>
                </a:extLst>
              </a:tr>
              <a:tr h="352425">
                <a:tc>
                  <a:txBody>
                    <a:bodyPr/>
                    <a:lstStyle/>
                    <a:p>
                      <a:pPr algn="ctr" rtl="0" fontAlgn="ctr"/>
                      <a:r>
                        <a:rPr lang="tr-TR" sz="1400" b="1" i="0" u="none" strike="noStrike">
                          <a:solidFill>
                            <a:srgbClr val="000000"/>
                          </a:solidFill>
                          <a:effectLst/>
                          <a:latin typeface="Calibri" panose="020F0502020204030204" pitchFamily="34" charset="0"/>
                        </a:rPr>
                        <a:t>Merkez</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3.705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13.260</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11.628</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5.096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5.527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dirty="0">
                          <a:solidFill>
                            <a:srgbClr val="000000"/>
                          </a:solidFill>
                          <a:effectLst/>
                          <a:latin typeface="Calibri" panose="020F0502020204030204" pitchFamily="34" charset="0"/>
                        </a:rPr>
                        <a:t>39.216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3"/>
                  </a:ext>
                </a:extLst>
              </a:tr>
              <a:tr h="352425">
                <a:tc>
                  <a:txBody>
                    <a:bodyPr/>
                    <a:lstStyle/>
                    <a:p>
                      <a:pPr algn="ctr" rtl="0" fontAlgn="ctr"/>
                      <a:r>
                        <a:rPr lang="tr-TR" sz="1400" b="1" i="0" u="none" strike="noStrike">
                          <a:solidFill>
                            <a:srgbClr val="000000"/>
                          </a:solidFill>
                          <a:effectLst/>
                          <a:latin typeface="Calibri" panose="020F0502020204030204" pitchFamily="34" charset="0"/>
                        </a:rPr>
                        <a:t>İlçeler</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0" i="0" u="none" strike="noStrike">
                          <a:solidFill>
                            <a:srgbClr val="000000"/>
                          </a:solidFill>
                          <a:effectLst/>
                          <a:latin typeface="Calibri" panose="020F0502020204030204" pitchFamily="34" charset="0"/>
                        </a:rPr>
                        <a:t>1.667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7.025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6.509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1.979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2.089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0" i="0" u="none" strike="noStrike">
                          <a:solidFill>
                            <a:srgbClr val="000000"/>
                          </a:solidFill>
                          <a:effectLst/>
                          <a:latin typeface="Calibri" panose="020F0502020204030204" pitchFamily="34" charset="0"/>
                        </a:rPr>
                        <a:t>19.269</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4"/>
                  </a:ext>
                </a:extLst>
              </a:tr>
              <a:tr h="352425">
                <a:tc>
                  <a:txBody>
                    <a:bodyPr/>
                    <a:lstStyle/>
                    <a:p>
                      <a:pPr algn="ctr" rtl="0" fontAlgn="ctr"/>
                      <a:r>
                        <a:rPr lang="tr-TR" sz="1400" b="1" i="0" u="none" strike="noStrike">
                          <a:solidFill>
                            <a:srgbClr val="000000"/>
                          </a:solidFill>
                          <a:effectLst/>
                          <a:latin typeface="Calibri" panose="020F0502020204030204" pitchFamily="34" charset="0"/>
                        </a:rPr>
                        <a:t>İl Geneli Örgün Eğitim Top.</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solidFill>
                      <a:srgbClr val="E2F0D9"/>
                    </a:solidFill>
                  </a:tcPr>
                </a:tc>
                <a:tc>
                  <a:txBody>
                    <a:bodyPr/>
                    <a:lstStyle/>
                    <a:p>
                      <a:pPr algn="ctr" rtl="0" fontAlgn="ctr"/>
                      <a:r>
                        <a:rPr lang="tr-TR" sz="1400" b="1" i="0" u="none" strike="noStrike">
                          <a:solidFill>
                            <a:srgbClr val="000000"/>
                          </a:solidFill>
                          <a:effectLst/>
                          <a:latin typeface="Calibri" panose="020F0502020204030204" pitchFamily="34" charset="0"/>
                        </a:rPr>
                        <a:t>5.372</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20.285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18.137</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7.075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a:solidFill>
                            <a:srgbClr val="000000"/>
                          </a:solidFill>
                          <a:effectLst/>
                          <a:latin typeface="Calibri" panose="020F0502020204030204" pitchFamily="34" charset="0"/>
                        </a:rPr>
                        <a:t>7.616</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tc>
                  <a:txBody>
                    <a:bodyPr/>
                    <a:lstStyle/>
                    <a:p>
                      <a:pPr algn="ctr" rtl="0" fontAlgn="ctr"/>
                      <a:r>
                        <a:rPr lang="tr-TR" sz="1400" b="1" i="0" u="none" strike="noStrike" dirty="0">
                          <a:solidFill>
                            <a:srgbClr val="000000"/>
                          </a:solidFill>
                          <a:effectLst/>
                          <a:latin typeface="Calibri" panose="020F0502020204030204" pitchFamily="34" charset="0"/>
                        </a:rPr>
                        <a:t>58.485</a:t>
                      </a:r>
                    </a:p>
                  </a:txBody>
                  <a:tcPr marL="9525" marR="9525" marT="9525" marB="0" anchor="ctr">
                    <a:lnL w="12700" cap="flat" cmpd="sng" algn="ctr">
                      <a:solidFill>
                        <a:srgbClr val="9DC3E6"/>
                      </a:solidFill>
                      <a:prstDash val="solid"/>
                      <a:round/>
                      <a:headEnd type="none" w="med" len="med"/>
                      <a:tailEnd type="none" w="med" len="med"/>
                    </a:lnL>
                    <a:lnR w="12700" cap="flat" cmpd="sng" algn="ctr">
                      <a:solidFill>
                        <a:srgbClr val="9DC3E6"/>
                      </a:solidFill>
                      <a:prstDash val="solid"/>
                      <a:round/>
                      <a:headEnd type="none" w="med" len="med"/>
                      <a:tailEnd type="none" w="med" len="med"/>
                    </a:lnR>
                    <a:lnT w="12700" cap="flat" cmpd="sng" algn="ctr">
                      <a:solidFill>
                        <a:srgbClr val="9DC3E6"/>
                      </a:solidFill>
                      <a:prstDash val="solid"/>
                      <a:round/>
                      <a:headEnd type="none" w="med" len="med"/>
                      <a:tailEnd type="none" w="med" len="med"/>
                    </a:lnT>
                    <a:lnB w="12700" cap="flat" cmpd="sng" algn="ctr">
                      <a:solidFill>
                        <a:srgbClr val="9DC3E6"/>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747895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7"/>
          <p:cNvSpPr/>
          <p:nvPr/>
        </p:nvSpPr>
        <p:spPr>
          <a:xfrm>
            <a:off x="6544002" y="965587"/>
            <a:ext cx="109867" cy="5186726"/>
          </a:xfrm>
          <a:custGeom>
            <a:avLst/>
            <a:gdLst/>
            <a:ahLst/>
            <a:cxnLst/>
            <a:rect l="l" t="t" r="r" b="b"/>
            <a:pathLst>
              <a:path h="3876040">
                <a:moveTo>
                  <a:pt x="0" y="0"/>
                </a:moveTo>
                <a:lnTo>
                  <a:pt x="0" y="3875786"/>
                </a:lnTo>
              </a:path>
            </a:pathLst>
          </a:custGeom>
          <a:ln w="19050">
            <a:solidFill>
              <a:srgbClr val="BCD6ED"/>
            </a:solidFill>
            <a:prstDash val="sys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Metin kutusu 14"/>
          <p:cNvSpPr txBox="1"/>
          <p:nvPr/>
        </p:nvSpPr>
        <p:spPr>
          <a:xfrm>
            <a:off x="417444" y="233775"/>
            <a:ext cx="4336181" cy="375385"/>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smtClean="0">
                <a:ln>
                  <a:noFill/>
                </a:ln>
                <a:solidFill>
                  <a:prstClr val="white"/>
                </a:solidFill>
                <a:effectLst/>
                <a:uLnTx/>
                <a:uFillTx/>
                <a:latin typeface="Calibri"/>
                <a:ea typeface="+mn-ea"/>
                <a:cs typeface="+mn-cs"/>
              </a:rPr>
              <a:t>Eğitim</a:t>
            </a:r>
            <a:endParaRPr kumimoji="0" lang="tr-TR"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3" name="Altbilgi Yer Tutucusu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smtClean="0">
                <a:ln>
                  <a:noFill/>
                </a:ln>
                <a:solidFill>
                  <a:srgbClr val="781E1E"/>
                </a:solidFill>
                <a:effectLst/>
                <a:uLnTx/>
                <a:uFillTx/>
                <a:latin typeface="Calibri"/>
                <a:ea typeface="+mn-ea"/>
                <a:cs typeface="+mn-cs"/>
              </a:rPr>
              <a:t>www.bingol.gov.tr</a:t>
            </a:r>
            <a:endParaRPr kumimoji="0" lang="tr-TR" sz="1200" b="0" i="0" u="none" strike="noStrike" kern="1200" cap="none" spc="0" normalizeH="0" baseline="0" noProof="0">
              <a:ln>
                <a:noFill/>
              </a:ln>
              <a:solidFill>
                <a:srgbClr val="781E1E"/>
              </a:solidFill>
              <a:effectLst/>
              <a:uLnTx/>
              <a:uFillTx/>
              <a:latin typeface="Calibri"/>
              <a:ea typeface="+mn-ea"/>
              <a:cs typeface="+mn-cs"/>
            </a:endParaRPr>
          </a:p>
        </p:txBody>
      </p:sp>
      <p:sp>
        <p:nvSpPr>
          <p:cNvPr id="21" name="object 7"/>
          <p:cNvSpPr/>
          <p:nvPr/>
        </p:nvSpPr>
        <p:spPr>
          <a:xfrm>
            <a:off x="6693043" y="4874561"/>
            <a:ext cx="4840224" cy="1262192"/>
          </a:xfrm>
          <a:prstGeom prst="rect">
            <a:avLst/>
          </a:prstGeom>
          <a:gradFill>
            <a:gsLst>
              <a:gs pos="0">
                <a:srgbClr val="781E1E"/>
              </a:gs>
              <a:gs pos="50000">
                <a:srgbClr val="9C2728"/>
              </a:gs>
              <a:gs pos="100000">
                <a:srgbClr val="90201E"/>
              </a:gs>
            </a:gsLst>
            <a:path path="circle">
              <a:fillToRect t="100000" r="100000"/>
            </a:path>
          </a:gradFill>
        </p:spPr>
        <p:txBody>
          <a:bodyPr wrap="square" lIns="0" tIns="0" rIns="0" bIns="0" rtlCol="0" anchor="ctr"/>
          <a:lstStyle/>
          <a:p>
            <a:pPr marL="383540" marR="203200" lvl="0" indent="0" algn="ctr" defTabSz="914400" rtl="0" eaLnBrk="1" fontAlgn="auto" latinLnBrk="0" hangingPunct="1">
              <a:lnSpc>
                <a:spcPct val="100000"/>
              </a:lnSpc>
              <a:spcBef>
                <a:spcPts val="100"/>
              </a:spcBef>
              <a:spcAft>
                <a:spcPts val="0"/>
              </a:spcAft>
              <a:buClrTx/>
              <a:buSzTx/>
              <a:buFontTx/>
              <a:buNone/>
              <a:tabLst/>
              <a:defRPr/>
            </a:pPr>
            <a:r>
              <a:rPr kumimoji="0" lang="tr-TR" sz="2000" b="1" i="0" u="none" strike="noStrike" kern="1200" cap="none" spc="-5" normalizeH="0" baseline="0" noProof="0" dirty="0" smtClean="0">
                <a:ln>
                  <a:noFill/>
                </a:ln>
                <a:solidFill>
                  <a:srgbClr val="FFFFFF"/>
                </a:solidFill>
                <a:effectLst/>
                <a:uLnTx/>
                <a:uFillTx/>
                <a:latin typeface="Calibri"/>
                <a:ea typeface="+mn-ea"/>
                <a:cs typeface="Calibri"/>
              </a:rPr>
              <a:t>Bingöl, </a:t>
            </a:r>
            <a:r>
              <a:rPr kumimoji="0" lang="tr-TR" sz="2000" b="1" i="0" u="none" strike="noStrike" kern="1200" cap="none" spc="-5" normalizeH="0" baseline="0" noProof="0" dirty="0">
                <a:ln>
                  <a:noFill/>
                </a:ln>
                <a:solidFill>
                  <a:srgbClr val="FFFFFF"/>
                </a:solidFill>
                <a:effectLst/>
                <a:uLnTx/>
                <a:uFillTx/>
                <a:latin typeface="Calibri"/>
                <a:ea typeface="+mn-ea"/>
                <a:cs typeface="Calibri"/>
              </a:rPr>
              <a:t>derslik </a:t>
            </a:r>
            <a:r>
              <a:rPr kumimoji="0" lang="tr-TR" sz="2000" b="1" i="0" u="none" strike="noStrike" kern="1200" cap="none" spc="-15" normalizeH="0" baseline="0" noProof="0" dirty="0">
                <a:ln>
                  <a:noFill/>
                </a:ln>
                <a:solidFill>
                  <a:srgbClr val="FFFFFF"/>
                </a:solidFill>
                <a:effectLst/>
                <a:uLnTx/>
                <a:uFillTx/>
                <a:latin typeface="Calibri"/>
                <a:ea typeface="+mn-ea"/>
                <a:cs typeface="Calibri"/>
              </a:rPr>
              <a:t>ve </a:t>
            </a:r>
            <a:r>
              <a:rPr kumimoji="0" lang="tr-TR" sz="2000" b="1" i="0" u="none" strike="noStrike" kern="1200" cap="none" spc="-5" normalizeH="0" baseline="0" noProof="0" dirty="0">
                <a:ln>
                  <a:noFill/>
                </a:ln>
                <a:solidFill>
                  <a:srgbClr val="FFFFFF"/>
                </a:solidFill>
                <a:effectLst/>
                <a:uLnTx/>
                <a:uFillTx/>
                <a:latin typeface="Calibri"/>
                <a:ea typeface="+mn-ea"/>
                <a:cs typeface="Calibri"/>
              </a:rPr>
              <a:t>öğretmen </a:t>
            </a:r>
            <a:r>
              <a:rPr kumimoji="0" lang="tr-TR" sz="2000" b="1" i="0" u="none" strike="noStrike" kern="1200" cap="none" spc="0" normalizeH="0" baseline="0" noProof="0" dirty="0">
                <a:ln>
                  <a:noFill/>
                </a:ln>
                <a:solidFill>
                  <a:srgbClr val="FFFFFF"/>
                </a:solidFill>
                <a:effectLst/>
                <a:uLnTx/>
                <a:uFillTx/>
                <a:latin typeface="Calibri"/>
                <a:ea typeface="+mn-ea"/>
                <a:cs typeface="Calibri"/>
              </a:rPr>
              <a:t>başına düşen  </a:t>
            </a:r>
            <a:r>
              <a:rPr kumimoji="0" lang="tr-TR" sz="2000" b="1" i="0" u="none" strike="noStrike" kern="1200" cap="none" spc="-5" normalizeH="0" baseline="0" noProof="0" dirty="0">
                <a:ln>
                  <a:noFill/>
                </a:ln>
                <a:solidFill>
                  <a:srgbClr val="FFFFFF"/>
                </a:solidFill>
                <a:effectLst/>
                <a:uLnTx/>
                <a:uFillTx/>
                <a:latin typeface="Calibri"/>
                <a:ea typeface="+mn-ea"/>
                <a:cs typeface="Calibri"/>
              </a:rPr>
              <a:t>öğrenci sayısında </a:t>
            </a:r>
            <a:r>
              <a:rPr kumimoji="0" lang="tr-TR" sz="2000" b="1" i="0" u="none" strike="noStrike" kern="1200" cap="none" spc="-20" normalizeH="0" baseline="0" noProof="0" dirty="0">
                <a:ln>
                  <a:noFill/>
                </a:ln>
                <a:solidFill>
                  <a:srgbClr val="FFFFFF"/>
                </a:solidFill>
                <a:effectLst/>
                <a:uLnTx/>
                <a:uFillTx/>
                <a:latin typeface="Calibri"/>
                <a:ea typeface="+mn-ea"/>
                <a:cs typeface="Calibri"/>
              </a:rPr>
              <a:t>Türkiye </a:t>
            </a:r>
            <a:r>
              <a:rPr kumimoji="0" lang="tr-TR" sz="2000" b="1" i="0" u="none" strike="noStrike" kern="1200" cap="none" spc="-5" normalizeH="0" baseline="0" noProof="0" dirty="0">
                <a:ln>
                  <a:noFill/>
                </a:ln>
                <a:solidFill>
                  <a:srgbClr val="FFFFFF"/>
                </a:solidFill>
                <a:effectLst/>
                <a:uLnTx/>
                <a:uFillTx/>
                <a:latin typeface="Calibri"/>
                <a:ea typeface="+mn-ea"/>
                <a:cs typeface="Calibri"/>
              </a:rPr>
              <a:t>ortalaması  </a:t>
            </a:r>
            <a:r>
              <a:rPr kumimoji="0" lang="tr-TR" sz="2000" b="1" i="0" u="none" strike="noStrike" kern="1200" cap="none" spc="-20" normalizeH="0" baseline="0" noProof="0" dirty="0">
                <a:ln>
                  <a:noFill/>
                </a:ln>
                <a:solidFill>
                  <a:srgbClr val="FFFFFF"/>
                </a:solidFill>
                <a:effectLst/>
                <a:uLnTx/>
                <a:uFillTx/>
                <a:latin typeface="Calibri"/>
                <a:ea typeface="+mn-ea"/>
                <a:cs typeface="Calibri"/>
              </a:rPr>
              <a:t>civarındadır.</a:t>
            </a:r>
            <a:endParaRPr kumimoji="0" lang="tr-TR" sz="20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2" name="object 8"/>
          <p:cNvSpPr txBox="1"/>
          <p:nvPr/>
        </p:nvSpPr>
        <p:spPr>
          <a:xfrm>
            <a:off x="648859" y="950027"/>
            <a:ext cx="5760720"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tab pos="3194685" algn="l"/>
              </a:tabLst>
              <a:defRPr/>
            </a:pPr>
            <a:r>
              <a:rPr kumimoji="0" lang="tr-TR" sz="1600" b="1" i="0" u="none" strike="noStrike" kern="1200" cap="none" spc="-10" normalizeH="0" baseline="0" noProof="0" dirty="0" smtClean="0">
                <a:ln>
                  <a:noFill/>
                </a:ln>
                <a:solidFill>
                  <a:srgbClr val="FFFFFF"/>
                </a:solidFill>
                <a:effectLst/>
                <a:uLnTx/>
                <a:uFillTx/>
                <a:latin typeface="Calibri"/>
                <a:ea typeface="+mn-ea"/>
                <a:cs typeface="Calibri"/>
              </a:rPr>
              <a:t>Okul ve Derslik Sayısı</a:t>
            </a:r>
            <a:r>
              <a:rPr kumimoji="0" sz="1600" b="1" i="0" u="none" strike="noStrike" kern="1200" cap="none" spc="-5" normalizeH="0" baseline="0" noProof="0" dirty="0" smtClean="0">
                <a:ln>
                  <a:noFill/>
                </a:ln>
                <a:solidFill>
                  <a:srgbClr val="FFFFFF"/>
                </a:solidFill>
                <a:effectLst/>
                <a:uLnTx/>
                <a:uFillTx/>
                <a:latin typeface="Calibri"/>
                <a:ea typeface="+mn-ea"/>
                <a:cs typeface="Calibri"/>
              </a:rPr>
              <a:t> (</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2024-2025)</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23" name="object 30"/>
          <p:cNvSpPr txBox="1"/>
          <p:nvPr/>
        </p:nvSpPr>
        <p:spPr>
          <a:xfrm>
            <a:off x="6693043" y="950027"/>
            <a:ext cx="4840224" cy="279564"/>
          </a:xfrm>
          <a:prstGeom prst="rect">
            <a:avLst/>
          </a:prstGeom>
          <a:solidFill>
            <a:srgbClr val="333E50"/>
          </a:solidFill>
        </p:spPr>
        <p:txBody>
          <a:bodyPr vert="horz" wrap="square" lIns="0" tIns="33020" rIns="0" bIns="0" rtlCol="0" anchor="ctr">
            <a:spAutoFit/>
          </a:bodyPr>
          <a:lstStyle/>
          <a:p>
            <a:pPr marL="91440" marR="0" lvl="0" indent="0" algn="l" defTabSz="914400" rtl="0" eaLnBrk="1" fontAlgn="auto" latinLnBrk="0" hangingPunct="1">
              <a:lnSpc>
                <a:spcPct val="100000"/>
              </a:lnSpc>
              <a:spcBef>
                <a:spcPts val="26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Calibri"/>
                <a:ea typeface="+mn-ea"/>
                <a:cs typeface="Calibri"/>
              </a:rPr>
              <a:t>Öğretmen </a:t>
            </a:r>
            <a:r>
              <a:rPr kumimoji="0" sz="1600" b="1" i="0" u="none" strike="noStrike" kern="1200" cap="none" spc="-5" normalizeH="0" baseline="0" noProof="0" dirty="0">
                <a:ln>
                  <a:noFill/>
                </a:ln>
                <a:solidFill>
                  <a:srgbClr val="FFFFFF"/>
                </a:solidFill>
                <a:effectLst/>
                <a:uLnTx/>
                <a:uFillTx/>
                <a:latin typeface="Calibri"/>
                <a:ea typeface="+mn-ea"/>
                <a:cs typeface="Calibri"/>
              </a:rPr>
              <a:t>Başına </a:t>
            </a:r>
            <a:r>
              <a:rPr kumimoji="0" sz="1600" b="1" i="0" u="none" strike="noStrike" kern="1200" cap="none" spc="-10" normalizeH="0" baseline="0" noProof="0" dirty="0">
                <a:ln>
                  <a:noFill/>
                </a:ln>
                <a:solidFill>
                  <a:srgbClr val="FFFFFF"/>
                </a:solidFill>
                <a:effectLst/>
                <a:uLnTx/>
                <a:uFillTx/>
                <a:latin typeface="Calibri"/>
                <a:ea typeface="+mn-ea"/>
                <a:cs typeface="Calibri"/>
              </a:rPr>
              <a:t>Düşen Öğrenci </a:t>
            </a:r>
            <a:r>
              <a:rPr kumimoji="0" sz="1600" b="1" i="0" u="none" strike="noStrike" kern="1200" cap="none" spc="-5" normalizeH="0" baseline="0" noProof="0" dirty="0" err="1">
                <a:ln>
                  <a:noFill/>
                </a:ln>
                <a:solidFill>
                  <a:srgbClr val="FFFFFF"/>
                </a:solidFill>
                <a:effectLst/>
                <a:uLnTx/>
                <a:uFillTx/>
                <a:latin typeface="Calibri"/>
                <a:ea typeface="+mn-ea"/>
                <a:cs typeface="Calibri"/>
              </a:rPr>
              <a:t>Sayısı</a:t>
            </a:r>
            <a:r>
              <a:rPr kumimoji="0" sz="1600" b="1" i="0" u="none" strike="noStrike" kern="1200" cap="none" spc="-5" normalizeH="0" baseline="0" noProof="0" dirty="0">
                <a:ln>
                  <a:noFill/>
                </a:ln>
                <a:solidFill>
                  <a:srgbClr val="FFFFFF"/>
                </a:solidFill>
                <a:effectLst/>
                <a:uLnTx/>
                <a:uFillTx/>
                <a:latin typeface="Calibri"/>
                <a:ea typeface="+mn-ea"/>
                <a:cs typeface="Calibri"/>
              </a:rPr>
              <a:t> </a:t>
            </a:r>
            <a:r>
              <a:rPr kumimoji="0" sz="1600" b="1" i="0" u="none" strike="noStrike" kern="1200" cap="none" spc="-5" normalizeH="0" baseline="0" noProof="0" dirty="0" smtClean="0">
                <a:ln>
                  <a:noFill/>
                </a:ln>
                <a:solidFill>
                  <a:srgbClr val="FFFFFF"/>
                </a:solidFill>
                <a:effectLst/>
                <a:uLnTx/>
                <a:uFillTx/>
                <a:latin typeface="Calibri"/>
                <a:ea typeface="+mn-ea"/>
                <a:cs typeface="Calibri"/>
              </a:rPr>
              <a:t>(</a:t>
            </a:r>
            <a:r>
              <a:rPr kumimoji="0" lang="tr-TR" sz="1600" b="1" i="0" u="none" strike="noStrike" kern="1200" cap="none" spc="-5" normalizeH="0" baseline="0" noProof="0" dirty="0" smtClean="0">
                <a:ln>
                  <a:noFill/>
                </a:ln>
                <a:solidFill>
                  <a:srgbClr val="FFFFFF"/>
                </a:solidFill>
                <a:effectLst/>
                <a:uLnTx/>
                <a:uFillTx/>
                <a:latin typeface="Calibri"/>
                <a:ea typeface="+mn-ea"/>
                <a:cs typeface="Calibri"/>
              </a:rPr>
              <a:t>2024-2025</a:t>
            </a:r>
            <a:r>
              <a:rPr kumimoji="0" sz="1600" b="1" i="0" u="none" strike="noStrike" kern="1200" cap="none" spc="-20" normalizeH="0" baseline="0" noProof="0" dirty="0" smtClean="0">
                <a:ln>
                  <a:noFill/>
                </a:ln>
                <a:solidFill>
                  <a:srgbClr val="FFFFFF"/>
                </a:solidFill>
                <a:effectLst/>
                <a:uLnTx/>
                <a:uFillTx/>
                <a:latin typeface="Calibri"/>
                <a:ea typeface="+mn-ea"/>
                <a:cs typeface="Calibri"/>
              </a:rPr>
              <a:t>)</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graphicFrame>
        <p:nvGraphicFramePr>
          <p:cNvPr id="24" name="Grafik 23"/>
          <p:cNvGraphicFramePr>
            <a:graphicFrameLocks/>
          </p:cNvGraphicFramePr>
          <p:nvPr>
            <p:extLst>
              <p:ext uri="{D42A27DB-BD31-4B8C-83A1-F6EECF244321}">
                <p14:modId xmlns:p14="http://schemas.microsoft.com/office/powerpoint/2010/main" val="2433517068"/>
              </p:ext>
            </p:extLst>
          </p:nvPr>
        </p:nvGraphicFramePr>
        <p:xfrm>
          <a:off x="648859" y="3581259"/>
          <a:ext cx="5760720" cy="255549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5" name="Grafik 24"/>
          <p:cNvGraphicFramePr>
            <a:graphicFrameLocks/>
          </p:cNvGraphicFramePr>
          <p:nvPr>
            <p:extLst>
              <p:ext uri="{D42A27DB-BD31-4B8C-83A1-F6EECF244321}">
                <p14:modId xmlns:p14="http://schemas.microsoft.com/office/powerpoint/2010/main" val="2668296280"/>
              </p:ext>
            </p:extLst>
          </p:nvPr>
        </p:nvGraphicFramePr>
        <p:xfrm>
          <a:off x="6693043" y="1365322"/>
          <a:ext cx="4840224" cy="32882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6" name="Tablo 25"/>
          <p:cNvGraphicFramePr>
            <a:graphicFrameLocks noGrp="1"/>
          </p:cNvGraphicFramePr>
          <p:nvPr>
            <p:extLst>
              <p:ext uri="{D42A27DB-BD31-4B8C-83A1-F6EECF244321}">
                <p14:modId xmlns:p14="http://schemas.microsoft.com/office/powerpoint/2010/main" val="1993400953"/>
              </p:ext>
            </p:extLst>
          </p:nvPr>
        </p:nvGraphicFramePr>
        <p:xfrm>
          <a:off x="648859" y="1318383"/>
          <a:ext cx="5760719" cy="1290314"/>
        </p:xfrm>
        <a:graphic>
          <a:graphicData uri="http://schemas.openxmlformats.org/drawingml/2006/table">
            <a:tbl>
              <a:tblPr/>
              <a:tblGrid>
                <a:gridCol w="1149183">
                  <a:extLst>
                    <a:ext uri="{9D8B030D-6E8A-4147-A177-3AD203B41FA5}">
                      <a16:colId xmlns:a16="http://schemas.microsoft.com/office/drawing/2014/main" val="1620524514"/>
                    </a:ext>
                  </a:extLst>
                </a:gridCol>
                <a:gridCol w="1155122">
                  <a:extLst>
                    <a:ext uri="{9D8B030D-6E8A-4147-A177-3AD203B41FA5}">
                      <a16:colId xmlns:a16="http://schemas.microsoft.com/office/drawing/2014/main" val="3136482857"/>
                    </a:ext>
                  </a:extLst>
                </a:gridCol>
                <a:gridCol w="1155123">
                  <a:extLst>
                    <a:ext uri="{9D8B030D-6E8A-4147-A177-3AD203B41FA5}">
                      <a16:colId xmlns:a16="http://schemas.microsoft.com/office/drawing/2014/main" val="3718226340"/>
                    </a:ext>
                  </a:extLst>
                </a:gridCol>
                <a:gridCol w="1173032">
                  <a:extLst>
                    <a:ext uri="{9D8B030D-6E8A-4147-A177-3AD203B41FA5}">
                      <a16:colId xmlns:a16="http://schemas.microsoft.com/office/drawing/2014/main" val="3914165483"/>
                    </a:ext>
                  </a:extLst>
                </a:gridCol>
                <a:gridCol w="1128259">
                  <a:extLst>
                    <a:ext uri="{9D8B030D-6E8A-4147-A177-3AD203B41FA5}">
                      <a16:colId xmlns:a16="http://schemas.microsoft.com/office/drawing/2014/main" val="3939923929"/>
                    </a:ext>
                  </a:extLst>
                </a:gridCol>
              </a:tblGrid>
              <a:tr h="386077">
                <a:tc>
                  <a:txBody>
                    <a:bodyPr/>
                    <a:lstStyle/>
                    <a:p>
                      <a:pPr algn="ctr"/>
                      <a:r>
                        <a:rPr lang="tr-TR" sz="1400" b="1" dirty="0" smtClean="0">
                          <a:latin typeface="+mn-lt"/>
                        </a:rPr>
                        <a:t>Okul Öncesi</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İlköğretim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Ortaöğretim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Özel Eğitim Okulu</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algn="ctr"/>
                      <a:r>
                        <a:rPr lang="tr-TR" sz="1400" b="1" dirty="0" smtClean="0">
                          <a:latin typeface="+mn-lt"/>
                        </a:rPr>
                        <a:t>Bilsem</a:t>
                      </a: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524939"/>
                  </a:ext>
                </a:extLst>
              </a:tr>
              <a:tr h="386077">
                <a:tc>
                  <a:txBody>
                    <a:bodyPr/>
                    <a:lstStyle/>
                    <a:p>
                      <a:pPr algn="ctr" rtl="0" fontAlgn="ctr"/>
                      <a:r>
                        <a:rPr lang="tr-TR" sz="1400" b="0" i="0" u="none" strike="noStrike">
                          <a:solidFill>
                            <a:srgbClr val="000000"/>
                          </a:solidFill>
                          <a:effectLst/>
                          <a:latin typeface="Calibri" panose="020F0502020204030204" pitchFamily="34" charset="0"/>
                        </a:rPr>
                        <a:t>23</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dirty="0" smtClean="0">
                          <a:solidFill>
                            <a:srgbClr val="000000"/>
                          </a:solidFill>
                          <a:effectLst/>
                          <a:latin typeface="Calibri" panose="020F0502020204030204" pitchFamily="34" charset="0"/>
                        </a:rPr>
                        <a:t>286</a:t>
                      </a:r>
                      <a:endParaRPr lang="tr-TR" sz="14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libri" panose="020F0502020204030204" pitchFamily="34" charset="0"/>
                        </a:rPr>
                        <a:t>51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libri" panose="020F0502020204030204" pitchFamily="34" charset="0"/>
                        </a:rPr>
                        <a:t>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dirty="0">
                          <a:solidFill>
                            <a:srgbClr val="000000"/>
                          </a:solidFill>
                          <a:effectLst/>
                          <a:latin typeface="Calibri" panose="020F0502020204030204" pitchFamily="34" charset="0"/>
                        </a:rPr>
                        <a:t>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10119179"/>
                  </a:ext>
                </a:extLst>
              </a:tr>
              <a:tr h="386077">
                <a:tc gridSpan="5">
                  <a:txBody>
                    <a:bodyPr/>
                    <a:lstStyle/>
                    <a:p>
                      <a:pPr marL="9525" algn="ctr">
                        <a:lnSpc>
                          <a:spcPts val="1650"/>
                        </a:lnSpc>
                        <a:spcBef>
                          <a:spcPts val="655"/>
                        </a:spcBef>
                      </a:pPr>
                      <a:r>
                        <a:rPr lang="tr-TR" sz="1400" b="1" dirty="0" smtClean="0">
                          <a:latin typeface="+mn-lt"/>
                          <a:cs typeface="Calibri"/>
                        </a:rPr>
                        <a:t>Toplam 371 Okul + 2 Bilsem=373</a:t>
                      </a:r>
                      <a:endParaRPr sz="1400" b="1" dirty="0">
                        <a:latin typeface="+mn-lt"/>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635"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hMerge="1">
                  <a:txBody>
                    <a:bodyPr/>
                    <a:lstStyle/>
                    <a:p>
                      <a:pPr marR="1270" algn="ctr">
                        <a:lnSpc>
                          <a:spcPts val="1650"/>
                        </a:lnSpc>
                        <a:spcBef>
                          <a:spcPts val="655"/>
                        </a:spcBef>
                      </a:pPr>
                      <a:endParaRPr sz="1400"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2685394643"/>
                  </a:ext>
                </a:extLst>
              </a:tr>
            </a:tbl>
          </a:graphicData>
        </a:graphic>
      </p:graphicFrame>
      <p:graphicFrame>
        <p:nvGraphicFramePr>
          <p:cNvPr id="27" name="Tablo 26"/>
          <p:cNvGraphicFramePr>
            <a:graphicFrameLocks noGrp="1"/>
          </p:cNvGraphicFramePr>
          <p:nvPr>
            <p:extLst>
              <p:ext uri="{D42A27DB-BD31-4B8C-83A1-F6EECF244321}">
                <p14:modId xmlns:p14="http://schemas.microsoft.com/office/powerpoint/2010/main" val="740589224"/>
              </p:ext>
            </p:extLst>
          </p:nvPr>
        </p:nvGraphicFramePr>
        <p:xfrm>
          <a:off x="648860" y="2697489"/>
          <a:ext cx="5760718" cy="772154"/>
        </p:xfrm>
        <a:graphic>
          <a:graphicData uri="http://schemas.openxmlformats.org/drawingml/2006/table">
            <a:tbl>
              <a:tblPr/>
              <a:tblGrid>
                <a:gridCol w="1097279">
                  <a:extLst>
                    <a:ext uri="{9D8B030D-6E8A-4147-A177-3AD203B41FA5}">
                      <a16:colId xmlns:a16="http://schemas.microsoft.com/office/drawing/2014/main" val="1620524514"/>
                    </a:ext>
                  </a:extLst>
                </a:gridCol>
                <a:gridCol w="904775">
                  <a:extLst>
                    <a:ext uri="{9D8B030D-6E8A-4147-A177-3AD203B41FA5}">
                      <a16:colId xmlns:a16="http://schemas.microsoft.com/office/drawing/2014/main" val="1258973349"/>
                    </a:ext>
                  </a:extLst>
                </a:gridCol>
                <a:gridCol w="683393">
                  <a:extLst>
                    <a:ext uri="{9D8B030D-6E8A-4147-A177-3AD203B41FA5}">
                      <a16:colId xmlns:a16="http://schemas.microsoft.com/office/drawing/2014/main" val="3136482857"/>
                    </a:ext>
                  </a:extLst>
                </a:gridCol>
                <a:gridCol w="895150">
                  <a:extLst>
                    <a:ext uri="{9D8B030D-6E8A-4147-A177-3AD203B41FA5}">
                      <a16:colId xmlns:a16="http://schemas.microsoft.com/office/drawing/2014/main" val="3718226340"/>
                    </a:ext>
                  </a:extLst>
                </a:gridCol>
                <a:gridCol w="808522">
                  <a:extLst>
                    <a:ext uri="{9D8B030D-6E8A-4147-A177-3AD203B41FA5}">
                      <a16:colId xmlns:a16="http://schemas.microsoft.com/office/drawing/2014/main" val="3914165483"/>
                    </a:ext>
                  </a:extLst>
                </a:gridCol>
                <a:gridCol w="673768">
                  <a:extLst>
                    <a:ext uri="{9D8B030D-6E8A-4147-A177-3AD203B41FA5}">
                      <a16:colId xmlns:a16="http://schemas.microsoft.com/office/drawing/2014/main" val="3939923929"/>
                    </a:ext>
                  </a:extLst>
                </a:gridCol>
                <a:gridCol w="697831">
                  <a:extLst>
                    <a:ext uri="{9D8B030D-6E8A-4147-A177-3AD203B41FA5}">
                      <a16:colId xmlns:a16="http://schemas.microsoft.com/office/drawing/2014/main" val="1456772144"/>
                    </a:ext>
                  </a:extLst>
                </a:gridCol>
              </a:tblGrid>
              <a:tr h="386077">
                <a:tc>
                  <a:txBody>
                    <a:bodyPr/>
                    <a:lstStyle/>
                    <a:p>
                      <a:pPr algn="ctr"/>
                      <a:endParaRPr lang="tr-TR" sz="1400" b="1" dirty="0">
                        <a:latin typeface="+mn-lt"/>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22225" algn="ctr">
                        <a:lnSpc>
                          <a:spcPct val="100000"/>
                        </a:lnSpc>
                        <a:spcBef>
                          <a:spcPts val="330"/>
                        </a:spcBef>
                      </a:pPr>
                      <a:r>
                        <a:rPr sz="1400" b="1" spc="-10" dirty="0"/>
                        <a:t>Okul</a:t>
                      </a:r>
                      <a:r>
                        <a:rPr sz="1400" b="1" spc="-85" dirty="0"/>
                        <a:t> </a:t>
                      </a:r>
                      <a:r>
                        <a:rPr sz="1400" b="1" spc="-5" dirty="0"/>
                        <a:t>Öncesi</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L="114300" algn="ctr">
                        <a:lnSpc>
                          <a:spcPct val="100000"/>
                        </a:lnSpc>
                        <a:spcBef>
                          <a:spcPts val="330"/>
                        </a:spcBef>
                      </a:pPr>
                      <a:r>
                        <a:rPr sz="1400" b="1" spc="-15" dirty="0"/>
                        <a:t>İlkokul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115" algn="ctr">
                        <a:lnSpc>
                          <a:spcPct val="100000"/>
                        </a:lnSpc>
                        <a:spcBef>
                          <a:spcPts val="330"/>
                        </a:spcBef>
                      </a:pPr>
                      <a:r>
                        <a:rPr sz="1400" b="1" spc="-10" dirty="0"/>
                        <a:t>O</a:t>
                      </a:r>
                      <a:r>
                        <a:rPr sz="1400" b="1" dirty="0"/>
                        <a:t>r</a:t>
                      </a:r>
                      <a:r>
                        <a:rPr sz="1400" b="1" spc="-15" dirty="0"/>
                        <a:t>t</a:t>
                      </a:r>
                      <a:r>
                        <a:rPr sz="1400" b="1" dirty="0"/>
                        <a:t>ao</a:t>
                      </a:r>
                      <a:r>
                        <a:rPr sz="1400" b="1" spc="-15" dirty="0"/>
                        <a:t>k</a:t>
                      </a:r>
                      <a:r>
                        <a:rPr sz="1400" b="1" spc="-10" dirty="0"/>
                        <a:t>u</a:t>
                      </a:r>
                      <a:r>
                        <a:rPr sz="1400" b="1" dirty="0"/>
                        <a:t>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31115" algn="ctr">
                        <a:lnSpc>
                          <a:spcPct val="100000"/>
                        </a:lnSpc>
                        <a:spcBef>
                          <a:spcPts val="330"/>
                        </a:spcBef>
                      </a:pPr>
                      <a:r>
                        <a:rPr lang="tr-TR" sz="1400" b="1" dirty="0" smtClean="0"/>
                        <a:t>Genel</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8415" algn="ctr">
                        <a:lnSpc>
                          <a:spcPct val="100000"/>
                        </a:lnSpc>
                        <a:spcBef>
                          <a:spcPts val="330"/>
                        </a:spcBef>
                      </a:pPr>
                      <a:r>
                        <a:rPr sz="1400" b="1" dirty="0"/>
                        <a:t>Meslek</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tc>
                  <a:txBody>
                    <a:bodyPr/>
                    <a:lstStyle/>
                    <a:p>
                      <a:pPr marR="18415" algn="ctr">
                        <a:lnSpc>
                          <a:spcPct val="100000"/>
                        </a:lnSpc>
                        <a:spcBef>
                          <a:spcPts val="330"/>
                        </a:spcBef>
                      </a:pPr>
                      <a:r>
                        <a:rPr lang="tr-TR" sz="1400" b="1" dirty="0" smtClean="0"/>
                        <a:t>Toplam</a:t>
                      </a:r>
                      <a:endParaRPr sz="1400" b="1" dirty="0">
                        <a:latin typeface="+mn-lt"/>
                        <a:cs typeface="Calibri"/>
                      </a:endParaRPr>
                    </a:p>
                  </a:txBody>
                  <a:tcPr marL="0" marR="0" marT="4191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62524939"/>
                  </a:ext>
                </a:extLst>
              </a:tr>
              <a:tr h="386077">
                <a:tc>
                  <a:txBody>
                    <a:bodyPr/>
                    <a:lstStyle/>
                    <a:p>
                      <a:pPr marL="9525">
                        <a:lnSpc>
                          <a:spcPts val="1650"/>
                        </a:lnSpc>
                        <a:spcBef>
                          <a:spcPts val="655"/>
                        </a:spcBef>
                      </a:pPr>
                      <a:r>
                        <a:rPr sz="1400" dirty="0"/>
                        <a:t>Derslik</a:t>
                      </a:r>
                      <a:endParaRPr sz="1400" b="1" dirty="0">
                        <a:latin typeface="Calibri"/>
                        <a:cs typeface="Calibri"/>
                      </a:endParaRPr>
                    </a:p>
                  </a:txBody>
                  <a:tcPr marL="0" marR="0" marT="8318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227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914</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762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247</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a:solidFill>
                            <a:srgbClr val="000000"/>
                          </a:solidFill>
                          <a:effectLst/>
                          <a:latin typeface="Cambria" panose="02040503050406030204" pitchFamily="18" charset="0"/>
                        </a:rPr>
                        <a:t>438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tc>
                  <a:txBody>
                    <a:bodyPr/>
                    <a:lstStyle/>
                    <a:p>
                      <a:pPr algn="ctr" rtl="0" fontAlgn="ctr"/>
                      <a:r>
                        <a:rPr lang="tr-TR" sz="1400" b="0" i="0" u="none" strike="noStrike" dirty="0">
                          <a:solidFill>
                            <a:srgbClr val="000000"/>
                          </a:solidFill>
                          <a:effectLst/>
                          <a:latin typeface="Cambria" panose="02040503050406030204" pitchFamily="18" charset="0"/>
                        </a:rPr>
                        <a:t>2.588</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noFill/>
                  </a:tcPr>
                </a:tc>
                <a:extLst>
                  <a:ext uri="{0D108BD9-81ED-4DB2-BD59-A6C34878D82A}">
                    <a16:rowId xmlns:a16="http://schemas.microsoft.com/office/drawing/2014/main" val="4010119179"/>
                  </a:ext>
                </a:extLst>
              </a:tr>
            </a:tbl>
          </a:graphicData>
        </a:graphic>
      </p:graphicFrame>
    </p:spTree>
    <p:extLst>
      <p:ext uri="{BB962C8B-B14F-4D97-AF65-F5344CB8AC3E}">
        <p14:creationId xmlns:p14="http://schemas.microsoft.com/office/powerpoint/2010/main" val="36430215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1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11965</TotalTime>
  <Words>5619</Words>
  <Application>Microsoft Office PowerPoint</Application>
  <PresentationFormat>Geniş ekran</PresentationFormat>
  <Paragraphs>2393</Paragraphs>
  <Slides>68</Slides>
  <Notes>42</Notes>
  <HiddenSlides>0</HiddenSlides>
  <MMClips>0</MMClips>
  <ScaleCrop>false</ScaleCrop>
  <HeadingPairs>
    <vt:vector size="6" baseType="variant">
      <vt:variant>
        <vt:lpstr>Kullanılan Yazı Tipleri</vt:lpstr>
      </vt:variant>
      <vt:variant>
        <vt:i4>11</vt:i4>
      </vt:variant>
      <vt:variant>
        <vt:lpstr>Tema</vt:lpstr>
      </vt:variant>
      <vt:variant>
        <vt:i4>5</vt:i4>
      </vt:variant>
      <vt:variant>
        <vt:lpstr>Slayt Başlıkları</vt:lpstr>
      </vt:variant>
      <vt:variant>
        <vt:i4>68</vt:i4>
      </vt:variant>
    </vt:vector>
  </HeadingPairs>
  <TitlesOfParts>
    <vt:vector size="84" baseType="lpstr">
      <vt:lpstr>Arial</vt:lpstr>
      <vt:lpstr>Arial Black</vt:lpstr>
      <vt:lpstr>Bookman Old Style</vt:lpstr>
      <vt:lpstr>Calibri</vt:lpstr>
      <vt:lpstr>Calibri Light</vt:lpstr>
      <vt:lpstr>Cambria</vt:lpstr>
      <vt:lpstr>Myriad pro</vt:lpstr>
      <vt:lpstr>Sora ExtraBold</vt:lpstr>
      <vt:lpstr>Times New Roman</vt:lpstr>
      <vt:lpstr>Wingdings</vt:lpstr>
      <vt:lpstr>Wingdings 2</vt:lpstr>
      <vt:lpstr>Office Teması</vt:lpstr>
      <vt:lpstr>1_HDOfficeLightV0</vt:lpstr>
      <vt:lpstr>1_Office Teması</vt:lpstr>
      <vt:lpstr>2_Office Teması</vt:lpstr>
      <vt:lpstr>4_Office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ibrahim gültekin</dc:creator>
  <cp:lastModifiedBy>PC7839</cp:lastModifiedBy>
  <cp:revision>1145</cp:revision>
  <cp:lastPrinted>2024-07-02T16:38:34Z</cp:lastPrinted>
  <dcterms:created xsi:type="dcterms:W3CDTF">2020-10-09T22:27:01Z</dcterms:created>
  <dcterms:modified xsi:type="dcterms:W3CDTF">2025-03-03T06:54:24Z</dcterms:modified>
</cp:coreProperties>
</file>