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27.xml" ContentType="application/vnd.openxmlformats-officedocument.presentationml.notesSlide+xml"/>
  <Override PartName="/ppt/charts/chart22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5.xml" ContentType="application/vnd.openxmlformats-officedocument.drawingml.chart+xml"/>
  <Override PartName="/ppt/notesSlides/notesSlide33.xml" ContentType="application/vnd.openxmlformats-officedocument.presentationml.notesSlide+xml"/>
  <Override PartName="/ppt/charts/chart2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8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36.xml" ContentType="application/vnd.openxmlformats-officedocument.presentationml.notesSlide+xml"/>
  <Override PartName="/ppt/charts/chart29.xml" ContentType="application/vnd.openxmlformats-officedocument.drawingml.chart+xml"/>
  <Override PartName="/ppt/notesSlides/notesSlide37.xml" ContentType="application/vnd.openxmlformats-officedocument.presentationml.notesSlide+xml"/>
  <Override PartName="/ppt/charts/chart30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20" r:id="rId5"/>
  </p:sldMasterIdLst>
  <p:notesMasterIdLst>
    <p:notesMasterId r:id="rId76"/>
  </p:notesMasterIdLst>
  <p:sldIdLst>
    <p:sldId id="425" r:id="rId6"/>
    <p:sldId id="256" r:id="rId7"/>
    <p:sldId id="257" r:id="rId8"/>
    <p:sldId id="594" r:id="rId9"/>
    <p:sldId id="571" r:id="rId10"/>
    <p:sldId id="572" r:id="rId11"/>
    <p:sldId id="573" r:id="rId12"/>
    <p:sldId id="561" r:id="rId13"/>
    <p:sldId id="562" r:id="rId14"/>
    <p:sldId id="563" r:id="rId15"/>
    <p:sldId id="564" r:id="rId16"/>
    <p:sldId id="565" r:id="rId17"/>
    <p:sldId id="566" r:id="rId18"/>
    <p:sldId id="567" r:id="rId19"/>
    <p:sldId id="270" r:id="rId20"/>
    <p:sldId id="589" r:id="rId21"/>
    <p:sldId id="310" r:id="rId22"/>
    <p:sldId id="585" r:id="rId23"/>
    <p:sldId id="586" r:id="rId24"/>
    <p:sldId id="587" r:id="rId25"/>
    <p:sldId id="558" r:id="rId26"/>
    <p:sldId id="559" r:id="rId27"/>
    <p:sldId id="560" r:id="rId28"/>
    <p:sldId id="592" r:id="rId29"/>
    <p:sldId id="512" r:id="rId30"/>
    <p:sldId id="575" r:id="rId31"/>
    <p:sldId id="534" r:id="rId32"/>
    <p:sldId id="576" r:id="rId33"/>
    <p:sldId id="309" r:id="rId34"/>
    <p:sldId id="325" r:id="rId35"/>
    <p:sldId id="599" r:id="rId36"/>
    <p:sldId id="577" r:id="rId37"/>
    <p:sldId id="578" r:id="rId38"/>
    <p:sldId id="579" r:id="rId39"/>
    <p:sldId id="580" r:id="rId40"/>
    <p:sldId id="582" r:id="rId41"/>
    <p:sldId id="601" r:id="rId42"/>
    <p:sldId id="583" r:id="rId43"/>
    <p:sldId id="584" r:id="rId44"/>
    <p:sldId id="557" r:id="rId45"/>
    <p:sldId id="501" r:id="rId46"/>
    <p:sldId id="524" r:id="rId47"/>
    <p:sldId id="525" r:id="rId48"/>
    <p:sldId id="526" r:id="rId49"/>
    <p:sldId id="538" r:id="rId50"/>
    <p:sldId id="435" r:id="rId51"/>
    <p:sldId id="574" r:id="rId52"/>
    <p:sldId id="523" r:id="rId53"/>
    <p:sldId id="555" r:id="rId54"/>
    <p:sldId id="556" r:id="rId55"/>
    <p:sldId id="588" r:id="rId56"/>
    <p:sldId id="514" r:id="rId57"/>
    <p:sldId id="410" r:id="rId58"/>
    <p:sldId id="488" r:id="rId59"/>
    <p:sldId id="515" r:id="rId60"/>
    <p:sldId id="551" r:id="rId61"/>
    <p:sldId id="543" r:id="rId62"/>
    <p:sldId id="544" r:id="rId63"/>
    <p:sldId id="545" r:id="rId64"/>
    <p:sldId id="349" r:id="rId65"/>
    <p:sldId id="590" r:id="rId66"/>
    <p:sldId id="591" r:id="rId67"/>
    <p:sldId id="568" r:id="rId68"/>
    <p:sldId id="569" r:id="rId69"/>
    <p:sldId id="351" r:id="rId70"/>
    <p:sldId id="392" r:id="rId71"/>
    <p:sldId id="595" r:id="rId72"/>
    <p:sldId id="597" r:id="rId73"/>
    <p:sldId id="598" r:id="rId74"/>
    <p:sldId id="596" r:id="rId75"/>
  </p:sldIdLst>
  <p:sldSz cx="12192000" cy="6858000"/>
  <p:notesSz cx="6761163" cy="99425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0F0F"/>
    <a:srgbClr val="A9D7EE"/>
    <a:srgbClr val="E7E6E6"/>
    <a:srgbClr val="333E50"/>
    <a:srgbClr val="E2F0D9"/>
    <a:srgbClr val="BCD6ED"/>
    <a:srgbClr val="6EAB46"/>
    <a:srgbClr val="A90404"/>
    <a:srgbClr val="000000"/>
    <a:srgbClr val="365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92575" autoAdjust="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al__ma_Sayfas_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al__ma_Sayfas_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al__ma_Sayfas_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MP.M120001-0055.000\Downloads\pivot%20-%202023-04-17T173002.859.xls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1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2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al__ma_Sayfas_23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ngmustafa\Desktop\B&#304;NG&#214;L%20VAL&#304;L&#304;&#286;&#304;%20&#304;L%20PLANLAMA\4-ENERJ&#304;%20T&#220;KET&#304;M&#304;%20VE%20YATIRIMLAR\Yeni%20Microsoft%20Excel%20&#199;al&#305;&#351;ma%20Sayfas&#305;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4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5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al__ma_Sayfas_26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7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Sütun1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9882692116512599E-3"/>
                  <c:y val="-2.0998996677859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5D-4C48-8DA7-8D6AFF2FADE2}"/>
                </c:ext>
              </c:extLst>
            </c:dLbl>
            <c:dLbl>
              <c:idx val="1"/>
              <c:layout>
                <c:manualLayout>
                  <c:x val="0"/>
                  <c:y val="-2.5198796013431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5D-4C48-8DA7-8D6AFF2FADE2}"/>
                </c:ext>
              </c:extLst>
            </c:dLbl>
            <c:dLbl>
              <c:idx val="2"/>
              <c:layout>
                <c:manualLayout>
                  <c:x val="3.9765384233025197E-3"/>
                  <c:y val="-2.9398595349003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5D-4C48-8DA7-8D6AFF2FADE2}"/>
                </c:ext>
              </c:extLst>
            </c:dLbl>
            <c:dLbl>
              <c:idx val="3"/>
              <c:layout>
                <c:manualLayout>
                  <c:x val="5.9155786375257912E-3"/>
                  <c:y val="-2.5198796013431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5D-4C48-8DA7-8D6AFF2FADE2}"/>
                </c:ext>
              </c:extLst>
            </c:dLbl>
            <c:dLbl>
              <c:idx val="4"/>
              <c:layout>
                <c:manualLayout>
                  <c:x val="7.8874381833676493E-3"/>
                  <c:y val="-5.0397592026862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5D-4C48-8DA7-8D6AFF2FADE2}"/>
                </c:ext>
              </c:extLst>
            </c:dLbl>
            <c:dLbl>
              <c:idx val="5"/>
              <c:layout>
                <c:manualLayout>
                  <c:x val="7.9201989994443084E-3"/>
                  <c:y val="-3.7798194020147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5D-4C48-8DA7-8D6AFF2FADE2}"/>
                </c:ext>
              </c:extLst>
            </c:dLbl>
            <c:dLbl>
              <c:idx val="6"/>
              <c:layout>
                <c:manualLayout>
                  <c:x val="1.1831157275051582E-2"/>
                  <c:y val="-2.5198796013431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5D-4C48-8DA7-8D6AFF2FADE2}"/>
                </c:ext>
              </c:extLst>
            </c:dLbl>
            <c:dLbl>
              <c:idx val="7"/>
              <c:layout>
                <c:manualLayout>
                  <c:x val="1.5774876366735299E-2"/>
                  <c:y val="-2.9398595349003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5D-4C48-8DA7-8D6AFF2FADE2}"/>
                </c:ext>
              </c:extLst>
            </c:dLbl>
            <c:dLbl>
              <c:idx val="8"/>
              <c:layout>
                <c:manualLayout>
                  <c:x val="1.3803016820893368E-2"/>
                  <c:y val="-3.56984596987917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887295029469988E-2"/>
                      <c:h val="7.81582656349931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43A-486A-8AB3-5F86E2BAA18B}"/>
                </c:ext>
              </c:extLst>
            </c:dLbl>
            <c:dLbl>
              <c:idx val="9"/>
              <c:layout>
                <c:manualLayout>
                  <c:x val="7.887438183367725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5D-4C48-8DA7-8D6AFF2FAD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Sayfa1!$A$2:$A$10</c:f>
              <c:numCache>
                <c:formatCode>General</c:formatCode>
                <c:ptCount val="9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Sayfa1!$B$2:$B$10</c:f>
              <c:numCache>
                <c:formatCode>#,##0</c:formatCode>
                <c:ptCount val="9"/>
                <c:pt idx="0">
                  <c:v>250966</c:v>
                </c:pt>
                <c:pt idx="1">
                  <c:v>253739</c:v>
                </c:pt>
                <c:pt idx="2">
                  <c:v>255170</c:v>
                </c:pt>
                <c:pt idx="3">
                  <c:v>267184</c:v>
                </c:pt>
                <c:pt idx="4">
                  <c:v>281205</c:v>
                </c:pt>
                <c:pt idx="5">
                  <c:v>279812</c:v>
                </c:pt>
                <c:pt idx="6">
                  <c:v>281768</c:v>
                </c:pt>
                <c:pt idx="7">
                  <c:v>283112</c:v>
                </c:pt>
                <c:pt idx="8">
                  <c:v>282556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15D-4C48-8DA7-8D6AFF2FAD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9129560"/>
        <c:axId val="219696736"/>
        <c:axId val="0"/>
      </c:bar3DChart>
      <c:catAx>
        <c:axId val="21912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19696736"/>
        <c:crosses val="autoZero"/>
        <c:auto val="1"/>
        <c:lblAlgn val="ctr"/>
        <c:lblOffset val="100"/>
        <c:noMultiLvlLbl val="0"/>
      </c:catAx>
      <c:valAx>
        <c:axId val="21969673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219129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Türkiye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6918832689681767E-2"/>
                  <c:y val="-4.2370322287081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68-4C07-8850-75769AE1E543}"/>
                </c:ext>
              </c:extLst>
            </c:dLbl>
            <c:dLbl>
              <c:idx val="1"/>
              <c:layout>
                <c:manualLayout>
                  <c:x val="2.5683824079084452E-2"/>
                  <c:y val="-4.5272926580530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68-4C07-8850-75769AE1E5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Sayfa1!$A$2:$A$3</c:f>
              <c:strCache>
                <c:ptCount val="2"/>
                <c:pt idx="0">
                  <c:v>Yatak Sayısı</c:v>
                </c:pt>
                <c:pt idx="1">
                  <c:v>Hekim Sayısı</c:v>
                </c:pt>
              </c:strCache>
            </c:strRef>
          </c:cat>
          <c:val>
            <c:numRef>
              <c:f>Sayfa1!$B$2:$B$3</c:f>
              <c:numCache>
                <c:formatCode>#,##0.00</c:formatCode>
                <c:ptCount val="2"/>
                <c:pt idx="0">
                  <c:v>28.6</c:v>
                </c:pt>
                <c:pt idx="1">
                  <c:v>19.68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68-4C07-8850-75769AE1E543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Bingöl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7013052033246299E-2"/>
                  <c:y val="-4.6098332800351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68-4C07-8850-75769AE1E543}"/>
                </c:ext>
              </c:extLst>
            </c:dLbl>
            <c:dLbl>
              <c:idx val="1"/>
              <c:layout>
                <c:manualLayout>
                  <c:x val="3.8965438962146978E-2"/>
                  <c:y val="-4.051618117571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68-4C07-8850-75769AE1E5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Sayfa1!$A$2:$A$3</c:f>
              <c:strCache>
                <c:ptCount val="2"/>
                <c:pt idx="0">
                  <c:v>Yatak Sayısı</c:v>
                </c:pt>
                <c:pt idx="1">
                  <c:v>Hekim Sayısı</c:v>
                </c:pt>
              </c:strCache>
            </c:strRef>
          </c:cat>
          <c:val>
            <c:numRef>
              <c:f>Sayfa1!$C$2:$C$3</c:f>
              <c:numCache>
                <c:formatCode>#,##0.00</c:formatCode>
                <c:ptCount val="2"/>
                <c:pt idx="0">
                  <c:v>25.41</c:v>
                </c:pt>
                <c:pt idx="1">
                  <c:v>18.645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668-4C07-8850-75769AE1E5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089890976"/>
        <c:axId val="-1089899136"/>
        <c:axId val="0"/>
      </c:bar3DChart>
      <c:catAx>
        <c:axId val="-108989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89899136"/>
        <c:crosses val="autoZero"/>
        <c:auto val="1"/>
        <c:lblAlgn val="ctr"/>
        <c:lblOffset val="100"/>
        <c:noMultiLvlLbl val="0"/>
      </c:catAx>
      <c:valAx>
        <c:axId val="-108989913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8989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Türkiye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56-4218-A96C-C74909189DD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256-4218-A96C-C74909189DD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56-4218-A96C-C74909189D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Aktif Çalışanların Nüfusa Oranı</c:v>
                </c:pt>
                <c:pt idx="1">
                  <c:v>Emeklilerin Nüfusa Oranı</c:v>
                </c:pt>
                <c:pt idx="2">
                  <c:v>Primi Devlet Tarafından Ödenenlerin Nüfusa Oranı</c:v>
                </c:pt>
              </c:strCache>
            </c:strRef>
          </c:cat>
          <c:val>
            <c:numRef>
              <c:f>Sayfa1!$B$2:$B$4</c:f>
              <c:numCache>
                <c:formatCode>0</c:formatCode>
                <c:ptCount val="3"/>
                <c:pt idx="0">
                  <c:v>30</c:v>
                </c:pt>
                <c:pt idx="1">
                  <c:v>17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BE-4A9E-8E1D-EBCA3B410C3B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Bingöl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56-4218-A96C-C74909189DD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56-4218-A96C-C74909189D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Aktif Çalışanların Nüfusa Oranı</c:v>
                </c:pt>
                <c:pt idx="1">
                  <c:v>Emeklilerin Nüfusa Oranı</c:v>
                </c:pt>
                <c:pt idx="2">
                  <c:v>Primi Devlet Tarafından Ödenenlerin Nüfusa Oranı</c:v>
                </c:pt>
              </c:strCache>
            </c:strRef>
          </c:cat>
          <c:val>
            <c:numRef>
              <c:f>Sayfa1!$C$2:$C$4</c:f>
              <c:numCache>
                <c:formatCode>0</c:formatCode>
                <c:ptCount val="3"/>
                <c:pt idx="0">
                  <c:v>21</c:v>
                </c:pt>
                <c:pt idx="1">
                  <c:v>8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BE-4A9E-8E1D-EBCA3B410C3B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Elazığ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56-4218-A96C-C74909189DD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30-40A5-99A0-49CF8D1BD54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30-40A5-99A0-49CF8D1BD5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Aktif Çalışanların Nüfusa Oranı</c:v>
                </c:pt>
                <c:pt idx="1">
                  <c:v>Emeklilerin Nüfusa Oranı</c:v>
                </c:pt>
                <c:pt idx="2">
                  <c:v>Primi Devlet Tarafından Ödenenlerin Nüfusa Oranı</c:v>
                </c:pt>
              </c:strCache>
            </c:strRef>
          </c:cat>
          <c:val>
            <c:numRef>
              <c:f>Sayfa1!$D$2:$D$4</c:f>
              <c:numCache>
                <c:formatCode>0</c:formatCode>
                <c:ptCount val="3"/>
                <c:pt idx="0">
                  <c:v>24</c:v>
                </c:pt>
                <c:pt idx="1">
                  <c:v>16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BE-4A9E-8E1D-EBCA3B410C3B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Muş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56-4218-A96C-C74909189DD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256-4218-A96C-C74909189D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Aktif Çalışanların Nüfusa Oranı</c:v>
                </c:pt>
                <c:pt idx="1">
                  <c:v>Emeklilerin Nüfusa Oranı</c:v>
                </c:pt>
                <c:pt idx="2">
                  <c:v>Primi Devlet Tarafından Ödenenlerin Nüfusa Oranı</c:v>
                </c:pt>
              </c:strCache>
            </c:strRef>
          </c:cat>
          <c:val>
            <c:numRef>
              <c:f>Sayfa1!$E$2:$E$4</c:f>
              <c:numCache>
                <c:formatCode>0</c:formatCode>
                <c:ptCount val="3"/>
                <c:pt idx="0">
                  <c:v>16</c:v>
                </c:pt>
                <c:pt idx="1">
                  <c:v>6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BE-4A9E-8E1D-EBCA3B410C3B}"/>
            </c:ext>
          </c:extLst>
        </c:ser>
        <c:ser>
          <c:idx val="4"/>
          <c:order val="4"/>
          <c:tx>
            <c:strRef>
              <c:f>Sayfa1!$F$1</c:f>
              <c:strCache>
                <c:ptCount val="1"/>
                <c:pt idx="0">
                  <c:v>Tunceli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63-43CC-AA18-D7E69EDF8B8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30-40A5-99A0-49CF8D1BD54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30-40A5-99A0-49CF8D1BD5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Aktif Çalışanların Nüfusa Oranı</c:v>
                </c:pt>
                <c:pt idx="1">
                  <c:v>Emeklilerin Nüfusa Oranı</c:v>
                </c:pt>
                <c:pt idx="2">
                  <c:v>Primi Devlet Tarafından Ödenenlerin Nüfusa Oranı</c:v>
                </c:pt>
              </c:strCache>
            </c:strRef>
          </c:cat>
          <c:val>
            <c:numRef>
              <c:f>Sayfa1!$F$2:$F$4</c:f>
              <c:numCache>
                <c:formatCode>0</c:formatCode>
                <c:ptCount val="3"/>
                <c:pt idx="0">
                  <c:v>32</c:v>
                </c:pt>
                <c:pt idx="1">
                  <c:v>15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BE-4A9E-8E1D-EBCA3B410C3B}"/>
            </c:ext>
          </c:extLst>
        </c:ser>
        <c:ser>
          <c:idx val="5"/>
          <c:order val="5"/>
          <c:tx>
            <c:strRef>
              <c:f>Sayfa1!$G$1</c:f>
              <c:strCache>
                <c:ptCount val="1"/>
                <c:pt idx="0">
                  <c:v>Diyarbakır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56-4218-A96C-C74909189DD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256-4218-A96C-C74909189D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Aktif Çalışanların Nüfusa Oranı</c:v>
                </c:pt>
                <c:pt idx="1">
                  <c:v>Emeklilerin Nüfusa Oranı</c:v>
                </c:pt>
                <c:pt idx="2">
                  <c:v>Primi Devlet Tarafından Ödenenlerin Nüfusa Oranı</c:v>
                </c:pt>
              </c:strCache>
            </c:strRef>
          </c:cat>
          <c:val>
            <c:numRef>
              <c:f>Sayfa1!$G$2:$G$4</c:f>
              <c:numCache>
                <c:formatCode>0</c:formatCode>
                <c:ptCount val="3"/>
                <c:pt idx="0">
                  <c:v>19</c:v>
                </c:pt>
                <c:pt idx="1">
                  <c:v>7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BE-4A9E-8E1D-EBCA3B410C3B}"/>
            </c:ext>
          </c:extLst>
        </c:ser>
        <c:ser>
          <c:idx val="6"/>
          <c:order val="6"/>
          <c:tx>
            <c:strRef>
              <c:f>Sayfa1!$H$1</c:f>
              <c:strCache>
                <c:ptCount val="1"/>
                <c:pt idx="0">
                  <c:v>Erzurum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56-4218-A96C-C74909189DD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30-40A5-99A0-49CF8D1BD5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Aktif Çalışanların Nüfusa Oranı</c:v>
                </c:pt>
                <c:pt idx="1">
                  <c:v>Emeklilerin Nüfusa Oranı</c:v>
                </c:pt>
                <c:pt idx="2">
                  <c:v>Primi Devlet Tarafından Ödenenlerin Nüfusa Oranı</c:v>
                </c:pt>
              </c:strCache>
            </c:strRef>
          </c:cat>
          <c:val>
            <c:numRef>
              <c:f>Sayfa1!$H$2:$H$4</c:f>
              <c:numCache>
                <c:formatCode>0</c:formatCode>
                <c:ptCount val="3"/>
                <c:pt idx="0">
                  <c:v>22</c:v>
                </c:pt>
                <c:pt idx="1">
                  <c:v>12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BE-4A9E-8E1D-EBCA3B410C3B}"/>
            </c:ext>
          </c:extLst>
        </c:ser>
        <c:ser>
          <c:idx val="7"/>
          <c:order val="7"/>
          <c:tx>
            <c:strRef>
              <c:f>Sayfa1!$I$1</c:f>
              <c:strCache>
                <c:ptCount val="1"/>
                <c:pt idx="0">
                  <c:v>Erzincan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256-4218-A96C-C74909189DD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256-4218-A96C-C74909189DD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30-40A5-99A0-49CF8D1BD5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Aktif Çalışanların Nüfusa Oranı</c:v>
                </c:pt>
                <c:pt idx="1">
                  <c:v>Emeklilerin Nüfusa Oranı</c:v>
                </c:pt>
                <c:pt idx="2">
                  <c:v>Primi Devlet Tarafından Ödenenlerin Nüfusa Oranı</c:v>
                </c:pt>
              </c:strCache>
            </c:strRef>
          </c:cat>
          <c:val>
            <c:numRef>
              <c:f>Sayfa1!$I$2:$I$4</c:f>
              <c:numCache>
                <c:formatCode>0</c:formatCode>
                <c:ptCount val="3"/>
                <c:pt idx="0">
                  <c:v>26</c:v>
                </c:pt>
                <c:pt idx="1">
                  <c:v>17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7BE-4A9E-8E1D-EBCA3B410C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60"/>
        <c:shape val="box"/>
        <c:axId val="1063862576"/>
        <c:axId val="1063864240"/>
        <c:axId val="0"/>
      </c:bar3DChart>
      <c:catAx>
        <c:axId val="106386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864240"/>
        <c:crosses val="autoZero"/>
        <c:auto val="1"/>
        <c:lblAlgn val="ctr"/>
        <c:lblOffset val="100"/>
        <c:noMultiLvlLbl val="0"/>
      </c:catAx>
      <c:valAx>
        <c:axId val="106386424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06386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Yatak Sayısı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58C-442A-8798-A860D88762B5}"/>
              </c:ext>
            </c:extLst>
          </c:dPt>
          <c:dLbls>
            <c:dLbl>
              <c:idx val="0"/>
              <c:layout>
                <c:manualLayout>
                  <c:x val="-0.10293241462556334"/>
                  <c:y val="-0.103351307036870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4.28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8C-442A-8798-A860D88762B5}"/>
                </c:ext>
              </c:extLst>
            </c:dLbl>
            <c:dLbl>
              <c:idx val="1"/>
              <c:layout>
                <c:manualLayout>
                  <c:x val="-0.11729507713145595"/>
                  <c:y val="-4.21060880520584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6,81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8C-442A-8798-A860D88762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Sayfa1!$A$2:$A$3</c:f>
              <c:strCache>
                <c:ptCount val="2"/>
                <c:pt idx="0">
                  <c:v>Türkiye</c:v>
                </c:pt>
                <c:pt idx="1">
                  <c:v>Bingöl</c:v>
                </c:pt>
              </c:strCache>
            </c:strRef>
          </c:cat>
          <c:val>
            <c:numRef>
              <c:f>Sayfa1!$B$2:$B$3</c:f>
              <c:numCache>
                <c:formatCode>General</c:formatCode>
                <c:ptCount val="2"/>
                <c:pt idx="0">
                  <c:v>3.83</c:v>
                </c:pt>
                <c:pt idx="1">
                  <c:v>6.05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8C-442A-8798-A860D88762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63692944"/>
        <c:axId val="1063675056"/>
        <c:axId val="0"/>
      </c:bar3DChart>
      <c:catAx>
        <c:axId val="1063692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675056"/>
        <c:crosses val="autoZero"/>
        <c:auto val="1"/>
        <c:lblAlgn val="ctr"/>
        <c:lblOffset val="100"/>
        <c:noMultiLvlLbl val="0"/>
      </c:catAx>
      <c:valAx>
        <c:axId val="1063675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3692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Yatak Sayısı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632-475F-8DF7-36145BFD1307}"/>
              </c:ext>
            </c:extLst>
          </c:dPt>
          <c:dLbls>
            <c:dLbl>
              <c:idx val="0"/>
              <c:layout>
                <c:manualLayout>
                  <c:x val="-0.10293241462556334"/>
                  <c:y val="-0.103351307036870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8,62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32-475F-8DF7-36145BFD1307}"/>
                </c:ext>
              </c:extLst>
            </c:dLbl>
            <c:dLbl>
              <c:idx val="1"/>
              <c:layout>
                <c:manualLayout>
                  <c:x val="-0.11729507713145595"/>
                  <c:y val="-4.210608805205844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10,38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32-475F-8DF7-36145BFD13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Sayfa1!$A$2:$A$3</c:f>
              <c:strCache>
                <c:ptCount val="2"/>
                <c:pt idx="0">
                  <c:v>Türkiye</c:v>
                </c:pt>
                <c:pt idx="1">
                  <c:v>Bingöl</c:v>
                </c:pt>
              </c:strCache>
            </c:strRef>
          </c:cat>
          <c:val>
            <c:numRef>
              <c:f>Sayfa1!$B$2:$B$3</c:f>
              <c:numCache>
                <c:formatCode>General</c:formatCode>
                <c:ptCount val="2"/>
                <c:pt idx="0">
                  <c:v>8.14</c:v>
                </c:pt>
                <c:pt idx="1">
                  <c:v>10.38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32-475F-8DF7-36145BFD13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63692944"/>
        <c:axId val="1063675056"/>
        <c:axId val="0"/>
      </c:bar3DChart>
      <c:catAx>
        <c:axId val="106369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675056"/>
        <c:crosses val="autoZero"/>
        <c:auto val="1"/>
        <c:lblAlgn val="ctr"/>
        <c:lblOffset val="100"/>
        <c:noMultiLvlLbl val="0"/>
      </c:catAx>
      <c:valAx>
        <c:axId val="1063675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3692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İnternet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0"/>
                  <c:y val="-0.129282482223658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33-4BF0-BFBA-0B16F2D14C8A}"/>
                </c:ext>
              </c:extLst>
            </c:dLbl>
            <c:dLbl>
              <c:idx val="1"/>
              <c:layout>
                <c:manualLayout>
                  <c:x val="5.8530038814172194E-3"/>
                  <c:y val="-0.13466925231631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33-4BF0-BFBA-0B16F2D14C8A}"/>
                </c:ext>
              </c:extLst>
            </c:dLbl>
            <c:dLbl>
              <c:idx val="2"/>
              <c:layout>
                <c:manualLayout>
                  <c:x val="0"/>
                  <c:y val="-8.6188321482439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33-4BF0-BFBA-0B16F2D14C8A}"/>
                </c:ext>
              </c:extLst>
            </c:dLbl>
            <c:dLbl>
              <c:idx val="3"/>
              <c:layout>
                <c:manualLayout>
                  <c:x val="-5.1281526643473263E-17"/>
                  <c:y val="-4.8480930833872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91-4EBE-A668-1E99F1245E5A}"/>
                </c:ext>
              </c:extLst>
            </c:dLbl>
            <c:dLbl>
              <c:idx val="4"/>
              <c:layout>
                <c:manualLayout>
                  <c:x val="4.1958097406218694E-3"/>
                  <c:y val="-5.9254471019176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91-4EBE-A668-1E99F1245E5A}"/>
                </c:ext>
              </c:extLst>
            </c:dLbl>
            <c:dLbl>
              <c:idx val="5"/>
              <c:layout>
                <c:manualLayout>
                  <c:x val="0"/>
                  <c:y val="-5.9254471019177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91-4EBE-A668-1E99F1245E5A}"/>
                </c:ext>
              </c:extLst>
            </c:dLbl>
            <c:dLbl>
              <c:idx val="6"/>
              <c:layout>
                <c:manualLayout>
                  <c:x val="8.1942054339839351E-3"/>
                  <c:y val="-9.1575091575091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F1-4D27-8BCA-BFAC258FDB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Sayfa1!$B$2:$B$8</c:f>
              <c:numCache>
                <c:formatCode>General</c:formatCode>
                <c:ptCount val="7"/>
                <c:pt idx="0">
                  <c:v>73</c:v>
                </c:pt>
                <c:pt idx="1">
                  <c:v>424</c:v>
                </c:pt>
                <c:pt idx="2" formatCode="#,##0">
                  <c:v>6316</c:v>
                </c:pt>
                <c:pt idx="3" formatCode="#,##0">
                  <c:v>214</c:v>
                </c:pt>
                <c:pt idx="4">
                  <c:v>93</c:v>
                </c:pt>
                <c:pt idx="5">
                  <c:v>80</c:v>
                </c:pt>
                <c:pt idx="6" formatCode="#,##0">
                  <c:v>7188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33-4BF0-BFBA-0B16F2D14C8A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Mobil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1706007762834439E-3"/>
                  <c:y val="-0.102348631760396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0D-4B03-A656-B4EC276096D7}"/>
                </c:ext>
              </c:extLst>
            </c:dLbl>
            <c:dLbl>
              <c:idx val="1"/>
              <c:layout>
                <c:manualLayout>
                  <c:x val="4.6824031051337757E-3"/>
                  <c:y val="-8.6188321482439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0D-4B03-A656-B4EC276096D7}"/>
                </c:ext>
              </c:extLst>
            </c:dLbl>
            <c:dLbl>
              <c:idx val="2"/>
              <c:layout>
                <c:manualLayout>
                  <c:x val="3.5118023288503316E-3"/>
                  <c:y val="-4.8480930833872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60D-4B03-A656-B4EC276096D7}"/>
                </c:ext>
              </c:extLst>
            </c:dLbl>
            <c:dLbl>
              <c:idx val="3"/>
              <c:layout>
                <c:manualLayout>
                  <c:x val="2.7972064937479132E-3"/>
                  <c:y val="-1.0773540185304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91-4EBE-A668-1E99F1245E5A}"/>
                </c:ext>
              </c:extLst>
            </c:dLbl>
            <c:dLbl>
              <c:idx val="4"/>
              <c:layout>
                <c:manualLayout>
                  <c:x val="4.1958097406218694E-3"/>
                  <c:y val="-5.9254471019177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91-4EBE-A668-1E99F1245E5A}"/>
                </c:ext>
              </c:extLst>
            </c:dLbl>
            <c:dLbl>
              <c:idx val="5"/>
              <c:layout>
                <c:manualLayout>
                  <c:x val="0"/>
                  <c:y val="-6.4641241111829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91-4EBE-A668-1E99F1245E5A}"/>
                </c:ext>
              </c:extLst>
            </c:dLbl>
            <c:dLbl>
              <c:idx val="6"/>
              <c:layout>
                <c:manualLayout>
                  <c:x val="4.6824031051336899E-3"/>
                  <c:y val="-4.8480930833872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F1-4D27-8BCA-BFAC258FDB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Sayfa1!$C$2:$C$8</c:f>
              <c:numCache>
                <c:formatCode>General</c:formatCode>
                <c:ptCount val="7"/>
                <c:pt idx="0">
                  <c:v>1</c:v>
                </c:pt>
                <c:pt idx="1">
                  <c:v>8</c:v>
                </c:pt>
                <c:pt idx="2">
                  <c:v>455</c:v>
                </c:pt>
                <c:pt idx="3">
                  <c:v>65</c:v>
                </c:pt>
                <c:pt idx="4">
                  <c:v>31</c:v>
                </c:pt>
                <c:pt idx="5">
                  <c:v>0</c:v>
                </c:pt>
                <c:pt idx="6">
                  <c:v>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0D-4B03-A656-B4EC276096D7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e-devlet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1706007762834225E-3"/>
                  <c:y val="-0.134669252316311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0D-4B03-A656-B4EC276096D7}"/>
                </c:ext>
              </c:extLst>
            </c:dLbl>
            <c:dLbl>
              <c:idx val="1"/>
              <c:layout>
                <c:manualLayout>
                  <c:x val="9.3648062102675515E-3"/>
                  <c:y val="-0.102348631760396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0D-4B03-A656-B4EC276096D7}"/>
                </c:ext>
              </c:extLst>
            </c:dLbl>
            <c:dLbl>
              <c:idx val="2"/>
              <c:layout>
                <c:manualLayout>
                  <c:x val="1.1188825974991601E-2"/>
                  <c:y val="-4.3094160741219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91-4EBE-A668-1E99F1245E5A}"/>
                </c:ext>
              </c:extLst>
            </c:dLbl>
            <c:dLbl>
              <c:idx val="3"/>
              <c:layout>
                <c:manualLayout>
                  <c:x val="5.5944129874957753E-3"/>
                  <c:y val="-6.4641241111829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91-4EBE-A668-1E99F1245E5A}"/>
                </c:ext>
              </c:extLst>
            </c:dLbl>
            <c:dLbl>
              <c:idx val="4"/>
              <c:layout>
                <c:manualLayout>
                  <c:x val="2.7972064937478104E-3"/>
                  <c:y val="-7.5414781297134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91-4EBE-A668-1E99F1245E5A}"/>
                </c:ext>
              </c:extLst>
            </c:dLbl>
            <c:dLbl>
              <c:idx val="5"/>
              <c:layout>
                <c:manualLayout>
                  <c:x val="0"/>
                  <c:y val="-7.0028011204481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91-4EBE-A668-1E99F1245E5A}"/>
                </c:ext>
              </c:extLst>
            </c:dLbl>
            <c:dLbl>
              <c:idx val="6"/>
              <c:layout>
                <c:manualLayout>
                  <c:x val="1.0535406986550996E-2"/>
                  <c:y val="-9.6961861667744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F1-4D27-8BCA-BFAC258FDB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Sayfa1!$D$2:$D$8</c:f>
              <c:numCache>
                <c:formatCode>General</c:formatCode>
                <c:ptCount val="7"/>
                <c:pt idx="0">
                  <c:v>0</c:v>
                </c:pt>
                <c:pt idx="1">
                  <c:v>61</c:v>
                </c:pt>
                <c:pt idx="2" formatCode="#,##0">
                  <c:v>4406</c:v>
                </c:pt>
                <c:pt idx="3" formatCode="#,##0">
                  <c:v>763</c:v>
                </c:pt>
                <c:pt idx="4">
                  <c:v>600</c:v>
                </c:pt>
                <c:pt idx="5" formatCode="#,##0">
                  <c:v>5053</c:v>
                </c:pt>
                <c:pt idx="6" formatCode="#,##0">
                  <c:v>10505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0D-4B03-A656-B4EC276096D7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yüzyüze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1706007762834869E-3"/>
                  <c:y val="-9.6961861667744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0D-4B03-A656-B4EC276096D7}"/>
                </c:ext>
              </c:extLst>
            </c:dLbl>
            <c:dLbl>
              <c:idx val="1"/>
              <c:layout>
                <c:manualLayout>
                  <c:x val="3.5118023288503316E-3"/>
                  <c:y val="-8.0801551389786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60D-4B03-A656-B4EC276096D7}"/>
                </c:ext>
              </c:extLst>
            </c:dLbl>
            <c:dLbl>
              <c:idx val="2"/>
              <c:layout>
                <c:manualLayout>
                  <c:x val="1.0535406986550909E-2"/>
                  <c:y val="-7.5414781297134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60D-4B03-A656-B4EC276096D7}"/>
                </c:ext>
              </c:extLst>
            </c:dLbl>
            <c:dLbl>
              <c:idx val="3"/>
              <c:layout>
                <c:manualLayout>
                  <c:x val="1.8181842209361435E-2"/>
                  <c:y val="-5.386770092652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91-4EBE-A668-1E99F1245E5A}"/>
                </c:ext>
              </c:extLst>
            </c:dLbl>
            <c:dLbl>
              <c:idx val="4"/>
              <c:layout>
                <c:manualLayout>
                  <c:x val="1.6783238962487377E-2"/>
                  <c:y val="-3.2320620555914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91-4EBE-A668-1E99F1245E5A}"/>
                </c:ext>
              </c:extLst>
            </c:dLbl>
            <c:dLbl>
              <c:idx val="5"/>
              <c:layout>
                <c:manualLayout>
                  <c:x val="1.1188825974991653E-2"/>
                  <c:y val="-4.8480930833872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91-4EBE-A668-1E99F1245E5A}"/>
                </c:ext>
              </c:extLst>
            </c:dLbl>
            <c:dLbl>
              <c:idx val="6"/>
              <c:layout>
                <c:manualLayout>
                  <c:x val="2.2241414749385433E-2"/>
                  <c:y val="-6.4641241111829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F1-4D27-8BCA-BFAC258FDB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Sayfa1!$E$2:$E$8</c:f>
              <c:numCache>
                <c:formatCode>General</c:formatCode>
                <c:ptCount val="7"/>
                <c:pt idx="0">
                  <c:v>312</c:v>
                </c:pt>
                <c:pt idx="1">
                  <c:v>39</c:v>
                </c:pt>
                <c:pt idx="2">
                  <c:v>10</c:v>
                </c:pt>
                <c:pt idx="3">
                  <c:v>136</c:v>
                </c:pt>
                <c:pt idx="4" formatCode="#,##0">
                  <c:v>1377</c:v>
                </c:pt>
                <c:pt idx="5" formatCode="#,##0">
                  <c:v>2184</c:v>
                </c:pt>
                <c:pt idx="6" formatCode="#,##0">
                  <c:v>3616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0D-4B03-A656-B4EC276096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63692944"/>
        <c:axId val="1063675056"/>
        <c:axId val="0"/>
      </c:bar3DChart>
      <c:catAx>
        <c:axId val="1063692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675056"/>
        <c:crosses val="autoZero"/>
        <c:auto val="1"/>
        <c:lblAlgn val="ctr"/>
        <c:lblOffset val="100"/>
        <c:noMultiLvlLbl val="0"/>
      </c:catAx>
      <c:valAx>
        <c:axId val="1063675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3692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181842209361435E-2"/>
          <c:y val="4.3094160741219564E-2"/>
          <c:w val="0.87853240927139598"/>
          <c:h val="0.7861087499809130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İnternet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0"/>
                  <c:y val="-8.6188321482439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F4-4B3E-A25B-7CADA6F4B8E4}"/>
                </c:ext>
              </c:extLst>
            </c:dLbl>
            <c:dLbl>
              <c:idx val="1"/>
              <c:layout>
                <c:manualLayout>
                  <c:x val="-5.8530038814172194E-3"/>
                  <c:y val="-8.6188321482439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F4-4B3E-A25B-7CADA6F4B8E4}"/>
                </c:ext>
              </c:extLst>
            </c:dLbl>
            <c:dLbl>
              <c:idx val="2"/>
              <c:layout>
                <c:manualLayout>
                  <c:x val="-4.6824031051337757E-3"/>
                  <c:y val="-3.7707390648567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F4-4B3E-A25B-7CADA6F4B8E4}"/>
                </c:ext>
              </c:extLst>
            </c:dLbl>
            <c:dLbl>
              <c:idx val="3"/>
              <c:layout>
                <c:manualLayout>
                  <c:x val="-2.797206801793883E-3"/>
                  <c:y val="-2.6933850463262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F4-4B3E-A25B-7CADA6F4B8E4}"/>
                </c:ext>
              </c:extLst>
            </c:dLbl>
            <c:dLbl>
              <c:idx val="4"/>
              <c:layout>
                <c:manualLayout>
                  <c:x val="2.7972064937479132E-3"/>
                  <c:y val="-5.3867700926524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4F4-4B3E-A25B-7CADA6F4B8E4}"/>
                </c:ext>
              </c:extLst>
            </c:dLbl>
            <c:dLbl>
              <c:idx val="5"/>
              <c:layout>
                <c:manualLayout>
                  <c:x val="-1.0256305328694653E-16"/>
                  <c:y val="-4.8480930833872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4F4-4B3E-A25B-7CADA6F4B8E4}"/>
                </c:ext>
              </c:extLst>
            </c:dLbl>
            <c:dLbl>
              <c:idx val="6"/>
              <c:layout>
                <c:manualLayout>
                  <c:x val="1.2009046209851174E-2"/>
                  <c:y val="-4.4196539912148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F4-4B3E-A25B-7CADA6F4B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Sayfa1!$B$2:$B$8</c:f>
              <c:numCache>
                <c:formatCode>#,##0</c:formatCode>
                <c:ptCount val="7"/>
                <c:pt idx="0">
                  <c:v>1801</c:v>
                </c:pt>
                <c:pt idx="1">
                  <c:v>2113</c:v>
                </c:pt>
                <c:pt idx="2">
                  <c:v>5064</c:v>
                </c:pt>
                <c:pt idx="3">
                  <c:v>5678</c:v>
                </c:pt>
                <c:pt idx="4">
                  <c:v>5666</c:v>
                </c:pt>
                <c:pt idx="5">
                  <c:v>4809</c:v>
                </c:pt>
                <c:pt idx="6">
                  <c:v>22698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F4-4B3E-A25B-7CADA6F4B8E4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Telefon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4.6824031051337324E-3"/>
                  <c:y val="-7.5414781297134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4F4-4B3E-A25B-7CADA6F4B8E4}"/>
                </c:ext>
              </c:extLst>
            </c:dLbl>
            <c:dLbl>
              <c:idx val="1"/>
              <c:layout>
                <c:manualLayout>
                  <c:x val="3.5118023288503316E-3"/>
                  <c:y val="-7.0028011204481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F4-4B3E-A25B-7CADA6F4B8E4}"/>
                </c:ext>
              </c:extLst>
            </c:dLbl>
            <c:dLbl>
              <c:idx val="2"/>
              <c:layout>
                <c:manualLayout>
                  <c:x val="1.7559011644251658E-2"/>
                  <c:y val="-8.6188321482439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4F4-4B3E-A25B-7CADA6F4B8E4}"/>
                </c:ext>
              </c:extLst>
            </c:dLbl>
            <c:dLbl>
              <c:idx val="3"/>
              <c:layout>
                <c:manualLayout>
                  <c:x val="1.9580445456235444E-2"/>
                  <c:y val="-0.15621633268692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4F4-4B3E-A25B-7CADA6F4B8E4}"/>
                </c:ext>
              </c:extLst>
            </c:dLbl>
            <c:dLbl>
              <c:idx val="4"/>
              <c:layout>
                <c:manualLayout>
                  <c:x val="1.2587429221865608E-2"/>
                  <c:y val="-3.7707390648567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4F4-4B3E-A25B-7CADA6F4B8E4}"/>
                </c:ext>
              </c:extLst>
            </c:dLbl>
            <c:dLbl>
              <c:idx val="5"/>
              <c:layout>
                <c:manualLayout>
                  <c:x val="1.1188825974991551E-2"/>
                  <c:y val="-9.157509157509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4F4-4B3E-A25B-7CADA6F4B8E4}"/>
                </c:ext>
              </c:extLst>
            </c:dLbl>
            <c:dLbl>
              <c:idx val="6"/>
              <c:layout>
                <c:manualLayout>
                  <c:x val="1.8729612420535103E-2"/>
                  <c:y val="-6.4641241111829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4F4-4B3E-A25B-7CADA6F4B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Sayfa1!$C$2:$C$8</c:f>
              <c:numCache>
                <c:formatCode>General</c:formatCode>
                <c:ptCount val="7"/>
                <c:pt idx="0">
                  <c:v>822</c:v>
                </c:pt>
                <c:pt idx="1">
                  <c:v>912</c:v>
                </c:pt>
                <c:pt idx="2" formatCode="#,##0">
                  <c:v>1259</c:v>
                </c:pt>
                <c:pt idx="3" formatCode="#,##0">
                  <c:v>1170</c:v>
                </c:pt>
                <c:pt idx="4">
                  <c:v>964</c:v>
                </c:pt>
                <c:pt idx="5">
                  <c:v>344</c:v>
                </c:pt>
                <c:pt idx="6" formatCode="#,##0">
                  <c:v>5296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4F4-4B3E-A25B-7CADA6F4B8E4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Mektup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7.0236046577006632E-3"/>
                  <c:y val="-4.3094160741219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4F4-4B3E-A25B-7CADA6F4B8E4}"/>
                </c:ext>
              </c:extLst>
            </c:dLbl>
            <c:dLbl>
              <c:idx val="1"/>
              <c:layout>
                <c:manualLayout>
                  <c:x val="3.5118023288503316E-3"/>
                  <c:y val="-4.8480930833872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4F4-4B3E-A25B-7CADA6F4B8E4}"/>
                </c:ext>
              </c:extLst>
            </c:dLbl>
            <c:dLbl>
              <c:idx val="2"/>
              <c:layout>
                <c:manualLayout>
                  <c:x val="7.0236046577006632E-3"/>
                  <c:y val="-4.3094160741219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4F4-4B3E-A25B-7CADA6F4B8E4}"/>
                </c:ext>
              </c:extLst>
            </c:dLbl>
            <c:dLbl>
              <c:idx val="3"/>
              <c:layout>
                <c:manualLayout>
                  <c:x val="5.5944136035875605E-3"/>
                  <c:y val="-2.6933850463262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4F4-4B3E-A25B-7CADA6F4B8E4}"/>
                </c:ext>
              </c:extLst>
            </c:dLbl>
            <c:dLbl>
              <c:idx val="4"/>
              <c:layout>
                <c:manualLayout>
                  <c:x val="9.7902227281176958E-3"/>
                  <c:y val="-2.154708037060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4F4-4B3E-A25B-7CADA6F4B8E4}"/>
                </c:ext>
              </c:extLst>
            </c:dLbl>
            <c:dLbl>
              <c:idx val="5"/>
              <c:layout>
                <c:manualLayout>
                  <c:x val="-1.3986032468739566E-3"/>
                  <c:y val="-2.154708037060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4F4-4B3E-A25B-7CADA6F4B8E4}"/>
                </c:ext>
              </c:extLst>
            </c:dLbl>
            <c:dLbl>
              <c:idx val="6"/>
              <c:layout>
                <c:manualLayout>
                  <c:x val="1.5217810091684771E-2"/>
                  <c:y val="-0.145442792501616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4F4-4B3E-A25B-7CADA6F4B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Sayfa1!$D$2:$D$8</c:f>
              <c:numCache>
                <c:formatCode>General</c:formatCode>
                <c:ptCount val="7"/>
                <c:pt idx="0">
                  <c:v>31</c:v>
                </c:pt>
                <c:pt idx="1">
                  <c:v>3</c:v>
                </c:pt>
                <c:pt idx="2">
                  <c:v>56</c:v>
                </c:pt>
                <c:pt idx="3">
                  <c:v>74</c:v>
                </c:pt>
                <c:pt idx="4">
                  <c:v>89</c:v>
                </c:pt>
                <c:pt idx="5">
                  <c:v>67</c:v>
                </c:pt>
                <c:pt idx="6">
                  <c:v>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4F4-4B3E-A25B-7CADA6F4B8E4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Şahsen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5118023288502461E-3"/>
                  <c:y val="-3.2320620555914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4F4-4B3E-A25B-7CADA6F4B8E4}"/>
                </c:ext>
              </c:extLst>
            </c:dLbl>
            <c:dLbl>
              <c:idx val="1"/>
              <c:layout>
                <c:manualLayout>
                  <c:x val="2.341201552566802E-3"/>
                  <c:y val="-4.3094160741219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4F4-4B3E-A25B-7CADA6F4B8E4}"/>
                </c:ext>
              </c:extLst>
            </c:dLbl>
            <c:dLbl>
              <c:idx val="2"/>
              <c:layout>
                <c:manualLayout>
                  <c:x val="4.6824031051336899E-3"/>
                  <c:y val="-4.3094160741219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4F4-4B3E-A25B-7CADA6F4B8E4}"/>
                </c:ext>
              </c:extLst>
            </c:dLbl>
            <c:dLbl>
              <c:idx val="3"/>
              <c:layout>
                <c:manualLayout>
                  <c:x val="2.5174861216144023E-2"/>
                  <c:y val="-7.0028011204481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4F4-4B3E-A25B-7CADA6F4B8E4}"/>
                </c:ext>
              </c:extLst>
            </c:dLbl>
            <c:dLbl>
              <c:idx val="4"/>
              <c:layout>
                <c:manualLayout>
                  <c:x val="9.7902227281175935E-3"/>
                  <c:y val="-2.154708037060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4F4-4B3E-A25B-7CADA6F4B8E4}"/>
                </c:ext>
              </c:extLst>
            </c:dLbl>
            <c:dLbl>
              <c:idx val="5"/>
              <c:layout>
                <c:manualLayout>
                  <c:x val="8.3916194812437388E-3"/>
                  <c:y val="-2.154708037060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4F4-4B3E-A25B-7CADA6F4B8E4}"/>
                </c:ext>
              </c:extLst>
            </c:dLbl>
            <c:dLbl>
              <c:idx val="6"/>
              <c:layout>
                <c:manualLayout>
                  <c:x val="4.6824031051337757E-3"/>
                  <c:y val="-4.8480930833872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4F4-4B3E-A25B-7CADA6F4B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Sayfa1!$E$2:$E$8</c:f>
              <c:numCache>
                <c:formatCode>General</c:formatCode>
                <c:ptCount val="7"/>
                <c:pt idx="0">
                  <c:v>43</c:v>
                </c:pt>
                <c:pt idx="1">
                  <c:v>44</c:v>
                </c:pt>
                <c:pt idx="2">
                  <c:v>32</c:v>
                </c:pt>
                <c:pt idx="3">
                  <c:v>38</c:v>
                </c:pt>
                <c:pt idx="4">
                  <c:v>41</c:v>
                </c:pt>
                <c:pt idx="5">
                  <c:v>32</c:v>
                </c:pt>
                <c:pt idx="6">
                  <c:v>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94F4-4B3E-A25B-7CADA6F4B8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63692944"/>
        <c:axId val="1063675056"/>
        <c:axId val="0"/>
      </c:bar3DChart>
      <c:catAx>
        <c:axId val="106369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675056"/>
        <c:crosses val="autoZero"/>
        <c:auto val="1"/>
        <c:lblAlgn val="ctr"/>
        <c:lblOffset val="100"/>
        <c:noMultiLvlLbl val="0"/>
      </c:catAx>
      <c:valAx>
        <c:axId val="10636750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63692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Sayfa1!$C$6</c:f>
              <c:strCache>
                <c:ptCount val="1"/>
                <c:pt idx="0">
                  <c:v>Kişibaşı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Sayfa1!$D$5:$H$5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Sayfa1!$D$6:$H$6</c:f>
              <c:numCache>
                <c:formatCode>###\ ###\ ###\ ###\ ###\ ###</c:formatCode>
                <c:ptCount val="5"/>
                <c:pt idx="0">
                  <c:v>20190.477329273996</c:v>
                </c:pt>
                <c:pt idx="1">
                  <c:v>23233.928002854533</c:v>
                </c:pt>
                <c:pt idx="2">
                  <c:v>27283.019083367843</c:v>
                </c:pt>
                <c:pt idx="3">
                  <c:v>32939.247864345969</c:v>
                </c:pt>
                <c:pt idx="4">
                  <c:v>42849.528797376588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CF-4574-9412-75C244984D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3340607"/>
        <c:axId val="1323338943"/>
        <c:axId val="1782117103"/>
      </c:bar3DChart>
      <c:catAx>
        <c:axId val="13233406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323338943"/>
        <c:crosses val="autoZero"/>
        <c:auto val="1"/>
        <c:lblAlgn val="ctr"/>
        <c:lblOffset val="100"/>
        <c:noMultiLvlLbl val="0"/>
      </c:catAx>
      <c:valAx>
        <c:axId val="1323338943"/>
        <c:scaling>
          <c:orientation val="minMax"/>
        </c:scaling>
        <c:delete val="1"/>
        <c:axPos val="l"/>
        <c:numFmt formatCode="###\ ###\ ###\ ###\ ###\ ###" sourceLinked="1"/>
        <c:majorTickMark val="out"/>
        <c:minorTickMark val="none"/>
        <c:tickLblPos val="nextTo"/>
        <c:crossAx val="1323340607"/>
        <c:crosses val="autoZero"/>
        <c:crossBetween val="between"/>
      </c:valAx>
      <c:serAx>
        <c:axId val="1782117103"/>
        <c:scaling>
          <c:orientation val="minMax"/>
        </c:scaling>
        <c:delete val="1"/>
        <c:axPos val="b"/>
        <c:majorTickMark val="out"/>
        <c:minorTickMark val="none"/>
        <c:tickLblPos val="nextTo"/>
        <c:crossAx val="1323338943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9.1894316853647448E-2"/>
                  <c:y val="3.421706461591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6E-407F-B571-41C171695AA0}"/>
                </c:ext>
              </c:extLst>
            </c:dLbl>
            <c:dLbl>
              <c:idx val="4"/>
              <c:layout>
                <c:manualLayout>
                  <c:x val="2.9730514276179891E-2"/>
                  <c:y val="-1.4257110256632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6E-407F-B571-41C171695A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Sayfa1!$K$10:$O$10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Sayfa1!$K$11:$O$11</c:f>
              <c:numCache>
                <c:formatCode>#,##0.00</c:formatCode>
                <c:ptCount val="5"/>
                <c:pt idx="0">
                  <c:v>1132.2859000000001</c:v>
                </c:pt>
                <c:pt idx="1">
                  <c:v>3717.2572300000002</c:v>
                </c:pt>
                <c:pt idx="2">
                  <c:v>4676.7699000000002</c:v>
                </c:pt>
                <c:pt idx="3" formatCode="#,##0">
                  <c:v>8781</c:v>
                </c:pt>
                <c:pt idx="4">
                  <c:v>4247.62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B-44BC-9125-A3C1E96CBD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42375967"/>
        <c:axId val="2042373887"/>
        <c:axId val="0"/>
      </c:bar3DChart>
      <c:catAx>
        <c:axId val="20423759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400"/>
                  <a:t>İhracat</a:t>
                </a:r>
                <a:r>
                  <a:rPr lang="tr-TR" sz="1400" baseline="0"/>
                  <a:t> Tutarları (Bin $)</a:t>
                </a:r>
                <a:endParaRPr lang="tr-TR" sz="1400"/>
              </a:p>
            </c:rich>
          </c:tx>
          <c:layout>
            <c:manualLayout>
              <c:xMode val="edge"/>
              <c:yMode val="edge"/>
              <c:x val="0.31687712484371261"/>
              <c:y val="2.05652594939422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42373887"/>
        <c:crosses val="autoZero"/>
        <c:auto val="1"/>
        <c:lblAlgn val="ctr"/>
        <c:lblOffset val="100"/>
        <c:noMultiLvlLbl val="0"/>
      </c:catAx>
      <c:valAx>
        <c:axId val="2042373887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crossAx val="2042375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İthalat</a:t>
            </a:r>
            <a:r>
              <a:rPr lang="tr-TR" baseline="0"/>
              <a:t> Tutarları (Bin $)</a:t>
            </a:r>
            <a:endParaRPr lang="tr-T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4625178605257028E-3"/>
                  <c:y val="-4.7857277289377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D4-4332-B782-14531638FC6A}"/>
                </c:ext>
              </c:extLst>
            </c:dLbl>
            <c:dLbl>
              <c:idx val="1"/>
              <c:layout>
                <c:manualLayout>
                  <c:x val="1.4775107163154173E-2"/>
                  <c:y val="-3.4563589153439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D4-4332-B782-14531638FC6A}"/>
                </c:ext>
              </c:extLst>
            </c:dLbl>
            <c:dLbl>
              <c:idx val="2"/>
              <c:layout>
                <c:manualLayout>
                  <c:x val="1.2312589302628515E-2"/>
                  <c:y val="-4.5198539662189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D4-4332-B782-14531638FC6A}"/>
                </c:ext>
              </c:extLst>
            </c:dLbl>
            <c:dLbl>
              <c:idx val="3"/>
              <c:layout>
                <c:manualLayout>
                  <c:x val="1.8468883953942864E-2"/>
                  <c:y val="-3.9881064407814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D4-4332-B782-14531638FC6A}"/>
                </c:ext>
              </c:extLst>
            </c:dLbl>
            <c:dLbl>
              <c:idx val="4"/>
              <c:layout>
                <c:manualLayout>
                  <c:x val="1.846888395394259E-2"/>
                  <c:y val="-3.9881064407814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D4-4332-B782-14531638FC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Sayfa1!$W$10:$AA$10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Sayfa1!$W$11:$AA$11</c:f>
              <c:numCache>
                <c:formatCode>#,##0</c:formatCode>
                <c:ptCount val="5"/>
                <c:pt idx="0">
                  <c:v>485</c:v>
                </c:pt>
                <c:pt idx="1">
                  <c:v>952</c:v>
                </c:pt>
                <c:pt idx="2">
                  <c:v>876</c:v>
                </c:pt>
                <c:pt idx="3">
                  <c:v>2400</c:v>
                </c:pt>
                <c:pt idx="4">
                  <c:v>3971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9E-405A-980F-4991FC0974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71804175"/>
        <c:axId val="1870427935"/>
        <c:axId val="0"/>
      </c:bar3DChart>
      <c:catAx>
        <c:axId val="1771804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870427935"/>
        <c:crosses val="autoZero"/>
        <c:auto val="1"/>
        <c:lblAlgn val="ctr"/>
        <c:lblOffset val="100"/>
        <c:noMultiLvlLbl val="0"/>
      </c:catAx>
      <c:valAx>
        <c:axId val="187042793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77180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Destek Tutarı (₺)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0018761678021468E-2"/>
                  <c:y val="-9.247148175873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ED-4635-90F2-66F23BE43DD8}"/>
                </c:ext>
              </c:extLst>
            </c:dLbl>
            <c:dLbl>
              <c:idx val="1"/>
              <c:layout>
                <c:manualLayout>
                  <c:x val="-7.5070356292580506E-3"/>
                  <c:y val="-9.1750407757556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ED-4635-90F2-66F23BE43DD8}"/>
                </c:ext>
              </c:extLst>
            </c:dLbl>
            <c:dLbl>
              <c:idx val="2"/>
              <c:layout>
                <c:manualLayout>
                  <c:x val="0"/>
                  <c:y val="-4.5743384017909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ED-4635-90F2-66F23BE43DD8}"/>
                </c:ext>
              </c:extLst>
            </c:dLbl>
            <c:dLbl>
              <c:idx val="3"/>
              <c:layout>
                <c:manualLayout>
                  <c:x val="-9.1751597768644839E-17"/>
                  <c:y val="-5.9812704188624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ED-4635-90F2-66F23BE43D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2010-2018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Sayfa1!$B$2:$B$8</c:f>
              <c:numCache>
                <c:formatCode>#,##0</c:formatCode>
                <c:ptCount val="7"/>
                <c:pt idx="0">
                  <c:v>57627437</c:v>
                </c:pt>
                <c:pt idx="1">
                  <c:v>1275000</c:v>
                </c:pt>
                <c:pt idx="2">
                  <c:v>3669500</c:v>
                </c:pt>
                <c:pt idx="3">
                  <c:v>915</c:v>
                </c:pt>
                <c:pt idx="4">
                  <c:v>51080000</c:v>
                </c:pt>
                <c:pt idx="5">
                  <c:v>9632600</c:v>
                </c:pt>
                <c:pt idx="6">
                  <c:v>123285452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086-4C97-B947-E974BE010CBE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İşletme Sayısı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7525797307279519E-2"/>
                  <c:y val="-3.7776444750710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ED-4635-90F2-66F23BE43DD8}"/>
                </c:ext>
              </c:extLst>
            </c:dLbl>
            <c:dLbl>
              <c:idx val="1"/>
              <c:layout>
                <c:manualLayout>
                  <c:x val="3.0028142517032202E-2"/>
                  <c:y val="-3.1480370625591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ED-4635-90F2-66F23BE43DD8}"/>
                </c:ext>
              </c:extLst>
            </c:dLbl>
            <c:dLbl>
              <c:idx val="2"/>
              <c:layout>
                <c:manualLayout>
                  <c:x val="3.5032832936537479E-2"/>
                  <c:y val="-4.092448181326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ED-4635-90F2-66F23BE43DD8}"/>
                </c:ext>
              </c:extLst>
            </c:dLbl>
            <c:dLbl>
              <c:idx val="3"/>
              <c:layout>
                <c:manualLayout>
                  <c:x val="3.0271608694665799E-2"/>
                  <c:y val="-3.7776470050647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ED-4635-90F2-66F23BE43DD8}"/>
                </c:ext>
              </c:extLst>
            </c:dLbl>
            <c:dLbl>
              <c:idx val="4"/>
              <c:layout>
                <c:manualLayout>
                  <c:x val="1.9369437125300915E-2"/>
                  <c:y val="-0.12155481483036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EED-4635-90F2-66F23BE43DD8}"/>
                </c:ext>
              </c:extLst>
            </c:dLbl>
            <c:dLbl>
              <c:idx val="5"/>
              <c:layout>
                <c:manualLayout>
                  <c:x val="1.6948257484638289E-2"/>
                  <c:y val="-9.018583035801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3A-4D93-AF21-5623D59C5C70}"/>
                </c:ext>
              </c:extLst>
            </c:dLbl>
            <c:dLbl>
              <c:idx val="6"/>
              <c:layout>
                <c:manualLayout>
                  <c:x val="3.1475335328614129E-2"/>
                  <c:y val="-6.665909200374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72-4004-825B-30126EAF5D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2010-2018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Sayfa1!$C$2:$C$8</c:f>
              <c:numCache>
                <c:formatCode>#,##0</c:formatCode>
                <c:ptCount val="7"/>
                <c:pt idx="0">
                  <c:v>1195</c:v>
                </c:pt>
                <c:pt idx="1">
                  <c:v>22</c:v>
                </c:pt>
                <c:pt idx="2">
                  <c:v>66</c:v>
                </c:pt>
                <c:pt idx="3">
                  <c:v>14</c:v>
                </c:pt>
                <c:pt idx="4">
                  <c:v>265</c:v>
                </c:pt>
                <c:pt idx="5">
                  <c:v>34</c:v>
                </c:pt>
                <c:pt idx="6">
                  <c:v>1596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86-4C97-B947-E974BE010CB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5206400"/>
        <c:axId val="175208704"/>
        <c:axId val="0"/>
      </c:bar3DChart>
      <c:catAx>
        <c:axId val="17520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75208704"/>
        <c:crosses val="autoZero"/>
        <c:auto val="1"/>
        <c:lblAlgn val="ctr"/>
        <c:lblOffset val="100"/>
        <c:noMultiLvlLbl val="0"/>
      </c:catAx>
      <c:valAx>
        <c:axId val="17520870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75206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Kırsal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4.4281225467407374E-3"/>
                  <c:y val="-5.0616839172268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02-4C10-A288-554404359D5F}"/>
                </c:ext>
              </c:extLst>
            </c:dLbl>
            <c:dLbl>
              <c:idx val="1"/>
              <c:layout>
                <c:manualLayout>
                  <c:x val="3.0232269112105553E-3"/>
                  <c:y val="-4.5396188815491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02-4C10-A288-554404359D5F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Sayfa1!$A$2:$A$3</c:f>
              <c:strCache>
                <c:ptCount val="2"/>
                <c:pt idx="0">
                  <c:v>Bingöl</c:v>
                </c:pt>
                <c:pt idx="1">
                  <c:v>Türkiye</c:v>
                </c:pt>
              </c:strCache>
            </c:strRef>
          </c:cat>
          <c:val>
            <c:numRef>
              <c:f>Sayfa1!$B$2:$B$3</c:f>
              <c:numCache>
                <c:formatCode>#,##0.0</c:formatCode>
                <c:ptCount val="2"/>
                <c:pt idx="0">
                  <c:v>32.299999999999997</c:v>
                </c:pt>
                <c:pt idx="1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02-4C10-A288-554404359D5F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Kent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0624457100881467E-2"/>
                  <c:y val="-2.8033558549859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02-4C10-A288-554404359D5F}"/>
                </c:ext>
              </c:extLst>
            </c:dLbl>
            <c:dLbl>
              <c:idx val="1"/>
              <c:layout>
                <c:manualLayout>
                  <c:x val="3.5735129038519158E-2"/>
                  <c:y val="-3.6721416380001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02-4C10-A288-554404359D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Sayfa1!$A$2:$A$3</c:f>
              <c:strCache>
                <c:ptCount val="2"/>
                <c:pt idx="0">
                  <c:v>Bingöl</c:v>
                </c:pt>
                <c:pt idx="1">
                  <c:v>Türkiye</c:v>
                </c:pt>
              </c:strCache>
            </c:strRef>
          </c:cat>
          <c:val>
            <c:numRef>
              <c:f>Sayfa1!$C$2:$C$3</c:f>
              <c:numCache>
                <c:formatCode>#,##0.0</c:formatCode>
                <c:ptCount val="2"/>
                <c:pt idx="0">
                  <c:v>67.7</c:v>
                </c:pt>
                <c:pt idx="1">
                  <c:v>93.4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02-4C10-A288-554404359D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1240328"/>
        <c:axId val="221238368"/>
        <c:axId val="0"/>
      </c:bar3DChart>
      <c:catAx>
        <c:axId val="221240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1238368"/>
        <c:crosses val="autoZero"/>
        <c:auto val="1"/>
        <c:lblAlgn val="ctr"/>
        <c:lblOffset val="100"/>
        <c:noMultiLvlLbl val="0"/>
      </c:catAx>
      <c:valAx>
        <c:axId val="22123836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one"/>
        <c:crossAx val="221240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Destek Tutarı (₺)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0018761678021468E-2"/>
                  <c:y val="-9.247148175873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DB-462D-8261-D97C27CC2EAE}"/>
                </c:ext>
              </c:extLst>
            </c:dLbl>
            <c:dLbl>
              <c:idx val="1"/>
              <c:layout>
                <c:manualLayout>
                  <c:x val="-7.5070356292580506E-3"/>
                  <c:y val="-9.1750407757556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DB-462D-8261-D97C27CC2EAE}"/>
                </c:ext>
              </c:extLst>
            </c:dLbl>
            <c:dLbl>
              <c:idx val="2"/>
              <c:layout>
                <c:manualLayout>
                  <c:x val="0"/>
                  <c:y val="-4.5743384017909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DB-462D-8261-D97C27CC2EAE}"/>
                </c:ext>
              </c:extLst>
            </c:dLbl>
            <c:dLbl>
              <c:idx val="3"/>
              <c:layout>
                <c:manualLayout>
                  <c:x val="0"/>
                  <c:y val="-4.3132353649484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F7-4C03-B8EA-8349C049BDE6}"/>
                </c:ext>
              </c:extLst>
            </c:dLbl>
            <c:dLbl>
              <c:idx val="4"/>
              <c:layout>
                <c:manualLayout>
                  <c:x val="1.2048220202759214E-2"/>
                  <c:y val="-9.01858303580139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97612061729389"/>
                      <c:h val="8.08143462468986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E54-4E30-83D4-45123D6C9DE5}"/>
                </c:ext>
              </c:extLst>
            </c:dLbl>
            <c:dLbl>
              <c:idx val="5"/>
              <c:layout>
                <c:manualLayout>
                  <c:x val="0"/>
                  <c:y val="-3.9211230590440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AF7-4C03-B8EA-8349C049B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2010-2018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Sayfa1!$B$2:$B$8</c:f>
              <c:numCache>
                <c:formatCode>#,##0</c:formatCode>
                <c:ptCount val="7"/>
                <c:pt idx="0" formatCode="#,##0.00">
                  <c:v>16434178.079999998</c:v>
                </c:pt>
                <c:pt idx="1">
                  <c:v>8720342</c:v>
                </c:pt>
                <c:pt idx="2">
                  <c:v>4312421.97</c:v>
                </c:pt>
                <c:pt idx="3">
                  <c:v>5465886</c:v>
                </c:pt>
                <c:pt idx="4">
                  <c:v>2314946</c:v>
                </c:pt>
                <c:pt idx="5">
                  <c:v>1937623</c:v>
                </c:pt>
                <c:pt idx="6">
                  <c:v>39185397.049999997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DB-462D-8261-D97C27CC2EAE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İşletme Sayısı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7525797307279519E-2"/>
                  <c:y val="-3.7776444750710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DB-462D-8261-D97C27CC2EAE}"/>
                </c:ext>
              </c:extLst>
            </c:dLbl>
            <c:dLbl>
              <c:idx val="1"/>
              <c:layout>
                <c:manualLayout>
                  <c:x val="3.0028142517032202E-2"/>
                  <c:y val="-3.1480370625591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DB-462D-8261-D97C27CC2EAE}"/>
                </c:ext>
              </c:extLst>
            </c:dLbl>
            <c:dLbl>
              <c:idx val="2"/>
              <c:layout>
                <c:manualLayout>
                  <c:x val="3.5032832936537479E-2"/>
                  <c:y val="-4.092448181326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DB-462D-8261-D97C27CC2EAE}"/>
                </c:ext>
              </c:extLst>
            </c:dLbl>
            <c:dLbl>
              <c:idx val="3"/>
              <c:layout>
                <c:manualLayout>
                  <c:x val="2.650608444607027E-2"/>
                  <c:y val="-4.7053476708529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3F-4EF9-90F1-8646100F375D}"/>
                </c:ext>
              </c:extLst>
            </c:dLbl>
            <c:dLbl>
              <c:idx val="4"/>
              <c:layout>
                <c:manualLayout>
                  <c:x val="3.855430464882930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3F-4EF9-90F1-8646100F375D}"/>
                </c:ext>
              </c:extLst>
            </c:dLbl>
            <c:dLbl>
              <c:idx val="6"/>
              <c:layout>
                <c:manualLayout>
                  <c:x val="3.1325372527173954E-2"/>
                  <c:y val="-1.9605615295220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15-42D9-83FB-E2C23F57FC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2010-2018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TOPLAM</c:v>
                </c:pt>
              </c:strCache>
            </c:strRef>
          </c:cat>
          <c:val>
            <c:numRef>
              <c:f>Sayfa1!$C$2:$C$8</c:f>
              <c:numCache>
                <c:formatCode>#,##0</c:formatCode>
                <c:ptCount val="7"/>
                <c:pt idx="0">
                  <c:v>941</c:v>
                </c:pt>
                <c:pt idx="1">
                  <c:v>267</c:v>
                </c:pt>
                <c:pt idx="2">
                  <c:v>212</c:v>
                </c:pt>
                <c:pt idx="3">
                  <c:v>171</c:v>
                </c:pt>
                <c:pt idx="4">
                  <c:v>105</c:v>
                </c:pt>
                <c:pt idx="5">
                  <c:v>55</c:v>
                </c:pt>
                <c:pt idx="6">
                  <c:v>1751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9DB-462D-8261-D97C27CC2E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5168512"/>
        <c:axId val="175170304"/>
        <c:axId val="0"/>
      </c:bar3DChart>
      <c:catAx>
        <c:axId val="17516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75170304"/>
        <c:crosses val="autoZero"/>
        <c:auto val="1"/>
        <c:lblAlgn val="ctr"/>
        <c:lblOffset val="100"/>
        <c:noMultiLvlLbl val="0"/>
      </c:catAx>
      <c:valAx>
        <c:axId val="17517030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75168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</a:t>
            </a:r>
            <a:r>
              <a:rPr lang="tr-TR"/>
              <a:t>RAZİ VARLIĞI ORANI</a:t>
            </a:r>
            <a:r>
              <a:rPr lang="en-US"/>
              <a:t> (%)</a:t>
            </a:r>
          </a:p>
        </c:rich>
      </c:tx>
      <c:layout>
        <c:manualLayout>
          <c:xMode val="edge"/>
          <c:yMode val="edge"/>
          <c:x val="0.26229369597202634"/>
          <c:y val="3.3838871317908886E-2"/>
        </c:manualLayout>
      </c:layout>
      <c:overlay val="1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44156173345159"/>
          <c:y val="0.17146096970500055"/>
          <c:w val="0.59772217086913149"/>
          <c:h val="0.74131621422919802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</c:strCache>
            </c:strRef>
          </c:tx>
          <c:dPt>
            <c:idx val="0"/>
            <c:bubble3D val="0"/>
            <c:explosion val="4"/>
            <c:spPr>
              <a:solidFill>
                <a:srgbClr val="38572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BA5-48B3-8ADF-F47D606287E7}"/>
              </c:ext>
            </c:extLst>
          </c:dPt>
          <c:dPt>
            <c:idx val="1"/>
            <c:bubble3D val="0"/>
            <c:spPr>
              <a:solidFill>
                <a:srgbClr val="70AD47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BA5-48B3-8ADF-F47D606287E7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BA5-48B3-8ADF-F47D606287E7}"/>
              </c:ext>
            </c:extLst>
          </c:dPt>
          <c:dPt>
            <c:idx val="3"/>
            <c:bubble3D val="0"/>
            <c:spPr>
              <a:solidFill>
                <a:srgbClr val="0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BA5-48B3-8ADF-F47D606287E7}"/>
              </c:ext>
            </c:extLst>
          </c:dPt>
          <c:dLbls>
            <c:dLbl>
              <c:idx val="0"/>
              <c:layout>
                <c:manualLayout>
                  <c:x val="1.8266903918003178E-2"/>
                  <c:y val="-2.20591513344629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A5-48B3-8ADF-F47D606287E7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70AD47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Sayfa1!$A$2:$A$5</c:f>
              <c:strCache>
                <c:ptCount val="4"/>
                <c:pt idx="0">
                  <c:v>Orman</c:v>
                </c:pt>
                <c:pt idx="1">
                  <c:v>Tarım</c:v>
                </c:pt>
                <c:pt idx="2">
                  <c:v>Çayır-Mera</c:v>
                </c:pt>
                <c:pt idx="3">
                  <c:v>Diğer Alanlar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32</c:v>
                </c:pt>
                <c:pt idx="1">
                  <c:v>18</c:v>
                </c:pt>
                <c:pt idx="2">
                  <c:v>30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BA5-48B3-8ADF-F47D606287E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Sayfa1!$K$29</c:f>
              <c:strCache>
                <c:ptCount val="1"/>
                <c:pt idx="0">
                  <c:v>Süt (Ton)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5607-4875-9376-C214234D0C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Sayfa1!$J$30:$J$37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Sayfa1!$K$30:$K$37</c:f>
              <c:numCache>
                <c:formatCode>#,##0</c:formatCode>
                <c:ptCount val="8"/>
                <c:pt idx="0">
                  <c:v>144408</c:v>
                </c:pt>
                <c:pt idx="1">
                  <c:v>124161</c:v>
                </c:pt>
                <c:pt idx="2">
                  <c:v>135302</c:v>
                </c:pt>
                <c:pt idx="3">
                  <c:v>148455</c:v>
                </c:pt>
                <c:pt idx="4">
                  <c:v>165490</c:v>
                </c:pt>
                <c:pt idx="5">
                  <c:v>174640</c:v>
                </c:pt>
                <c:pt idx="6">
                  <c:v>186707</c:v>
                </c:pt>
                <c:pt idx="7">
                  <c:v>160356.64639061817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07-4875-9376-C214234D0CE5}"/>
            </c:ext>
          </c:extLst>
        </c:ser>
        <c:ser>
          <c:idx val="1"/>
          <c:order val="1"/>
          <c:tx>
            <c:strRef>
              <c:f>Sayfa1!$L$29</c:f>
              <c:strCache>
                <c:ptCount val="1"/>
                <c:pt idx="0">
                  <c:v>Et (Ton)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6400259304887255E-2"/>
                  <c:y val="-5.6688672584449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07-4875-9376-C214234D0CE5}"/>
                </c:ext>
              </c:extLst>
            </c:dLbl>
            <c:dLbl>
              <c:idx val="1"/>
              <c:layout>
                <c:manualLayout>
                  <c:x val="1.7571706398093512E-2"/>
                  <c:y val="-5.6688672584449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607-4875-9376-C214234D0CE5}"/>
                </c:ext>
              </c:extLst>
            </c:dLbl>
            <c:dLbl>
              <c:idx val="2"/>
              <c:layout>
                <c:manualLayout>
                  <c:x val="1.4057365118474767E-2"/>
                  <c:y val="-3.3346277990852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07-4875-9376-C214234D0CE5}"/>
                </c:ext>
              </c:extLst>
            </c:dLbl>
            <c:dLbl>
              <c:idx val="3"/>
              <c:layout>
                <c:manualLayout>
                  <c:x val="1.4057365118474809E-2"/>
                  <c:y val="-3.0011650191767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607-4875-9376-C214234D0CE5}"/>
                </c:ext>
              </c:extLst>
            </c:dLbl>
            <c:dLbl>
              <c:idx val="4"/>
              <c:layout>
                <c:manualLayout>
                  <c:x val="1.8743153491299746E-2"/>
                  <c:y val="-2.3342394593596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07-4875-9376-C214234D0CE5}"/>
                </c:ext>
              </c:extLst>
            </c:dLbl>
            <c:dLbl>
              <c:idx val="5"/>
              <c:layout>
                <c:manualLayout>
                  <c:x val="1.8743153491299659E-2"/>
                  <c:y val="-2.3342394593596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607-4875-9376-C214234D0CE5}"/>
                </c:ext>
              </c:extLst>
            </c:dLbl>
            <c:dLbl>
              <c:idx val="6"/>
              <c:layout>
                <c:manualLayout>
                  <c:x val="2.1086047677712213E-2"/>
                  <c:y val="-3.0011650191767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607-4875-9376-C214234D0CE5}"/>
                </c:ext>
              </c:extLst>
            </c:dLbl>
            <c:dLbl>
              <c:idx val="7"/>
              <c:layout>
                <c:manualLayout>
                  <c:x val="1.8743153491299746E-2"/>
                  <c:y val="-1.6673138995426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607-4875-9376-C214234D0C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Sayfa1!$J$30:$J$37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Sayfa1!$L$30:$L$37</c:f>
              <c:numCache>
                <c:formatCode>#,##0</c:formatCode>
                <c:ptCount val="8"/>
                <c:pt idx="0">
                  <c:v>4250</c:v>
                </c:pt>
                <c:pt idx="1">
                  <c:v>4750</c:v>
                </c:pt>
                <c:pt idx="2">
                  <c:v>5692</c:v>
                </c:pt>
                <c:pt idx="3">
                  <c:v>6208</c:v>
                </c:pt>
                <c:pt idx="4">
                  <c:v>10963</c:v>
                </c:pt>
                <c:pt idx="5">
                  <c:v>10547</c:v>
                </c:pt>
                <c:pt idx="6">
                  <c:v>11016</c:v>
                </c:pt>
                <c:pt idx="7">
                  <c:v>12063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607-4875-9376-C214234D0CE5}"/>
            </c:ext>
          </c:extLst>
        </c:ser>
        <c:ser>
          <c:idx val="2"/>
          <c:order val="2"/>
          <c:tx>
            <c:strRef>
              <c:f>Sayfa1!$M$29</c:f>
              <c:strCache>
                <c:ptCount val="1"/>
                <c:pt idx="0">
                  <c:v>Bal (Ton)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2.1086047677712213E-2"/>
                  <c:y val="-1.3338511196341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607-4875-9376-C214234D0CE5}"/>
                </c:ext>
              </c:extLst>
            </c:dLbl>
            <c:dLbl>
              <c:idx val="1"/>
              <c:layout>
                <c:manualLayout>
                  <c:x val="1.8743153491299746E-2"/>
                  <c:y val="-1.6673138995426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607-4875-9376-C214234D0CE5}"/>
                </c:ext>
              </c:extLst>
            </c:dLbl>
            <c:dLbl>
              <c:idx val="2"/>
              <c:layout>
                <c:manualLayout>
                  <c:x val="2.3428941864124683E-2"/>
                  <c:y val="-6.6692555981706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607-4875-9376-C214234D0CE5}"/>
                </c:ext>
              </c:extLst>
            </c:dLbl>
            <c:dLbl>
              <c:idx val="3"/>
              <c:layout>
                <c:manualLayout>
                  <c:x val="2.4600388957330917E-2"/>
                  <c:y val="-1.6673138995426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607-4875-9376-C214234D0CE5}"/>
                </c:ext>
              </c:extLst>
            </c:dLbl>
            <c:dLbl>
              <c:idx val="4"/>
              <c:layout>
                <c:manualLayout>
                  <c:x val="1.8743153491299746E-2"/>
                  <c:y val="-1.00038833972557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607-4875-9376-C214234D0CE5}"/>
                </c:ext>
              </c:extLst>
            </c:dLbl>
            <c:dLbl>
              <c:idx val="5"/>
              <c:layout>
                <c:manualLayout>
                  <c:x val="1.7571706398093512E-2"/>
                  <c:y val="-6.66925559817052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607-4875-9376-C214234D0CE5}"/>
                </c:ext>
              </c:extLst>
            </c:dLbl>
            <c:dLbl>
              <c:idx val="6"/>
              <c:layout>
                <c:manualLayout>
                  <c:x val="1.7571706398093512E-2"/>
                  <c:y val="-1.3338511196341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607-4875-9376-C214234D0CE5}"/>
                </c:ext>
              </c:extLst>
            </c:dLbl>
            <c:dLbl>
              <c:idx val="7"/>
              <c:layout>
                <c:manualLayout>
                  <c:x val="1.5228812211681044E-2"/>
                  <c:y val="-6.66925559817052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607-4875-9376-C214234D0C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Sayfa1!$J$30:$J$37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Sayfa1!$M$30:$M$37</c:f>
              <c:numCache>
                <c:formatCode>#,##0</c:formatCode>
                <c:ptCount val="8"/>
                <c:pt idx="0">
                  <c:v>1449</c:v>
                </c:pt>
                <c:pt idx="1">
                  <c:v>874</c:v>
                </c:pt>
                <c:pt idx="2">
                  <c:v>1029</c:v>
                </c:pt>
                <c:pt idx="3">
                  <c:v>1370</c:v>
                </c:pt>
                <c:pt idx="4">
                  <c:v>1531</c:v>
                </c:pt>
                <c:pt idx="5">
                  <c:v>1836</c:v>
                </c:pt>
                <c:pt idx="6">
                  <c:v>1724</c:v>
                </c:pt>
                <c:pt idx="7">
                  <c:v>1489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607-4875-9376-C214234D0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947747840"/>
        <c:axId val="-900099008"/>
        <c:axId val="0"/>
      </c:bar3DChart>
      <c:catAx>
        <c:axId val="-1947747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0">
                <a:solidFill>
                  <a:schemeClr val="tx1"/>
                </a:solidFill>
              </a:defRPr>
            </a:pPr>
            <a:endParaRPr lang="tr-TR"/>
          </a:p>
        </c:txPr>
        <c:crossAx val="-900099008"/>
        <c:crosses val="autoZero"/>
        <c:auto val="1"/>
        <c:lblAlgn val="ctr"/>
        <c:lblOffset val="100"/>
        <c:noMultiLvlLbl val="0"/>
      </c:catAx>
      <c:valAx>
        <c:axId val="-90009900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194774784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tr-TR"/>
        </a:p>
      </c:txPr>
    </c:legend>
    <c:plotVisOnly val="1"/>
    <c:dispBlanksAs val="gap"/>
    <c:showDLblsOverMax val="0"/>
  </c:chart>
  <c:txPr>
    <a:bodyPr/>
    <a:lstStyle/>
    <a:p>
      <a:pPr>
        <a:defRPr sz="1200" b="1">
          <a:latin typeface="+mn-lt"/>
        </a:defRPr>
      </a:pPr>
      <a:endParaRPr lang="tr-T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Büyük Baş (Adet)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0"/>
                  <c:y val="-5.9819317400356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FF-4E44-A004-8AC217803599}"/>
                </c:ext>
              </c:extLst>
            </c:dLbl>
            <c:dLbl>
              <c:idx val="1"/>
              <c:layout>
                <c:manualLayout>
                  <c:x val="4.7911420460440071E-3"/>
                  <c:y val="-3.9879544933570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FF-4E44-A004-8AC217803599}"/>
                </c:ext>
              </c:extLst>
            </c:dLbl>
            <c:dLbl>
              <c:idx val="2"/>
              <c:layout>
                <c:manualLayout>
                  <c:x val="7.1867130690660098E-3"/>
                  <c:y val="-3.9879544933570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FF-4E44-A004-8AC217803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Sayfa1!$B$2:$B$7</c:f>
              <c:numCache>
                <c:formatCode>#,##0</c:formatCode>
                <c:ptCount val="6"/>
                <c:pt idx="0">
                  <c:v>8536</c:v>
                </c:pt>
                <c:pt idx="1">
                  <c:v>7947</c:v>
                </c:pt>
                <c:pt idx="2">
                  <c:v>2602</c:v>
                </c:pt>
                <c:pt idx="3">
                  <c:v>2003</c:v>
                </c:pt>
                <c:pt idx="4">
                  <c:v>1647</c:v>
                </c:pt>
                <c:pt idx="5">
                  <c:v>1610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BD-4528-A4A1-6CC6D29AA123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Küçük Baş (Adet)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3955710230220036E-2"/>
                  <c:y val="-5.9819317400356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FF-4E44-A004-8AC217803599}"/>
                </c:ext>
              </c:extLst>
            </c:dLbl>
            <c:dLbl>
              <c:idx val="1"/>
              <c:layout>
                <c:manualLayout>
                  <c:x val="1.437342613813202E-2"/>
                  <c:y val="-6.6465908222617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FF-4E44-A004-8AC217803599}"/>
                </c:ext>
              </c:extLst>
            </c:dLbl>
            <c:dLbl>
              <c:idx val="2"/>
              <c:layout>
                <c:manualLayout>
                  <c:x val="2.3955710230219945E-2"/>
                  <c:y val="-6.6465908222617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FF-4E44-A004-8AC217803599}"/>
                </c:ext>
              </c:extLst>
            </c:dLbl>
            <c:dLbl>
              <c:idx val="5"/>
              <c:layout>
                <c:manualLayout>
                  <c:x val="5.1004513526523208E-2"/>
                  <c:y val="-9.197659883573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1A-431D-B20F-74E9305C1E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Sayfa1!$C$2:$C$7</c:f>
              <c:numCache>
                <c:formatCode>General</c:formatCode>
                <c:ptCount val="6"/>
                <c:pt idx="0">
                  <c:v>79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#,##0">
                  <c:v>10556</c:v>
                </c:pt>
                <c:pt idx="5" formatCode="#,##0">
                  <c:v>1859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BD-4528-A4A1-6CC6D29AA1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63692944"/>
        <c:axId val="1063675056"/>
        <c:axId val="0"/>
      </c:bar3DChart>
      <c:catAx>
        <c:axId val="106369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675056"/>
        <c:crosses val="autoZero"/>
        <c:auto val="1"/>
        <c:lblAlgn val="ctr"/>
        <c:lblOffset val="100"/>
        <c:noMultiLvlLbl val="0"/>
      </c:catAx>
      <c:valAx>
        <c:axId val="10636750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63692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Büyük Baş (Kilo)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3955710230219814E-3"/>
                  <c:y val="-4.9993086585959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09-4051-A49B-7486996813F5}"/>
                </c:ext>
              </c:extLst>
            </c:dLbl>
            <c:dLbl>
              <c:idx val="1"/>
              <c:layout>
                <c:manualLayout>
                  <c:x val="4.7911420460439629E-3"/>
                  <c:y val="-4.9993086585959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09-4051-A49B-7486996813F5}"/>
                </c:ext>
              </c:extLst>
            </c:dLbl>
            <c:dLbl>
              <c:idx val="2"/>
              <c:layout>
                <c:manualLayout>
                  <c:x val="4.7911420460440071E-3"/>
                  <c:y val="-8.7487901525428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09-4051-A49B-7486996813F5}"/>
                </c:ext>
              </c:extLst>
            </c:dLbl>
            <c:dLbl>
              <c:idx val="4"/>
              <c:layout>
                <c:manualLayout>
                  <c:x val="-7.286357681752462E-3"/>
                  <c:y val="-6.0253167679821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55-4A85-9E42-0566387A77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Sayfa1!$B$2:$B$7</c:f>
              <c:numCache>
                <c:formatCode>#,##0</c:formatCode>
                <c:ptCount val="6"/>
                <c:pt idx="0">
                  <c:v>2622280</c:v>
                </c:pt>
                <c:pt idx="1">
                  <c:v>2547633</c:v>
                </c:pt>
                <c:pt idx="2">
                  <c:v>622603</c:v>
                </c:pt>
                <c:pt idx="3">
                  <c:v>16197</c:v>
                </c:pt>
                <c:pt idx="4">
                  <c:v>500709</c:v>
                </c:pt>
                <c:pt idx="5">
                  <c:v>439708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5-477B-B083-3B8E1702823D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Küçük Baş (Kilo)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8329136368352057E-2"/>
                  <c:y val="-9.9986173171918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09-4051-A49B-7486996813F5}"/>
                </c:ext>
              </c:extLst>
            </c:dLbl>
            <c:dLbl>
              <c:idx val="1"/>
              <c:layout>
                <c:manualLayout>
                  <c:x val="2.1560139207198032E-2"/>
                  <c:y val="-5.6242222409204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09-4051-A49B-7486996813F5}"/>
                </c:ext>
              </c:extLst>
            </c:dLbl>
            <c:dLbl>
              <c:idx val="2"/>
              <c:layout>
                <c:manualLayout>
                  <c:x val="2.6351281253242039E-2"/>
                  <c:y val="-4.999308658595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09-4051-A49B-7486996813F5}"/>
                </c:ext>
              </c:extLst>
            </c:dLbl>
            <c:dLbl>
              <c:idx val="3"/>
              <c:layout>
                <c:manualLayout>
                  <c:x val="3.400300251484515E-2"/>
                  <c:y val="-3.012658383991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2E-4FB9-9586-490F3A44F47F}"/>
                </c:ext>
              </c:extLst>
            </c:dLbl>
            <c:dLbl>
              <c:idx val="4"/>
              <c:layout>
                <c:manualLayout>
                  <c:x val="7.2863576817525505E-2"/>
                  <c:y val="-9.0379751519732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55-4A85-9E42-0566387A77E4}"/>
                </c:ext>
              </c:extLst>
            </c:dLbl>
            <c:dLbl>
              <c:idx val="5"/>
              <c:layout>
                <c:manualLayout>
                  <c:x val="8.7436196559538548E-2"/>
                  <c:y val="-3.91647962090794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985618527620262E-2"/>
                      <c:h val="0.100080511516183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62E-4FB9-9586-490F3A44F4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Sayfa1!$C$2:$C$7</c:f>
              <c:numCache>
                <c:formatCode>#,##0</c:formatCode>
                <c:ptCount val="6"/>
                <c:pt idx="0">
                  <c:v>1790</c:v>
                </c:pt>
                <c:pt idx="1">
                  <c:v>0</c:v>
                </c:pt>
                <c:pt idx="2">
                  <c:v>0</c:v>
                </c:pt>
                <c:pt idx="3" formatCode="General">
                  <c:v>0</c:v>
                </c:pt>
                <c:pt idx="4">
                  <c:v>252221</c:v>
                </c:pt>
                <c:pt idx="5">
                  <c:v>54986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35-477B-B083-3B8E170282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63692944"/>
        <c:axId val="1063675056"/>
        <c:axId val="0"/>
      </c:bar3DChart>
      <c:catAx>
        <c:axId val="106369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675056"/>
        <c:crosses val="autoZero"/>
        <c:auto val="1"/>
        <c:lblAlgn val="ctr"/>
        <c:lblOffset val="100"/>
        <c:noMultiLvlLbl val="0"/>
      </c:catAx>
      <c:valAx>
        <c:axId val="10636750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63692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Bingöl İli Yıllara Göre Barajlardan Elektrik Üretimi (MWe)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1.624.070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C0-4C58-9F90-4A943308BBD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3.017.527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C0-4C58-9F90-4A943308BBD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2.100.999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C0-4C58-9F90-4A943308BBD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2.436.727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C0-4C58-9F90-4A943308BBD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2.501.920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7C0-4C58-9F90-4A943308BBD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2.542.122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BC-46C4-AEAE-849A54D269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Sayfa1!$B$2:$B$7</c:f>
              <c:numCache>
                <c:formatCode>#,##0</c:formatCode>
                <c:ptCount val="6"/>
                <c:pt idx="0">
                  <c:v>1624070</c:v>
                </c:pt>
                <c:pt idx="1">
                  <c:v>3017527</c:v>
                </c:pt>
                <c:pt idx="2">
                  <c:v>2100999</c:v>
                </c:pt>
                <c:pt idx="3">
                  <c:v>2436727</c:v>
                </c:pt>
                <c:pt idx="4">
                  <c:v>2501920</c:v>
                </c:pt>
                <c:pt idx="5">
                  <c:v>2542122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4F-4A20-850B-5846019887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-24"/>
        <c:axId val="163608064"/>
        <c:axId val="163629696"/>
      </c:barChart>
      <c:catAx>
        <c:axId val="16360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63629696"/>
        <c:crosses val="autoZero"/>
        <c:auto val="1"/>
        <c:lblAlgn val="ctr"/>
        <c:lblOffset val="100"/>
        <c:noMultiLvlLbl val="0"/>
      </c:catAx>
      <c:valAx>
        <c:axId val="1636296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63608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5B9BD4"/>
      </a:solidFill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8007796685726245"/>
          <c:y val="2.38095278674588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758363512210154E-2"/>
          <c:y val="0.10571633236215477"/>
          <c:w val="0.94664569422930278"/>
          <c:h val="0.851080116810611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'YILLARA GÖRE TÜKETİM'!$C$4</c:f>
              <c:strCache>
                <c:ptCount val="1"/>
                <c:pt idx="0">
                  <c:v>MW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'YILLARA GÖRE TÜKETİM'!$B$5:$B$26</c:f>
              <c:numCache>
                <c:formatCode>General</c:formatCode>
                <c:ptCount val="2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</c:numCache>
            </c:numRef>
          </c:cat>
          <c:val>
            <c:numRef>
              <c:f>'YILLARA GÖRE TÜKETİM'!$C$5:$C$26</c:f>
              <c:numCache>
                <c:formatCode>General</c:formatCode>
                <c:ptCount val="22"/>
                <c:pt idx="0">
                  <c:v>132.69900000000001</c:v>
                </c:pt>
                <c:pt idx="1">
                  <c:v>138.81800000000001</c:v>
                </c:pt>
                <c:pt idx="2">
                  <c:v>139.32</c:v>
                </c:pt>
                <c:pt idx="3">
                  <c:v>148.23400000000001</c:v>
                </c:pt>
                <c:pt idx="4">
                  <c:v>153.322</c:v>
                </c:pt>
                <c:pt idx="5">
                  <c:v>172.82400000000001</c:v>
                </c:pt>
                <c:pt idx="6">
                  <c:v>174.09200000000001</c:v>
                </c:pt>
                <c:pt idx="7">
                  <c:v>193.501</c:v>
                </c:pt>
                <c:pt idx="8">
                  <c:v>206.648</c:v>
                </c:pt>
                <c:pt idx="9">
                  <c:v>209.57</c:v>
                </c:pt>
                <c:pt idx="10">
                  <c:v>234.28100000000001</c:v>
                </c:pt>
                <c:pt idx="11">
                  <c:v>272.97800000000001</c:v>
                </c:pt>
                <c:pt idx="12">
                  <c:v>287.91899999999998</c:v>
                </c:pt>
                <c:pt idx="13">
                  <c:v>307.04500000000002</c:v>
                </c:pt>
                <c:pt idx="14">
                  <c:v>332.48700000000002</c:v>
                </c:pt>
                <c:pt idx="15">
                  <c:v>342.24099999999999</c:v>
                </c:pt>
                <c:pt idx="16">
                  <c:v>351.79</c:v>
                </c:pt>
                <c:pt idx="17">
                  <c:v>365.84300000000002</c:v>
                </c:pt>
                <c:pt idx="18">
                  <c:v>354.72800000000001</c:v>
                </c:pt>
                <c:pt idx="19">
                  <c:v>320.15100000000001</c:v>
                </c:pt>
                <c:pt idx="20">
                  <c:v>321.25900000000001</c:v>
                </c:pt>
                <c:pt idx="21">
                  <c:v>329.72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8D-46D0-9CF0-FE91A14A79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7290816"/>
        <c:axId val="227279056"/>
        <c:axId val="0"/>
      </c:bar3DChart>
      <c:catAx>
        <c:axId val="22729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7279056"/>
        <c:crosses val="autoZero"/>
        <c:auto val="1"/>
        <c:lblAlgn val="ctr"/>
        <c:lblOffset val="100"/>
        <c:noMultiLvlLbl val="0"/>
      </c:catAx>
      <c:valAx>
        <c:axId val="22727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2729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</c:strCache>
            </c:strRef>
          </c:tx>
          <c:dPt>
            <c:idx val="0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FA-40A1-B611-A84206B95A1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32000" sy="13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FA-40A1-B611-A84206B95A1B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4FA-40A1-B611-A84206B95A1B}"/>
              </c:ext>
            </c:extLst>
          </c:dPt>
          <c:dLbls>
            <c:dLbl>
              <c:idx val="1"/>
              <c:layout>
                <c:manualLayout>
                  <c:x val="-7.0255408468149663E-2"/>
                  <c:y val="0.189244872284183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FA-40A1-B611-A84206B95A1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Sayfa1!$A$2:$A$4</c:f>
              <c:strCache>
                <c:ptCount val="3"/>
                <c:pt idx="0">
                  <c:v>Devlet Yolları</c:v>
                </c:pt>
                <c:pt idx="1">
                  <c:v>İl Yolları</c:v>
                </c:pt>
                <c:pt idx="2">
                  <c:v>Köy Yolları</c:v>
                </c:pt>
              </c:strCache>
            </c:strRef>
          </c:cat>
          <c:val>
            <c:numRef>
              <c:f>Sayfa1!$B$2:$B$4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FA-40A1-B611-A84206B95A1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517767879096816"/>
          <c:y val="0.35799345871676347"/>
          <c:w val="0.21802594802418165"/>
          <c:h val="0.2840130825664730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Havaalanı Yolcu Sayısı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3.8477747591429338E-3"/>
                  <c:y val="2.1680146482677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EC-45F1-B500-18B12EF180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Sayfa1!$B$2:$B$12</c:f>
              <c:numCache>
                <c:formatCode>#,##0</c:formatCode>
                <c:ptCount val="11"/>
                <c:pt idx="0">
                  <c:v>28411</c:v>
                </c:pt>
                <c:pt idx="1">
                  <c:v>119803</c:v>
                </c:pt>
                <c:pt idx="2">
                  <c:v>135225</c:v>
                </c:pt>
                <c:pt idx="3">
                  <c:v>156542</c:v>
                </c:pt>
                <c:pt idx="4">
                  <c:v>166259</c:v>
                </c:pt>
                <c:pt idx="5">
                  <c:v>226105</c:v>
                </c:pt>
                <c:pt idx="6">
                  <c:v>203894</c:v>
                </c:pt>
                <c:pt idx="7">
                  <c:v>119557</c:v>
                </c:pt>
                <c:pt idx="8">
                  <c:v>152880</c:v>
                </c:pt>
                <c:pt idx="9">
                  <c:v>143297</c:v>
                </c:pt>
                <c:pt idx="10">
                  <c:v>174892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AE-426C-8EE4-D90E16BD0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1991424"/>
        <c:axId val="1872005152"/>
      </c:barChart>
      <c:catAx>
        <c:axId val="187199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872005152"/>
        <c:crosses val="autoZero"/>
        <c:auto val="1"/>
        <c:lblAlgn val="ctr"/>
        <c:lblOffset val="100"/>
        <c:noMultiLvlLbl val="0"/>
      </c:catAx>
      <c:valAx>
        <c:axId val="187200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87199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44156173345159"/>
          <c:y val="0.17146096970500055"/>
          <c:w val="0.59772217086913149"/>
          <c:h val="0.74131621422919802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2DC-4E85-A2AC-FAEBFB97AA02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2DC-4E85-A2AC-FAEBFB97AA0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2DC-4E85-A2AC-FAEBFB97AA02}"/>
              </c:ext>
            </c:extLst>
          </c:dPt>
          <c:dLbls>
            <c:dLbl>
              <c:idx val="0"/>
              <c:layout>
                <c:manualLayout>
                  <c:x val="0.14432332430951403"/>
                  <c:y val="-3.274654560472171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DC-4E85-A2AC-FAEBFB97AA02}"/>
                </c:ext>
              </c:extLst>
            </c:dLbl>
            <c:dLbl>
              <c:idx val="2"/>
              <c:layout>
                <c:manualLayout>
                  <c:x val="-3.9138528626308934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DC-4E85-A2AC-FAEBFB97AA02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5B9BD5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Sayfa1!$A$2:$A$4</c:f>
              <c:strCache>
                <c:ptCount val="3"/>
                <c:pt idx="0">
                  <c:v>Kanalizasyon</c:v>
                </c:pt>
                <c:pt idx="1">
                  <c:v>Yol ve Ulaşım</c:v>
                </c:pt>
                <c:pt idx="2">
                  <c:v>İçme Suyu</c:v>
                </c:pt>
              </c:strCache>
            </c:strRef>
          </c:cat>
          <c:val>
            <c:numRef>
              <c:f>Sayfa1!$B$2:$B$4</c:f>
              <c:numCache>
                <c:formatCode>General</c:formatCode>
                <c:ptCount val="3"/>
                <c:pt idx="0">
                  <c:v>5</c:v>
                </c:pt>
                <c:pt idx="1">
                  <c:v>37</c:v>
                </c:pt>
                <c:pt idx="2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2DC-4E85-A2AC-FAEBFB97AA0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Taşınan Öğrenci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2022-2023</c:v>
                </c:pt>
              </c:strCache>
            </c:strRef>
          </c:cat>
          <c:val>
            <c:numRef>
              <c:f>Sayfa1!$B$2</c:f>
              <c:numCache>
                <c:formatCode>#,##0</c:formatCode>
                <c:ptCount val="1"/>
                <c:pt idx="0">
                  <c:v>5708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93-4D45-BEB7-DFD05CB6E840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Diğer Öğrenci</c:v>
                </c:pt>
              </c:strCache>
            </c:strRef>
          </c:tx>
          <c:spPr>
            <a:solidFill>
              <a:srgbClr val="850F0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C93-4D45-BEB7-DFD05CB6E8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2022-2023</c:v>
                </c:pt>
              </c:strCache>
            </c:strRef>
          </c:cat>
          <c:val>
            <c:numRef>
              <c:f>Sayfa1!$C$2</c:f>
              <c:numCache>
                <c:formatCode>#,##0</c:formatCode>
                <c:ptCount val="1"/>
                <c:pt idx="0">
                  <c:v>51558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93-4D45-BEB7-DFD05CB6E840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Sütun1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2022-2023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6C93-4D45-BEB7-DFD05CB6E84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89963840"/>
        <c:axId val="989970368"/>
      </c:barChart>
      <c:catAx>
        <c:axId val="98996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89970368"/>
        <c:crosses val="autoZero"/>
        <c:auto val="1"/>
        <c:lblAlgn val="ctr"/>
        <c:lblOffset val="100"/>
        <c:noMultiLvlLbl val="0"/>
      </c:catAx>
      <c:valAx>
        <c:axId val="98997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8996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Turist Sayıları (Yerli)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02F-4CB9-9F62-499ADC8F277D}"/>
                </c:ext>
              </c:extLst>
            </c:dLbl>
            <c:dLbl>
              <c:idx val="1"/>
              <c:layout>
                <c:manualLayout>
                  <c:x val="-3.9358361199296643E-17"/>
                  <c:y val="-1.9441529065545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02F-4CB9-9F62-499ADC8F277D}"/>
                </c:ext>
              </c:extLst>
            </c:dLbl>
            <c:dLbl>
              <c:idx val="2"/>
              <c:layout>
                <c:manualLayout>
                  <c:x val="2.1468445020241251E-3"/>
                  <c:y val="-3.1106446504872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2F-4CB9-9F62-499ADC8F277D}"/>
                </c:ext>
              </c:extLst>
            </c:dLbl>
            <c:dLbl>
              <c:idx val="3"/>
              <c:layout>
                <c:manualLayout>
                  <c:x val="1.2881067012145229E-2"/>
                  <c:y val="-5.0547975570417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2F-4CB9-9F62-499ADC8F277D}"/>
                </c:ext>
              </c:extLst>
            </c:dLbl>
            <c:dLbl>
              <c:idx val="4"/>
              <c:layout>
                <c:manualLayout>
                  <c:x val="1.5027911514169431E-2"/>
                  <c:y val="-3.49947523179813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58.602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2F-4CB9-9F62-499ADC8F277D}"/>
                </c:ext>
              </c:extLst>
            </c:dLbl>
            <c:dLbl>
              <c:idx val="5"/>
              <c:layout>
                <c:manualLayout>
                  <c:x val="1.0734222510121018E-2"/>
                  <c:y val="-2.721814069176329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39.632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2F-4CB9-9F62-499ADC8F27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Sayfa1!$B$2:$B$10</c:f>
              <c:numCache>
                <c:formatCode>#,##0</c:formatCode>
                <c:ptCount val="9"/>
                <c:pt idx="0">
                  <c:v>42187</c:v>
                </c:pt>
                <c:pt idx="1">
                  <c:v>50068</c:v>
                </c:pt>
                <c:pt idx="2">
                  <c:v>56895</c:v>
                </c:pt>
                <c:pt idx="3">
                  <c:v>64335</c:v>
                </c:pt>
                <c:pt idx="4">
                  <c:v>52325</c:v>
                </c:pt>
                <c:pt idx="5">
                  <c:v>39343</c:v>
                </c:pt>
                <c:pt idx="6">
                  <c:v>77120</c:v>
                </c:pt>
                <c:pt idx="7">
                  <c:v>87847</c:v>
                </c:pt>
                <c:pt idx="8">
                  <c:v>32601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A3-4050-91FF-E9B36FDE2207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Turist Sayıları (Yabancı)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0055823028338844E-2"/>
                  <c:y val="-2.3329834878654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2F-4CB9-9F62-499ADC8F277D}"/>
                </c:ext>
              </c:extLst>
            </c:dLbl>
            <c:dLbl>
              <c:idx val="1"/>
              <c:layout>
                <c:manualLayout>
                  <c:x val="2.5762134024290409E-2"/>
                  <c:y val="-2.7218140691763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2F-4CB9-9F62-499ADC8F277D}"/>
                </c:ext>
              </c:extLst>
            </c:dLbl>
            <c:dLbl>
              <c:idx val="2"/>
              <c:layout>
                <c:manualLayout>
                  <c:x val="1.717475601619364E-2"/>
                  <c:y val="-2.332983487865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2F-4CB9-9F62-499ADC8F277D}"/>
                </c:ext>
              </c:extLst>
            </c:dLbl>
            <c:dLbl>
              <c:idx val="3"/>
              <c:layout>
                <c:manualLayout>
                  <c:x val="2.146844502024204E-2"/>
                  <c:y val="-2.332983487865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2F-4CB9-9F62-499ADC8F277D}"/>
                </c:ext>
              </c:extLst>
            </c:dLbl>
            <c:dLbl>
              <c:idx val="4"/>
              <c:layout>
                <c:manualLayout>
                  <c:x val="1.5027911514169431E-2"/>
                  <c:y val="-2.3329834878654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2F-4CB9-9F62-499ADC8F277D}"/>
                </c:ext>
              </c:extLst>
            </c:dLbl>
            <c:dLbl>
              <c:idx val="5"/>
              <c:layout>
                <c:manualLayout>
                  <c:x val="3.2202667530363077E-2"/>
                  <c:y val="-2.3329834878654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2F-4CB9-9F62-499ADC8F277D}"/>
                </c:ext>
              </c:extLst>
            </c:dLbl>
            <c:dLbl>
              <c:idx val="6"/>
              <c:layout>
                <c:manualLayout>
                  <c:x val="3.2202672973995455E-2"/>
                  <c:y val="-7.776611626218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9A-4673-8606-21BCB1EE2518}"/>
                </c:ext>
              </c:extLst>
            </c:dLbl>
            <c:dLbl>
              <c:idx val="7"/>
              <c:layout>
                <c:manualLayout>
                  <c:x val="2.5762138379196362E-2"/>
                  <c:y val="7.776611626218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A1-40D1-A5F6-AD38ABC5092D}"/>
                </c:ext>
              </c:extLst>
            </c:dLbl>
            <c:dLbl>
              <c:idx val="8"/>
              <c:layout>
                <c:manualLayout>
                  <c:x val="2.7908983244129236E-2"/>
                  <c:y val="-7.776611626218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A0-4DE7-9294-D242329C14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Sayfa1!$C$2:$C$10</c:f>
              <c:numCache>
                <c:formatCode>General</c:formatCode>
                <c:ptCount val="9"/>
                <c:pt idx="0">
                  <c:v>725</c:v>
                </c:pt>
                <c:pt idx="1">
                  <c:v>669</c:v>
                </c:pt>
                <c:pt idx="2">
                  <c:v>545</c:v>
                </c:pt>
                <c:pt idx="3">
                  <c:v>826</c:v>
                </c:pt>
                <c:pt idx="4">
                  <c:v>465</c:v>
                </c:pt>
                <c:pt idx="5">
                  <c:v>257</c:v>
                </c:pt>
                <c:pt idx="6">
                  <c:v>976</c:v>
                </c:pt>
                <c:pt idx="7" formatCode="#,##0">
                  <c:v>3078</c:v>
                </c:pt>
                <c:pt idx="8">
                  <c:v>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AB-48BB-9C04-28A1B456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115712"/>
        <c:axId val="74166656"/>
        <c:axId val="0"/>
      </c:bar3DChart>
      <c:catAx>
        <c:axId val="74115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4166656"/>
        <c:crosses val="autoZero"/>
        <c:auto val="1"/>
        <c:lblAlgn val="ctr"/>
        <c:lblOffset val="100"/>
        <c:noMultiLvlLbl val="0"/>
      </c:catAx>
      <c:valAx>
        <c:axId val="741666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7411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Derslik Başına Düşen Öğrenci Sayıları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Türkiye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3.5273368606702118E-2"/>
                  <c:y val="-0.114302753205446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C0-429C-9509-489AA3149D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2020-2021</c:v>
                </c:pt>
              </c:strCache>
            </c:strRef>
          </c:cat>
          <c:val>
            <c:numRef>
              <c:f>Sayfa1!$B$2</c:f>
              <c:numCache>
                <c:formatCode>#,##0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C0-429C-9509-489AA3149D27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Bingöl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4.6296296296296398E-2"/>
                  <c:y val="-0.13418149289335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C0-429C-9509-489AA3149D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2020-2021</c:v>
                </c:pt>
              </c:strCache>
            </c:strRef>
          </c:cat>
          <c:val>
            <c:numRef>
              <c:f>Sayfa1!$C$2</c:f>
              <c:numCache>
                <c:formatCode>#,##0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9C0-429C-9509-489AA3149D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89971456"/>
        <c:axId val="989972544"/>
        <c:axId val="0"/>
      </c:bar3DChart>
      <c:catAx>
        <c:axId val="989971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989972544"/>
        <c:crosses val="autoZero"/>
        <c:auto val="1"/>
        <c:lblAlgn val="ctr"/>
        <c:lblOffset val="100"/>
        <c:noMultiLvlLbl val="0"/>
      </c:catAx>
      <c:valAx>
        <c:axId val="9899725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98997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Türkiye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8.1467303992542768E-3"/>
                  <c:y val="-2.8710772021100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E7-4E08-84B4-01A14C13467D}"/>
                </c:ext>
              </c:extLst>
            </c:dLbl>
            <c:dLbl>
              <c:idx val="1"/>
              <c:layout>
                <c:manualLayout>
                  <c:x val="1.3119227539882455E-2"/>
                  <c:y val="-3.862234275812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E7-4E08-84B4-01A14C13467D}"/>
                </c:ext>
              </c:extLst>
            </c:dLbl>
            <c:dLbl>
              <c:idx val="2"/>
              <c:layout>
                <c:manualLayout>
                  <c:x val="1.8366918555835433E-2"/>
                  <c:y val="-3.0897630918067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E7-4E08-84B4-01A14C1346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Okul Öncesi</c:v>
                </c:pt>
                <c:pt idx="1">
                  <c:v>İlkokul-Ortaokul</c:v>
                </c:pt>
                <c:pt idx="2">
                  <c:v>lise</c:v>
                </c:pt>
              </c:strCache>
            </c:strRef>
          </c:cat>
          <c:val>
            <c:numRef>
              <c:f>Sayfa1!$B$2:$B$4</c:f>
              <c:numCache>
                <c:formatCode>#,##0</c:formatCode>
                <c:ptCount val="3"/>
                <c:pt idx="0">
                  <c:v>20.93</c:v>
                </c:pt>
                <c:pt idx="1">
                  <c:v>21.82</c:v>
                </c:pt>
                <c:pt idx="2">
                  <c:v>21.32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E7-4E08-84B4-01A14C13467D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Bingöl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9371367936690602E-2"/>
                  <c:y val="-3.2870395994499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E7-4E08-84B4-01A14C13467D}"/>
                </c:ext>
              </c:extLst>
            </c:dLbl>
            <c:dLbl>
              <c:idx val="1"/>
              <c:layout>
                <c:manualLayout>
                  <c:x val="2.6238455079765008E-2"/>
                  <c:y val="-3.0897630918067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E7-4E08-84B4-01A14C13467D}"/>
                </c:ext>
              </c:extLst>
            </c:dLbl>
            <c:dLbl>
              <c:idx val="2"/>
              <c:layout>
                <c:manualLayout>
                  <c:x val="2.3614609571788407E-2"/>
                  <c:y val="-2.7035427053308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E7-4E08-84B4-01A14C1346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Okul Öncesi</c:v>
                </c:pt>
                <c:pt idx="1">
                  <c:v>İlkokul-Ortaokul</c:v>
                </c:pt>
                <c:pt idx="2">
                  <c:v>lise</c:v>
                </c:pt>
              </c:strCache>
            </c:strRef>
          </c:cat>
          <c:val>
            <c:numRef>
              <c:f>Sayfa1!$C$2:$C$4</c:f>
              <c:numCache>
                <c:formatCode>#,##0</c:formatCode>
                <c:ptCount val="3"/>
                <c:pt idx="0">
                  <c:v>21</c:v>
                </c:pt>
                <c:pt idx="1">
                  <c:v>16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E7-4E08-84B4-01A14C1346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89974720"/>
        <c:axId val="789954528"/>
        <c:axId val="0"/>
      </c:bar3DChart>
      <c:catAx>
        <c:axId val="98997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89954528"/>
        <c:crosses val="autoZero"/>
        <c:auto val="1"/>
        <c:lblAlgn val="ctr"/>
        <c:lblOffset val="100"/>
        <c:noMultiLvlLbl val="0"/>
      </c:catAx>
      <c:valAx>
        <c:axId val="78995452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98997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İlkokul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6700832298846148E-2"/>
                  <c:y val="-4.5500561258746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E3-41F1-AFFC-8AA9F16CA188}"/>
                </c:ext>
              </c:extLst>
            </c:dLbl>
            <c:dLbl>
              <c:idx val="1"/>
              <c:layout>
                <c:manualLayout>
                  <c:x val="1.062465997180584E-2"/>
                  <c:y val="-5.8736985650166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E3-41F1-AFFC-8AA9F16CA188}"/>
                </c:ext>
              </c:extLst>
            </c:dLbl>
            <c:dLbl>
              <c:idx val="2"/>
              <c:layout>
                <c:manualLayout>
                  <c:x val="1.1929165927747221E-2"/>
                  <c:y val="-3.9010085307859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E3-41F1-AFFC-8AA9F16CA1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Sayfa1!$B$2:$B$4</c:f>
              <c:numCache>
                <c:formatCode>#,##0</c:formatCode>
                <c:ptCount val="3"/>
                <c:pt idx="0">
                  <c:v>18918</c:v>
                </c:pt>
                <c:pt idx="1">
                  <c:v>19463</c:v>
                </c:pt>
                <c:pt idx="2">
                  <c:v>19912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E3-41F1-AFFC-8AA9F16CA18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Özel İlkokul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3858331855494404E-2"/>
                  <c:y val="-3.7220476662219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7E3-41F1-AFFC-8AA9F16CA188}"/>
                </c:ext>
              </c:extLst>
            </c:dLbl>
            <c:dLbl>
              <c:idx val="1"/>
              <c:layout>
                <c:manualLayout>
                  <c:x val="2.1472498669945012E-2"/>
                  <c:y val="-2.6933913734444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7E3-41F1-AFFC-8AA9F16CA188}"/>
                </c:ext>
              </c:extLst>
            </c:dLbl>
            <c:dLbl>
              <c:idx val="2"/>
              <c:layout>
                <c:manualLayout>
                  <c:x val="2.8629998226593296E-2"/>
                  <c:y val="-3.7950893763348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7E3-41F1-AFFC-8AA9F16CA1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Sayfa1!$C$2:$C$4</c:f>
              <c:numCache>
                <c:formatCode>#,##0</c:formatCode>
                <c:ptCount val="3"/>
                <c:pt idx="0">
                  <c:v>302</c:v>
                </c:pt>
                <c:pt idx="1">
                  <c:v>376</c:v>
                </c:pt>
                <c:pt idx="2">
                  <c:v>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7E3-41F1-AFFC-8AA9F16CA1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38854928"/>
        <c:axId val="1038864720"/>
        <c:axId val="0"/>
      </c:bar3DChart>
      <c:catAx>
        <c:axId val="103885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38864720"/>
        <c:crosses val="autoZero"/>
        <c:auto val="1"/>
        <c:lblAlgn val="ctr"/>
        <c:lblOffset val="100"/>
        <c:noMultiLvlLbl val="0"/>
      </c:catAx>
      <c:valAx>
        <c:axId val="103886472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3885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İmam Hatip Lisesi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9086665484395523E-2"/>
                  <c:y val="-1.6160310277957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E2-4640-9300-E9C0AC643EE3}"/>
                </c:ext>
              </c:extLst>
            </c:dLbl>
            <c:dLbl>
              <c:idx val="1"/>
              <c:layout>
                <c:manualLayout>
                  <c:x val="-7.1574995566483224E-3"/>
                  <c:y val="-1.0773964340430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E2-4640-9300-E9C0AC643EE3}"/>
                </c:ext>
              </c:extLst>
            </c:dLbl>
            <c:dLbl>
              <c:idx val="2"/>
              <c:layout>
                <c:manualLayout>
                  <c:x val="-1.1929165927747221E-2"/>
                  <c:y val="-2.15475045257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E2-4640-9300-E9C0AC643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Sayfa1!$B$2:$B$4</c:f>
              <c:numCache>
                <c:formatCode>#,##0</c:formatCode>
                <c:ptCount val="3"/>
                <c:pt idx="0">
                  <c:v>2988</c:v>
                </c:pt>
                <c:pt idx="1">
                  <c:v>2446</c:v>
                </c:pt>
                <c:pt idx="2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E2-4640-9300-E9C0AC643EE3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Mesleki ve Teknik Lise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1929165927747221E-2"/>
                  <c:y val="-3.7707390648567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E2-4640-9300-E9C0AC643EE3}"/>
                </c:ext>
              </c:extLst>
            </c:dLbl>
            <c:dLbl>
              <c:idx val="1"/>
              <c:layout>
                <c:manualLayout>
                  <c:x val="-1.4314999113296638E-2"/>
                  <c:y val="-6.4641241111829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E2-4640-9300-E9C0AC643EE3}"/>
                </c:ext>
              </c:extLst>
            </c:dLbl>
            <c:dLbl>
              <c:idx val="2"/>
              <c:layout>
                <c:manualLayout>
                  <c:x val="-2.1472498669944964E-2"/>
                  <c:y val="-4.8481354988997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E2-4640-9300-E9C0AC643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Sayfa1!$C$2:$C$4</c:f>
              <c:numCache>
                <c:formatCode>#,##0</c:formatCode>
                <c:ptCount val="3"/>
                <c:pt idx="0">
                  <c:v>4875</c:v>
                </c:pt>
                <c:pt idx="1">
                  <c:v>4767</c:v>
                </c:pt>
                <c:pt idx="2">
                  <c:v>4861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CE2-4640-9300-E9C0AC643EE3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Genel Lise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6700832298846148E-2"/>
                  <c:y val="-3.2320620555914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E2-4640-9300-E9C0AC643EE3}"/>
                </c:ext>
              </c:extLst>
            </c:dLbl>
            <c:dLbl>
              <c:idx val="1"/>
              <c:layout>
                <c:manualLayout>
                  <c:x val="9.5433327421977614E-3"/>
                  <c:y val="-3.2320620555914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E2-4640-9300-E9C0AC643EE3}"/>
                </c:ext>
              </c:extLst>
            </c:dLbl>
            <c:dLbl>
              <c:idx val="2"/>
              <c:layout>
                <c:manualLayout>
                  <c:x val="4.7716663710989909E-3"/>
                  <c:y val="-2.154708037060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CE2-4640-9300-E9C0AC643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Sayfa1!$D$2:$D$4</c:f>
              <c:numCache>
                <c:formatCode>#,##0</c:formatCode>
                <c:ptCount val="3"/>
                <c:pt idx="0">
                  <c:v>9485</c:v>
                </c:pt>
                <c:pt idx="1">
                  <c:v>8300</c:v>
                </c:pt>
                <c:pt idx="2">
                  <c:v>8094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CE2-4640-9300-E9C0AC643E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38856560"/>
        <c:axId val="1038855472"/>
        <c:axId val="0"/>
      </c:bar3DChart>
      <c:catAx>
        <c:axId val="103885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38855472"/>
        <c:crosses val="autoZero"/>
        <c:auto val="1"/>
        <c:lblAlgn val="ctr"/>
        <c:lblOffset val="100"/>
        <c:noMultiLvlLbl val="0"/>
      </c:catAx>
      <c:valAx>
        <c:axId val="103885547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38856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İmam Hatip Ortaokulu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3928016278519161E-2"/>
                  <c:y val="-1.3631301870876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73-4E97-ACA5-A36FF196245B}"/>
                </c:ext>
              </c:extLst>
            </c:dLbl>
            <c:dLbl>
              <c:idx val="1"/>
              <c:layout>
                <c:manualLayout>
                  <c:x val="-1.417412327005467E-2"/>
                  <c:y val="-1.5831594844993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73-4E97-ACA5-A36FF196245B}"/>
                </c:ext>
              </c:extLst>
            </c:dLbl>
            <c:dLbl>
              <c:idx val="2"/>
              <c:layout>
                <c:manualLayout>
                  <c:x val="-6.9112028436319195E-3"/>
                  <c:y val="-1.8132055016683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73-4E97-ACA5-A36FF1962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Sayfa1!$B$2:$B$4</c:f>
              <c:numCache>
                <c:formatCode>#,##0</c:formatCode>
                <c:ptCount val="3"/>
                <c:pt idx="0">
                  <c:v>1972</c:v>
                </c:pt>
                <c:pt idx="1">
                  <c:v>1948</c:v>
                </c:pt>
                <c:pt idx="2">
                  <c:v>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73-4E97-ACA5-A36FF196245B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Ortaokul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5.6332003097402529E-4"/>
                  <c:y val="-3.0120256396163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73-4E97-ACA5-A36FF196245B}"/>
                </c:ext>
              </c:extLst>
            </c:dLbl>
            <c:dLbl>
              <c:idx val="1"/>
              <c:layout>
                <c:manualLayout>
                  <c:x val="3.0547005672852054E-3"/>
                  <c:y val="-3.1763356887560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73-4E97-ACA5-A36FF196245B}"/>
                </c:ext>
              </c:extLst>
            </c:dLbl>
            <c:dLbl>
              <c:idx val="2"/>
              <c:layout>
                <c:manualLayout>
                  <c:x val="7.7911640155359134E-3"/>
                  <c:y val="-5.143854433762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73-4E97-ACA5-A36FF1962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Sayfa1!$C$2:$C$4</c:f>
              <c:numCache>
                <c:formatCode>#,##0</c:formatCode>
                <c:ptCount val="3"/>
                <c:pt idx="0">
                  <c:v>14829</c:v>
                </c:pt>
                <c:pt idx="1">
                  <c:v>15448</c:v>
                </c:pt>
                <c:pt idx="2">
                  <c:v>15159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073-4E97-ACA5-A36FF196245B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Yatılı Bölge Okulu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4386324305343477E-2"/>
                  <c:y val="-1.4617042681979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073-4E97-ACA5-A36FF196245B}"/>
                </c:ext>
              </c:extLst>
            </c:dLbl>
            <c:dLbl>
              <c:idx val="1"/>
              <c:layout>
                <c:manualLayout>
                  <c:x val="2.4315980788785298E-2"/>
                  <c:y val="-1.4617042681979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073-4E97-ACA5-A36FF196245B}"/>
                </c:ext>
              </c:extLst>
            </c:dLbl>
            <c:dLbl>
              <c:idx val="2"/>
              <c:layout>
                <c:manualLayout>
                  <c:x val="3.1156649483022842E-2"/>
                  <c:y val="-2.0003966859991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073-4E97-ACA5-A36FF1962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Sayfa1!$D$2:$D$4</c:f>
              <c:numCache>
                <c:formatCode>#,##0</c:formatCode>
                <c:ptCount val="3"/>
                <c:pt idx="0">
                  <c:v>1320</c:v>
                </c:pt>
                <c:pt idx="1">
                  <c:v>1244</c:v>
                </c:pt>
                <c:pt idx="2">
                  <c:v>1241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073-4E97-ACA5-A36FF19624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38852752"/>
        <c:axId val="1038854384"/>
        <c:axId val="0"/>
      </c:bar3DChart>
      <c:catAx>
        <c:axId val="103885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38854384"/>
        <c:crosses val="autoZero"/>
        <c:auto val="1"/>
        <c:lblAlgn val="ctr"/>
        <c:lblOffset val="100"/>
        <c:noMultiLvlLbl val="0"/>
      </c:catAx>
      <c:valAx>
        <c:axId val="103885438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3885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Türkiye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6918832689681801E-2"/>
                  <c:y val="-4.2370322287081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83-4E1A-94BE-CB1701F5EA59}"/>
                </c:ext>
              </c:extLst>
            </c:dLbl>
            <c:dLbl>
              <c:idx val="1"/>
              <c:layout>
                <c:manualLayout>
                  <c:x val="2.5683824079084452E-2"/>
                  <c:y val="-4.5272926580530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83-4E1A-94BE-CB1701F5EA59}"/>
                </c:ext>
              </c:extLst>
            </c:dLbl>
            <c:dLbl>
              <c:idx val="2"/>
              <c:layout>
                <c:manualLayout>
                  <c:x val="2.5291700700986991E-2"/>
                  <c:y val="-3.835497876822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83-4E1A-94BE-CB1701F5EA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Okul Öncesi (3-5 yaş)</c:v>
                </c:pt>
                <c:pt idx="1">
                  <c:v>İlkokul</c:v>
                </c:pt>
                <c:pt idx="2">
                  <c:v>Ortaokul</c:v>
                </c:pt>
              </c:strCache>
            </c:strRef>
          </c:cat>
          <c:val>
            <c:numRef>
              <c:f>Sayfa1!$B$2:$B$4</c:f>
              <c:numCache>
                <c:formatCode>#,##0.00</c:formatCode>
                <c:ptCount val="3"/>
                <c:pt idx="0">
                  <c:v>51.38</c:v>
                </c:pt>
                <c:pt idx="1">
                  <c:v>93.85</c:v>
                </c:pt>
                <c:pt idx="2">
                  <c:v>91.21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83-4E1A-94BE-CB1701F5EA59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Bingöl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7013052033246299E-2"/>
                  <c:y val="-4.6098332800351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83-4E1A-94BE-CB1701F5EA59}"/>
                </c:ext>
              </c:extLst>
            </c:dLbl>
            <c:dLbl>
              <c:idx val="1"/>
              <c:layout>
                <c:manualLayout>
                  <c:x val="3.8965438962146978E-2"/>
                  <c:y val="-4.0516181175710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83-4E1A-94BE-CB1701F5EA59}"/>
                </c:ext>
              </c:extLst>
            </c:dLbl>
            <c:dLbl>
              <c:idx val="2"/>
              <c:layout>
                <c:manualLayout>
                  <c:x val="3.768070766696386E-2"/>
                  <c:y val="-3.3630053186834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83-4E1A-94BE-CB1701F5EA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Okul Öncesi (3-5 yaş)</c:v>
                </c:pt>
                <c:pt idx="1">
                  <c:v>İlkokul</c:v>
                </c:pt>
                <c:pt idx="2">
                  <c:v>Ortaokul</c:v>
                </c:pt>
              </c:strCache>
            </c:strRef>
          </c:cat>
          <c:val>
            <c:numRef>
              <c:f>Sayfa1!$C$2:$C$4</c:f>
              <c:numCache>
                <c:formatCode>#,##0.00</c:formatCode>
                <c:ptCount val="3"/>
                <c:pt idx="0">
                  <c:v>45.43</c:v>
                </c:pt>
                <c:pt idx="1">
                  <c:v>92.93</c:v>
                </c:pt>
                <c:pt idx="2">
                  <c:v>90.39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783-4E1A-94BE-CB1701F5EA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38856016"/>
        <c:axId val="1038861456"/>
        <c:axId val="0"/>
      </c:bar3DChart>
      <c:catAx>
        <c:axId val="103885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38861456"/>
        <c:crosses val="autoZero"/>
        <c:auto val="1"/>
        <c:lblAlgn val="ctr"/>
        <c:lblOffset val="100"/>
        <c:noMultiLvlLbl val="0"/>
      </c:catAx>
      <c:valAx>
        <c:axId val="103886145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3885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 w="19050">
      <a:solidFill>
        <a:srgbClr val="BCD6ED"/>
      </a:solidFill>
      <a:prstDash val="sysDash"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29837" cy="498852"/>
          </a:xfrm>
          <a:prstGeom prst="rect">
            <a:avLst/>
          </a:prstGeom>
        </p:spPr>
        <p:txBody>
          <a:bodyPr vert="horz" lIns="91317" tIns="45658" rIns="91317" bIns="45658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29764" y="1"/>
            <a:ext cx="2929837" cy="498852"/>
          </a:xfrm>
          <a:prstGeom prst="rect">
            <a:avLst/>
          </a:prstGeom>
        </p:spPr>
        <p:txBody>
          <a:bodyPr vert="horz" lIns="91317" tIns="45658" rIns="91317" bIns="45658" rtlCol="0"/>
          <a:lstStyle>
            <a:lvl1pPr algn="r">
              <a:defRPr sz="1200"/>
            </a:lvl1pPr>
          </a:lstStyle>
          <a:p>
            <a:fld id="{5F180F70-C341-42F7-BB93-72C75E72EFDF}" type="datetimeFigureOut">
              <a:rPr lang="tr-TR" smtClean="0"/>
              <a:t>15.01.2024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7" tIns="45658" rIns="91317" bIns="45658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5"/>
          </a:xfrm>
          <a:prstGeom prst="rect">
            <a:avLst/>
          </a:prstGeom>
        </p:spPr>
        <p:txBody>
          <a:bodyPr vert="horz" lIns="91317" tIns="45658" rIns="91317" bIns="45658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2" y="9443666"/>
            <a:ext cx="2929837" cy="498851"/>
          </a:xfrm>
          <a:prstGeom prst="rect">
            <a:avLst/>
          </a:prstGeom>
        </p:spPr>
        <p:txBody>
          <a:bodyPr vert="horz" lIns="91317" tIns="45658" rIns="91317" bIns="45658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29764" y="9443666"/>
            <a:ext cx="2929837" cy="498851"/>
          </a:xfrm>
          <a:prstGeom prst="rect">
            <a:avLst/>
          </a:prstGeom>
        </p:spPr>
        <p:txBody>
          <a:bodyPr vert="horz" lIns="91317" tIns="45658" rIns="91317" bIns="45658" rtlCol="0" anchor="b"/>
          <a:lstStyle>
            <a:lvl1pPr algn="r">
              <a:defRPr sz="1200"/>
            </a:lvl1pPr>
          </a:lstStyle>
          <a:p>
            <a:fld id="{BA1CD41E-00D1-4045-A704-1450374567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42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168">
              <a:defRPr/>
            </a:pPr>
            <a:fld id="{78B0E9F4-65B8-4D77-91A8-483D046554E7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913168">
                <a:defRPr/>
              </a:pPr>
              <a:t>1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858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aseline="0"/>
              <a:t>Türkiye’de hekim </a:t>
            </a:r>
            <a:r>
              <a:rPr lang="tr-TR" baseline="0" dirty="0"/>
              <a:t>sayısı </a:t>
            </a:r>
            <a:r>
              <a:rPr lang="tr-TR" dirty="0"/>
              <a:t>2018 Sağlık İstatistikleri Yıllığından </a:t>
            </a:r>
            <a:r>
              <a:rPr lang="tr-TR" baseline="0" dirty="0"/>
              <a:t>kişi başı müracaat olarak hesaplanmıştır.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168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913168">
                <a:defRPr/>
              </a:pPr>
              <a:t>18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7507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9453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28344">
              <a:defRPr/>
            </a:pPr>
            <a:fld id="{BA1CD41E-00D1-4045-A704-145037456712}" type="slidenum">
              <a:rPr lang="tr-TR" sz="1100">
                <a:solidFill>
                  <a:prstClr val="black"/>
                </a:solidFill>
                <a:latin typeface="Calibri" panose="020F0502020204030204"/>
              </a:rPr>
              <a:pPr defTabSz="828344">
                <a:defRPr/>
              </a:pPr>
              <a:t>21</a:t>
            </a:fld>
            <a:endParaRPr lang="tr-TR" sz="11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5872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6916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 sz="1100">
                <a:solidFill>
                  <a:prstClr val="black"/>
                </a:solidFill>
                <a:latin typeface="Calibri" panose="020F0502020204030204"/>
              </a:rPr>
              <a:pPr defTabSz="880842">
                <a:defRPr/>
              </a:pPr>
              <a:t>23</a:t>
            </a:fld>
            <a:endParaRPr lang="tr-TR" sz="11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1442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880842">
                <a:defRPr/>
              </a:pPr>
              <a:t>24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4802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2716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880842">
                <a:defRPr/>
              </a:pPr>
              <a:t>26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7717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7591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9650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6063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2114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880842">
                <a:defRPr/>
              </a:pPr>
              <a:t>32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0188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880842">
                <a:defRPr/>
              </a:pPr>
              <a:t>34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9445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880842">
                <a:defRPr/>
              </a:pPr>
              <a:t>35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7237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4051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880842">
                <a:defRPr/>
              </a:pPr>
              <a:t>39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9340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880842">
                <a:defRPr/>
              </a:pPr>
              <a:t>40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3148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2022 yılı tarımsal</a:t>
            </a:r>
            <a:r>
              <a:rPr lang="tr-TR" baseline="0" dirty="0"/>
              <a:t> üretim değeri verileri henüz yayınlanmamıştır.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168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/>
              </a:rPr>
              <a:pPr defTabSz="913168">
                <a:defRPr/>
              </a:pPr>
              <a:t>42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050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24279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370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/>
              </a:rPr>
              <a:pPr defTabSz="880842">
                <a:defRPr/>
              </a:pPr>
              <a:t>7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7994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63381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7687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/>
              </a:rPr>
              <a:pPr defTabSz="880842">
                <a:defRPr/>
              </a:pPr>
              <a:t>50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42659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880842">
                <a:defRPr/>
              </a:pPr>
              <a:t>51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46163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168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913168">
                <a:defRPr/>
              </a:pPr>
              <a:t>52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17104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168">
              <a:defRPr/>
            </a:pPr>
            <a:fld id="{72397D5D-78B0-4605-A76A-34123DABD494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913168">
                <a:defRPr/>
              </a:pPr>
              <a:t>54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66149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67204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168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913168">
                <a:defRPr/>
              </a:pPr>
              <a:t>57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77371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3168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/>
              </a:rPr>
              <a:pPr defTabSz="913168">
                <a:defRPr/>
              </a:pPr>
              <a:t>59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1524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5770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/>
              </a:rPr>
              <a:pPr defTabSz="880842">
                <a:defRPr/>
              </a:pPr>
              <a:t>8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7959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168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913168">
                <a:defRPr/>
              </a:pPr>
              <a:t>67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04829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168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913168">
                <a:defRPr/>
              </a:pPr>
              <a:t>68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80276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168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913168">
                <a:defRPr/>
              </a:pPr>
              <a:t>69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69160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168">
              <a:defRPr/>
            </a:pPr>
            <a:fld id="{78B0E9F4-65B8-4D77-91A8-483D046554E7}" type="slidenum">
              <a:rPr lang="tr-TR">
                <a:solidFill>
                  <a:prstClr val="black"/>
                </a:solidFill>
                <a:latin typeface="Calibri" panose="020F0502020204030204"/>
              </a:rPr>
              <a:pPr defTabSz="913168">
                <a:defRPr/>
              </a:pPr>
              <a:t>70</a:t>
            </a:fld>
            <a:endParaRPr lang="tr-T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4900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/>
              </a:rPr>
              <a:pPr defTabSz="880842">
                <a:defRPr/>
              </a:pPr>
              <a:t>10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29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/>
              </a:rPr>
              <a:pPr defTabSz="880842">
                <a:defRPr/>
              </a:pPr>
              <a:t>12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647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842">
              <a:defRPr/>
            </a:pPr>
            <a:fld id="{BA1CD41E-00D1-4045-A704-145037456712}" type="slidenum">
              <a:rPr lang="tr-TR">
                <a:solidFill>
                  <a:prstClr val="black"/>
                </a:solidFill>
                <a:latin typeface="Calibri"/>
              </a:rPr>
              <a:pPr defTabSz="880842">
                <a:defRPr/>
              </a:pPr>
              <a:t>14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2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045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CD41E-00D1-4045-A704-145037456712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0149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195345" y="6344876"/>
            <a:ext cx="1328655" cy="365125"/>
          </a:xfrm>
        </p:spPr>
        <p:txBody>
          <a:bodyPr/>
          <a:lstStyle>
            <a:lvl1pPr>
              <a:defRPr>
                <a:solidFill>
                  <a:srgbClr val="781E1E"/>
                </a:solidFill>
              </a:defRPr>
            </a:lvl1pPr>
          </a:lstStyle>
          <a:p>
            <a:pPr algn="l"/>
            <a:r>
              <a:rPr lang="tr-TR" dirty="0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801100" y="6236429"/>
            <a:ext cx="2743200" cy="365125"/>
          </a:xfrm>
        </p:spPr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813"/>
            <a:ext cx="581297" cy="581297"/>
          </a:xfrm>
          <a:prstGeom prst="rect">
            <a:avLst/>
          </a:prstGeom>
        </p:spPr>
      </p:pic>
      <p:sp>
        <p:nvSpPr>
          <p:cNvPr id="9" name="Metin kutusu 8"/>
          <p:cNvSpPr txBox="1"/>
          <p:nvPr userDrawn="1"/>
        </p:nvSpPr>
        <p:spPr>
          <a:xfrm>
            <a:off x="10487621" y="32569"/>
            <a:ext cx="153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</a:rPr>
              <a:t>T.C.</a:t>
            </a:r>
          </a:p>
          <a:p>
            <a:pPr algn="ctr"/>
            <a:r>
              <a:rPr lang="tr-TR" sz="1400" b="1" dirty="0">
                <a:solidFill>
                  <a:schemeClr val="bg1"/>
                </a:solidFill>
              </a:rPr>
              <a:t>BİNGÖL</a:t>
            </a:r>
            <a:r>
              <a:rPr lang="tr-TR" sz="1400" b="1" baseline="0" dirty="0">
                <a:solidFill>
                  <a:schemeClr val="bg1"/>
                </a:solidFill>
              </a:rPr>
              <a:t> VALİLİĞİ</a:t>
            </a:r>
            <a:endParaRPr lang="tr-TR" sz="1400" b="1" dirty="0">
              <a:solidFill>
                <a:schemeClr val="bg1"/>
              </a:solidFill>
            </a:endParaRPr>
          </a:p>
        </p:txBody>
      </p:sp>
      <p:sp>
        <p:nvSpPr>
          <p:cNvPr id="10" name="Metin kutusu 9"/>
          <p:cNvSpPr txBox="1"/>
          <p:nvPr userDrawn="1"/>
        </p:nvSpPr>
        <p:spPr>
          <a:xfrm>
            <a:off x="11253556" y="6373549"/>
            <a:ext cx="738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F2504AB-8CA3-4FFB-BC2B-4E7344C11464}" type="slidenum">
              <a:rPr lang="tr-TR" sz="1400" b="1" smtClean="0">
                <a:solidFill>
                  <a:srgbClr val="781E1E"/>
                </a:solidFill>
              </a:rPr>
              <a:t>‹#›</a:t>
            </a:fld>
            <a:r>
              <a:rPr lang="tr-TR" sz="1400" b="1" dirty="0" smtClean="0">
                <a:solidFill>
                  <a:srgbClr val="781E1E"/>
                </a:solidFill>
              </a:rPr>
              <a:t>/69</a:t>
            </a:r>
            <a:endParaRPr lang="tr-TR" sz="1400" b="1" dirty="0">
              <a:solidFill>
                <a:srgbClr val="781E1E"/>
              </a:solidFill>
            </a:endParaRPr>
          </a:p>
        </p:txBody>
      </p:sp>
      <p:sp>
        <p:nvSpPr>
          <p:cNvPr id="11" name="object 4"/>
          <p:cNvSpPr/>
          <p:nvPr userDrawn="1"/>
        </p:nvSpPr>
        <p:spPr>
          <a:xfrm>
            <a:off x="345750" y="255639"/>
            <a:ext cx="9329191" cy="347178"/>
          </a:xfrm>
          <a:prstGeom prst="roundRect">
            <a:avLst/>
          </a:prstGeom>
          <a:gradFill flip="none" rotWithShape="1">
            <a:gsLst>
              <a:gs pos="0">
                <a:srgbClr val="AA0000">
                  <a:lumMod val="97000"/>
                  <a:lumOff val="3000"/>
                </a:srgbClr>
              </a:gs>
              <a:gs pos="19000">
                <a:srgbClr val="861312"/>
              </a:gs>
              <a:gs pos="100000">
                <a:srgbClr val="A90404">
                  <a:lumMod val="76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lIns="0" tIns="0" rIns="0" bIns="0" rtlCol="0" anchor="ctr"/>
          <a:lstStyle/>
          <a:p>
            <a:pPr lvl="1"/>
            <a:endParaRPr b="1" dirty="0">
              <a:solidFill>
                <a:schemeClr val="bg1"/>
              </a:solidFill>
            </a:endParaRPr>
          </a:p>
        </p:txBody>
      </p:sp>
      <p:cxnSp>
        <p:nvCxnSpPr>
          <p:cNvPr id="13" name="Düz Bağlayıcı 12"/>
          <p:cNvCxnSpPr>
            <a:stCxn id="5" idx="3"/>
            <a:endCxn id="10" idx="1"/>
          </p:cNvCxnSpPr>
          <p:nvPr userDrawn="1"/>
        </p:nvCxnSpPr>
        <p:spPr>
          <a:xfrm flipV="1">
            <a:off x="1524000" y="6527438"/>
            <a:ext cx="9729556" cy="1"/>
          </a:xfrm>
          <a:prstGeom prst="line">
            <a:avLst/>
          </a:prstGeom>
          <a:ln>
            <a:solidFill>
              <a:srgbClr val="78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115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6009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350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772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90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3636" indent="0" algn="ctr">
              <a:buNone/>
              <a:defRPr sz="2227"/>
            </a:lvl2pPr>
            <a:lvl3pPr marL="727272" indent="0" algn="ctr">
              <a:buNone/>
              <a:defRPr sz="1909"/>
            </a:lvl3pPr>
            <a:lvl4pPr marL="1090908" indent="0" algn="ctr">
              <a:buNone/>
              <a:defRPr sz="1591"/>
            </a:lvl4pPr>
            <a:lvl5pPr marL="1454543" indent="0" algn="ctr">
              <a:buNone/>
              <a:defRPr sz="1591"/>
            </a:lvl5pPr>
            <a:lvl6pPr marL="1818180" indent="0" algn="ctr">
              <a:buNone/>
              <a:defRPr sz="1591"/>
            </a:lvl6pPr>
            <a:lvl7pPr marL="2181816" indent="0" algn="ctr">
              <a:buNone/>
              <a:defRPr sz="1591"/>
            </a:lvl7pPr>
            <a:lvl8pPr marL="2545452" indent="0" algn="ctr">
              <a:buNone/>
              <a:defRPr sz="1591"/>
            </a:lvl8pPr>
            <a:lvl9pPr marL="2909088" indent="0" algn="ctr">
              <a:buNone/>
              <a:defRPr sz="1591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272"/>
            <a:fld id="{1160EA64-D806-43AC-9DF2-F8C432F32B4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84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272"/>
            <a:fld id="{F070A7B3-6521-4DCA-87E5-044747A908C1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67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4"/>
            <a:ext cx="10515601" cy="2851208"/>
          </a:xfrm>
        </p:spPr>
        <p:txBody>
          <a:bodyPr anchor="b">
            <a:normAutofit/>
          </a:bodyPr>
          <a:lstStyle>
            <a:lvl1pPr>
              <a:defRPr sz="4772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4"/>
            <a:ext cx="10515601" cy="1500187"/>
          </a:xfrm>
        </p:spPr>
        <p:txBody>
          <a:bodyPr anchor="t">
            <a:normAutofit/>
          </a:bodyPr>
          <a:lstStyle>
            <a:lvl1pPr marL="0" indent="0">
              <a:buNone/>
              <a:defRPr sz="190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3636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2pPr>
            <a:lvl3pPr marL="727272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3pPr>
            <a:lvl4pPr marL="109090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454543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818180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2181816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545452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90908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272"/>
            <a:fld id="{1160EA64-D806-43AC-9DF2-F8C432F32B4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10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8" y="1828800"/>
            <a:ext cx="5181600" cy="435133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8800"/>
            <a:ext cx="5181600" cy="435133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272"/>
            <a:fld id="{AB134690-1557-4C89-A502-4959FE7FAD70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35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8" y="1681851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9" b="1"/>
            </a:lvl1pPr>
            <a:lvl2pPr marL="363636" indent="0">
              <a:buNone/>
              <a:defRPr sz="1591" b="1"/>
            </a:lvl2pPr>
            <a:lvl3pPr marL="727272" indent="0">
              <a:buNone/>
              <a:defRPr sz="1432" b="1"/>
            </a:lvl3pPr>
            <a:lvl4pPr marL="1090908" indent="0">
              <a:buNone/>
              <a:defRPr sz="1272" b="1"/>
            </a:lvl4pPr>
            <a:lvl5pPr marL="1454543" indent="0">
              <a:buNone/>
              <a:defRPr sz="1272" b="1"/>
            </a:lvl5pPr>
            <a:lvl6pPr marL="1818180" indent="0">
              <a:buNone/>
              <a:defRPr sz="1272" b="1"/>
            </a:lvl6pPr>
            <a:lvl7pPr marL="2181816" indent="0">
              <a:buNone/>
              <a:defRPr sz="1272" b="1"/>
            </a:lvl7pPr>
            <a:lvl8pPr marL="2545452" indent="0">
              <a:buNone/>
              <a:defRPr sz="1272" b="1"/>
            </a:lvl8pPr>
            <a:lvl9pPr marL="2909088" indent="0">
              <a:buNone/>
              <a:defRPr sz="1272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8" y="2507551"/>
            <a:ext cx="5156200" cy="36805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09" b="1"/>
            </a:lvl1pPr>
            <a:lvl2pPr marL="363636" indent="0">
              <a:buNone/>
              <a:defRPr sz="1591" b="1"/>
            </a:lvl2pPr>
            <a:lvl3pPr marL="727272" indent="0">
              <a:buNone/>
              <a:defRPr sz="1432" b="1"/>
            </a:lvl3pPr>
            <a:lvl4pPr marL="1090908" indent="0">
              <a:buNone/>
              <a:defRPr sz="1272" b="1"/>
            </a:lvl4pPr>
            <a:lvl5pPr marL="1454543" indent="0">
              <a:buNone/>
              <a:defRPr sz="1272" b="1"/>
            </a:lvl5pPr>
            <a:lvl6pPr marL="1818180" indent="0">
              <a:buNone/>
              <a:defRPr sz="1272" b="1"/>
            </a:lvl6pPr>
            <a:lvl7pPr marL="2181816" indent="0">
              <a:buNone/>
              <a:defRPr sz="1272" b="1"/>
            </a:lvl7pPr>
            <a:lvl8pPr marL="2545452" indent="0">
              <a:buNone/>
              <a:defRPr sz="1272" b="1"/>
            </a:lvl8pPr>
            <a:lvl9pPr marL="2909088" indent="0">
              <a:buNone/>
              <a:defRPr sz="1272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1"/>
            <a:ext cx="5181601" cy="36805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272"/>
            <a:fld id="{1160EA64-D806-43AC-9DF2-F8C432F32B4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0496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272"/>
            <a:fld id="{E1037C31-9E7A-4F99-8774-A0E530DE1A4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71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272"/>
            <a:fld id="{C278504F-A551-4DE0-9316-4DCD1D8CC75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62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7" y="457200"/>
            <a:ext cx="3931921" cy="1600197"/>
          </a:xfrm>
        </p:spPr>
        <p:txBody>
          <a:bodyPr anchor="b">
            <a:normAutofit/>
          </a:bodyPr>
          <a:lstStyle>
            <a:lvl1pPr>
              <a:defRPr sz="2545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1"/>
            <a:ext cx="6172200" cy="4876800"/>
          </a:xfrm>
        </p:spPr>
        <p:txBody>
          <a:bodyPr/>
          <a:lstStyle>
            <a:lvl1pPr>
              <a:defRPr sz="2545"/>
            </a:lvl1pPr>
            <a:lvl2pPr>
              <a:defRPr sz="2227"/>
            </a:lvl2pPr>
            <a:lvl3pPr>
              <a:defRPr sz="1909"/>
            </a:lvl3pPr>
            <a:lvl4pPr>
              <a:defRPr sz="1591"/>
            </a:lvl4pPr>
            <a:lvl5pPr>
              <a:defRPr sz="1591"/>
            </a:lvl5pPr>
            <a:lvl6pPr>
              <a:defRPr sz="1591"/>
            </a:lvl6pPr>
            <a:lvl7pPr>
              <a:defRPr sz="1591"/>
            </a:lvl7pPr>
            <a:lvl8pPr>
              <a:defRPr sz="1591"/>
            </a:lvl8pPr>
            <a:lvl9pPr>
              <a:defRPr sz="1591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7" y="2057400"/>
            <a:ext cx="3931921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72"/>
            </a:lvl1pPr>
            <a:lvl2pPr marL="363636" indent="0">
              <a:buNone/>
              <a:defRPr sz="955"/>
            </a:lvl2pPr>
            <a:lvl3pPr marL="727272" indent="0">
              <a:buNone/>
              <a:defRPr sz="795"/>
            </a:lvl3pPr>
            <a:lvl4pPr marL="1090908" indent="0">
              <a:buNone/>
              <a:defRPr sz="715"/>
            </a:lvl4pPr>
            <a:lvl5pPr marL="1454543" indent="0">
              <a:buNone/>
              <a:defRPr sz="715"/>
            </a:lvl5pPr>
            <a:lvl6pPr marL="1818180" indent="0">
              <a:buNone/>
              <a:defRPr sz="715"/>
            </a:lvl6pPr>
            <a:lvl7pPr marL="2181816" indent="0">
              <a:buNone/>
              <a:defRPr sz="715"/>
            </a:lvl7pPr>
            <a:lvl8pPr marL="2545452" indent="0">
              <a:buNone/>
              <a:defRPr sz="715"/>
            </a:lvl8pPr>
            <a:lvl9pPr marL="2909088" indent="0">
              <a:buNone/>
              <a:defRPr sz="71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272"/>
            <a:fld id="{D1BE4249-C0D0-4B06-8692-E8BB871AF64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21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6471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7" y="457200"/>
            <a:ext cx="3931921" cy="1600200"/>
          </a:xfrm>
        </p:spPr>
        <p:txBody>
          <a:bodyPr anchor="b">
            <a:normAutofit/>
          </a:bodyPr>
          <a:lstStyle>
            <a:lvl1pPr>
              <a:defRPr sz="2545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1"/>
            <a:ext cx="6172200" cy="4876800"/>
          </a:xfrm>
        </p:spPr>
        <p:txBody>
          <a:bodyPr/>
          <a:lstStyle>
            <a:lvl1pPr marL="0" indent="0">
              <a:buNone/>
              <a:defRPr sz="2545"/>
            </a:lvl1pPr>
            <a:lvl2pPr marL="363636" indent="0">
              <a:buNone/>
              <a:defRPr sz="2227"/>
            </a:lvl2pPr>
            <a:lvl3pPr marL="727272" indent="0">
              <a:buNone/>
              <a:defRPr sz="1909"/>
            </a:lvl3pPr>
            <a:lvl4pPr marL="1090908" indent="0">
              <a:buNone/>
              <a:defRPr sz="1591"/>
            </a:lvl4pPr>
            <a:lvl5pPr marL="1454543" indent="0">
              <a:buNone/>
              <a:defRPr sz="1591"/>
            </a:lvl5pPr>
            <a:lvl6pPr marL="1818180" indent="0">
              <a:buNone/>
              <a:defRPr sz="1591"/>
            </a:lvl6pPr>
            <a:lvl7pPr marL="2181816" indent="0">
              <a:buNone/>
              <a:defRPr sz="1591"/>
            </a:lvl7pPr>
            <a:lvl8pPr marL="2545452" indent="0">
              <a:buNone/>
              <a:defRPr sz="1591"/>
            </a:lvl8pPr>
            <a:lvl9pPr marL="2909088" indent="0">
              <a:buNone/>
              <a:defRPr sz="1591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7" y="2057400"/>
            <a:ext cx="3931921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72"/>
            </a:lvl1pPr>
            <a:lvl2pPr marL="363636" indent="0">
              <a:buNone/>
              <a:defRPr sz="955"/>
            </a:lvl2pPr>
            <a:lvl3pPr marL="727272" indent="0">
              <a:buNone/>
              <a:defRPr sz="795"/>
            </a:lvl3pPr>
            <a:lvl4pPr marL="1090908" indent="0">
              <a:buNone/>
              <a:defRPr sz="715"/>
            </a:lvl4pPr>
            <a:lvl5pPr marL="1454543" indent="0">
              <a:buNone/>
              <a:defRPr sz="715"/>
            </a:lvl5pPr>
            <a:lvl6pPr marL="1818180" indent="0">
              <a:buNone/>
              <a:defRPr sz="715"/>
            </a:lvl6pPr>
            <a:lvl7pPr marL="2181816" indent="0">
              <a:buNone/>
              <a:defRPr sz="715"/>
            </a:lvl7pPr>
            <a:lvl8pPr marL="2545452" indent="0">
              <a:buNone/>
              <a:defRPr sz="715"/>
            </a:lvl8pPr>
            <a:lvl9pPr marL="2909088" indent="0">
              <a:buNone/>
              <a:defRPr sz="715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272"/>
            <a:fld id="{042B0DB6-F5C7-45FB-8CF3-31B45F9C2DA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12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272"/>
            <a:fld id="{E9F9C37B-1D36-470B-8223-D6C91242EC1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71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3"/>
            <a:ext cx="7734300" cy="5811837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7272"/>
            <a:fld id="{67C6F52A-A82B-47A2-A83A-8C4C91F2D5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32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195346" y="6344878"/>
            <a:ext cx="1328655" cy="365125"/>
          </a:xfrm>
        </p:spPr>
        <p:txBody>
          <a:bodyPr/>
          <a:lstStyle>
            <a:lvl1pPr>
              <a:defRPr>
                <a:solidFill>
                  <a:srgbClr val="781E1E"/>
                </a:solidFill>
              </a:defRPr>
            </a:lvl1pPr>
          </a:lstStyle>
          <a:p>
            <a:pPr algn="l"/>
            <a:r>
              <a:rPr lang="tr-TR" dirty="0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801100" y="6236431"/>
            <a:ext cx="2743200" cy="365125"/>
          </a:xfrm>
        </p:spPr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3815"/>
            <a:ext cx="581297" cy="581297"/>
          </a:xfrm>
          <a:prstGeom prst="rect">
            <a:avLst/>
          </a:prstGeom>
        </p:spPr>
      </p:pic>
      <p:sp>
        <p:nvSpPr>
          <p:cNvPr id="9" name="Metin kutusu 8"/>
          <p:cNvSpPr txBox="1"/>
          <p:nvPr userDrawn="1"/>
        </p:nvSpPr>
        <p:spPr>
          <a:xfrm>
            <a:off x="10487622" y="32569"/>
            <a:ext cx="1531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</a:rPr>
              <a:t>T.C.</a:t>
            </a:r>
          </a:p>
          <a:p>
            <a:pPr algn="ctr"/>
            <a:r>
              <a:rPr lang="tr-TR" sz="1400" b="1" dirty="0">
                <a:solidFill>
                  <a:schemeClr val="bg1"/>
                </a:solidFill>
              </a:rPr>
              <a:t>BİNGÖL</a:t>
            </a:r>
            <a:r>
              <a:rPr lang="tr-TR" sz="1400" b="1" baseline="0" dirty="0">
                <a:solidFill>
                  <a:schemeClr val="bg1"/>
                </a:solidFill>
              </a:rPr>
              <a:t> VALİLİĞİ</a:t>
            </a:r>
            <a:endParaRPr lang="tr-TR" sz="1400" b="1" dirty="0">
              <a:solidFill>
                <a:schemeClr val="bg1"/>
              </a:solidFill>
            </a:endParaRPr>
          </a:p>
        </p:txBody>
      </p:sp>
      <p:sp>
        <p:nvSpPr>
          <p:cNvPr id="10" name="Metin kutusu 9"/>
          <p:cNvSpPr txBox="1"/>
          <p:nvPr userDrawn="1"/>
        </p:nvSpPr>
        <p:spPr>
          <a:xfrm>
            <a:off x="11253558" y="6373549"/>
            <a:ext cx="738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F2504AB-8CA3-4FFB-BC2B-4E7344C11464}" type="slidenum">
              <a:rPr lang="tr-TR" sz="1400" b="1" smtClean="0">
                <a:solidFill>
                  <a:srgbClr val="781E1E"/>
                </a:solidFill>
              </a:rPr>
              <a:t>‹#›</a:t>
            </a:fld>
            <a:r>
              <a:rPr lang="tr-TR" sz="1400" b="1" dirty="0" smtClean="0">
                <a:solidFill>
                  <a:srgbClr val="781E1E"/>
                </a:solidFill>
              </a:rPr>
              <a:t>/69</a:t>
            </a:r>
            <a:endParaRPr lang="tr-TR" sz="1400" b="1" dirty="0">
              <a:solidFill>
                <a:srgbClr val="781E1E"/>
              </a:solidFill>
            </a:endParaRPr>
          </a:p>
        </p:txBody>
      </p:sp>
      <p:sp>
        <p:nvSpPr>
          <p:cNvPr id="11" name="object 4"/>
          <p:cNvSpPr/>
          <p:nvPr userDrawn="1"/>
        </p:nvSpPr>
        <p:spPr>
          <a:xfrm>
            <a:off x="345751" y="255639"/>
            <a:ext cx="9329191" cy="347178"/>
          </a:xfrm>
          <a:prstGeom prst="roundRect">
            <a:avLst/>
          </a:prstGeom>
          <a:gradFill flip="none" rotWithShape="1">
            <a:gsLst>
              <a:gs pos="0">
                <a:srgbClr val="AA0000">
                  <a:lumMod val="97000"/>
                  <a:lumOff val="3000"/>
                </a:srgbClr>
              </a:gs>
              <a:gs pos="19000">
                <a:srgbClr val="861312"/>
              </a:gs>
              <a:gs pos="100000">
                <a:srgbClr val="A90404">
                  <a:lumMod val="76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lIns="0" tIns="0" rIns="0" bIns="0" rtlCol="0" anchor="ctr"/>
          <a:lstStyle/>
          <a:p>
            <a:pPr lvl="1"/>
            <a:endParaRPr sz="1800" b="1" dirty="0">
              <a:solidFill>
                <a:schemeClr val="bg1"/>
              </a:solidFill>
            </a:endParaRPr>
          </a:p>
        </p:txBody>
      </p:sp>
      <p:cxnSp>
        <p:nvCxnSpPr>
          <p:cNvPr id="13" name="Düz Bağlayıcı 12"/>
          <p:cNvCxnSpPr>
            <a:stCxn id="5" idx="3"/>
            <a:endCxn id="10" idx="1"/>
          </p:cNvCxnSpPr>
          <p:nvPr userDrawn="1"/>
        </p:nvCxnSpPr>
        <p:spPr>
          <a:xfrm flipV="1">
            <a:off x="1524001" y="6527438"/>
            <a:ext cx="9729557" cy="3"/>
          </a:xfrm>
          <a:prstGeom prst="line">
            <a:avLst/>
          </a:prstGeom>
          <a:ln>
            <a:solidFill>
              <a:srgbClr val="78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825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7431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6218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680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6833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438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128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0195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7383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4549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5312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9206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195345" y="6344876"/>
            <a:ext cx="1328655" cy="365125"/>
          </a:xfrm>
        </p:spPr>
        <p:txBody>
          <a:bodyPr/>
          <a:lstStyle>
            <a:lvl1pPr>
              <a:defRPr>
                <a:solidFill>
                  <a:srgbClr val="781E1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801100" y="623642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Resim 7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813"/>
            <a:ext cx="581297" cy="581297"/>
          </a:xfrm>
          <a:prstGeom prst="rect">
            <a:avLst/>
          </a:prstGeom>
        </p:spPr>
      </p:pic>
      <p:sp>
        <p:nvSpPr>
          <p:cNvPr id="9" name="Metin kutusu 8"/>
          <p:cNvSpPr txBox="1"/>
          <p:nvPr userDrawn="1"/>
        </p:nvSpPr>
        <p:spPr>
          <a:xfrm>
            <a:off x="10487621" y="32569"/>
            <a:ext cx="153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BİNGÖL VALİLİĞİ</a:t>
            </a:r>
          </a:p>
        </p:txBody>
      </p:sp>
      <p:sp>
        <p:nvSpPr>
          <p:cNvPr id="10" name="Metin kutusu 9"/>
          <p:cNvSpPr txBox="1"/>
          <p:nvPr userDrawn="1"/>
        </p:nvSpPr>
        <p:spPr>
          <a:xfrm>
            <a:off x="11253556" y="6373549"/>
            <a:ext cx="738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504AB-8CA3-4FFB-BC2B-4E7344C11464}" type="slidenum">
              <a:rPr kumimoji="0" lang="tr-TR" sz="1400" b="1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tr-T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/69</a:t>
            </a:r>
            <a:endParaRPr kumimoji="0" lang="tr-TR" sz="1400" b="1" i="0" u="none" strike="noStrike" kern="1200" cap="none" spc="0" normalizeH="0" baseline="0" noProof="0" dirty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/>
          <p:cNvSpPr/>
          <p:nvPr userDrawn="1"/>
        </p:nvSpPr>
        <p:spPr>
          <a:xfrm>
            <a:off x="345750" y="255639"/>
            <a:ext cx="9329191" cy="347178"/>
          </a:xfrm>
          <a:prstGeom prst="roundRect">
            <a:avLst/>
          </a:prstGeom>
          <a:gradFill flip="none" rotWithShape="1">
            <a:gsLst>
              <a:gs pos="0">
                <a:srgbClr val="AA0000">
                  <a:lumMod val="97000"/>
                  <a:lumOff val="3000"/>
                </a:srgbClr>
              </a:gs>
              <a:gs pos="19000">
                <a:srgbClr val="861312"/>
              </a:gs>
              <a:gs pos="100000">
                <a:srgbClr val="A90404">
                  <a:lumMod val="76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lIns="0" tIns="0" rIns="0" bIns="0"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Düz Bağlayıcı 12"/>
          <p:cNvCxnSpPr>
            <a:stCxn id="5" idx="3"/>
            <a:endCxn id="10" idx="1"/>
          </p:cNvCxnSpPr>
          <p:nvPr userDrawn="1"/>
        </p:nvCxnSpPr>
        <p:spPr>
          <a:xfrm flipV="1">
            <a:off x="1524000" y="6527438"/>
            <a:ext cx="9729556" cy="1"/>
          </a:xfrm>
          <a:prstGeom prst="line">
            <a:avLst/>
          </a:prstGeom>
          <a:ln>
            <a:solidFill>
              <a:srgbClr val="78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467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025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531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836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29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51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6160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10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73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018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602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267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195345" y="6344876"/>
            <a:ext cx="1328655" cy="365125"/>
          </a:xfrm>
        </p:spPr>
        <p:txBody>
          <a:bodyPr/>
          <a:lstStyle>
            <a:lvl1pPr>
              <a:defRPr>
                <a:solidFill>
                  <a:srgbClr val="781E1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801100" y="623642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Resim 7"/>
          <p:cNvPicPr>
            <a:picLocks noChangeAspect="1"/>
          </p:cNvPicPr>
          <p:nvPr userDrawn="1"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23813"/>
            <a:ext cx="581297" cy="581297"/>
          </a:xfrm>
          <a:prstGeom prst="rect">
            <a:avLst/>
          </a:prstGeom>
        </p:spPr>
      </p:pic>
      <p:sp>
        <p:nvSpPr>
          <p:cNvPr id="9" name="Metin kutusu 8"/>
          <p:cNvSpPr txBox="1"/>
          <p:nvPr userDrawn="1"/>
        </p:nvSpPr>
        <p:spPr>
          <a:xfrm>
            <a:off x="10487621" y="32569"/>
            <a:ext cx="153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BİNGÖL VALİLİĞİ</a:t>
            </a:r>
            <a:endParaRPr kumimoji="0" lang="tr-T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Metin kutusu 9"/>
          <p:cNvSpPr txBox="1"/>
          <p:nvPr userDrawn="1"/>
        </p:nvSpPr>
        <p:spPr>
          <a:xfrm>
            <a:off x="11253556" y="6373549"/>
            <a:ext cx="738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504AB-8CA3-4FFB-BC2B-4E7344C11464}" type="slidenum">
              <a:rPr kumimoji="0" lang="tr-TR" sz="1400" b="1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tr-T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/69</a:t>
            </a:r>
            <a:endParaRPr kumimoji="0" lang="tr-TR" sz="1400" b="1" i="0" u="none" strike="noStrike" kern="1200" cap="none" spc="0" normalizeH="0" baseline="0" noProof="0" dirty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4"/>
          <p:cNvSpPr/>
          <p:nvPr userDrawn="1"/>
        </p:nvSpPr>
        <p:spPr>
          <a:xfrm>
            <a:off x="345750" y="255639"/>
            <a:ext cx="9329191" cy="347178"/>
          </a:xfrm>
          <a:prstGeom prst="roundRect">
            <a:avLst/>
          </a:prstGeom>
          <a:gradFill flip="none" rotWithShape="1">
            <a:gsLst>
              <a:gs pos="0">
                <a:srgbClr val="AA0000">
                  <a:lumMod val="97000"/>
                  <a:lumOff val="3000"/>
                </a:srgbClr>
              </a:gs>
              <a:gs pos="19000">
                <a:srgbClr val="861312"/>
              </a:gs>
              <a:gs pos="100000">
                <a:srgbClr val="A90404">
                  <a:lumMod val="76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lIns="0" tIns="0" rIns="0" bIns="0"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Düz Bağlayıcı 12"/>
          <p:cNvCxnSpPr>
            <a:stCxn id="5" idx="3"/>
            <a:endCxn id="10" idx="1"/>
          </p:cNvCxnSpPr>
          <p:nvPr userDrawn="1"/>
        </p:nvCxnSpPr>
        <p:spPr>
          <a:xfrm flipV="1">
            <a:off x="1524000" y="6527438"/>
            <a:ext cx="9729556" cy="1"/>
          </a:xfrm>
          <a:prstGeom prst="line">
            <a:avLst/>
          </a:prstGeom>
          <a:ln>
            <a:solidFill>
              <a:srgbClr val="78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348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760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264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95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554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33704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111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762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88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0999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905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44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5297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906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013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317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994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1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727272"/>
            <a:fld id="{1160EA64-D806-43AC-9DF2-F8C432F32B4C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727272"/>
              <a:t>1/15/2024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72727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7272"/>
            <a:fld id="{8A7A6979-0714-4377-B894-6BE4C2D6E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72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5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727272" rtl="0" eaLnBrk="1" latinLnBrk="0" hangingPunct="1">
        <a:lnSpc>
          <a:spcPct val="90000"/>
        </a:lnSpc>
        <a:spcBef>
          <a:spcPct val="0"/>
        </a:spcBef>
        <a:buNone/>
        <a:defRPr sz="3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18" indent="-181818" algn="l" defTabSz="727272" rtl="0" eaLnBrk="1" latinLnBrk="0" hangingPunct="1">
        <a:lnSpc>
          <a:spcPct val="90000"/>
        </a:lnSpc>
        <a:spcBef>
          <a:spcPts val="795"/>
        </a:spcBef>
        <a:buFont typeface="Wingdings 2" pitchFamily="18" charset="2"/>
        <a:buChar char=""/>
        <a:defRPr sz="2227" kern="1200">
          <a:solidFill>
            <a:schemeClr val="tx1"/>
          </a:solidFill>
          <a:latin typeface="+mn-lt"/>
          <a:ea typeface="+mn-ea"/>
          <a:cs typeface="+mn-cs"/>
        </a:defRPr>
      </a:lvl1pPr>
      <a:lvl2pPr marL="545454" indent="-181818" algn="l" defTabSz="727272" rtl="0" eaLnBrk="1" latinLnBrk="0" hangingPunct="1">
        <a:lnSpc>
          <a:spcPct val="90000"/>
        </a:lnSpc>
        <a:spcBef>
          <a:spcPts val="398"/>
        </a:spcBef>
        <a:buFont typeface="Wingdings 2" pitchFamily="18" charset="2"/>
        <a:buChar char=""/>
        <a:defRPr sz="1909" kern="1200">
          <a:solidFill>
            <a:schemeClr val="tx1"/>
          </a:solidFill>
          <a:latin typeface="+mn-lt"/>
          <a:ea typeface="+mn-ea"/>
          <a:cs typeface="+mn-cs"/>
        </a:defRPr>
      </a:lvl2pPr>
      <a:lvl3pPr marL="909090" indent="-181818" algn="l" defTabSz="727272" rtl="0" eaLnBrk="1" latinLnBrk="0" hangingPunct="1">
        <a:lnSpc>
          <a:spcPct val="90000"/>
        </a:lnSpc>
        <a:spcBef>
          <a:spcPts val="398"/>
        </a:spcBef>
        <a:buFont typeface="Wingdings 2" pitchFamily="18" charset="2"/>
        <a:buChar char=""/>
        <a:defRPr sz="1591" kern="1200">
          <a:solidFill>
            <a:schemeClr val="tx1"/>
          </a:solidFill>
          <a:latin typeface="+mn-lt"/>
          <a:ea typeface="+mn-ea"/>
          <a:cs typeface="+mn-cs"/>
        </a:defRPr>
      </a:lvl3pPr>
      <a:lvl4pPr marL="1272726" indent="-181818" algn="l" defTabSz="727272" rtl="0" eaLnBrk="1" latinLnBrk="0" hangingPunct="1">
        <a:lnSpc>
          <a:spcPct val="90000"/>
        </a:lnSpc>
        <a:spcBef>
          <a:spcPts val="398"/>
        </a:spcBef>
        <a:buFont typeface="Wingdings 2" pitchFamily="18" charset="2"/>
        <a:buChar char=""/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636362" indent="-181818" algn="l" defTabSz="727272" rtl="0" eaLnBrk="1" latinLnBrk="0" hangingPunct="1">
        <a:lnSpc>
          <a:spcPct val="90000"/>
        </a:lnSpc>
        <a:spcBef>
          <a:spcPts val="398"/>
        </a:spcBef>
        <a:buFont typeface="Wingdings 2" pitchFamily="18" charset="2"/>
        <a:buChar char=""/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999998" indent="-181818" algn="l" defTabSz="727272" rtl="0" eaLnBrk="1" latinLnBrk="0" hangingPunct="1">
        <a:spcBef>
          <a:spcPct val="20000"/>
        </a:spcBef>
        <a:buFont typeface="Wingdings 2" pitchFamily="18" charset="2"/>
        <a:buChar char=""/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363634" indent="-181818" algn="l" defTabSz="727272" rtl="0" eaLnBrk="1" latinLnBrk="0" hangingPunct="1">
        <a:spcBef>
          <a:spcPct val="20000"/>
        </a:spcBef>
        <a:buFont typeface="Wingdings 2" pitchFamily="18" charset="2"/>
        <a:buChar char=""/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727270" indent="-181818" algn="l" defTabSz="727272" rtl="0" eaLnBrk="1" latinLnBrk="0" hangingPunct="1">
        <a:spcBef>
          <a:spcPct val="20000"/>
        </a:spcBef>
        <a:buFont typeface="Wingdings 2" pitchFamily="18" charset="2"/>
        <a:buChar char=""/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3090906" indent="-181818" algn="l" defTabSz="727272" rtl="0" eaLnBrk="1" latinLnBrk="0" hangingPunct="1">
        <a:spcBef>
          <a:spcPct val="20000"/>
        </a:spcBef>
        <a:buFont typeface="Wingdings 2" pitchFamily="18" charset="2"/>
        <a:buChar char=""/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1pPr>
      <a:lvl2pPr marL="363636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2pPr>
      <a:lvl3pPr marL="727272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3pPr>
      <a:lvl4pPr marL="1090908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454543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818180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181816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545452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2909088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BCB59-1ABC-4049-880D-4C4072460D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138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41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BCB59-1ABC-4049-880D-4C4072460D6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54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chart" Target="../charts/char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fif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fif"/><Relationship Id="rId4" Type="http://schemas.openxmlformats.org/officeDocument/2006/relationships/image" Target="../media/image45.jf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image" Target="../media/image52.png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0.jpeg"/><Relationship Id="rId5" Type="http://schemas.openxmlformats.org/officeDocument/2006/relationships/image" Target="../media/image55.png"/><Relationship Id="rId15" Type="http://schemas.openxmlformats.org/officeDocument/2006/relationships/image" Target="../media/image64.jpeg"/><Relationship Id="rId10" Type="http://schemas.openxmlformats.org/officeDocument/2006/relationships/image" Target="../media/image59.png"/><Relationship Id="rId19" Type="http://schemas.openxmlformats.org/officeDocument/2006/relationships/image" Target="../media/image68.jpeg"/><Relationship Id="rId4" Type="http://schemas.openxmlformats.org/officeDocument/2006/relationships/image" Target="../media/image54.png"/><Relationship Id="rId9" Type="http://schemas.openxmlformats.org/officeDocument/2006/relationships/hyperlink" Target="Resim1.jpg" TargetMode="External"/><Relationship Id="rId1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" y="0"/>
            <a:ext cx="12192000" cy="6858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735100" y="2557417"/>
            <a:ext cx="6737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T.C.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BİNGÖL VALİLİĞİ</a:t>
            </a:r>
          </a:p>
        </p:txBody>
      </p:sp>
      <p:sp>
        <p:nvSpPr>
          <p:cNvPr id="9" name="Oval 8"/>
          <p:cNvSpPr/>
          <p:nvPr/>
        </p:nvSpPr>
        <p:spPr>
          <a:xfrm>
            <a:off x="5175309" y="718897"/>
            <a:ext cx="1851950" cy="185195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17" y="772105"/>
            <a:ext cx="1745534" cy="1745534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3560064" y="6083348"/>
            <a:ext cx="5078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OCAK </a:t>
            </a:r>
            <a:r>
              <a:rPr kumimoji="0" lang="tr-T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2024</a:t>
            </a:r>
            <a:endParaRPr kumimoji="0" lang="tr-T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04800" y="267855"/>
            <a:ext cx="11647055" cy="6354618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2727157" y="4475641"/>
            <a:ext cx="673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İL BRİFİNGİ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6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7"/>
          <p:cNvSpPr txBox="1"/>
          <p:nvPr/>
        </p:nvSpPr>
        <p:spPr>
          <a:xfrm>
            <a:off x="646779" y="995163"/>
            <a:ext cx="5328285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Yıllara Göre İlkokul Öğrenci Sayıları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38"/>
          <p:cNvSpPr txBox="1"/>
          <p:nvPr/>
        </p:nvSpPr>
        <p:spPr>
          <a:xfrm>
            <a:off x="6339317" y="995163"/>
            <a:ext cx="5244465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Yıllara Göre 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Ortaokul 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Öğrenci Sayıları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27"/>
          <p:cNvSpPr/>
          <p:nvPr/>
        </p:nvSpPr>
        <p:spPr>
          <a:xfrm>
            <a:off x="6157996" y="1009622"/>
            <a:ext cx="45719" cy="5349713"/>
          </a:xfrm>
          <a:custGeom>
            <a:avLst/>
            <a:gdLst/>
            <a:ahLst/>
            <a:cxnLst/>
            <a:rect l="l" t="t" r="r" b="b"/>
            <a:pathLst>
              <a:path h="3876040">
                <a:moveTo>
                  <a:pt x="0" y="0"/>
                </a:moveTo>
                <a:lnTo>
                  <a:pt x="0" y="3875786"/>
                </a:lnTo>
              </a:path>
            </a:pathLst>
          </a:custGeom>
          <a:ln w="19050">
            <a:solidFill>
              <a:srgbClr val="BCD6ED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Eğitim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38"/>
          <p:cNvSpPr txBox="1"/>
          <p:nvPr/>
        </p:nvSpPr>
        <p:spPr>
          <a:xfrm>
            <a:off x="646779" y="3667923"/>
            <a:ext cx="5323087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Yıllara Göre Lise Öğrenci Sayıları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1" name="Grafik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67474"/>
              </p:ext>
            </p:extLst>
          </p:nvPr>
        </p:nvGraphicFramePr>
        <p:xfrm>
          <a:off x="646779" y="1323271"/>
          <a:ext cx="5323088" cy="2305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fik 12"/>
          <p:cNvGraphicFramePr>
            <a:graphicFrameLocks/>
          </p:cNvGraphicFramePr>
          <p:nvPr>
            <p:extLst/>
          </p:nvPr>
        </p:nvGraphicFramePr>
        <p:xfrm>
          <a:off x="646778" y="3987248"/>
          <a:ext cx="5323088" cy="2357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ik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098736"/>
              </p:ext>
            </p:extLst>
          </p:nvPr>
        </p:nvGraphicFramePr>
        <p:xfrm>
          <a:off x="6339316" y="1323271"/>
          <a:ext cx="5244465" cy="5021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543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1"/>
          <p:cNvSpPr/>
          <p:nvPr/>
        </p:nvSpPr>
        <p:spPr>
          <a:xfrm>
            <a:off x="667353" y="4697732"/>
            <a:ext cx="10984906" cy="33832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 anchor="ctr"/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6+ </a:t>
            </a:r>
            <a:r>
              <a:rPr kumimoji="0" lang="tr-TR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Okuma </a:t>
            </a:r>
            <a:r>
              <a:rPr kumimoji="0" lang="tr-TR" sz="1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Yazma </a:t>
            </a:r>
            <a:r>
              <a:rPr kumimoji="0" lang="tr-TR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Oranları (TUİK</a:t>
            </a:r>
            <a:r>
              <a:rPr kumimoji="0" lang="tr-TR" sz="18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2022)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23"/>
          <p:cNvSpPr txBox="1"/>
          <p:nvPr/>
        </p:nvSpPr>
        <p:spPr>
          <a:xfrm>
            <a:off x="667353" y="5102597"/>
            <a:ext cx="10984906" cy="729046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112395" rIns="0" bIns="0" rtlCol="0">
            <a:spAutoFit/>
          </a:bodyPr>
          <a:lstStyle/>
          <a:p>
            <a:pPr marL="0" marR="139700" lvl="0" indent="0" algn="ctr" defTabSz="914400" rtl="0" eaLnBrk="1" fontAlgn="auto" latinLnBrk="0" hangingPunct="1">
              <a:lnSpc>
                <a:spcPct val="100000"/>
              </a:lnSpc>
              <a:spcBef>
                <a:spcPts val="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İlimizde okuma </a:t>
            </a:r>
            <a:r>
              <a:rPr kumimoji="0" sz="20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yazma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oranı</a:t>
            </a:r>
            <a:r>
              <a:rPr kumimoji="0" lang="tr-TR" sz="20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% 9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5,11</a:t>
            </a:r>
            <a:r>
              <a:rPr kumimoji="0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tr-TR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  <a:p>
            <a:pPr marL="0" marR="14033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2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Türkiye'de</a:t>
            </a:r>
            <a:r>
              <a:rPr kumimoji="0" sz="20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% </a:t>
            </a:r>
            <a:r>
              <a:rPr kumimoji="0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9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7</a:t>
            </a:r>
            <a:r>
              <a:rPr kumimoji="0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59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21"/>
          <p:cNvSpPr/>
          <p:nvPr/>
        </p:nvSpPr>
        <p:spPr>
          <a:xfrm>
            <a:off x="667353" y="994700"/>
            <a:ext cx="10984906" cy="33832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 anchor="ctr"/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Okullaşma Oranları % (2022-2023) Öğretim Yılı</a:t>
            </a:r>
            <a:endParaRPr kumimoji="0" lang="tr-TR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Eğitim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987" y="1399565"/>
            <a:ext cx="4929272" cy="3189799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sp>
        <p:nvSpPr>
          <p:cNvPr id="10" name="object 15"/>
          <p:cNvSpPr txBox="1"/>
          <p:nvPr/>
        </p:nvSpPr>
        <p:spPr>
          <a:xfrm>
            <a:off x="10354236" y="4297032"/>
            <a:ext cx="1271475" cy="265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34290" rIns="0" bIns="0" rtlCol="0" anchor="ctr">
            <a:spAutoFit/>
          </a:bodyPr>
          <a:lstStyle/>
          <a:p>
            <a:pPr marL="91440" marR="0" lvl="0" indent="0" algn="ctr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MEM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1" name="Grafik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83600"/>
              </p:ext>
            </p:extLst>
          </p:nvPr>
        </p:nvGraphicFramePr>
        <p:xfrm>
          <a:off x="667353" y="1402672"/>
          <a:ext cx="5832348" cy="3186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791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8"/>
          <p:cNvSpPr txBox="1"/>
          <p:nvPr/>
        </p:nvSpPr>
        <p:spPr>
          <a:xfrm>
            <a:off x="680154" y="949788"/>
            <a:ext cx="10859804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MEB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Yatırım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Bilgileri (</a:t>
            </a:r>
            <a:r>
              <a:rPr kumimoji="0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2017-20</a:t>
            </a: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Eğitim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3" descr="C:\Users\Gökhan\Desktop\şehit mustaf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590" y="4017815"/>
            <a:ext cx="3854368" cy="2187675"/>
          </a:xfrm>
          <a:prstGeom prst="rect">
            <a:avLst/>
          </a:prstGeom>
          <a:noFill/>
        </p:spPr>
      </p:pic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43458"/>
              </p:ext>
            </p:extLst>
          </p:nvPr>
        </p:nvGraphicFramePr>
        <p:xfrm>
          <a:off x="680153" y="4017815"/>
          <a:ext cx="6881301" cy="2273793"/>
        </p:xfrm>
        <a:graphic>
          <a:graphicData uri="http://schemas.openxmlformats.org/drawingml/2006/table">
            <a:tbl>
              <a:tblPr firstRow="1" firstCol="1" bandRow="1"/>
              <a:tblGrid>
                <a:gridCol w="6881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3793">
                <a:tc>
                  <a:txBody>
                    <a:bodyPr/>
                    <a:lstStyle/>
                    <a:p>
                      <a:pPr marL="171450" indent="-171450" algn="l" rtl="0" fontAlgn="ctr">
                        <a:lnSpc>
                          <a:spcPct val="150000"/>
                        </a:lnSpc>
                        <a:buClr>
                          <a:srgbClr val="C000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2017 </a:t>
                      </a: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yılında; 16 derslikli Okul,  1 spor salonu, 200 öğrenci kapasiteli pansiyon, 1 konferans  salonu tamamlanmıştır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  <a:p>
                      <a:pPr marL="171450" marR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yılında; 28 </a:t>
                      </a:r>
                      <a:r>
                        <a:rPr lang="tr-TR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deslikli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 okul, 21 daireli lojman, 2 spor salonu tamamlanmıştır.</a:t>
                      </a:r>
                    </a:p>
                    <a:p>
                      <a:pPr marL="171450" marR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yılında; 48 derslikli 4 okul tamamlanmıştır.</a:t>
                      </a:r>
                    </a:p>
                    <a:p>
                      <a:pPr marL="171450" marR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yılında; 40 derslikli 3 okul, 15 daireli  Lojman tamamlanarak hizmete girmiştir.</a:t>
                      </a:r>
                    </a:p>
                    <a:p>
                      <a:pPr marL="171450" marR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yılında 7 Derslikli 2 adet tamamlanarak hizmete girmiştir.</a:t>
                      </a:r>
                    </a:p>
                    <a:p>
                      <a:pPr marL="171450" marR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yılında 7 Derslikli 2 adet okul </a:t>
                      </a:r>
                      <a:r>
                        <a:rPr lang="tr-TR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okul</a:t>
                      </a: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ve 1 Öğretmenevi tamamlanarak hizmete girmiştir.</a:t>
                      </a:r>
                    </a:p>
                    <a:p>
                      <a:pPr marL="171450" marR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yılında; 100 öğrenci kapasiteli 2 pansiyon ve 164 derslikli 12 okulun yapımı devam etmektedir.</a:t>
                      </a:r>
                    </a:p>
                    <a:p>
                      <a:pPr marL="171450" marR="0" indent="-17145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 yılında 84 derslikli 10 okul  İhale aşamasında bulunmaktadır. </a:t>
                      </a:r>
                      <a:endParaRPr lang="tr-TR" sz="11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589" y="1383219"/>
            <a:ext cx="3854369" cy="2516427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917137"/>
              </p:ext>
            </p:extLst>
          </p:nvPr>
        </p:nvGraphicFramePr>
        <p:xfrm>
          <a:off x="680154" y="1383221"/>
          <a:ext cx="6881301" cy="2516424"/>
        </p:xfrm>
        <a:graphic>
          <a:graphicData uri="http://schemas.openxmlformats.org/drawingml/2006/table">
            <a:tbl>
              <a:tblPr/>
              <a:tblGrid>
                <a:gridCol w="2827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1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965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Proje </a:t>
                      </a:r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Aşaması</a:t>
                      </a:r>
                    </a:p>
                  </a:txBody>
                  <a:tcPr marL="685800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Bina Sayısı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Derslik</a:t>
                      </a:r>
                    </a:p>
                  </a:txBody>
                  <a:tcPr marL="171450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İhale Bedeli (</a:t>
                      </a:r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₺</a:t>
                      </a:r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5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Yılında Tamamlanan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10.066.640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5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Yılında Tamamlanan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6.212.139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65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Yılında Tamamlanan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65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Yılında Tamamlanan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56.085.000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65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 Yılında Tamamlanan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11.036.562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65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 Yılında Tamamlanan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592.841.105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65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 Yapımı Devam Eden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438.396.666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502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 Sözleşme Aşamasında Olan ve  İhale Çalışmaları Devam Eden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213.711.180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65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1.333.349.292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8"/>
          <p:cNvSpPr txBox="1"/>
          <p:nvPr/>
        </p:nvSpPr>
        <p:spPr>
          <a:xfrm>
            <a:off x="695738" y="977847"/>
            <a:ext cx="10827480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1- Öğretim 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Türüne Göre Okul ve Öğrenci Sayıları ( 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2023-2024)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4"/>
          <p:cNvSpPr/>
          <p:nvPr/>
        </p:nvSpPr>
        <p:spPr>
          <a:xfrm flipV="1">
            <a:off x="695738" y="3393314"/>
            <a:ext cx="10827480" cy="84676"/>
          </a:xfrm>
          <a:custGeom>
            <a:avLst/>
            <a:gdLst/>
            <a:ahLst/>
            <a:cxnLst/>
            <a:rect l="l" t="t" r="r" b="b"/>
            <a:pathLst>
              <a:path w="10158095">
                <a:moveTo>
                  <a:pt x="0" y="0"/>
                </a:moveTo>
                <a:lnTo>
                  <a:pt x="10157841" y="0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5739" y="3803678"/>
            <a:ext cx="1887664" cy="1460015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112395" rIns="0" bIns="0" rtlCol="0" anchor="ctr">
            <a:spAutoFit/>
          </a:bodyPr>
          <a:lstStyle/>
          <a:p>
            <a:pPr marL="0" marR="139700" lvl="0" indent="0" algn="ctr" defTabSz="914400" rtl="0" eaLnBrk="1" fontAlgn="auto" latinLnBrk="0" hangingPunct="1">
              <a:lnSpc>
                <a:spcPct val="150000"/>
              </a:lnSpc>
              <a:spcBef>
                <a:spcPts val="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Tam Gün Eğitime Geçiş</a:t>
            </a:r>
          </a:p>
          <a:p>
            <a:pPr marL="0" marR="139700" lvl="0" indent="0" algn="ctr" defTabSz="914400" rtl="0" eaLnBrk="1" fontAlgn="auto" latinLnBrk="0" hangingPunct="1">
              <a:lnSpc>
                <a:spcPct val="100000"/>
              </a:lnSpc>
              <a:spcBef>
                <a:spcPts val="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object 23"/>
          <p:cNvSpPr txBox="1"/>
          <p:nvPr/>
        </p:nvSpPr>
        <p:spPr>
          <a:xfrm>
            <a:off x="3330577" y="3946023"/>
            <a:ext cx="3030040" cy="1175322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112395" rIns="0" bIns="0" rtlCol="0" anchor="ctr">
            <a:spAutoFit/>
          </a:bodyPr>
          <a:lstStyle/>
          <a:p>
            <a:pPr marL="0" marR="139700" lvl="0" indent="0" algn="l" defTabSz="914400" rtl="0" eaLnBrk="1" fontAlgn="auto" latinLnBrk="0" hangingPunct="1">
              <a:lnSpc>
                <a:spcPct val="100000"/>
              </a:lnSpc>
              <a:spcBef>
                <a:spcPts val="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• 14 adet 16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derslikli ilkokul</a:t>
            </a:r>
          </a:p>
          <a:p>
            <a:pPr marL="0" marR="139700" lvl="0" indent="0" algn="l" defTabSz="914400" rtl="0" eaLnBrk="1" fontAlgn="auto" latinLnBrk="0" hangingPunct="1">
              <a:lnSpc>
                <a:spcPct val="100000"/>
              </a:lnSpc>
              <a:spcBef>
                <a:spcPts val="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• 6 adet 16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derslikli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ortaokul</a:t>
            </a:r>
          </a:p>
          <a:p>
            <a:pPr marL="0" marR="139700" lvl="0" indent="0" algn="l" defTabSz="914400" rtl="0" eaLnBrk="1" fontAlgn="auto" latinLnBrk="0" hangingPunct="1">
              <a:lnSpc>
                <a:spcPct val="100000"/>
              </a:lnSpc>
              <a:spcBef>
                <a:spcPts val="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•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3 adet 12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derslikli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ortaokul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object 23"/>
          <p:cNvSpPr txBox="1"/>
          <p:nvPr/>
        </p:nvSpPr>
        <p:spPr>
          <a:xfrm>
            <a:off x="7107793" y="3946023"/>
            <a:ext cx="4415425" cy="1175322"/>
          </a:xfrm>
          <a:prstGeom prst="rect">
            <a:avLst/>
          </a:prstGeom>
          <a:solidFill>
            <a:srgbClr val="BCD6ED"/>
          </a:solidFill>
        </p:spPr>
        <p:txBody>
          <a:bodyPr vert="horz" wrap="square" lIns="0" tIns="112395" rIns="0" bIns="0" rtlCol="0" anchor="ctr">
            <a:spAutoFit/>
          </a:bodyPr>
          <a:lstStyle/>
          <a:p>
            <a:pPr marL="0" marR="139700" lvl="0" indent="0" algn="l" defTabSz="914400" rtl="0" eaLnBrk="1" fontAlgn="auto" latinLnBrk="0" hangingPunct="1">
              <a:lnSpc>
                <a:spcPct val="100000"/>
              </a:lnSpc>
              <a:spcBef>
                <a:spcPts val="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•23 okul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binasında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356 derslik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ihtiyacı vardır</a:t>
            </a:r>
          </a:p>
          <a:p>
            <a:pPr marL="0" marR="139700" lvl="0" indent="0" algn="l" defTabSz="914400" rtl="0" eaLnBrk="1" fontAlgn="auto" latinLnBrk="0" hangingPunct="1">
              <a:lnSpc>
                <a:spcPct val="100000"/>
              </a:lnSpc>
              <a:spcBef>
                <a:spcPts val="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•Toplam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maliyeti yaklaşık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981.775.376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₺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139700" lvl="0" indent="0" algn="l" defTabSz="914400" rtl="0" eaLnBrk="1" fontAlgn="auto" latinLnBrk="0" hangingPunct="1">
              <a:lnSpc>
                <a:spcPct val="100000"/>
              </a:lnSpc>
              <a:spcBef>
                <a:spcPts val="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Olacaktır.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4" name="Düz Ok Bağlayıcısı 3"/>
          <p:cNvCxnSpPr>
            <a:stCxn id="23" idx="3"/>
            <a:endCxn id="24" idx="1"/>
          </p:cNvCxnSpPr>
          <p:nvPr/>
        </p:nvCxnSpPr>
        <p:spPr>
          <a:xfrm flipV="1">
            <a:off x="2583403" y="4533684"/>
            <a:ext cx="747174" cy="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ağ Ayraç 4"/>
          <p:cNvSpPr/>
          <p:nvPr/>
        </p:nvSpPr>
        <p:spPr>
          <a:xfrm>
            <a:off x="6517636" y="3875207"/>
            <a:ext cx="433137" cy="1388486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14"/>
          <p:cNvSpPr/>
          <p:nvPr/>
        </p:nvSpPr>
        <p:spPr>
          <a:xfrm flipV="1">
            <a:off x="733743" y="5631716"/>
            <a:ext cx="10887076" cy="79997"/>
          </a:xfrm>
          <a:custGeom>
            <a:avLst/>
            <a:gdLst/>
            <a:ahLst/>
            <a:cxnLst/>
            <a:rect l="l" t="t" r="r" b="b"/>
            <a:pathLst>
              <a:path w="10158095">
                <a:moveTo>
                  <a:pt x="0" y="0"/>
                </a:moveTo>
                <a:lnTo>
                  <a:pt x="10157841" y="0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Eğitimde Hedeflerimiz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44421"/>
              </p:ext>
            </p:extLst>
          </p:nvPr>
        </p:nvGraphicFramePr>
        <p:xfrm>
          <a:off x="701335" y="1634332"/>
          <a:ext cx="10821883" cy="1508920"/>
        </p:xfrm>
        <a:graphic>
          <a:graphicData uri="http://schemas.openxmlformats.org/drawingml/2006/table">
            <a:tbl>
              <a:tblPr/>
              <a:tblGrid>
                <a:gridCol w="2264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8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3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9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9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1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18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723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Okul Türü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İkili Öğretim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 Öğretim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23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Öğrenci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Oranı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Öğrenci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Oranı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Öğrenci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23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İlkokul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11809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23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Ortaokul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4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8"/>
          <p:cNvSpPr txBox="1"/>
          <p:nvPr/>
        </p:nvSpPr>
        <p:spPr>
          <a:xfrm>
            <a:off x="683812" y="971470"/>
            <a:ext cx="10862361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2-Okul Öncesi Okullaşma Oranının Arttırılması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4"/>
          <p:cNvSpPr/>
          <p:nvPr/>
        </p:nvSpPr>
        <p:spPr>
          <a:xfrm flipV="1">
            <a:off x="683811" y="4083558"/>
            <a:ext cx="10862362" cy="69939"/>
          </a:xfrm>
          <a:custGeom>
            <a:avLst/>
            <a:gdLst/>
            <a:ahLst/>
            <a:cxnLst/>
            <a:rect l="l" t="t" r="r" b="b"/>
            <a:pathLst>
              <a:path w="10158095">
                <a:moveTo>
                  <a:pt x="0" y="0"/>
                </a:moveTo>
                <a:lnTo>
                  <a:pt x="10157841" y="0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Düz Ok Bağlayıcısı 3"/>
          <p:cNvCxnSpPr>
            <a:stCxn id="6" idx="3"/>
            <a:endCxn id="15" idx="1"/>
          </p:cNvCxnSpPr>
          <p:nvPr/>
        </p:nvCxnSpPr>
        <p:spPr>
          <a:xfrm>
            <a:off x="2704992" y="5064016"/>
            <a:ext cx="703732" cy="70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14"/>
          <p:cNvSpPr/>
          <p:nvPr/>
        </p:nvSpPr>
        <p:spPr>
          <a:xfrm flipV="1">
            <a:off x="683810" y="5844103"/>
            <a:ext cx="10862363" cy="102794"/>
          </a:xfrm>
          <a:custGeom>
            <a:avLst/>
            <a:gdLst/>
            <a:ahLst/>
            <a:cxnLst/>
            <a:rect l="l" t="t" r="r" b="b"/>
            <a:pathLst>
              <a:path w="10158095">
                <a:moveTo>
                  <a:pt x="0" y="0"/>
                </a:moveTo>
                <a:lnTo>
                  <a:pt x="10157841" y="0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83812" y="4483222"/>
            <a:ext cx="2021180" cy="1161587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Okul Öncesi Eğitimde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 Okullaşma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Oranının Artırılması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3408724" y="4483236"/>
            <a:ext cx="4973120" cy="1162962"/>
          </a:xfrm>
          <a:prstGeom prst="rect">
            <a:avLst/>
          </a:prstGeom>
          <a:solidFill>
            <a:srgbClr val="C5D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456905" y="4797924"/>
            <a:ext cx="108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Yaş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4-5 Yaş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3-5 Yaş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5427031" y="4797924"/>
            <a:ext cx="108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85   %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70   %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Düz Ok Bağlayıcısı 8"/>
          <p:cNvCxnSpPr/>
          <p:nvPr/>
        </p:nvCxnSpPr>
        <p:spPr>
          <a:xfrm>
            <a:off x="4418253" y="4985328"/>
            <a:ext cx="1008778" cy="67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/>
          <p:cNvCxnSpPr>
            <a:endCxn id="16" idx="1"/>
          </p:cNvCxnSpPr>
          <p:nvPr/>
        </p:nvCxnSpPr>
        <p:spPr>
          <a:xfrm>
            <a:off x="4418252" y="5252046"/>
            <a:ext cx="1008779" cy="75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Ok Bağlayıcısı 20"/>
          <p:cNvCxnSpPr/>
          <p:nvPr/>
        </p:nvCxnSpPr>
        <p:spPr>
          <a:xfrm flipV="1">
            <a:off x="4402035" y="5509962"/>
            <a:ext cx="1024996" cy="30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ağ Ayraç 10"/>
          <p:cNvSpPr/>
          <p:nvPr/>
        </p:nvSpPr>
        <p:spPr>
          <a:xfrm>
            <a:off x="6495166" y="4825837"/>
            <a:ext cx="250257" cy="793122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6720296" y="5033724"/>
            <a:ext cx="13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 Derslik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4878434" y="4455669"/>
            <a:ext cx="132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 Hedefi</a:t>
            </a:r>
            <a:endParaRPr kumimoji="0" lang="tr-TR" sz="1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Dikdörtgen 27"/>
          <p:cNvSpPr/>
          <p:nvPr/>
        </p:nvSpPr>
        <p:spPr>
          <a:xfrm>
            <a:off x="9135121" y="4483236"/>
            <a:ext cx="2411052" cy="1161574"/>
          </a:xfrm>
          <a:prstGeom prst="rect">
            <a:avLst/>
          </a:prstGeom>
          <a:solidFill>
            <a:srgbClr val="BCD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Yaklaşık Maliyet Derslik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Başına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1.418.000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₺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`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Düz Ok Bağlayıcısı 28"/>
          <p:cNvCxnSpPr/>
          <p:nvPr/>
        </p:nvCxnSpPr>
        <p:spPr>
          <a:xfrm flipV="1">
            <a:off x="8372879" y="5087005"/>
            <a:ext cx="753277" cy="491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etin kutusu 22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Eğitimde Hedeflerimiz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4" name="Tablo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774901"/>
              </p:ext>
            </p:extLst>
          </p:nvPr>
        </p:nvGraphicFramePr>
        <p:xfrm>
          <a:off x="683810" y="1366796"/>
          <a:ext cx="5965565" cy="2660785"/>
        </p:xfrm>
        <a:graphic>
          <a:graphicData uri="http://schemas.openxmlformats.org/drawingml/2006/table">
            <a:tbl>
              <a:tblPr/>
              <a:tblGrid>
                <a:gridCol w="1633855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2165855">
                  <a:extLst>
                    <a:ext uri="{9D8B030D-6E8A-4147-A177-3AD203B41FA5}">
                      <a16:colId xmlns:a16="http://schemas.microsoft.com/office/drawing/2014/main" val="2102746499"/>
                    </a:ext>
                  </a:extLst>
                </a:gridCol>
                <a:gridCol w="2165855">
                  <a:extLst>
                    <a:ext uri="{9D8B030D-6E8A-4147-A177-3AD203B41FA5}">
                      <a16:colId xmlns:a16="http://schemas.microsoft.com/office/drawing/2014/main" val="4117422061"/>
                    </a:ext>
                  </a:extLst>
                </a:gridCol>
              </a:tblGrid>
              <a:tr h="532157"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5587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600" b="1" spc="-10" dirty="0" smtClean="0">
                          <a:latin typeface="+mn-lt"/>
                        </a:rPr>
                        <a:t>Bingöl (%)</a:t>
                      </a:r>
                      <a:endParaRPr sz="1600" b="1" dirty="0">
                        <a:latin typeface="+mn-lt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600" b="1" spc="-10" dirty="0" smtClean="0">
                          <a:latin typeface="+mn-lt"/>
                        </a:rPr>
                        <a:t>Türkiye (%)</a:t>
                      </a:r>
                      <a:endParaRPr lang="tr-TR" sz="1600" b="1" dirty="0">
                        <a:latin typeface="+mn-lt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38272"/>
                  </a:ext>
                </a:extLst>
              </a:tr>
              <a:tr h="532157">
                <a:tc vMerge="1">
                  <a:txBody>
                    <a:bodyPr/>
                    <a:lstStyle/>
                    <a:p>
                      <a:pPr marL="4572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3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 smtClean="0">
                        <a:latin typeface="+mn-lt"/>
                        <a:cs typeface="Calibri"/>
                      </a:endParaRPr>
                    </a:p>
                  </a:txBody>
                  <a:tcPr marL="0" marR="0" marT="5587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06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600" b="1" dirty="0" smtClean="0">
                          <a:latin typeface="+mn-lt"/>
                        </a:rPr>
                        <a:t>2022-2023</a:t>
                      </a:r>
                      <a:endParaRPr sz="1600" b="1" dirty="0">
                        <a:latin typeface="+mn-lt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600" b="1" dirty="0" smtClean="0">
                          <a:latin typeface="+mn-lt"/>
                        </a:rPr>
                        <a:t>2022-2023</a:t>
                      </a:r>
                      <a:endParaRPr sz="1600" b="1" dirty="0">
                        <a:latin typeface="+mn-lt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154733"/>
                  </a:ext>
                </a:extLst>
              </a:tr>
              <a:tr h="532157">
                <a:tc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600" b="1" dirty="0" smtClean="0">
                          <a:latin typeface="+mn-lt"/>
                        </a:rPr>
                        <a:t>3-5 Yaş</a:t>
                      </a:r>
                      <a:endParaRPr sz="16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600" spc="-5" dirty="0" smtClean="0">
                          <a:latin typeface="+mn-lt"/>
                        </a:rPr>
                        <a:t>45,43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600" dirty="0" smtClean="0">
                          <a:latin typeface="+mn-lt"/>
                        </a:rPr>
                        <a:t>51,38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177414"/>
                  </a:ext>
                </a:extLst>
              </a:tr>
              <a:tr h="532157">
                <a:tc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600" b="1" dirty="0" smtClean="0">
                          <a:latin typeface="+mn-lt"/>
                        </a:rPr>
                        <a:t>4-5 Yaş</a:t>
                      </a:r>
                      <a:endParaRPr sz="16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600" spc="-5" dirty="0" smtClean="0">
                          <a:latin typeface="+mn-lt"/>
                        </a:rPr>
                        <a:t>58,65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600" dirty="0" smtClean="0">
                          <a:latin typeface="+mn-lt"/>
                        </a:rPr>
                        <a:t>63,55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232892"/>
                  </a:ext>
                </a:extLst>
              </a:tr>
              <a:tr h="532157">
                <a:tc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600" b="1" dirty="0" smtClean="0">
                          <a:latin typeface="+mn-lt"/>
                        </a:rPr>
                        <a:t>5 Yaş</a:t>
                      </a:r>
                      <a:endParaRPr sz="16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600" dirty="0" smtClean="0">
                          <a:latin typeface="+mn-lt"/>
                          <a:cs typeface="+mn-cs"/>
                        </a:rPr>
                        <a:t>87,08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600" dirty="0" smtClean="0">
                          <a:latin typeface="+mn-lt"/>
                        </a:rPr>
                        <a:t>84,95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014650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24" y="1366795"/>
            <a:ext cx="4800750" cy="266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923178"/>
              </p:ext>
            </p:extLst>
          </p:nvPr>
        </p:nvGraphicFramePr>
        <p:xfrm>
          <a:off x="6113930" y="4518211"/>
          <a:ext cx="5447542" cy="1786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6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0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534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400" b="0" dirty="0" smtClean="0">
                          <a:latin typeface="Calibri"/>
                          <a:cs typeface="Calibri"/>
                        </a:rPr>
                        <a:t>Fakülte</a:t>
                      </a:r>
                      <a:endParaRPr sz="14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400" spc="-5" dirty="0">
                          <a:latin typeface="Calibri"/>
                          <a:cs typeface="Calibri"/>
                        </a:rPr>
                        <a:t>10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534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400" b="0" dirty="0" smtClean="0">
                          <a:latin typeface="Calibri"/>
                          <a:cs typeface="Calibri"/>
                        </a:rPr>
                        <a:t>Yüksekokul (6’sı Meslek Yüksekokulu)</a:t>
                      </a:r>
                      <a:endParaRPr sz="14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7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305858"/>
                  </a:ext>
                </a:extLst>
              </a:tr>
              <a:tr h="446534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0" dirty="0" smtClean="0">
                          <a:latin typeface="Calibri"/>
                          <a:cs typeface="Calibri"/>
                        </a:rPr>
                        <a:t>Enstitü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400" spc="-5" dirty="0">
                          <a:latin typeface="Calibri"/>
                          <a:cs typeface="Calibri"/>
                        </a:rPr>
                        <a:t>5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534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0" dirty="0" smtClean="0">
                          <a:latin typeface="Calibri"/>
                          <a:cs typeface="Calibri"/>
                        </a:rPr>
                        <a:t>Araştırma Merkezi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18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957403"/>
                  </a:ext>
                </a:extLst>
              </a:tr>
            </a:tbl>
          </a:graphicData>
        </a:graphic>
      </p:graphicFrame>
      <p:sp>
        <p:nvSpPr>
          <p:cNvPr id="12" name="Metin kutusu 11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Bingöl Üniversitesi</a:t>
            </a: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11" name="object 8"/>
          <p:cNvSpPr txBox="1"/>
          <p:nvPr/>
        </p:nvSpPr>
        <p:spPr>
          <a:xfrm>
            <a:off x="689467" y="976397"/>
            <a:ext cx="10872005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>
              <a:lnSpc>
                <a:spcPct val="100000"/>
              </a:lnSpc>
              <a:spcBef>
                <a:spcPts val="259"/>
              </a:spcBef>
            </a:pPr>
            <a:r>
              <a:rPr lang="tr-TR" sz="1600" b="1" spc="-10" dirty="0">
                <a:solidFill>
                  <a:srgbClr val="FFFFFF"/>
                </a:solidFill>
                <a:cs typeface="Calibri"/>
              </a:rPr>
              <a:t>Öğrenci Sayısı</a:t>
            </a:r>
            <a:endParaRPr sz="1600" dirty="0">
              <a:latin typeface="Calibri"/>
              <a:cs typeface="Calibri"/>
            </a:endParaRPr>
          </a:p>
        </p:txBody>
      </p:sp>
      <p:graphicFrame>
        <p:nvGraphicFramePr>
          <p:cNvPr id="13" name="object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142660"/>
              </p:ext>
            </p:extLst>
          </p:nvPr>
        </p:nvGraphicFramePr>
        <p:xfrm>
          <a:off x="689462" y="1331298"/>
          <a:ext cx="5330489" cy="14394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6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3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858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0" dirty="0" err="1" smtClean="0">
                          <a:latin typeface="Calibri"/>
                          <a:cs typeface="Calibri"/>
                        </a:rPr>
                        <a:t>Önlisans</a:t>
                      </a:r>
                      <a:r>
                        <a:rPr lang="tr-TR" sz="1500" b="0" dirty="0" smtClean="0">
                          <a:latin typeface="Calibri"/>
                          <a:cs typeface="Calibri"/>
                        </a:rPr>
                        <a:t> Öğrenci</a:t>
                      </a:r>
                      <a:r>
                        <a:rPr lang="tr-TR" sz="1500" b="0" baseline="0" dirty="0" smtClean="0">
                          <a:latin typeface="Calibri"/>
                          <a:cs typeface="Calibri"/>
                        </a:rPr>
                        <a:t> Sayısı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8.511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293051"/>
                  </a:ext>
                </a:extLst>
              </a:tr>
              <a:tr h="359858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0" dirty="0" smtClean="0">
                          <a:latin typeface="Calibri"/>
                          <a:cs typeface="Calibri"/>
                        </a:rPr>
                        <a:t>Lisans Öğrenci Sayısı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8.810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701961"/>
                  </a:ext>
                </a:extLst>
              </a:tr>
              <a:tr h="359858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0" dirty="0" smtClean="0">
                          <a:latin typeface="Calibri"/>
                          <a:cs typeface="Calibri"/>
                        </a:rPr>
                        <a:t>Lisansüstü Öğrenci Sayısı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1.588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863374"/>
                  </a:ext>
                </a:extLst>
              </a:tr>
              <a:tr h="359858">
                <a:tc>
                  <a:txBody>
                    <a:bodyPr/>
                    <a:lstStyle/>
                    <a:p>
                      <a:pPr marL="520700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1" dirty="0">
                          <a:latin typeface="Calibri"/>
                          <a:cs typeface="Calibri"/>
                        </a:rPr>
                        <a:t>Toplam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18.909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489054"/>
                  </a:ext>
                </a:extLst>
              </a:tr>
            </a:tbl>
          </a:graphicData>
        </a:graphic>
      </p:graphicFrame>
      <p:sp>
        <p:nvSpPr>
          <p:cNvPr id="15" name="object 8"/>
          <p:cNvSpPr txBox="1"/>
          <p:nvPr/>
        </p:nvSpPr>
        <p:spPr>
          <a:xfrm>
            <a:off x="689462" y="3167502"/>
            <a:ext cx="5330489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>
              <a:lnSpc>
                <a:spcPct val="100000"/>
              </a:lnSpc>
              <a:spcBef>
                <a:spcPts val="259"/>
              </a:spcBef>
            </a:pPr>
            <a:r>
              <a:rPr lang="tr-TR" sz="1600" b="1" spc="-10" dirty="0">
                <a:solidFill>
                  <a:srgbClr val="FFFFFF"/>
                </a:solidFill>
                <a:cs typeface="Calibri"/>
              </a:rPr>
              <a:t>Personel Sayısı</a:t>
            </a:r>
            <a:endParaRPr sz="1600" dirty="0">
              <a:latin typeface="Calibri"/>
              <a:cs typeface="Calibri"/>
            </a:endParaRPr>
          </a:p>
        </p:txBody>
      </p:sp>
      <p:graphicFrame>
        <p:nvGraphicFramePr>
          <p:cNvPr id="16" name="object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296353"/>
              </p:ext>
            </p:extLst>
          </p:nvPr>
        </p:nvGraphicFramePr>
        <p:xfrm>
          <a:off x="689463" y="3515430"/>
          <a:ext cx="5330489" cy="2788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6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3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244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400" b="0" dirty="0">
                          <a:latin typeface="Calibri"/>
                          <a:cs typeface="Calibri"/>
                        </a:rPr>
                        <a:t>Profesör</a:t>
                      </a:r>
                      <a:endParaRPr sz="14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400" b="0" dirty="0" smtClean="0">
                          <a:latin typeface="Calibri"/>
                          <a:cs typeface="Calibri"/>
                        </a:rPr>
                        <a:t>55</a:t>
                      </a:r>
                      <a:endParaRPr sz="1400" b="0" dirty="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433956"/>
                  </a:ext>
                </a:extLst>
              </a:tr>
              <a:tr h="326244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400" b="0" dirty="0">
                          <a:latin typeface="Calibri"/>
                          <a:cs typeface="Calibri"/>
                        </a:rPr>
                        <a:t>Doçent</a:t>
                      </a:r>
                      <a:endParaRPr sz="14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400" b="0" dirty="0" smtClean="0">
                          <a:latin typeface="Calibri"/>
                          <a:cs typeface="Calibri"/>
                        </a:rPr>
                        <a:t>62</a:t>
                      </a:r>
                      <a:endParaRPr sz="1400" b="0" dirty="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815919"/>
                  </a:ext>
                </a:extLst>
              </a:tr>
              <a:tr h="340990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0" dirty="0">
                          <a:latin typeface="Calibri"/>
                          <a:cs typeface="Calibri"/>
                        </a:rPr>
                        <a:t>Doktor Öğretim Üyesi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500" b="0" dirty="0" smtClean="0">
                          <a:latin typeface="Calibri"/>
                          <a:cs typeface="Calibri"/>
                        </a:rPr>
                        <a:t>244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738852"/>
                  </a:ext>
                </a:extLst>
              </a:tr>
              <a:tr h="340990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0" dirty="0">
                          <a:latin typeface="Calibri"/>
                          <a:cs typeface="Calibri"/>
                        </a:rPr>
                        <a:t>Öğretim Görevlisi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500" b="0" dirty="0" smtClean="0">
                          <a:latin typeface="Calibri"/>
                          <a:cs typeface="Calibri"/>
                        </a:rPr>
                        <a:t>223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457855"/>
                  </a:ext>
                </a:extLst>
              </a:tr>
              <a:tr h="340990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0" dirty="0">
                          <a:latin typeface="Calibri"/>
                          <a:cs typeface="Calibri"/>
                        </a:rPr>
                        <a:t>Araştırma Görevlisi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500" b="0" dirty="0" smtClean="0">
                          <a:latin typeface="Calibri"/>
                          <a:cs typeface="Calibri"/>
                        </a:rPr>
                        <a:t>123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735769"/>
                  </a:ext>
                </a:extLst>
              </a:tr>
              <a:tr h="340990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0" dirty="0">
                          <a:latin typeface="Calibri"/>
                          <a:cs typeface="Calibri"/>
                        </a:rPr>
                        <a:t>İdari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500" b="0" dirty="0" smtClean="0">
                          <a:latin typeface="Calibri"/>
                          <a:cs typeface="Calibri"/>
                        </a:rPr>
                        <a:t>369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66908"/>
                  </a:ext>
                </a:extLst>
              </a:tr>
              <a:tr h="340990">
                <a:tc>
                  <a:txBody>
                    <a:bodyPr/>
                    <a:lstStyle/>
                    <a:p>
                      <a:pPr marL="520700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0" dirty="0">
                          <a:latin typeface="Calibri"/>
                          <a:cs typeface="Calibri"/>
                        </a:rPr>
                        <a:t>Diğer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500" b="0" dirty="0" smtClean="0">
                          <a:latin typeface="Calibri"/>
                          <a:cs typeface="Calibri"/>
                        </a:rPr>
                        <a:t>310</a:t>
                      </a:r>
                      <a:endParaRPr sz="1500" b="0" dirty="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089848"/>
                  </a:ext>
                </a:extLst>
              </a:tr>
              <a:tr h="340990">
                <a:tc>
                  <a:txBody>
                    <a:bodyPr/>
                    <a:lstStyle/>
                    <a:p>
                      <a:pPr marL="520700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tr-TR" sz="1500" b="1" dirty="0">
                          <a:latin typeface="Calibri"/>
                          <a:cs typeface="Calibri"/>
                        </a:rPr>
                        <a:t>Toplam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066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tr-TR" sz="1500" b="1" dirty="0" smtClean="0">
                          <a:latin typeface="Calibri"/>
                          <a:cs typeface="Calibri"/>
                        </a:rPr>
                        <a:t>1.386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128024"/>
                  </a:ext>
                </a:extLst>
              </a:tr>
            </a:tbl>
          </a:graphicData>
        </a:graphic>
      </p:graphicFrame>
      <p:sp>
        <p:nvSpPr>
          <p:cNvPr id="18" name="object 8"/>
          <p:cNvSpPr txBox="1"/>
          <p:nvPr/>
        </p:nvSpPr>
        <p:spPr>
          <a:xfrm>
            <a:off x="6113930" y="4167270"/>
            <a:ext cx="5447542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>
              <a:lnSpc>
                <a:spcPct val="100000"/>
              </a:lnSpc>
              <a:spcBef>
                <a:spcPts val="259"/>
              </a:spcBef>
            </a:pPr>
            <a:r>
              <a:rPr lang="tr-TR" sz="1600" b="1" spc="-10" dirty="0">
                <a:solidFill>
                  <a:srgbClr val="FFFFFF"/>
                </a:solidFill>
                <a:cs typeface="Calibri"/>
              </a:rPr>
              <a:t>Bölüm Sayısı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29" y="1331298"/>
            <a:ext cx="5447543" cy="27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0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/>
          <p:cNvSpPr txBox="1"/>
          <p:nvPr/>
        </p:nvSpPr>
        <p:spPr>
          <a:xfrm>
            <a:off x="689466" y="976397"/>
            <a:ext cx="11170839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Yükseköğretim</a:t>
            </a:r>
            <a:r>
              <a:rPr kumimoji="0" lang="tr-TR" sz="1600" b="1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600" b="1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Yurtları 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(2023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689465" y="4078942"/>
            <a:ext cx="4608675" cy="62918"/>
          </a:xfrm>
          <a:custGeom>
            <a:avLst/>
            <a:gdLst/>
            <a:ahLst/>
            <a:cxnLst/>
            <a:rect l="l" t="t" r="r" b="b"/>
            <a:pathLst>
              <a:path w="10158095">
                <a:moveTo>
                  <a:pt x="0" y="0"/>
                </a:moveTo>
                <a:lnTo>
                  <a:pt x="10157841" y="0"/>
                </a:lnTo>
              </a:path>
            </a:pathLst>
          </a:custGeom>
          <a:ln w="6096">
            <a:solidFill>
              <a:srgbClr val="5B9BD4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132561" y="4488501"/>
            <a:ext cx="1689042" cy="116694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Toplam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18.909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üniversite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öğrencisi</a:t>
            </a:r>
          </a:p>
        </p:txBody>
      </p:sp>
      <p:sp>
        <p:nvSpPr>
          <p:cNvPr id="18" name="Yuvarlatılmış Dikdörtgen 17"/>
          <p:cNvSpPr/>
          <p:nvPr/>
        </p:nvSpPr>
        <p:spPr>
          <a:xfrm>
            <a:off x="3140878" y="4488501"/>
            <a:ext cx="1689042" cy="116694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4.893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yatak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kapasiteli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nn-N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adet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Devlet 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yur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</a:t>
            </a:r>
            <a:endParaRPr kumimoji="0" lang="nn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Öğrenci Yurtları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graphicFrame>
        <p:nvGraphicFramePr>
          <p:cNvPr id="16" name="Tabl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362475"/>
              </p:ext>
            </p:extLst>
          </p:nvPr>
        </p:nvGraphicFramePr>
        <p:xfrm>
          <a:off x="689465" y="1387831"/>
          <a:ext cx="4608675" cy="2455998"/>
        </p:xfrm>
        <a:graphic>
          <a:graphicData uri="http://schemas.openxmlformats.org/drawingml/2006/table">
            <a:tbl>
              <a:tblPr/>
              <a:tblGrid>
                <a:gridCol w="435713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742050">
                  <a:extLst>
                    <a:ext uri="{9D8B030D-6E8A-4147-A177-3AD203B41FA5}">
                      <a16:colId xmlns:a16="http://schemas.microsoft.com/office/drawing/2014/main" val="1322678312"/>
                    </a:ext>
                  </a:extLst>
                </a:gridCol>
                <a:gridCol w="1197174">
                  <a:extLst>
                    <a:ext uri="{9D8B030D-6E8A-4147-A177-3AD203B41FA5}">
                      <a16:colId xmlns:a16="http://schemas.microsoft.com/office/drawing/2014/main" val="2102746499"/>
                    </a:ext>
                  </a:extLst>
                </a:gridCol>
                <a:gridCol w="1233738">
                  <a:extLst>
                    <a:ext uri="{9D8B030D-6E8A-4147-A177-3AD203B41FA5}">
                      <a16:colId xmlns:a16="http://schemas.microsoft.com/office/drawing/2014/main" val="4117422061"/>
                    </a:ext>
                  </a:extLst>
                </a:gridCol>
              </a:tblGrid>
              <a:tr h="409333">
                <a:tc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Yurt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Kapasitesi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77414"/>
                  </a:ext>
                </a:extLst>
              </a:tr>
              <a:tr h="409333">
                <a:tc rowSpan="2"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Devlet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vert="vert27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dirty="0"/>
                        <a:t>Kız Yurdu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spc="-5" dirty="0"/>
                        <a:t>2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54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1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dirty="0" smtClean="0">
                          <a:latin typeface="+mn-lt"/>
                          <a:cs typeface="+mn-cs"/>
                        </a:rPr>
                        <a:t>3.055</a:t>
                      </a:r>
                      <a:endParaRPr lang="tr-TR" sz="1500" dirty="0" smtClean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232892"/>
                  </a:ext>
                </a:extLst>
              </a:tr>
              <a:tr h="409333">
                <a:tc vMerge="1"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dirty="0"/>
                        <a:t>Erkek Yurdu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dirty="0"/>
                        <a:t>3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dirty="0" smtClean="0">
                          <a:latin typeface="+mn-lt"/>
                          <a:cs typeface="+mn-cs"/>
                        </a:rPr>
                        <a:t>1.838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014650"/>
                  </a:ext>
                </a:extLst>
              </a:tr>
              <a:tr h="409333">
                <a:tc rowSpan="2"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Özel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vert="vert27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dirty="0"/>
                        <a:t>Kız Yurdu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dirty="0" smtClean="0">
                          <a:latin typeface="Calibri"/>
                          <a:cs typeface="Calibri"/>
                        </a:rPr>
                        <a:t>2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dirty="0" smtClean="0">
                          <a:latin typeface="Calibri"/>
                          <a:cs typeface="Calibri"/>
                        </a:rPr>
                        <a:t>211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742276"/>
                  </a:ext>
                </a:extLst>
              </a:tr>
              <a:tr h="409333">
                <a:tc vMerge="1"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dirty="0"/>
                        <a:t>Erkek Yurdu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dirty="0" smtClean="0">
                          <a:latin typeface="Calibri"/>
                          <a:cs typeface="Calibri"/>
                        </a:rPr>
                        <a:t>2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dirty="0" smtClean="0">
                          <a:latin typeface="Calibri"/>
                          <a:cs typeface="Calibri"/>
                        </a:rPr>
                        <a:t>238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544360"/>
                  </a:ext>
                </a:extLst>
              </a:tr>
              <a:tr h="409333">
                <a:tc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dirty="0"/>
                        <a:t>Toplam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b="1" dirty="0">
                          <a:latin typeface="Calibri"/>
                          <a:cs typeface="Calibri"/>
                        </a:rPr>
                        <a:t>9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b="1" dirty="0" smtClean="0">
                          <a:latin typeface="Calibri"/>
                          <a:cs typeface="Calibri"/>
                        </a:rPr>
                        <a:t>5.342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003141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4" y="1343951"/>
            <a:ext cx="6526305" cy="500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/>
          <p:cNvSpPr txBox="1"/>
          <p:nvPr/>
        </p:nvSpPr>
        <p:spPr>
          <a:xfrm>
            <a:off x="689466" y="976397"/>
            <a:ext cx="10859531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>
              <a:lnSpc>
                <a:spcPct val="100000"/>
              </a:lnSpc>
              <a:spcBef>
                <a:spcPts val="259"/>
              </a:spcBef>
            </a:pPr>
            <a:r>
              <a:rPr lang="tr-TR" sz="1600" b="1" spc="-10" dirty="0">
                <a:solidFill>
                  <a:srgbClr val="FFFFFF"/>
                </a:solidFill>
                <a:cs typeface="Calibri"/>
              </a:rPr>
              <a:t>Din Hizmetleri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Din Hizmetleri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47974"/>
              </p:ext>
            </p:extLst>
          </p:nvPr>
        </p:nvGraphicFramePr>
        <p:xfrm>
          <a:off x="689467" y="1396113"/>
          <a:ext cx="6181596" cy="4728240"/>
        </p:xfrm>
        <a:graphic>
          <a:graphicData uri="http://schemas.openxmlformats.org/drawingml/2006/table">
            <a:tbl>
              <a:tblPr/>
              <a:tblGrid>
                <a:gridCol w="3689207">
                  <a:extLst>
                    <a:ext uri="{9D8B030D-6E8A-4147-A177-3AD203B41FA5}">
                      <a16:colId xmlns:a16="http://schemas.microsoft.com/office/drawing/2014/main" val="1322678312"/>
                    </a:ext>
                  </a:extLst>
                </a:gridCol>
                <a:gridCol w="2492389">
                  <a:extLst>
                    <a:ext uri="{9D8B030D-6E8A-4147-A177-3AD203B41FA5}">
                      <a16:colId xmlns:a16="http://schemas.microsoft.com/office/drawing/2014/main" val="2102746499"/>
                    </a:ext>
                  </a:extLst>
                </a:gridCol>
              </a:tblGrid>
              <a:tr h="591030">
                <a:tc>
                  <a:txBody>
                    <a:bodyPr/>
                    <a:lstStyle/>
                    <a:p>
                      <a:pPr marL="9360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strike="noStrike" spc="-1" dirty="0"/>
                        <a:t>Cami Sayısı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b="0" strike="noStrike" spc="-7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635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177414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pPr marL="9360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strike="noStrike" spc="-1" dirty="0"/>
                        <a:t>Kur’an Kursu Sayısı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232892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pPr marL="9360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strike="noStrike" spc="-1" dirty="0"/>
                        <a:t>Kur’an Kursu Öğrenci Sayısı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2.590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014650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pPr marL="9360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strike="noStrike" spc="-1" dirty="0"/>
                        <a:t>Hafızlık Kursu Sayısı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742276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pPr marL="9360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strike="noStrike" spc="-1" dirty="0"/>
                        <a:t>İmam-Hatip Sayısı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497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544360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pPr marL="9360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strike="noStrike" spc="-1" dirty="0"/>
                        <a:t>Müezzin-Kayyım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003141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pPr marL="9360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strike="noStrike" spc="-1" dirty="0"/>
                        <a:t>Kur’an Kursu Öğreticisi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115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695877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pPr marL="9360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strike="noStrike" spc="-1" dirty="0"/>
                        <a:t>Geçici Kur’an Kursu Öğreticisi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698803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93" y="1396113"/>
            <a:ext cx="4503304" cy="4728240"/>
          </a:xfrm>
          <a:prstGeom prst="rect">
            <a:avLst/>
          </a:prstGeom>
        </p:spPr>
      </p:pic>
      <p:sp>
        <p:nvSpPr>
          <p:cNvPr id="10" name="object 14"/>
          <p:cNvSpPr txBox="1"/>
          <p:nvPr/>
        </p:nvSpPr>
        <p:spPr>
          <a:xfrm>
            <a:off x="10156802" y="5823388"/>
            <a:ext cx="1365300" cy="265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Ulucami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6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9"/>
          <p:cNvSpPr txBox="1"/>
          <p:nvPr/>
        </p:nvSpPr>
        <p:spPr>
          <a:xfrm>
            <a:off x="684578" y="975621"/>
            <a:ext cx="5588496" cy="278922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2384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Hastaneler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 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Yatak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Sayıları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(20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object 13"/>
          <p:cNvSpPr txBox="1"/>
          <p:nvPr/>
        </p:nvSpPr>
        <p:spPr>
          <a:xfrm>
            <a:off x="6498167" y="5845295"/>
            <a:ext cx="5034116" cy="309699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 w="9144">
            <a:noFill/>
          </a:ln>
        </p:spPr>
        <p:txBody>
          <a:bodyPr vert="horz" wrap="square" lIns="0" tIns="32384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Nitelikli </a:t>
            </a:r>
            <a:r>
              <a:rPr kumimoji="0" lang="tr-TR" sz="18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yatak </a:t>
            </a:r>
            <a:r>
              <a:rPr kumimoji="0" lang="tr-TR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oranı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%65,6’</a:t>
            </a:r>
            <a:r>
              <a:rPr kumimoji="0" lang="tr-TR" sz="1800" b="1" i="0" u="none" strike="noStrike" kern="1200" cap="none" spc="-4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dır</a:t>
            </a:r>
            <a:r>
              <a:rPr kumimoji="0" lang="tr-TR" sz="1800" b="1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4" name="object 29"/>
          <p:cNvSpPr txBox="1"/>
          <p:nvPr/>
        </p:nvSpPr>
        <p:spPr>
          <a:xfrm>
            <a:off x="6498167" y="972858"/>
            <a:ext cx="5034116" cy="278922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2384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10.000 Kişiye Düşen Hekim ve Yatak Sayısı (2023)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27"/>
          <p:cNvSpPr/>
          <p:nvPr/>
        </p:nvSpPr>
        <p:spPr>
          <a:xfrm>
            <a:off x="6372461" y="972858"/>
            <a:ext cx="164225" cy="5182136"/>
          </a:xfrm>
          <a:custGeom>
            <a:avLst/>
            <a:gdLst/>
            <a:ahLst/>
            <a:cxnLst/>
            <a:rect l="l" t="t" r="r" b="b"/>
            <a:pathLst>
              <a:path h="3876040">
                <a:moveTo>
                  <a:pt x="0" y="0"/>
                </a:moveTo>
                <a:lnTo>
                  <a:pt x="0" y="3875786"/>
                </a:lnTo>
              </a:path>
            </a:pathLst>
          </a:custGeom>
          <a:ln w="19050">
            <a:solidFill>
              <a:srgbClr val="BCD6ED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29"/>
          <p:cNvSpPr txBox="1"/>
          <p:nvPr/>
        </p:nvSpPr>
        <p:spPr>
          <a:xfrm>
            <a:off x="686999" y="3468803"/>
            <a:ext cx="5586075" cy="278922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2384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Personel Durumu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Sağlık</a:t>
            </a: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graphicFrame>
        <p:nvGraphicFramePr>
          <p:cNvPr id="13" name="Tablo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738103"/>
              </p:ext>
            </p:extLst>
          </p:nvPr>
        </p:nvGraphicFramePr>
        <p:xfrm>
          <a:off x="684579" y="1370185"/>
          <a:ext cx="5588495" cy="1663538"/>
        </p:xfrm>
        <a:graphic>
          <a:graphicData uri="http://schemas.openxmlformats.org/drawingml/2006/table">
            <a:tbl>
              <a:tblPr/>
              <a:tblGrid>
                <a:gridCol w="471119">
                  <a:extLst>
                    <a:ext uri="{9D8B030D-6E8A-4147-A177-3AD203B41FA5}">
                      <a16:colId xmlns:a16="http://schemas.microsoft.com/office/drawing/2014/main" val="1322678312"/>
                    </a:ext>
                  </a:extLst>
                </a:gridCol>
                <a:gridCol w="2775995">
                  <a:extLst>
                    <a:ext uri="{9D8B030D-6E8A-4147-A177-3AD203B41FA5}">
                      <a16:colId xmlns:a16="http://schemas.microsoft.com/office/drawing/2014/main" val="2102746499"/>
                    </a:ext>
                  </a:extLst>
                </a:gridCol>
                <a:gridCol w="1060276">
                  <a:extLst>
                    <a:ext uri="{9D8B030D-6E8A-4147-A177-3AD203B41FA5}">
                      <a16:colId xmlns:a16="http://schemas.microsoft.com/office/drawing/2014/main" val="635708914"/>
                    </a:ext>
                  </a:extLst>
                </a:gridCol>
                <a:gridCol w="1281105">
                  <a:extLst>
                    <a:ext uri="{9D8B030D-6E8A-4147-A177-3AD203B41FA5}">
                      <a16:colId xmlns:a16="http://schemas.microsoft.com/office/drawing/2014/main" val="3319546673"/>
                    </a:ext>
                  </a:extLst>
                </a:gridCol>
              </a:tblGrid>
              <a:tr h="4015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42644">
                        <a:lnSpc>
                          <a:spcPct val="100000"/>
                        </a:lnSpc>
                        <a:spcBef>
                          <a:spcPts val="1305"/>
                        </a:spcBef>
                      </a:pPr>
                      <a:r>
                        <a:rPr sz="1400" b="1" spc="-5" dirty="0">
                          <a:latin typeface="+mn-lt"/>
                          <a:cs typeface="Calibri"/>
                        </a:rPr>
                        <a:t>Hastane</a:t>
                      </a:r>
                      <a:r>
                        <a:rPr sz="1400" b="1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+mn-lt"/>
                          <a:cs typeface="Calibri"/>
                        </a:rPr>
                        <a:t>Adı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6573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5"/>
                        </a:spcBef>
                      </a:pPr>
                      <a:r>
                        <a:rPr sz="1400" b="1" spc="-10" dirty="0">
                          <a:latin typeface="+mn-lt"/>
                          <a:cs typeface="Calibri"/>
                        </a:rPr>
                        <a:t>Sayısı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6573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305"/>
                        </a:spcBef>
                      </a:pPr>
                      <a:r>
                        <a:rPr sz="1400" b="1" spc="-30" dirty="0">
                          <a:latin typeface="+mn-lt"/>
                          <a:cs typeface="Calibri"/>
                        </a:rPr>
                        <a:t>Yatak</a:t>
                      </a:r>
                      <a:r>
                        <a:rPr sz="1400" b="1" spc="-4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+mn-lt"/>
                          <a:cs typeface="Calibri"/>
                        </a:rPr>
                        <a:t>Sayısı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6573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77414"/>
                  </a:ext>
                </a:extLst>
              </a:tr>
              <a:tr h="315487"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400" dirty="0">
                          <a:latin typeface="+mn-lt"/>
                          <a:cs typeface="Calibri"/>
                        </a:rPr>
                        <a:t>1</a:t>
                      </a: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Bingöl Devlet Hastanesi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tr-TR" sz="1400" spc="-5" dirty="0" smtClean="0">
                          <a:latin typeface="+mn-lt"/>
                          <a:cs typeface="Calibri"/>
                        </a:rPr>
                        <a:t>475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232892"/>
                  </a:ext>
                </a:extLst>
              </a:tr>
              <a:tr h="315487"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400" dirty="0">
                          <a:latin typeface="+mn-lt"/>
                          <a:cs typeface="Calibri"/>
                        </a:rPr>
                        <a:t>İlçe </a:t>
                      </a:r>
                      <a:r>
                        <a:rPr sz="1400" spc="-5" dirty="0" err="1">
                          <a:latin typeface="+mn-lt"/>
                          <a:cs typeface="Calibri"/>
                        </a:rPr>
                        <a:t>Devlet</a:t>
                      </a:r>
                      <a:r>
                        <a:rPr sz="1400" spc="-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spc="-5" dirty="0" err="1">
                          <a:latin typeface="+mn-lt"/>
                          <a:cs typeface="Calibri"/>
                        </a:rPr>
                        <a:t>Hastane</a:t>
                      </a:r>
                      <a:r>
                        <a:rPr lang="tr-TR" sz="1400" spc="-5" dirty="0" err="1">
                          <a:latin typeface="+mn-lt"/>
                          <a:cs typeface="Calibri"/>
                        </a:rPr>
                        <a:t>leri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400" dirty="0">
                          <a:latin typeface="+mn-lt"/>
                          <a:cs typeface="Calibri"/>
                        </a:rPr>
                        <a:t>5</a:t>
                      </a: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210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769313"/>
                  </a:ext>
                </a:extLst>
              </a:tr>
              <a:tr h="315487"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tr-TR" sz="1400" spc="-10" dirty="0">
                          <a:latin typeface="+mn-lt"/>
                          <a:cs typeface="Calibri"/>
                        </a:rPr>
                        <a:t>Özel Hastane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31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154584"/>
                  </a:ext>
                </a:extLst>
              </a:tr>
              <a:tr h="315487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400" b="1" spc="-25" dirty="0">
                          <a:solidFill>
                            <a:srgbClr val="C00000"/>
                          </a:solidFill>
                          <a:latin typeface="+mn-lt"/>
                          <a:cs typeface="Calibri"/>
                        </a:rPr>
                        <a:t>Toplam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tr-TR" sz="1400" b="1" dirty="0" smtClean="0">
                          <a:solidFill>
                            <a:srgbClr val="C00000"/>
                          </a:solidFill>
                          <a:latin typeface="+mn-lt"/>
                          <a:cs typeface="Calibri"/>
                        </a:rPr>
                        <a:t>7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tr-TR" sz="1400" b="1" dirty="0" smtClean="0">
                          <a:solidFill>
                            <a:srgbClr val="C00000"/>
                          </a:solidFill>
                          <a:latin typeface="+mn-lt"/>
                          <a:cs typeface="Calibri"/>
                        </a:rPr>
                        <a:t>716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445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702689"/>
                  </a:ext>
                </a:extLst>
              </a:tr>
            </a:tbl>
          </a:graphicData>
        </a:graphic>
      </p:graphicFrame>
      <p:graphicFrame>
        <p:nvGraphicFramePr>
          <p:cNvPr id="15" name="Tablo 14"/>
          <p:cNvGraphicFramePr>
            <a:graphicFrameLocks noGrp="1"/>
          </p:cNvGraphicFramePr>
          <p:nvPr>
            <p:extLst/>
          </p:nvPr>
        </p:nvGraphicFramePr>
        <p:xfrm>
          <a:off x="694891" y="3868615"/>
          <a:ext cx="5580608" cy="2286379"/>
        </p:xfrm>
        <a:graphic>
          <a:graphicData uri="http://schemas.openxmlformats.org/drawingml/2006/table">
            <a:tbl>
              <a:tblPr/>
              <a:tblGrid>
                <a:gridCol w="2204738">
                  <a:extLst>
                    <a:ext uri="{9D8B030D-6E8A-4147-A177-3AD203B41FA5}">
                      <a16:colId xmlns:a16="http://schemas.microsoft.com/office/drawing/2014/main" val="635708914"/>
                    </a:ext>
                  </a:extLst>
                </a:gridCol>
                <a:gridCol w="3375870">
                  <a:extLst>
                    <a:ext uri="{9D8B030D-6E8A-4147-A177-3AD203B41FA5}">
                      <a16:colId xmlns:a16="http://schemas.microsoft.com/office/drawing/2014/main" val="3319546673"/>
                    </a:ext>
                  </a:extLst>
                </a:gridCol>
              </a:tblGrid>
              <a:tr h="443739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400" spc="-10" dirty="0">
                          <a:latin typeface="Calibri"/>
                          <a:cs typeface="Calibri"/>
                        </a:rPr>
                        <a:t>Uzman Hekim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400" b="1" dirty="0" smtClean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192</a:t>
                      </a:r>
                      <a:endParaRPr sz="1400" b="1" dirty="0">
                        <a:solidFill>
                          <a:srgbClr val="C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232892"/>
                  </a:ext>
                </a:extLst>
              </a:tr>
              <a:tr h="46066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Pratisyen Hekim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400" b="1" dirty="0" smtClean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233</a:t>
                      </a:r>
                      <a:endParaRPr sz="1400" b="1" dirty="0">
                        <a:solidFill>
                          <a:srgbClr val="C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014650"/>
                  </a:ext>
                </a:extLst>
              </a:tr>
              <a:tr h="46066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Aile Hekimi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99</a:t>
                      </a:r>
                      <a:endParaRPr sz="1400" b="1" dirty="0">
                        <a:solidFill>
                          <a:srgbClr val="C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769313"/>
                  </a:ext>
                </a:extLst>
              </a:tr>
              <a:tr h="46066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tr-TR" sz="1400" spc="-15" dirty="0">
                          <a:latin typeface="Calibri"/>
                          <a:cs typeface="Calibri"/>
                        </a:rPr>
                        <a:t>Ebe</a:t>
                      </a:r>
                      <a:r>
                        <a:rPr lang="tr-TR" sz="1400" spc="-15" baseline="0" dirty="0">
                          <a:latin typeface="Calibri"/>
                          <a:cs typeface="Calibri"/>
                        </a:rPr>
                        <a:t> ve Hemşire Sayısı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tr-TR" sz="1400" b="1" dirty="0" smtClean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1.158</a:t>
                      </a:r>
                      <a:endParaRPr sz="1400" b="1" dirty="0">
                        <a:solidFill>
                          <a:srgbClr val="C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154584"/>
                  </a:ext>
                </a:extLst>
              </a:tr>
              <a:tr h="46066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Diğer Sağlık Personeli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tr-TR" sz="1400" b="1" dirty="0" smtClean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2.611</a:t>
                      </a:r>
                      <a:endParaRPr sz="1400" b="1" dirty="0">
                        <a:solidFill>
                          <a:srgbClr val="C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702689"/>
                  </a:ext>
                </a:extLst>
              </a:tr>
            </a:tbl>
          </a:graphicData>
        </a:graphic>
      </p:graphicFrame>
      <p:graphicFrame>
        <p:nvGraphicFramePr>
          <p:cNvPr id="17" name="Grafik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230985"/>
              </p:ext>
            </p:extLst>
          </p:nvPr>
        </p:nvGraphicFramePr>
        <p:xfrm>
          <a:off x="6498167" y="1376039"/>
          <a:ext cx="5034116" cy="434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4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8"/>
          <p:cNvSpPr txBox="1"/>
          <p:nvPr/>
        </p:nvSpPr>
        <p:spPr>
          <a:xfrm>
            <a:off x="692332" y="987753"/>
            <a:ext cx="10848639" cy="278922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2384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Halk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Sağlığı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692339" y="5195559"/>
            <a:ext cx="5672661" cy="983603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635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7493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Sağlıklı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anneler,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sağlıklı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nesiller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493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Sağlık</a:t>
            </a: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  <a14:imgEffect>
                      <a14:brightnessContrast bright="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-168" r="22870" b="168"/>
          <a:stretch/>
        </p:blipFill>
        <p:spPr>
          <a:xfrm>
            <a:off x="6472518" y="1432389"/>
            <a:ext cx="5068453" cy="47467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object 15"/>
          <p:cNvSpPr txBox="1"/>
          <p:nvPr/>
        </p:nvSpPr>
        <p:spPr>
          <a:xfrm>
            <a:off x="9302437" y="5888588"/>
            <a:ext cx="2210541" cy="265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3429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İl Sağlık Müdürlüğü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369796"/>
              </p:ext>
            </p:extLst>
          </p:nvPr>
        </p:nvGraphicFramePr>
        <p:xfrm>
          <a:off x="692334" y="1432389"/>
          <a:ext cx="5672667" cy="1669894"/>
        </p:xfrm>
        <a:graphic>
          <a:graphicData uri="http://schemas.openxmlformats.org/drawingml/2006/table">
            <a:tbl>
              <a:tblPr/>
              <a:tblGrid>
                <a:gridCol w="6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104865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 Ölüm Oranı (</a:t>
                      </a:r>
                      <a:r>
                        <a:rPr lang="tr-T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Yüzbin</a:t>
                      </a:r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Bingöl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0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Türkiye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</a:t>
                      </a:r>
                      <a:endParaRPr lang="tr-T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tr-T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64505"/>
              </p:ext>
            </p:extLst>
          </p:nvPr>
        </p:nvGraphicFramePr>
        <p:xfrm>
          <a:off x="692332" y="3200399"/>
          <a:ext cx="5672667" cy="1900518"/>
        </p:xfrm>
        <a:graphic>
          <a:graphicData uri="http://schemas.openxmlformats.org/drawingml/2006/table">
            <a:tbl>
              <a:tblPr/>
              <a:tblGrid>
                <a:gridCol w="641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635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230533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Bebek Ölüm Oranı (Binde)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4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Bingöl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</a:t>
                      </a:r>
                      <a:endParaRPr lang="tr-T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3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Türkiye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306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674452" y="967721"/>
            <a:ext cx="6252341" cy="5188529"/>
          </a:xfrm>
          <a:prstGeom prst="rect">
            <a:avLst/>
          </a:prstGeom>
          <a:gradFill flip="none" rotWithShape="1">
            <a:gsLst>
              <a:gs pos="0">
                <a:srgbClr val="781E1E"/>
              </a:gs>
              <a:gs pos="50000">
                <a:srgbClr val="AA0000"/>
              </a:gs>
              <a:gs pos="100000">
                <a:srgbClr val="781E1E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626" r="4895" b="1878"/>
          <a:stretch/>
        </p:blipFill>
        <p:spPr>
          <a:xfrm>
            <a:off x="7223432" y="967721"/>
            <a:ext cx="4323716" cy="3063505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</p:pic>
      <p:sp>
        <p:nvSpPr>
          <p:cNvPr id="25" name="object 37"/>
          <p:cNvSpPr/>
          <p:nvPr/>
        </p:nvSpPr>
        <p:spPr>
          <a:xfrm>
            <a:off x="804545" y="1636996"/>
            <a:ext cx="719455" cy="430519"/>
          </a:xfrm>
          <a:custGeom>
            <a:avLst/>
            <a:gdLst/>
            <a:ahLst/>
            <a:cxnLst/>
            <a:rect l="l" t="t" r="r" b="b"/>
            <a:pathLst>
              <a:path w="719454" h="421005">
                <a:moveTo>
                  <a:pt x="649224" y="0"/>
                </a:moveTo>
                <a:lnTo>
                  <a:pt x="70103" y="0"/>
                </a:lnTo>
                <a:lnTo>
                  <a:pt x="42808" y="5506"/>
                </a:lnTo>
                <a:lnTo>
                  <a:pt x="20526" y="20526"/>
                </a:lnTo>
                <a:lnTo>
                  <a:pt x="5506" y="42808"/>
                </a:lnTo>
                <a:lnTo>
                  <a:pt x="0" y="70104"/>
                </a:lnTo>
                <a:lnTo>
                  <a:pt x="0" y="350520"/>
                </a:lnTo>
                <a:lnTo>
                  <a:pt x="5506" y="377815"/>
                </a:lnTo>
                <a:lnTo>
                  <a:pt x="20526" y="400097"/>
                </a:lnTo>
                <a:lnTo>
                  <a:pt x="42808" y="415117"/>
                </a:lnTo>
                <a:lnTo>
                  <a:pt x="70103" y="420624"/>
                </a:lnTo>
                <a:lnTo>
                  <a:pt x="649224" y="420624"/>
                </a:lnTo>
                <a:lnTo>
                  <a:pt x="676519" y="415117"/>
                </a:lnTo>
                <a:lnTo>
                  <a:pt x="698801" y="400097"/>
                </a:lnTo>
                <a:lnTo>
                  <a:pt x="713821" y="377815"/>
                </a:lnTo>
                <a:lnTo>
                  <a:pt x="719327" y="350520"/>
                </a:lnTo>
                <a:lnTo>
                  <a:pt x="719327" y="70104"/>
                </a:lnTo>
                <a:lnTo>
                  <a:pt x="713821" y="42808"/>
                </a:lnTo>
                <a:lnTo>
                  <a:pt x="698801" y="20526"/>
                </a:lnTo>
                <a:lnTo>
                  <a:pt x="676519" y="5506"/>
                </a:lnTo>
                <a:lnTo>
                  <a:pt x="649224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1874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8" name="object 43"/>
          <p:cNvSpPr/>
          <p:nvPr/>
        </p:nvSpPr>
        <p:spPr>
          <a:xfrm>
            <a:off x="804545" y="2409254"/>
            <a:ext cx="713537" cy="433331"/>
          </a:xfrm>
          <a:custGeom>
            <a:avLst/>
            <a:gdLst/>
            <a:ahLst/>
            <a:cxnLst/>
            <a:rect l="l" t="t" r="r" b="b"/>
            <a:pathLst>
              <a:path w="719454" h="421004">
                <a:moveTo>
                  <a:pt x="649224" y="0"/>
                </a:moveTo>
                <a:lnTo>
                  <a:pt x="70103" y="0"/>
                </a:lnTo>
                <a:lnTo>
                  <a:pt x="42808" y="5506"/>
                </a:lnTo>
                <a:lnTo>
                  <a:pt x="20526" y="20526"/>
                </a:lnTo>
                <a:lnTo>
                  <a:pt x="5506" y="42808"/>
                </a:lnTo>
                <a:lnTo>
                  <a:pt x="0" y="70103"/>
                </a:lnTo>
                <a:lnTo>
                  <a:pt x="0" y="350519"/>
                </a:lnTo>
                <a:lnTo>
                  <a:pt x="5506" y="377815"/>
                </a:lnTo>
                <a:lnTo>
                  <a:pt x="20526" y="400097"/>
                </a:lnTo>
                <a:lnTo>
                  <a:pt x="42808" y="415117"/>
                </a:lnTo>
                <a:lnTo>
                  <a:pt x="70103" y="420623"/>
                </a:lnTo>
                <a:lnTo>
                  <a:pt x="649224" y="420623"/>
                </a:lnTo>
                <a:lnTo>
                  <a:pt x="676519" y="415117"/>
                </a:lnTo>
                <a:lnTo>
                  <a:pt x="698801" y="400097"/>
                </a:lnTo>
                <a:lnTo>
                  <a:pt x="713821" y="377815"/>
                </a:lnTo>
                <a:lnTo>
                  <a:pt x="719327" y="350519"/>
                </a:lnTo>
                <a:lnTo>
                  <a:pt x="719327" y="70103"/>
                </a:lnTo>
                <a:lnTo>
                  <a:pt x="713821" y="42808"/>
                </a:lnTo>
                <a:lnTo>
                  <a:pt x="698801" y="20526"/>
                </a:lnTo>
                <a:lnTo>
                  <a:pt x="676519" y="5506"/>
                </a:lnTo>
                <a:lnTo>
                  <a:pt x="649224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1926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9" name="object 45"/>
          <p:cNvSpPr/>
          <p:nvPr/>
        </p:nvSpPr>
        <p:spPr>
          <a:xfrm>
            <a:off x="804544" y="3201146"/>
            <a:ext cx="719455" cy="436284"/>
          </a:xfrm>
          <a:custGeom>
            <a:avLst/>
            <a:gdLst/>
            <a:ahLst/>
            <a:cxnLst/>
            <a:rect l="l" t="t" r="r" b="b"/>
            <a:pathLst>
              <a:path w="719454" h="421004">
                <a:moveTo>
                  <a:pt x="649224" y="0"/>
                </a:moveTo>
                <a:lnTo>
                  <a:pt x="70103" y="0"/>
                </a:lnTo>
                <a:lnTo>
                  <a:pt x="42808" y="5506"/>
                </a:lnTo>
                <a:lnTo>
                  <a:pt x="20526" y="20526"/>
                </a:lnTo>
                <a:lnTo>
                  <a:pt x="5506" y="42808"/>
                </a:lnTo>
                <a:lnTo>
                  <a:pt x="0" y="70104"/>
                </a:lnTo>
                <a:lnTo>
                  <a:pt x="0" y="350519"/>
                </a:lnTo>
                <a:lnTo>
                  <a:pt x="5506" y="377815"/>
                </a:lnTo>
                <a:lnTo>
                  <a:pt x="20526" y="400097"/>
                </a:lnTo>
                <a:lnTo>
                  <a:pt x="42808" y="415117"/>
                </a:lnTo>
                <a:lnTo>
                  <a:pt x="70103" y="420624"/>
                </a:lnTo>
                <a:lnTo>
                  <a:pt x="649224" y="420624"/>
                </a:lnTo>
                <a:lnTo>
                  <a:pt x="676519" y="415117"/>
                </a:lnTo>
                <a:lnTo>
                  <a:pt x="698801" y="400097"/>
                </a:lnTo>
                <a:lnTo>
                  <a:pt x="713821" y="377815"/>
                </a:lnTo>
                <a:lnTo>
                  <a:pt x="719327" y="350519"/>
                </a:lnTo>
                <a:lnTo>
                  <a:pt x="719327" y="70104"/>
                </a:lnTo>
                <a:lnTo>
                  <a:pt x="713821" y="42808"/>
                </a:lnTo>
                <a:lnTo>
                  <a:pt x="698801" y="20526"/>
                </a:lnTo>
                <a:lnTo>
                  <a:pt x="676519" y="5506"/>
                </a:lnTo>
                <a:lnTo>
                  <a:pt x="649224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1929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" name="object 47"/>
          <p:cNvSpPr/>
          <p:nvPr/>
        </p:nvSpPr>
        <p:spPr>
          <a:xfrm>
            <a:off x="804544" y="4029575"/>
            <a:ext cx="719455" cy="433070"/>
          </a:xfrm>
          <a:custGeom>
            <a:avLst/>
            <a:gdLst/>
            <a:ahLst/>
            <a:cxnLst/>
            <a:rect l="l" t="t" r="r" b="b"/>
            <a:pathLst>
              <a:path w="719454" h="422275">
                <a:moveTo>
                  <a:pt x="648969" y="0"/>
                </a:moveTo>
                <a:lnTo>
                  <a:pt x="70357" y="0"/>
                </a:lnTo>
                <a:lnTo>
                  <a:pt x="42969" y="5528"/>
                </a:lnTo>
                <a:lnTo>
                  <a:pt x="20605" y="20605"/>
                </a:lnTo>
                <a:lnTo>
                  <a:pt x="5528" y="42969"/>
                </a:lnTo>
                <a:lnTo>
                  <a:pt x="0" y="70357"/>
                </a:lnTo>
                <a:lnTo>
                  <a:pt x="0" y="351789"/>
                </a:lnTo>
                <a:lnTo>
                  <a:pt x="5528" y="379178"/>
                </a:lnTo>
                <a:lnTo>
                  <a:pt x="20605" y="401542"/>
                </a:lnTo>
                <a:lnTo>
                  <a:pt x="42969" y="416619"/>
                </a:lnTo>
                <a:lnTo>
                  <a:pt x="70357" y="422147"/>
                </a:lnTo>
                <a:lnTo>
                  <a:pt x="648969" y="422147"/>
                </a:lnTo>
                <a:lnTo>
                  <a:pt x="676358" y="416619"/>
                </a:lnTo>
                <a:lnTo>
                  <a:pt x="698722" y="401542"/>
                </a:lnTo>
                <a:lnTo>
                  <a:pt x="713799" y="379178"/>
                </a:lnTo>
                <a:lnTo>
                  <a:pt x="719327" y="351789"/>
                </a:lnTo>
                <a:lnTo>
                  <a:pt x="719327" y="70357"/>
                </a:lnTo>
                <a:lnTo>
                  <a:pt x="713799" y="42969"/>
                </a:lnTo>
                <a:lnTo>
                  <a:pt x="698722" y="20605"/>
                </a:lnTo>
                <a:lnTo>
                  <a:pt x="676358" y="5528"/>
                </a:lnTo>
                <a:lnTo>
                  <a:pt x="64896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1936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1" name="object 49"/>
          <p:cNvSpPr/>
          <p:nvPr/>
        </p:nvSpPr>
        <p:spPr>
          <a:xfrm>
            <a:off x="804544" y="4887172"/>
            <a:ext cx="719455" cy="438314"/>
          </a:xfrm>
          <a:custGeom>
            <a:avLst/>
            <a:gdLst/>
            <a:ahLst/>
            <a:cxnLst/>
            <a:rect l="l" t="t" r="r" b="b"/>
            <a:pathLst>
              <a:path w="719454" h="422275">
                <a:moveTo>
                  <a:pt x="648969" y="0"/>
                </a:moveTo>
                <a:lnTo>
                  <a:pt x="70357" y="0"/>
                </a:lnTo>
                <a:lnTo>
                  <a:pt x="42969" y="5528"/>
                </a:lnTo>
                <a:lnTo>
                  <a:pt x="20605" y="20605"/>
                </a:lnTo>
                <a:lnTo>
                  <a:pt x="5528" y="42969"/>
                </a:lnTo>
                <a:lnTo>
                  <a:pt x="0" y="70358"/>
                </a:lnTo>
                <a:lnTo>
                  <a:pt x="0" y="351790"/>
                </a:lnTo>
                <a:lnTo>
                  <a:pt x="5528" y="379178"/>
                </a:lnTo>
                <a:lnTo>
                  <a:pt x="20605" y="401542"/>
                </a:lnTo>
                <a:lnTo>
                  <a:pt x="42969" y="416619"/>
                </a:lnTo>
                <a:lnTo>
                  <a:pt x="70357" y="422147"/>
                </a:lnTo>
                <a:lnTo>
                  <a:pt x="648969" y="422147"/>
                </a:lnTo>
                <a:lnTo>
                  <a:pt x="676358" y="416619"/>
                </a:lnTo>
                <a:lnTo>
                  <a:pt x="698722" y="401542"/>
                </a:lnTo>
                <a:lnTo>
                  <a:pt x="713799" y="379178"/>
                </a:lnTo>
                <a:lnTo>
                  <a:pt x="719327" y="351790"/>
                </a:lnTo>
                <a:lnTo>
                  <a:pt x="719327" y="70358"/>
                </a:lnTo>
                <a:lnTo>
                  <a:pt x="713799" y="42969"/>
                </a:lnTo>
                <a:lnTo>
                  <a:pt x="698722" y="20605"/>
                </a:lnTo>
                <a:lnTo>
                  <a:pt x="676358" y="5528"/>
                </a:lnTo>
                <a:lnTo>
                  <a:pt x="64896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1945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" name="object 11"/>
          <p:cNvSpPr/>
          <p:nvPr/>
        </p:nvSpPr>
        <p:spPr>
          <a:xfrm>
            <a:off x="1616146" y="1580037"/>
            <a:ext cx="5100827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2"/>
          <p:cNvSpPr/>
          <p:nvPr/>
        </p:nvSpPr>
        <p:spPr>
          <a:xfrm>
            <a:off x="1639105" y="1636995"/>
            <a:ext cx="4991001" cy="430519"/>
          </a:xfrm>
          <a:custGeom>
            <a:avLst/>
            <a:gdLst/>
            <a:ahLst/>
            <a:cxnLst/>
            <a:rect l="l" t="t" r="r" b="b"/>
            <a:pathLst>
              <a:path w="4998720" h="433069">
                <a:moveTo>
                  <a:pt x="4926583" y="0"/>
                </a:moveTo>
                <a:lnTo>
                  <a:pt x="72135" y="0"/>
                </a:lnTo>
                <a:lnTo>
                  <a:pt x="44041" y="5663"/>
                </a:lnTo>
                <a:lnTo>
                  <a:pt x="21113" y="21113"/>
                </a:lnTo>
                <a:lnTo>
                  <a:pt x="5663" y="44041"/>
                </a:lnTo>
                <a:lnTo>
                  <a:pt x="0" y="72136"/>
                </a:lnTo>
                <a:lnTo>
                  <a:pt x="0" y="360680"/>
                </a:lnTo>
                <a:lnTo>
                  <a:pt x="5663" y="388774"/>
                </a:lnTo>
                <a:lnTo>
                  <a:pt x="21113" y="411702"/>
                </a:lnTo>
                <a:lnTo>
                  <a:pt x="44041" y="427152"/>
                </a:lnTo>
                <a:lnTo>
                  <a:pt x="72135" y="432816"/>
                </a:lnTo>
                <a:lnTo>
                  <a:pt x="4926583" y="432816"/>
                </a:lnTo>
                <a:lnTo>
                  <a:pt x="4954678" y="427152"/>
                </a:lnTo>
                <a:lnTo>
                  <a:pt x="4977606" y="411702"/>
                </a:lnTo>
                <a:lnTo>
                  <a:pt x="4993056" y="388774"/>
                </a:lnTo>
                <a:lnTo>
                  <a:pt x="4998720" y="360680"/>
                </a:lnTo>
                <a:lnTo>
                  <a:pt x="4998720" y="72136"/>
                </a:lnTo>
                <a:lnTo>
                  <a:pt x="4993056" y="44041"/>
                </a:lnTo>
                <a:lnTo>
                  <a:pt x="4977606" y="21113"/>
                </a:lnTo>
                <a:lnTo>
                  <a:pt x="4954678" y="5663"/>
                </a:lnTo>
                <a:lnTo>
                  <a:pt x="492658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tr-TR" spc="-5" dirty="0">
                <a:cs typeface="Calibri"/>
              </a:rPr>
              <a:t>	Bitlis Vilayetine Bağlandı</a:t>
            </a:r>
            <a:endParaRPr lang="tr-TR" dirty="0">
              <a:cs typeface="Calibri"/>
            </a:endParaRPr>
          </a:p>
        </p:txBody>
      </p:sp>
      <p:sp>
        <p:nvSpPr>
          <p:cNvPr id="43" name="object 11"/>
          <p:cNvSpPr/>
          <p:nvPr/>
        </p:nvSpPr>
        <p:spPr>
          <a:xfrm>
            <a:off x="1616146" y="2356174"/>
            <a:ext cx="5100827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2"/>
          <p:cNvSpPr/>
          <p:nvPr/>
        </p:nvSpPr>
        <p:spPr>
          <a:xfrm>
            <a:off x="1639105" y="2409253"/>
            <a:ext cx="4991001" cy="433331"/>
          </a:xfrm>
          <a:custGeom>
            <a:avLst/>
            <a:gdLst/>
            <a:ahLst/>
            <a:cxnLst/>
            <a:rect l="l" t="t" r="r" b="b"/>
            <a:pathLst>
              <a:path w="4998720" h="433069">
                <a:moveTo>
                  <a:pt x="4926583" y="0"/>
                </a:moveTo>
                <a:lnTo>
                  <a:pt x="72135" y="0"/>
                </a:lnTo>
                <a:lnTo>
                  <a:pt x="44041" y="5663"/>
                </a:lnTo>
                <a:lnTo>
                  <a:pt x="21113" y="21113"/>
                </a:lnTo>
                <a:lnTo>
                  <a:pt x="5663" y="44041"/>
                </a:lnTo>
                <a:lnTo>
                  <a:pt x="0" y="72136"/>
                </a:lnTo>
                <a:lnTo>
                  <a:pt x="0" y="360680"/>
                </a:lnTo>
                <a:lnTo>
                  <a:pt x="5663" y="388774"/>
                </a:lnTo>
                <a:lnTo>
                  <a:pt x="21113" y="411702"/>
                </a:lnTo>
                <a:lnTo>
                  <a:pt x="44041" y="427152"/>
                </a:lnTo>
                <a:lnTo>
                  <a:pt x="72135" y="432816"/>
                </a:lnTo>
                <a:lnTo>
                  <a:pt x="4926583" y="432816"/>
                </a:lnTo>
                <a:lnTo>
                  <a:pt x="4954678" y="427152"/>
                </a:lnTo>
                <a:lnTo>
                  <a:pt x="4977606" y="411702"/>
                </a:lnTo>
                <a:lnTo>
                  <a:pt x="4993056" y="388774"/>
                </a:lnTo>
                <a:lnTo>
                  <a:pt x="4998720" y="360680"/>
                </a:lnTo>
                <a:lnTo>
                  <a:pt x="4998720" y="72136"/>
                </a:lnTo>
                <a:lnTo>
                  <a:pt x="4993056" y="44041"/>
                </a:lnTo>
                <a:lnTo>
                  <a:pt x="4977606" y="21113"/>
                </a:lnTo>
                <a:lnTo>
                  <a:pt x="4954678" y="5663"/>
                </a:lnTo>
                <a:lnTo>
                  <a:pt x="492658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tr-TR" spc="-5" dirty="0">
                <a:cs typeface="Calibri"/>
              </a:rPr>
              <a:t>	Elazığ Vilayetine Bağlandı</a:t>
            </a:r>
            <a:endParaRPr lang="tr-TR" dirty="0">
              <a:cs typeface="Calibri"/>
            </a:endParaRPr>
          </a:p>
        </p:txBody>
      </p:sp>
      <p:sp>
        <p:nvSpPr>
          <p:cNvPr id="45" name="object 11"/>
          <p:cNvSpPr/>
          <p:nvPr/>
        </p:nvSpPr>
        <p:spPr>
          <a:xfrm>
            <a:off x="1616147" y="3107971"/>
            <a:ext cx="5036920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2"/>
          <p:cNvSpPr/>
          <p:nvPr/>
        </p:nvSpPr>
        <p:spPr>
          <a:xfrm>
            <a:off x="1639105" y="3201147"/>
            <a:ext cx="4991001" cy="436284"/>
          </a:xfrm>
          <a:custGeom>
            <a:avLst/>
            <a:gdLst/>
            <a:ahLst/>
            <a:cxnLst/>
            <a:rect l="l" t="t" r="r" b="b"/>
            <a:pathLst>
              <a:path w="4998720" h="433069">
                <a:moveTo>
                  <a:pt x="4926583" y="0"/>
                </a:moveTo>
                <a:lnTo>
                  <a:pt x="72135" y="0"/>
                </a:lnTo>
                <a:lnTo>
                  <a:pt x="44041" y="5663"/>
                </a:lnTo>
                <a:lnTo>
                  <a:pt x="21113" y="21113"/>
                </a:lnTo>
                <a:lnTo>
                  <a:pt x="5663" y="44041"/>
                </a:lnTo>
                <a:lnTo>
                  <a:pt x="0" y="72136"/>
                </a:lnTo>
                <a:lnTo>
                  <a:pt x="0" y="360680"/>
                </a:lnTo>
                <a:lnTo>
                  <a:pt x="5663" y="388774"/>
                </a:lnTo>
                <a:lnTo>
                  <a:pt x="21113" y="411702"/>
                </a:lnTo>
                <a:lnTo>
                  <a:pt x="44041" y="427152"/>
                </a:lnTo>
                <a:lnTo>
                  <a:pt x="72135" y="432816"/>
                </a:lnTo>
                <a:lnTo>
                  <a:pt x="4926583" y="432816"/>
                </a:lnTo>
                <a:lnTo>
                  <a:pt x="4954678" y="427152"/>
                </a:lnTo>
                <a:lnTo>
                  <a:pt x="4977606" y="411702"/>
                </a:lnTo>
                <a:lnTo>
                  <a:pt x="4993056" y="388774"/>
                </a:lnTo>
                <a:lnTo>
                  <a:pt x="4998720" y="360680"/>
                </a:lnTo>
                <a:lnTo>
                  <a:pt x="4998720" y="72136"/>
                </a:lnTo>
                <a:lnTo>
                  <a:pt x="4993056" y="44041"/>
                </a:lnTo>
                <a:lnTo>
                  <a:pt x="4977606" y="21113"/>
                </a:lnTo>
                <a:lnTo>
                  <a:pt x="4954678" y="5663"/>
                </a:lnTo>
                <a:lnTo>
                  <a:pt x="492658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tr-TR" spc="-5" dirty="0">
                <a:cs typeface="Calibri"/>
              </a:rPr>
              <a:t>	Muş Vilayetine Bağlandı</a:t>
            </a:r>
            <a:endParaRPr lang="tr-TR" dirty="0">
              <a:cs typeface="Calibri"/>
            </a:endParaRPr>
          </a:p>
        </p:txBody>
      </p:sp>
      <p:sp>
        <p:nvSpPr>
          <p:cNvPr id="47" name="object 11"/>
          <p:cNvSpPr/>
          <p:nvPr/>
        </p:nvSpPr>
        <p:spPr>
          <a:xfrm>
            <a:off x="1600905" y="3976234"/>
            <a:ext cx="5100827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2"/>
          <p:cNvSpPr/>
          <p:nvPr/>
        </p:nvSpPr>
        <p:spPr>
          <a:xfrm>
            <a:off x="1640523" y="4029575"/>
            <a:ext cx="4989583" cy="433070"/>
          </a:xfrm>
          <a:custGeom>
            <a:avLst/>
            <a:gdLst/>
            <a:ahLst/>
            <a:cxnLst/>
            <a:rect l="l" t="t" r="r" b="b"/>
            <a:pathLst>
              <a:path w="4998720" h="433069">
                <a:moveTo>
                  <a:pt x="4926583" y="0"/>
                </a:moveTo>
                <a:lnTo>
                  <a:pt x="72135" y="0"/>
                </a:lnTo>
                <a:lnTo>
                  <a:pt x="44041" y="5663"/>
                </a:lnTo>
                <a:lnTo>
                  <a:pt x="21113" y="21113"/>
                </a:lnTo>
                <a:lnTo>
                  <a:pt x="5663" y="44041"/>
                </a:lnTo>
                <a:lnTo>
                  <a:pt x="0" y="72136"/>
                </a:lnTo>
                <a:lnTo>
                  <a:pt x="0" y="360680"/>
                </a:lnTo>
                <a:lnTo>
                  <a:pt x="5663" y="388774"/>
                </a:lnTo>
                <a:lnTo>
                  <a:pt x="21113" y="411702"/>
                </a:lnTo>
                <a:lnTo>
                  <a:pt x="44041" y="427152"/>
                </a:lnTo>
                <a:lnTo>
                  <a:pt x="72135" y="432816"/>
                </a:lnTo>
                <a:lnTo>
                  <a:pt x="4926583" y="432816"/>
                </a:lnTo>
                <a:lnTo>
                  <a:pt x="4954678" y="427152"/>
                </a:lnTo>
                <a:lnTo>
                  <a:pt x="4977606" y="411702"/>
                </a:lnTo>
                <a:lnTo>
                  <a:pt x="4993056" y="388774"/>
                </a:lnTo>
                <a:lnTo>
                  <a:pt x="4998720" y="360680"/>
                </a:lnTo>
                <a:lnTo>
                  <a:pt x="4998720" y="72136"/>
                </a:lnTo>
                <a:lnTo>
                  <a:pt x="4993056" y="44041"/>
                </a:lnTo>
                <a:lnTo>
                  <a:pt x="4977606" y="21113"/>
                </a:lnTo>
                <a:lnTo>
                  <a:pt x="4954678" y="5663"/>
                </a:lnTo>
                <a:lnTo>
                  <a:pt x="492658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tr-TR" spc="-5" dirty="0">
                <a:cs typeface="Calibri"/>
              </a:rPr>
              <a:t>	Vilayet Oldu</a:t>
            </a:r>
            <a:endParaRPr lang="tr-TR" dirty="0">
              <a:cs typeface="Calibri"/>
            </a:endParaRPr>
          </a:p>
        </p:txBody>
      </p:sp>
      <p:sp>
        <p:nvSpPr>
          <p:cNvPr id="49" name="object 11"/>
          <p:cNvSpPr/>
          <p:nvPr/>
        </p:nvSpPr>
        <p:spPr>
          <a:xfrm>
            <a:off x="1600905" y="4839075"/>
            <a:ext cx="5100827" cy="534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2"/>
          <p:cNvSpPr/>
          <p:nvPr/>
        </p:nvSpPr>
        <p:spPr>
          <a:xfrm>
            <a:off x="1639105" y="4887172"/>
            <a:ext cx="4991001" cy="438314"/>
          </a:xfrm>
          <a:custGeom>
            <a:avLst/>
            <a:gdLst/>
            <a:ahLst/>
            <a:cxnLst/>
            <a:rect l="l" t="t" r="r" b="b"/>
            <a:pathLst>
              <a:path w="4998720" h="433069">
                <a:moveTo>
                  <a:pt x="4926583" y="0"/>
                </a:moveTo>
                <a:lnTo>
                  <a:pt x="72135" y="0"/>
                </a:lnTo>
                <a:lnTo>
                  <a:pt x="44041" y="5663"/>
                </a:lnTo>
                <a:lnTo>
                  <a:pt x="21113" y="21113"/>
                </a:lnTo>
                <a:lnTo>
                  <a:pt x="5663" y="44041"/>
                </a:lnTo>
                <a:lnTo>
                  <a:pt x="0" y="72136"/>
                </a:lnTo>
                <a:lnTo>
                  <a:pt x="0" y="360680"/>
                </a:lnTo>
                <a:lnTo>
                  <a:pt x="5663" y="388774"/>
                </a:lnTo>
                <a:lnTo>
                  <a:pt x="21113" y="411702"/>
                </a:lnTo>
                <a:lnTo>
                  <a:pt x="44041" y="427152"/>
                </a:lnTo>
                <a:lnTo>
                  <a:pt x="72135" y="432816"/>
                </a:lnTo>
                <a:lnTo>
                  <a:pt x="4926583" y="432816"/>
                </a:lnTo>
                <a:lnTo>
                  <a:pt x="4954678" y="427152"/>
                </a:lnTo>
                <a:lnTo>
                  <a:pt x="4977606" y="411702"/>
                </a:lnTo>
                <a:lnTo>
                  <a:pt x="4993056" y="388774"/>
                </a:lnTo>
                <a:lnTo>
                  <a:pt x="4998720" y="360680"/>
                </a:lnTo>
                <a:lnTo>
                  <a:pt x="4998720" y="72136"/>
                </a:lnTo>
                <a:lnTo>
                  <a:pt x="4993056" y="44041"/>
                </a:lnTo>
                <a:lnTo>
                  <a:pt x="4977606" y="21113"/>
                </a:lnTo>
                <a:lnTo>
                  <a:pt x="4954678" y="5663"/>
                </a:lnTo>
                <a:lnTo>
                  <a:pt x="492658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tr-TR" spc="-5" dirty="0">
                <a:cs typeface="Calibri"/>
              </a:rPr>
              <a:t>	</a:t>
            </a:r>
            <a:r>
              <a:rPr lang="tr-TR" spc="-5" dirty="0" smtClean="0">
                <a:cs typeface="Calibri"/>
              </a:rPr>
              <a:t>Çapakçur </a:t>
            </a:r>
            <a:r>
              <a:rPr lang="tr-TR" spc="-5" dirty="0">
                <a:cs typeface="Calibri"/>
              </a:rPr>
              <a:t>İsmi, Bingöl Olarak Değişti</a:t>
            </a:r>
            <a:endParaRPr lang="tr-TR" dirty="0">
              <a:cs typeface="Calibri"/>
            </a:endParaRPr>
          </a:p>
        </p:txBody>
      </p:sp>
      <p:sp>
        <p:nvSpPr>
          <p:cNvPr id="32" name="Dikdörtgen 31"/>
          <p:cNvSpPr/>
          <p:nvPr/>
        </p:nvSpPr>
        <p:spPr>
          <a:xfrm>
            <a:off x="7223432" y="4292796"/>
            <a:ext cx="4323716" cy="1863454"/>
          </a:xfrm>
          <a:prstGeom prst="rect">
            <a:avLst/>
          </a:prstGeom>
          <a:gradFill flip="none" rotWithShape="1"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tr-TR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Bingöl’de; </a:t>
            </a:r>
            <a:r>
              <a:rPr lang="tr-TR" b="1" spc="-2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Hurriler</a:t>
            </a:r>
            <a:r>
              <a:rPr lang="tr-TR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,  Hititler,  </a:t>
            </a:r>
            <a:r>
              <a:rPr lang="tr-TR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Urartular,  </a:t>
            </a:r>
            <a:r>
              <a:rPr lang="tr-TR" b="1" spc="-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Medler</a:t>
            </a:r>
            <a:r>
              <a:rPr lang="tr-TR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, </a:t>
            </a:r>
            <a:r>
              <a:rPr lang="tr-TR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Persler, </a:t>
            </a:r>
            <a:r>
              <a:rPr lang="tr-TR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Romalılar, </a:t>
            </a:r>
            <a:r>
              <a:rPr lang="tr-TR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Bizanslılar,  </a:t>
            </a:r>
            <a:r>
              <a:rPr lang="tr-TR" b="1" spc="-2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Sasaniler</a:t>
            </a:r>
            <a:r>
              <a:rPr lang="tr-TR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, </a:t>
            </a:r>
            <a:r>
              <a:rPr lang="tr-TR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Araplar, </a:t>
            </a:r>
            <a:r>
              <a:rPr lang="tr-TR" b="1" spc="-2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Artuklular</a:t>
            </a:r>
            <a:r>
              <a:rPr lang="tr-TR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, </a:t>
            </a:r>
            <a:r>
              <a:rPr lang="tr-TR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Selçuklular,  İlhanlılar, </a:t>
            </a:r>
            <a:r>
              <a:rPr lang="tr-TR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Akkoyunlular,  </a:t>
            </a:r>
            <a:r>
              <a:rPr lang="tr-TR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Osmanlılar </a:t>
            </a:r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gibi  </a:t>
            </a:r>
            <a:r>
              <a:rPr lang="tr-TR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birçok uygarlık </a:t>
            </a:r>
            <a:r>
              <a:rPr lang="tr-TR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hüküm</a:t>
            </a:r>
            <a:r>
              <a:rPr lang="tr-TR" b="1" spc="5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tr-TR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sürmüştür.</a:t>
            </a:r>
            <a:endParaRPr lang="tr-T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sp>
        <p:nvSpPr>
          <p:cNvPr id="33" name="Metin kutusu 32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Tarihçe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</p:spTree>
    <p:extLst>
      <p:ext uri="{BB962C8B-B14F-4D97-AF65-F5344CB8AC3E}">
        <p14:creationId xmlns:p14="http://schemas.microsoft.com/office/powerpoint/2010/main" val="29700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9"/>
          <p:cNvSpPr txBox="1"/>
          <p:nvPr/>
        </p:nvSpPr>
        <p:spPr>
          <a:xfrm>
            <a:off x="680048" y="983894"/>
            <a:ext cx="6007735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112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Acil Sağlık</a:t>
            </a:r>
            <a:r>
              <a:rPr kumimoji="0" sz="16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Hizmetleri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6849036" y="5445448"/>
            <a:ext cx="4676214" cy="585417"/>
          </a:xfrm>
          <a:prstGeom prst="rect">
            <a:avLst/>
          </a:prstGeom>
          <a:ln w="19050">
            <a:solidFill>
              <a:srgbClr val="BCD6E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710" marR="83185" lvl="0" indent="0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-20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yıl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ları arasında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toplam </a:t>
            </a:r>
            <a:r>
              <a:rPr kumimoji="0" lang="tr-TR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6.984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hastaya</a:t>
            </a:r>
            <a:r>
              <a:rPr lang="tr-TR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kumimoji="0" lang="tr-TR" sz="1800" b="0" i="0" u="none" strike="noStrike" kern="1200" cap="none" spc="-2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12.542</a:t>
            </a:r>
            <a:r>
              <a:rPr kumimoji="0" lang="tr-TR" sz="1800" b="0" i="0" u="none" strike="noStrike" kern="1200" cap="none" spc="-25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evde </a:t>
            </a:r>
            <a:r>
              <a:rPr kumimoji="0" lang="tr-TR" sz="1800" b="0" i="0" u="none" strike="noStrike" kern="1200" cap="none" spc="-2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sağlık hizmeti verilmiştir.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6849036" y="5087111"/>
            <a:ext cx="4676214" cy="280846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4290" rIns="0" bIns="0" rtlCol="0" anchor="ctr">
            <a:spAutoFit/>
          </a:bodyPr>
          <a:lstStyle/>
          <a:p>
            <a:pPr marL="9271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Evde Sağlık Hizmetleri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2"/>
          <p:cNvSpPr txBox="1"/>
          <p:nvPr/>
        </p:nvSpPr>
        <p:spPr>
          <a:xfrm>
            <a:off x="6849036" y="983894"/>
            <a:ext cx="4676214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271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Birinci Basamak Hizmetleri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4"/>
          <p:cNvSpPr txBox="1"/>
          <p:nvPr/>
        </p:nvSpPr>
        <p:spPr>
          <a:xfrm>
            <a:off x="674066" y="5191943"/>
            <a:ext cx="6005195" cy="841256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223520" rIns="0" bIns="0" rtlCol="0" anchor="ctr">
            <a:spAutoFit/>
          </a:bodyPr>
          <a:lstStyle/>
          <a:p>
            <a:pPr marL="2286000" marR="386715" lvl="0" indent="-1731645" algn="l" defTabSz="914400" rtl="0" eaLnBrk="1" fontAlgn="auto" latinLnBrk="0" hangingPunct="1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Vakaya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ortalama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varış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süresinde kabul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edilebilir  </a:t>
            </a:r>
            <a:r>
              <a:rPr kumimoji="0" sz="20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değer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%9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lang="tr-TR" sz="2000" b="1" spc="5" dirty="0" smtClean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kumimoji="0" sz="2000" b="1" i="0" u="none" strike="noStrike" kern="1200" cap="none" spc="-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dır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15"/>
          <p:cNvSpPr/>
          <p:nvPr/>
        </p:nvSpPr>
        <p:spPr>
          <a:xfrm>
            <a:off x="674067" y="4917844"/>
            <a:ext cx="6005194" cy="45719"/>
          </a:xfrm>
          <a:custGeom>
            <a:avLst/>
            <a:gdLst/>
            <a:ahLst/>
            <a:cxnLst/>
            <a:rect l="l" t="t" r="r" b="b"/>
            <a:pathLst>
              <a:path w="10847705">
                <a:moveTo>
                  <a:pt x="0" y="0"/>
                </a:moveTo>
                <a:lnTo>
                  <a:pt x="10847451" y="0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Sağlık</a:t>
            </a: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A7C708EF-E9CB-42E5-95BC-EAE63D2D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244135"/>
              </p:ext>
            </p:extLst>
          </p:nvPr>
        </p:nvGraphicFramePr>
        <p:xfrm>
          <a:off x="6849036" y="1466984"/>
          <a:ext cx="4668898" cy="3222240"/>
        </p:xfrm>
        <a:graphic>
          <a:graphicData uri="http://schemas.openxmlformats.org/drawingml/2006/table">
            <a:tbl>
              <a:tblPr firstRow="1" bandRow="1"/>
              <a:tblGrid>
                <a:gridCol w="3279086">
                  <a:extLst>
                    <a:ext uri="{9D8B030D-6E8A-4147-A177-3AD203B41FA5}">
                      <a16:colId xmlns:a16="http://schemas.microsoft.com/office/drawing/2014/main" val="637010680"/>
                    </a:ext>
                  </a:extLst>
                </a:gridCol>
                <a:gridCol w="1389812">
                  <a:extLst>
                    <a:ext uri="{9D8B030D-6E8A-4147-A177-3AD203B41FA5}">
                      <a16:colId xmlns:a16="http://schemas.microsoft.com/office/drawing/2014/main" val="1789764157"/>
                    </a:ext>
                  </a:extLst>
                </a:gridCol>
              </a:tblGrid>
              <a:tr h="322224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Birimler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Sayısı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237966"/>
                  </a:ext>
                </a:extLst>
              </a:tr>
              <a:tr h="322224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İlçe Sağlık Müdürlüğü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1624502"/>
                  </a:ext>
                </a:extLst>
              </a:tr>
              <a:tr h="322224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Toplum Sağlığı Merkezi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172028"/>
                  </a:ext>
                </a:extLst>
              </a:tr>
              <a:tr h="322224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Aile Sağlığı Merkezi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569228"/>
                  </a:ext>
                </a:extLst>
              </a:tr>
              <a:tr h="322224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Aile Hekimleri Birliği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384612"/>
                  </a:ext>
                </a:extLst>
              </a:tr>
              <a:tr h="322224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Aktif Sağlık Evi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544717"/>
                  </a:ext>
                </a:extLst>
              </a:tr>
              <a:tr h="322224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Verem Savaş Birimi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309796"/>
                  </a:ext>
                </a:extLst>
              </a:tr>
              <a:tr h="322224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Sağlıklı Yaşam Merkezi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560787"/>
                  </a:ext>
                </a:extLst>
              </a:tr>
              <a:tr h="322224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694848"/>
                  </a:ext>
                </a:extLst>
              </a:tr>
              <a:tr h="322224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886446"/>
                  </a:ext>
                </a:extLst>
              </a:tr>
            </a:tbl>
          </a:graphicData>
        </a:graphic>
      </p:graphicFrame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318267"/>
              </p:ext>
            </p:extLst>
          </p:nvPr>
        </p:nvGraphicFramePr>
        <p:xfrm>
          <a:off x="674066" y="1466984"/>
          <a:ext cx="6005198" cy="3222480"/>
        </p:xfrm>
        <a:graphic>
          <a:graphicData uri="http://schemas.openxmlformats.org/drawingml/2006/table">
            <a:tbl>
              <a:tblPr/>
              <a:tblGrid>
                <a:gridCol w="2427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3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7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504">
                  <a:extLst>
                    <a:ext uri="{9D8B030D-6E8A-4147-A177-3AD203B41FA5}">
                      <a16:colId xmlns:a16="http://schemas.microsoft.com/office/drawing/2014/main" val="2956655601"/>
                    </a:ext>
                  </a:extLst>
                </a:gridCol>
              </a:tblGrid>
              <a:tr h="55191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09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Ambulans Sayısı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9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İstasyon Sayısı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018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İlk 0-10 Dakikada </a:t>
                      </a:r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(Kentsel)  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Vakaya Ortalama Varış  Süresi 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018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İlk 0-30 Dakikada </a:t>
                      </a:r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(Kırsal) 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Vakaya Ortalama Varış  Süresi</a:t>
                      </a:r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93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fik 9"/>
          <p:cNvGraphicFramePr/>
          <p:nvPr>
            <p:extLst>
              <p:ext uri="{D42A27DB-BD31-4B8C-83A1-F6EECF244321}">
                <p14:modId xmlns:p14="http://schemas.microsoft.com/office/powerpoint/2010/main" val="4020259439"/>
              </p:ext>
            </p:extLst>
          </p:nvPr>
        </p:nvGraphicFramePr>
        <p:xfrm>
          <a:off x="681037" y="1638832"/>
          <a:ext cx="10842371" cy="4706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Güvenlik</a:t>
            </a:r>
          </a:p>
        </p:txBody>
      </p:sp>
      <p:sp>
        <p:nvSpPr>
          <p:cNvPr id="7" name="object 9"/>
          <p:cNvSpPr txBox="1"/>
          <p:nvPr/>
        </p:nvSpPr>
        <p:spPr>
          <a:xfrm>
            <a:off x="681037" y="983894"/>
            <a:ext cx="10842371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SGK Veri Karşılaştırmaları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1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17444" y="236800"/>
            <a:ext cx="433618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Güvenlik</a:t>
            </a:r>
          </a:p>
        </p:txBody>
      </p:sp>
      <p:sp>
        <p:nvSpPr>
          <p:cNvPr id="8" name="object 9"/>
          <p:cNvSpPr txBox="1"/>
          <p:nvPr/>
        </p:nvSpPr>
        <p:spPr>
          <a:xfrm>
            <a:off x="677754" y="966139"/>
            <a:ext cx="5305423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38" marR="0" lvl="0" indent="0" algn="l" defTabSz="914377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Kamu Çalışanlarının Toplam Nüfusa Oranı (%)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9"/>
          <p:cNvSpPr txBox="1"/>
          <p:nvPr/>
        </p:nvSpPr>
        <p:spPr>
          <a:xfrm>
            <a:off x="6262309" y="963588"/>
            <a:ext cx="5262881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38" marR="0" lvl="0" indent="0" algn="l" defTabSz="914377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Aktif Çalışan Sigortalılar İçinde K</a:t>
            </a:r>
            <a:r>
              <a:rPr kumimoji="0" lang="tr-TR" sz="1600" b="1" i="0" u="none" strike="noStrike" kern="1200" cap="none" spc="-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amudan</a:t>
            </a: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M</a:t>
            </a:r>
            <a:r>
              <a:rPr kumimoji="0" lang="tr-TR" sz="1600" b="1" i="0" u="none" strike="noStrike" kern="1200" cap="none" spc="-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aaş</a:t>
            </a: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Alanlar (%)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0" name="Grafi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190391"/>
              </p:ext>
            </p:extLst>
          </p:nvPr>
        </p:nvGraphicFramePr>
        <p:xfrm>
          <a:off x="677752" y="1313436"/>
          <a:ext cx="5305426" cy="16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fik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5643609"/>
              </p:ext>
            </p:extLst>
          </p:nvPr>
        </p:nvGraphicFramePr>
        <p:xfrm>
          <a:off x="6262309" y="1313436"/>
          <a:ext cx="5262880" cy="16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object 8"/>
          <p:cNvSpPr txBox="1"/>
          <p:nvPr/>
        </p:nvSpPr>
        <p:spPr>
          <a:xfrm>
            <a:off x="677754" y="4340697"/>
            <a:ext cx="10847439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38" marR="0" lvl="0" indent="0" algn="l" defTabSz="914377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İlde Aktif Çalışan – Pasif ( Emekli) Sigortalı Sayısı -</a:t>
            </a:r>
            <a:r>
              <a:rPr kumimoji="0" lang="tr-TR" sz="1600" b="1" i="0" u="none" strike="noStrike" kern="1200" cap="none" spc="-1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2023 </a:t>
            </a:r>
            <a:r>
              <a:rPr kumimoji="0" lang="tr-TR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Aralık Ayı</a:t>
            </a:r>
          </a:p>
        </p:txBody>
      </p:sp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610892"/>
              </p:ext>
            </p:extLst>
          </p:nvPr>
        </p:nvGraphicFramePr>
        <p:xfrm>
          <a:off x="677753" y="3067745"/>
          <a:ext cx="5305425" cy="1006826"/>
        </p:xfrm>
        <a:graphic>
          <a:graphicData uri="http://schemas.openxmlformats.org/drawingml/2006/table">
            <a:tbl>
              <a:tblPr/>
              <a:tblGrid>
                <a:gridCol w="1324301">
                  <a:extLst>
                    <a:ext uri="{9D8B030D-6E8A-4147-A177-3AD203B41FA5}">
                      <a16:colId xmlns:a16="http://schemas.microsoft.com/office/drawing/2014/main" val="1322678312"/>
                    </a:ext>
                  </a:extLst>
                </a:gridCol>
                <a:gridCol w="1992429">
                  <a:extLst>
                    <a:ext uri="{9D8B030D-6E8A-4147-A177-3AD203B41FA5}">
                      <a16:colId xmlns:a16="http://schemas.microsoft.com/office/drawing/2014/main" val="2967956116"/>
                    </a:ext>
                  </a:extLst>
                </a:gridCol>
                <a:gridCol w="1988695">
                  <a:extLst>
                    <a:ext uri="{9D8B030D-6E8A-4147-A177-3AD203B41FA5}">
                      <a16:colId xmlns:a16="http://schemas.microsoft.com/office/drawing/2014/main" val="2102746499"/>
                    </a:ext>
                  </a:extLst>
                </a:gridCol>
              </a:tblGrid>
              <a:tr h="503413">
                <a:tc rowSpan="2">
                  <a:txBody>
                    <a:bodyPr/>
                    <a:lstStyle/>
                    <a:p>
                      <a:pPr marL="9360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500" b="1" strike="noStrike" spc="-1" dirty="0">
                          <a:latin typeface="+mn-lt"/>
                        </a:rPr>
                        <a:t>Kamu Çalışanı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500" b="1" dirty="0">
                          <a:latin typeface="+mn-lt"/>
                        </a:rPr>
                        <a:t>Türkiye</a:t>
                      </a:r>
                      <a:endParaRPr sz="15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525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500" b="1" dirty="0">
                          <a:latin typeface="+mn-lt"/>
                        </a:rPr>
                        <a:t>Bingöl</a:t>
                      </a:r>
                      <a:endParaRPr sz="15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525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77414"/>
                  </a:ext>
                </a:extLst>
              </a:tr>
              <a:tr h="503413">
                <a:tc vMerge="1">
                  <a:txBody>
                    <a:bodyPr/>
                    <a:lstStyle/>
                    <a:p>
                      <a:pPr marL="9360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endParaRPr lang="tr-TR" sz="1500" b="0" strike="noStrike" spc="-1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tr-TR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3.649.448</a:t>
                      </a:r>
                      <a:endParaRPr sz="15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08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tr-TR" sz="1500" spc="-5" dirty="0">
                          <a:latin typeface="+mn-lt"/>
                        </a:rPr>
                        <a:t>19.246</a:t>
                      </a:r>
                      <a:endParaRPr sz="15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08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232892"/>
                  </a:ext>
                </a:extLst>
              </a:tr>
            </a:tbl>
          </a:graphicData>
        </a:graphic>
      </p:graphicFrame>
      <p:graphicFrame>
        <p:nvGraphicFramePr>
          <p:cNvPr id="18" name="Tablo 17"/>
          <p:cNvGraphicFramePr>
            <a:graphicFrameLocks noGrp="1"/>
          </p:cNvGraphicFramePr>
          <p:nvPr>
            <p:extLst/>
          </p:nvPr>
        </p:nvGraphicFramePr>
        <p:xfrm>
          <a:off x="6262309" y="3067743"/>
          <a:ext cx="5262881" cy="1009651"/>
        </p:xfrm>
        <a:graphic>
          <a:graphicData uri="http://schemas.openxmlformats.org/drawingml/2006/table">
            <a:tbl>
              <a:tblPr/>
              <a:tblGrid>
                <a:gridCol w="1313681">
                  <a:extLst>
                    <a:ext uri="{9D8B030D-6E8A-4147-A177-3AD203B41FA5}">
                      <a16:colId xmlns:a16="http://schemas.microsoft.com/office/drawing/2014/main" val="1322678312"/>
                    </a:ext>
                  </a:extLst>
                </a:gridCol>
                <a:gridCol w="1976452">
                  <a:extLst>
                    <a:ext uri="{9D8B030D-6E8A-4147-A177-3AD203B41FA5}">
                      <a16:colId xmlns:a16="http://schemas.microsoft.com/office/drawing/2014/main" val="2967956116"/>
                    </a:ext>
                  </a:extLst>
                </a:gridCol>
                <a:gridCol w="1972748">
                  <a:extLst>
                    <a:ext uri="{9D8B030D-6E8A-4147-A177-3AD203B41FA5}">
                      <a16:colId xmlns:a16="http://schemas.microsoft.com/office/drawing/2014/main" val="2102746499"/>
                    </a:ext>
                  </a:extLst>
                </a:gridCol>
              </a:tblGrid>
              <a:tr h="474345">
                <a:tc row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tr-TR" sz="1500" b="1" spc="-5" dirty="0">
                          <a:latin typeface="+mn-lt"/>
                        </a:rPr>
                        <a:t>Aktif Çalışan Sigortalılar İçinde Kamudan Maaş Alanlar</a:t>
                      </a:r>
                      <a:endParaRPr sz="15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525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500" b="1" dirty="0">
                          <a:latin typeface="+mn-lt"/>
                        </a:rPr>
                        <a:t>Türkiye</a:t>
                      </a:r>
                      <a:endParaRPr sz="15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525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500" b="1" dirty="0">
                          <a:latin typeface="+mn-lt"/>
                        </a:rPr>
                        <a:t>Bingöl</a:t>
                      </a:r>
                      <a:endParaRPr sz="15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525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77414"/>
                  </a:ext>
                </a:extLst>
              </a:tr>
              <a:tr h="514985">
                <a:tc vMerge="1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endParaRPr sz="11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tr-TR" sz="1500" spc="-5" dirty="0">
                          <a:latin typeface="+mn-lt"/>
                        </a:rPr>
                        <a:t>5.462.692</a:t>
                      </a:r>
                      <a:endParaRPr sz="15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08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tr-TR" sz="1500" spc="-5" dirty="0">
                          <a:latin typeface="+mn-lt"/>
                        </a:rPr>
                        <a:t>29.327</a:t>
                      </a:r>
                      <a:endParaRPr sz="15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08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232892"/>
                  </a:ext>
                </a:extLst>
              </a:tr>
            </a:tbl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814236"/>
              </p:ext>
            </p:extLst>
          </p:nvPr>
        </p:nvGraphicFramePr>
        <p:xfrm>
          <a:off x="677751" y="4670322"/>
          <a:ext cx="10847437" cy="1773555"/>
        </p:xfrm>
        <a:graphic>
          <a:graphicData uri="http://schemas.openxmlformats.org/drawingml/2006/table">
            <a:tbl>
              <a:tblPr/>
              <a:tblGrid>
                <a:gridCol w="3124227">
                  <a:extLst>
                    <a:ext uri="{9D8B030D-6E8A-4147-A177-3AD203B41FA5}">
                      <a16:colId xmlns:a16="http://schemas.microsoft.com/office/drawing/2014/main" val="2967956116"/>
                    </a:ext>
                  </a:extLst>
                </a:gridCol>
                <a:gridCol w="1713299">
                  <a:extLst>
                    <a:ext uri="{9D8B030D-6E8A-4147-A177-3AD203B41FA5}">
                      <a16:colId xmlns:a16="http://schemas.microsoft.com/office/drawing/2014/main" val="1386628997"/>
                    </a:ext>
                  </a:extLst>
                </a:gridCol>
                <a:gridCol w="1799924">
                  <a:extLst>
                    <a:ext uri="{9D8B030D-6E8A-4147-A177-3AD203B41FA5}">
                      <a16:colId xmlns:a16="http://schemas.microsoft.com/office/drawing/2014/main" val="1599498167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3610371859"/>
                    </a:ext>
                  </a:extLst>
                </a:gridCol>
                <a:gridCol w="1212783">
                  <a:extLst>
                    <a:ext uri="{9D8B030D-6E8A-4147-A177-3AD203B41FA5}">
                      <a16:colId xmlns:a16="http://schemas.microsoft.com/office/drawing/2014/main" val="2652755475"/>
                    </a:ext>
                  </a:extLst>
                </a:gridCol>
                <a:gridCol w="1168405">
                  <a:extLst>
                    <a:ext uri="{9D8B030D-6E8A-4147-A177-3AD203B41FA5}">
                      <a16:colId xmlns:a16="http://schemas.microsoft.com/office/drawing/2014/main" val="2102746499"/>
                    </a:ext>
                  </a:extLst>
                </a:gridCol>
              </a:tblGrid>
              <a:tr h="501446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endParaRPr sz="15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525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b="1" dirty="0">
                          <a:latin typeface="+mn-lt"/>
                          <a:cs typeface="Calibri"/>
                        </a:rPr>
                        <a:t>4/A(SSK)</a:t>
                      </a:r>
                      <a:endParaRPr sz="1500" b="1" dirty="0">
                        <a:latin typeface="+mn-lt"/>
                        <a:cs typeface="Calibri"/>
                      </a:endParaRPr>
                    </a:p>
                  </a:txBody>
                  <a:tcPr marL="0" marR="0" marT="793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b="1" dirty="0">
                          <a:latin typeface="+mn-lt"/>
                          <a:cs typeface="Calibri"/>
                        </a:rPr>
                        <a:t>4/B (</a:t>
                      </a:r>
                      <a:r>
                        <a:rPr lang="tr-TR" sz="1500" b="1" dirty="0" err="1" smtClean="0">
                          <a:latin typeface="+mn-lt"/>
                          <a:cs typeface="Calibri"/>
                        </a:rPr>
                        <a:t>Bağ-Kur</a:t>
                      </a:r>
                      <a:r>
                        <a:rPr lang="tr-TR" sz="1500" b="1" dirty="0">
                          <a:latin typeface="+mn-lt"/>
                          <a:cs typeface="Calibri"/>
                        </a:rPr>
                        <a:t>)</a:t>
                      </a:r>
                      <a:endParaRPr sz="1500" b="1" dirty="0">
                        <a:latin typeface="+mn-lt"/>
                        <a:cs typeface="Calibri"/>
                      </a:endParaRPr>
                    </a:p>
                  </a:txBody>
                  <a:tcPr marL="0" marR="0" marT="793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b="1" dirty="0">
                          <a:latin typeface="+mn-lt"/>
                          <a:cs typeface="Calibri"/>
                        </a:rPr>
                        <a:t>4/C (Emekli Sandığı)</a:t>
                      </a:r>
                      <a:endParaRPr sz="1500" b="1" dirty="0">
                        <a:latin typeface="+mn-lt"/>
                        <a:cs typeface="Calibri"/>
                      </a:endParaRPr>
                    </a:p>
                  </a:txBody>
                  <a:tcPr marL="0" marR="0" marT="793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b="1" dirty="0">
                          <a:latin typeface="+mn-lt"/>
                          <a:cs typeface="Calibri"/>
                        </a:rPr>
                        <a:t>TOPLAM</a:t>
                      </a:r>
                      <a:endParaRPr sz="1500" b="1" dirty="0">
                        <a:latin typeface="+mn-lt"/>
                        <a:cs typeface="Calibri"/>
                      </a:endParaRPr>
                    </a:p>
                  </a:txBody>
                  <a:tcPr marL="0" marR="0" marT="793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b="1" dirty="0">
                          <a:latin typeface="+mn-lt"/>
                          <a:cs typeface="Calibri"/>
                        </a:rPr>
                        <a:t>İl </a:t>
                      </a:r>
                      <a:r>
                        <a:rPr lang="tr-TR" sz="1500" b="1" dirty="0" smtClean="0">
                          <a:latin typeface="+mn-lt"/>
                          <a:cs typeface="Calibri"/>
                        </a:rPr>
                        <a:t>Nüfusuna </a:t>
                      </a:r>
                      <a:r>
                        <a:rPr lang="tr-TR" sz="1500" b="1" dirty="0">
                          <a:latin typeface="+mn-lt"/>
                          <a:cs typeface="Calibri"/>
                        </a:rPr>
                        <a:t>Oranı (%)</a:t>
                      </a:r>
                      <a:endParaRPr sz="1500" b="1" dirty="0">
                        <a:latin typeface="+mn-lt"/>
                        <a:cs typeface="Calibri"/>
                      </a:endParaRPr>
                    </a:p>
                  </a:txBody>
                  <a:tcPr marL="0" marR="0" marT="793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77414"/>
                  </a:ext>
                </a:extLst>
              </a:tr>
              <a:tr h="290734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500" b="1" spc="-10" dirty="0">
                          <a:latin typeface="+mn-lt"/>
                          <a:cs typeface="Calibri"/>
                        </a:rPr>
                        <a:t>Aktif</a:t>
                      </a:r>
                      <a:r>
                        <a:rPr sz="1500" b="1" spc="-5" dirty="0">
                          <a:latin typeface="+mn-lt"/>
                          <a:cs typeface="Calibri"/>
                        </a:rPr>
                        <a:t> Çalışan</a:t>
                      </a:r>
                      <a:endParaRPr sz="1500" b="1" dirty="0">
                        <a:latin typeface="+mn-lt"/>
                        <a:cs typeface="Calibri"/>
                      </a:endParaRPr>
                    </a:p>
                  </a:txBody>
                  <a:tcPr marL="0" marR="0" marT="793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37.536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4.720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19.246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dirty="0">
                          <a:latin typeface="+mn-lt"/>
                          <a:cs typeface="Calibri"/>
                        </a:rPr>
                        <a:t>61.502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b="1" spc="-10" dirty="0" smtClean="0">
                          <a:latin typeface="+mn-lt"/>
                          <a:cs typeface="Calibri"/>
                        </a:rPr>
                        <a:t>21,76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232892"/>
                  </a:ext>
                </a:extLst>
              </a:tr>
              <a:tr h="290734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500" b="1" spc="-10" dirty="0">
                          <a:latin typeface="+mn-lt"/>
                          <a:cs typeface="Calibri"/>
                        </a:rPr>
                        <a:t>Pasif</a:t>
                      </a:r>
                      <a:r>
                        <a:rPr sz="1500" b="1" spc="-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500" b="1" spc="-5" dirty="0">
                          <a:latin typeface="+mn-lt"/>
                          <a:cs typeface="Calibri"/>
                        </a:rPr>
                        <a:t>Çalışan</a:t>
                      </a:r>
                      <a:endParaRPr sz="1500" b="1" dirty="0">
                        <a:latin typeface="+mn-lt"/>
                        <a:cs typeface="Calibri"/>
                      </a:endParaRPr>
                    </a:p>
                  </a:txBody>
                  <a:tcPr marL="0" marR="0" marT="793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11.853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5.222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5.581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dirty="0">
                          <a:latin typeface="+mn-lt"/>
                          <a:cs typeface="Calibri"/>
                        </a:rPr>
                        <a:t>22.656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b="1" spc="-10" dirty="0" smtClean="0">
                          <a:latin typeface="+mn-lt"/>
                          <a:cs typeface="Calibri"/>
                        </a:rPr>
                        <a:t>8,02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611038"/>
                  </a:ext>
                </a:extLst>
              </a:tr>
              <a:tr h="28474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500" b="1" spc="-5" dirty="0">
                          <a:latin typeface="+mn-lt"/>
                          <a:cs typeface="Calibri"/>
                        </a:rPr>
                        <a:t>Bakmakla </a:t>
                      </a:r>
                      <a:r>
                        <a:rPr sz="1500" b="1" spc="-20" dirty="0">
                          <a:latin typeface="+mn-lt"/>
                          <a:cs typeface="Calibri"/>
                        </a:rPr>
                        <a:t>Yükümlü </a:t>
                      </a:r>
                      <a:r>
                        <a:rPr sz="1500" b="1" spc="-15" dirty="0">
                          <a:latin typeface="+mn-lt"/>
                          <a:cs typeface="Calibri"/>
                        </a:rPr>
                        <a:t>Tutulanlar</a:t>
                      </a:r>
                      <a:endParaRPr sz="1500" b="1" dirty="0">
                        <a:latin typeface="+mn-lt"/>
                        <a:cs typeface="Calibri"/>
                      </a:endParaRPr>
                    </a:p>
                  </a:txBody>
                  <a:tcPr marL="0" marR="0" marT="730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40.192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302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30.221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302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49.857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302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120.270</a:t>
                      </a:r>
                      <a:endParaRPr lang="tr-TR" sz="1500" dirty="0">
                        <a:latin typeface="+mn-lt"/>
                        <a:cs typeface="Calibri"/>
                      </a:endParaRPr>
                    </a:p>
                  </a:txBody>
                  <a:tcPr marL="0" marR="0" marT="7302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tr-TR" sz="1500" b="1" spc="-10" dirty="0" smtClean="0">
                          <a:latin typeface="+mn-lt"/>
                          <a:cs typeface="Calibri"/>
                        </a:rPr>
                        <a:t>42,57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302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532455"/>
                  </a:ext>
                </a:extLst>
              </a:tr>
              <a:tr h="275016">
                <a:tc gridSpan="4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tr-TR" sz="15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Genel Toplam</a:t>
                      </a:r>
                      <a:endParaRPr sz="15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080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endParaRPr sz="14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08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endParaRPr sz="14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08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endParaRPr sz="14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08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b="1" dirty="0">
                          <a:solidFill>
                            <a:srgbClr val="C00000"/>
                          </a:solidFill>
                          <a:latin typeface="+mn-lt"/>
                          <a:cs typeface="Calibri"/>
                        </a:rPr>
                        <a:t>204.337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tr-TR" sz="1500" b="1" spc="-10" dirty="0" smtClean="0">
                          <a:solidFill>
                            <a:srgbClr val="C00000"/>
                          </a:solidFill>
                          <a:latin typeface="+mn-lt"/>
                          <a:cs typeface="Calibri"/>
                        </a:rPr>
                        <a:t>72,32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793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96975"/>
                  </a:ext>
                </a:extLst>
              </a:tr>
            </a:tbl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6262308" y="4043678"/>
            <a:ext cx="5173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 sütunda kamuda çalışan 4/a ve 4/c çalışanlara ait veriler birleştirilmiştir.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677751" y="4043680"/>
            <a:ext cx="5173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 sütunda kamuda çalışan 4/c (Memur) çalışanlara ait veriler verilmiştir.</a:t>
            </a:r>
          </a:p>
        </p:txBody>
      </p:sp>
    </p:spTree>
    <p:extLst>
      <p:ext uri="{BB962C8B-B14F-4D97-AF65-F5344CB8AC3E}">
        <p14:creationId xmlns:p14="http://schemas.microsoft.com/office/powerpoint/2010/main" val="29088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0"/>
          <p:cNvSpPr txBox="1"/>
          <p:nvPr/>
        </p:nvSpPr>
        <p:spPr>
          <a:xfrm>
            <a:off x="688693" y="966563"/>
            <a:ext cx="10857051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 anchor="ctr">
            <a:spAutoFit/>
          </a:bodyPr>
          <a:lstStyle/>
          <a:p>
            <a:pPr marL="90803" marR="0" lvl="0" indent="0" algn="l" defTabSz="914377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İldeki Genel Sağlık </a:t>
            </a: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Sigortası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Prim </a:t>
            </a: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Ödemeleri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-20</a:t>
            </a: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9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2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Yılı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688692" y="3506158"/>
            <a:ext cx="10857053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0803" marR="0" lvl="0" indent="0" algn="l" defTabSz="914377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TRB1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Bölgesindeki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Sosyal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Güvenlik </a:t>
            </a: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Kapsamı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Dışında </a:t>
            </a: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Kalan</a:t>
            </a:r>
            <a:r>
              <a:rPr kumimoji="0" sz="16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Nüfus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417444" y="236800"/>
            <a:ext cx="433618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Güvenlik</a:t>
            </a: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6112"/>
              </p:ext>
            </p:extLst>
          </p:nvPr>
        </p:nvGraphicFramePr>
        <p:xfrm>
          <a:off x="683583" y="1437572"/>
          <a:ext cx="10862163" cy="1818862"/>
        </p:xfrm>
        <a:graphic>
          <a:graphicData uri="http://schemas.openxmlformats.org/drawingml/2006/table">
            <a:tbl>
              <a:tblPr/>
              <a:tblGrid>
                <a:gridCol w="3215213">
                  <a:extLst>
                    <a:ext uri="{9D8B030D-6E8A-4147-A177-3AD203B41FA5}">
                      <a16:colId xmlns:a16="http://schemas.microsoft.com/office/drawing/2014/main" val="2967956116"/>
                    </a:ext>
                  </a:extLst>
                </a:gridCol>
                <a:gridCol w="2467413">
                  <a:extLst>
                    <a:ext uri="{9D8B030D-6E8A-4147-A177-3AD203B41FA5}">
                      <a16:colId xmlns:a16="http://schemas.microsoft.com/office/drawing/2014/main" val="1386628997"/>
                    </a:ext>
                  </a:extLst>
                </a:gridCol>
                <a:gridCol w="1734899">
                  <a:extLst>
                    <a:ext uri="{9D8B030D-6E8A-4147-A177-3AD203B41FA5}">
                      <a16:colId xmlns:a16="http://schemas.microsoft.com/office/drawing/2014/main" val="1599498167"/>
                    </a:ext>
                  </a:extLst>
                </a:gridCol>
                <a:gridCol w="1349367">
                  <a:extLst>
                    <a:ext uri="{9D8B030D-6E8A-4147-A177-3AD203B41FA5}">
                      <a16:colId xmlns:a16="http://schemas.microsoft.com/office/drawing/2014/main" val="3610371859"/>
                    </a:ext>
                  </a:extLst>
                </a:gridCol>
                <a:gridCol w="2095271">
                  <a:extLst>
                    <a:ext uri="{9D8B030D-6E8A-4147-A177-3AD203B41FA5}">
                      <a16:colId xmlns:a16="http://schemas.microsoft.com/office/drawing/2014/main" val="2652755475"/>
                    </a:ext>
                  </a:extLst>
                </a:gridCol>
              </a:tblGrid>
              <a:tr h="108382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endParaRPr sz="15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9525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060" marR="201930" indent="-18415" algn="ctr">
                        <a:lnSpc>
                          <a:spcPct val="100000"/>
                        </a:lnSpc>
                      </a:pPr>
                      <a:r>
                        <a:rPr lang="tr-TR" sz="1500" spc="-10" dirty="0">
                          <a:latin typeface="+mn-lt"/>
                          <a:cs typeface="Calibri"/>
                        </a:rPr>
                        <a:t>Devlet</a:t>
                      </a:r>
                      <a:r>
                        <a:rPr lang="tr-TR" sz="1500" spc="-10" baseline="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500" spc="-20" dirty="0" err="1">
                          <a:latin typeface="+mn-lt"/>
                          <a:cs typeface="Calibri"/>
                        </a:rPr>
                        <a:t>Tarafından</a:t>
                      </a:r>
                      <a:r>
                        <a:rPr sz="1500" spc="-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+mn-lt"/>
                          <a:cs typeface="Calibri"/>
                        </a:rPr>
                        <a:t>Genel Sağlık  </a:t>
                      </a:r>
                      <a:r>
                        <a:rPr sz="1500" spc="-10" dirty="0">
                          <a:latin typeface="+mn-lt"/>
                          <a:cs typeface="Calibri"/>
                        </a:rPr>
                        <a:t>Sigorta </a:t>
                      </a:r>
                      <a:r>
                        <a:rPr sz="1500" spc="-5" dirty="0">
                          <a:latin typeface="+mn-lt"/>
                          <a:cs typeface="Calibri"/>
                        </a:rPr>
                        <a:t>Primi (GSS)</a:t>
                      </a:r>
                      <a:r>
                        <a:rPr sz="1500" spc="1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+mn-lt"/>
                          <a:cs typeface="Calibri"/>
                        </a:rPr>
                        <a:t>Ödenenler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93345" indent="24130" algn="ctr">
                        <a:lnSpc>
                          <a:spcPct val="100000"/>
                        </a:lnSpc>
                      </a:pPr>
                      <a:r>
                        <a:rPr sz="1500" spc="-5" dirty="0" err="1">
                          <a:latin typeface="+mn-lt"/>
                          <a:cs typeface="Calibri"/>
                        </a:rPr>
                        <a:t>Kendileri</a:t>
                      </a:r>
                      <a:r>
                        <a:rPr sz="1500" spc="-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500" spc="-20" dirty="0">
                          <a:latin typeface="+mn-lt"/>
                          <a:cs typeface="Calibri"/>
                        </a:rPr>
                        <a:t>Tarafından  </a:t>
                      </a:r>
                      <a:r>
                        <a:rPr sz="1500" spc="-5" dirty="0">
                          <a:latin typeface="+mn-lt"/>
                          <a:cs typeface="Calibri"/>
                        </a:rPr>
                        <a:t>GSS </a:t>
                      </a:r>
                      <a:r>
                        <a:rPr sz="1500" spc="-5" dirty="0" err="1">
                          <a:latin typeface="+mn-lt"/>
                          <a:cs typeface="Calibri"/>
                        </a:rPr>
                        <a:t>Primi</a:t>
                      </a:r>
                      <a:r>
                        <a:rPr sz="1500" spc="-4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tr-TR" sz="1500" spc="-10" dirty="0" smtClean="0">
                          <a:latin typeface="+mn-lt"/>
                          <a:cs typeface="Calibri"/>
                        </a:rPr>
                        <a:t>Ödenenler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93345" indent="24130" algn="ctr">
                        <a:lnSpc>
                          <a:spcPct val="100000"/>
                        </a:lnSpc>
                      </a:pPr>
                      <a:r>
                        <a:rPr lang="tr-TR" sz="1500" dirty="0">
                          <a:latin typeface="+mn-lt"/>
                          <a:cs typeface="Calibri"/>
                        </a:rPr>
                        <a:t>Toplam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0" marR="74930" indent="-172720" algn="ctr">
                        <a:lnSpc>
                          <a:spcPct val="100000"/>
                        </a:lnSpc>
                      </a:pPr>
                      <a:r>
                        <a:rPr sz="1500" spc="-30" dirty="0" err="1">
                          <a:latin typeface="+mn-lt"/>
                          <a:cs typeface="Calibri"/>
                        </a:rPr>
                        <a:t>Toplam</a:t>
                      </a:r>
                      <a:r>
                        <a:rPr sz="150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+mn-lt"/>
                          <a:cs typeface="Calibri"/>
                        </a:rPr>
                        <a:t>Üzerinden </a:t>
                      </a:r>
                      <a:r>
                        <a:rPr sz="1500" spc="-5" dirty="0">
                          <a:latin typeface="+mn-lt"/>
                          <a:cs typeface="Calibri"/>
                        </a:rPr>
                        <a:t>İl  Nüfusuna</a:t>
                      </a:r>
                      <a:r>
                        <a:rPr sz="150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500" spc="-15" dirty="0">
                          <a:latin typeface="+mn-lt"/>
                          <a:cs typeface="Calibri"/>
                        </a:rPr>
                        <a:t>Oranı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77414"/>
                  </a:ext>
                </a:extLst>
              </a:tr>
              <a:tr h="735035">
                <a:tc>
                  <a:txBody>
                    <a:bodyPr/>
                    <a:lstStyle/>
                    <a:p>
                      <a:pPr marL="7620" marR="67691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spc="-5" dirty="0">
                          <a:latin typeface="+mn-lt"/>
                          <a:cs typeface="Calibri"/>
                        </a:rPr>
                        <a:t>Genel Sağlık </a:t>
                      </a:r>
                      <a:r>
                        <a:rPr sz="1500" spc="-10" dirty="0">
                          <a:latin typeface="+mn-lt"/>
                          <a:cs typeface="Calibri"/>
                        </a:rPr>
                        <a:t>Sigorta </a:t>
                      </a:r>
                      <a:r>
                        <a:rPr sz="1500" spc="-5" dirty="0">
                          <a:latin typeface="+mn-lt"/>
                          <a:cs typeface="Calibri"/>
                        </a:rPr>
                        <a:t>Primi (GSS)  </a:t>
                      </a:r>
                      <a:r>
                        <a:rPr sz="1500" spc="-10" dirty="0">
                          <a:latin typeface="+mn-lt"/>
                          <a:cs typeface="Calibri"/>
                        </a:rPr>
                        <a:t>Kapsamında </a:t>
                      </a:r>
                      <a:r>
                        <a:rPr sz="1500" spc="-30" dirty="0">
                          <a:latin typeface="+mn-lt"/>
                          <a:cs typeface="Calibri"/>
                        </a:rPr>
                        <a:t>Tescil</a:t>
                      </a:r>
                      <a:r>
                        <a:rPr sz="1500" spc="-2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+mn-lt"/>
                          <a:cs typeface="Calibri"/>
                        </a:rPr>
                        <a:t>Olanlar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56.921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13144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tr-TR" sz="1500" spc="-5" dirty="0">
                          <a:latin typeface="+mn-lt"/>
                          <a:cs typeface="Calibri"/>
                        </a:rPr>
                        <a:t>6.581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13144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tr-TR" sz="1500" dirty="0">
                          <a:latin typeface="+mn-lt"/>
                          <a:cs typeface="Calibri"/>
                        </a:rPr>
                        <a:t>63.502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13144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lang="tr-TR" sz="1500" b="1" dirty="0" smtClean="0">
                          <a:solidFill>
                            <a:srgbClr val="C00000"/>
                          </a:solidFill>
                          <a:latin typeface="+mn-lt"/>
                          <a:cs typeface="Calibri"/>
                        </a:rPr>
                        <a:t>22,47</a:t>
                      </a:r>
                      <a:endParaRPr sz="1500" dirty="0">
                        <a:latin typeface="+mn-lt"/>
                        <a:cs typeface="Calibri"/>
                      </a:endParaRPr>
                    </a:p>
                  </a:txBody>
                  <a:tcPr marL="0" marR="0" marT="11557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232892"/>
                  </a:ext>
                </a:extLst>
              </a:tr>
            </a:tbl>
          </a:graphicData>
        </a:graphic>
      </p:graphicFrame>
      <p:graphicFrame>
        <p:nvGraphicFramePr>
          <p:cNvPr id="13" name="Tablo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581418"/>
              </p:ext>
            </p:extLst>
          </p:nvPr>
        </p:nvGraphicFramePr>
        <p:xfrm>
          <a:off x="688693" y="4036085"/>
          <a:ext cx="10857052" cy="2168072"/>
        </p:xfrm>
        <a:graphic>
          <a:graphicData uri="http://schemas.openxmlformats.org/drawingml/2006/table">
            <a:tbl>
              <a:tblPr/>
              <a:tblGrid>
                <a:gridCol w="3911299">
                  <a:extLst>
                    <a:ext uri="{9D8B030D-6E8A-4147-A177-3AD203B41FA5}">
                      <a16:colId xmlns:a16="http://schemas.microsoft.com/office/drawing/2014/main" val="2967956116"/>
                    </a:ext>
                  </a:extLst>
                </a:gridCol>
                <a:gridCol w="3470988">
                  <a:extLst>
                    <a:ext uri="{9D8B030D-6E8A-4147-A177-3AD203B41FA5}">
                      <a16:colId xmlns:a16="http://schemas.microsoft.com/office/drawing/2014/main" val="1386628997"/>
                    </a:ext>
                  </a:extLst>
                </a:gridCol>
                <a:gridCol w="3474765">
                  <a:extLst>
                    <a:ext uri="{9D8B030D-6E8A-4147-A177-3AD203B41FA5}">
                      <a16:colId xmlns:a16="http://schemas.microsoft.com/office/drawing/2014/main" val="1599498167"/>
                    </a:ext>
                  </a:extLst>
                </a:gridCol>
              </a:tblGrid>
              <a:tr h="6160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500" b="1" spc="-5" dirty="0">
                          <a:latin typeface="Calibri"/>
                          <a:cs typeface="Calibri"/>
                        </a:rPr>
                        <a:t>TRB1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174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500" b="1" spc="-15" dirty="0">
                          <a:latin typeface="Calibri"/>
                          <a:cs typeface="Calibri"/>
                        </a:rPr>
                        <a:t>Sosyal 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Güvenlik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Kapsamı 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Dışında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Kalan</a:t>
                      </a:r>
                      <a:r>
                        <a:rPr sz="15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Nüfus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1174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39545" marR="153035" indent="-1280160" algn="l">
                        <a:lnSpc>
                          <a:spcPts val="1920"/>
                        </a:lnSpc>
                        <a:spcBef>
                          <a:spcPts val="30"/>
                        </a:spcBef>
                      </a:pPr>
                      <a:r>
                        <a:rPr sz="1500" b="1" spc="-30" dirty="0" err="1">
                          <a:latin typeface="Calibri"/>
                          <a:cs typeface="Calibri"/>
                        </a:rPr>
                        <a:t>Toplam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 dirty="0" err="1">
                          <a:latin typeface="Calibri"/>
                          <a:cs typeface="Calibri"/>
                        </a:rPr>
                        <a:t>Nüfus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 err="1">
                          <a:latin typeface="Calibri"/>
                          <a:cs typeface="Calibri"/>
                        </a:rPr>
                        <a:t>Üzerinden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İl </a:t>
                      </a:r>
                      <a:r>
                        <a:rPr sz="1500" b="1" spc="-5" dirty="0" err="1">
                          <a:latin typeface="Calibri"/>
                          <a:cs typeface="Calibri"/>
                        </a:rPr>
                        <a:t>Nüfusuna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500" b="1" spc="-15" dirty="0" err="1">
                          <a:latin typeface="Calibri"/>
                          <a:cs typeface="Calibri"/>
                        </a:rPr>
                        <a:t>Oranı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381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77414"/>
                  </a:ext>
                </a:extLst>
              </a:tr>
              <a:tr h="388009"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sz="1500" b="1" spc="-5" dirty="0">
                          <a:latin typeface="Calibri"/>
                          <a:cs typeface="Calibri"/>
                        </a:rPr>
                        <a:t>Elazığ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lang="tr-TR" sz="1500" spc="-5" dirty="0">
                          <a:latin typeface="Calibri"/>
                          <a:cs typeface="Calibri"/>
                        </a:rPr>
                        <a:t>2.258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lang="tr-TR" sz="15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0,38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232892"/>
                  </a:ext>
                </a:extLst>
              </a:tr>
              <a:tr h="388009">
                <a:tc>
                  <a:txBody>
                    <a:bodyPr/>
                    <a:lstStyle/>
                    <a:p>
                      <a:pPr marL="1537970" algn="l">
                        <a:lnSpc>
                          <a:spcPts val="1880"/>
                        </a:lnSpc>
                      </a:pPr>
                      <a:r>
                        <a:rPr lang="tr-TR" sz="1500" b="1" spc="-1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Malatya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lang="tr-TR" sz="1500" spc="-5" dirty="0">
                          <a:latin typeface="Calibri"/>
                          <a:cs typeface="Calibri"/>
                        </a:rPr>
                        <a:t>63.163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lang="tr-TR" sz="1500" b="1" spc="-5" dirty="0" smtClean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7,76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812826"/>
                  </a:ext>
                </a:extLst>
              </a:tr>
              <a:tr h="388009"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sz="1500" b="1" spc="-5" dirty="0">
                          <a:latin typeface="Calibri"/>
                          <a:cs typeface="Calibri"/>
                        </a:rPr>
                        <a:t>Bingöl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lang="tr-TR" sz="1500" spc="-5" dirty="0">
                          <a:latin typeface="Calibri"/>
                          <a:cs typeface="Calibri"/>
                        </a:rPr>
                        <a:t>15.468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lang="tr-TR" sz="1500" b="1" spc="-5" dirty="0" smtClean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5,47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900107"/>
                  </a:ext>
                </a:extLst>
              </a:tr>
              <a:tr h="388009">
                <a:tc>
                  <a:txBody>
                    <a:bodyPr/>
                    <a:lstStyle/>
                    <a:p>
                      <a:pPr marL="1582420" algn="l">
                        <a:lnSpc>
                          <a:spcPts val="1880"/>
                        </a:lnSpc>
                      </a:pPr>
                      <a:r>
                        <a:rPr lang="tr-TR" sz="1500" b="1" spc="-20" dirty="0">
                          <a:latin typeface="Calibri"/>
                          <a:cs typeface="Calibri"/>
                        </a:rPr>
                        <a:t>   </a:t>
                      </a:r>
                      <a:r>
                        <a:rPr sz="1500" b="1" spc="-20" dirty="0" err="1">
                          <a:latin typeface="Calibri"/>
                          <a:cs typeface="Calibri"/>
                        </a:rPr>
                        <a:t>Tunceli</a:t>
                      </a:r>
                      <a:endParaRPr sz="15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lang="tr-TR" sz="1500" spc="-10" dirty="0">
                          <a:latin typeface="Calibri"/>
                          <a:cs typeface="Calibri"/>
                        </a:rPr>
                        <a:t>724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0"/>
                        </a:lnSpc>
                      </a:pPr>
                      <a:r>
                        <a:rPr lang="tr-TR" sz="15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0,86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599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2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8"/>
          <p:cNvSpPr txBox="1"/>
          <p:nvPr/>
        </p:nvSpPr>
        <p:spPr>
          <a:xfrm>
            <a:off x="689465" y="4766180"/>
            <a:ext cx="6644783" cy="624145"/>
          </a:xfrm>
          <a:prstGeom prst="rect">
            <a:avLst/>
          </a:prstGeom>
          <a:solidFill>
            <a:srgbClr val="850F0F"/>
          </a:solidFill>
        </p:spPr>
        <p:txBody>
          <a:bodyPr vert="horz" wrap="square" lIns="0" tIns="31115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yılında İşverene takdim edilen 3.150 </a:t>
            </a:r>
            <a:r>
              <a:rPr lang="tr-TR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kişinin                                   </a:t>
            </a:r>
            <a:r>
              <a:rPr lang="tr-T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%95’i (3.002) işe </a:t>
            </a:r>
            <a:r>
              <a:rPr lang="tr-TR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yerleştirilmiştir</a:t>
            </a:r>
            <a:r>
              <a:rPr lang="tr-T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bject 9"/>
          <p:cNvSpPr txBox="1"/>
          <p:nvPr/>
        </p:nvSpPr>
        <p:spPr>
          <a:xfrm>
            <a:off x="689466" y="970176"/>
            <a:ext cx="10860334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 anchor="ctr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Yılı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Alınan Açık 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İşler, </a:t>
            </a:r>
            <a:r>
              <a:rPr kumimoji="0" sz="1600" b="1" i="0" u="none" strike="noStrike" kern="1200" cap="none" spc="-2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Yapılan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2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Takdimler</a:t>
            </a:r>
            <a:r>
              <a:rPr kumimoji="0" lang="tr-TR" sz="16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İşe</a:t>
            </a:r>
            <a:r>
              <a:rPr kumimoji="0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Yerleştirmeler</a:t>
            </a: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ve Sosyal Koruma Kalkanı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Güvenlik - İŞKUR</a:t>
            </a:r>
          </a:p>
        </p:txBody>
      </p:sp>
      <p:sp>
        <p:nvSpPr>
          <p:cNvPr id="2" name="Dikdörtgen 1"/>
          <p:cNvSpPr/>
          <p:nvPr/>
        </p:nvSpPr>
        <p:spPr>
          <a:xfrm>
            <a:off x="7572653" y="1432757"/>
            <a:ext cx="3977148" cy="4647519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v"/>
              <a:defRPr/>
            </a:pP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2023 yılında özel </a:t>
            </a:r>
            <a:r>
              <a:rPr lang="tr-TR" dirty="0" smtClean="0">
                <a:solidFill>
                  <a:prstClr val="white"/>
                </a:solidFill>
                <a:latin typeface="Calibri" panose="020F0502020204030204"/>
              </a:rPr>
              <a:t>s</a:t>
            </a:r>
            <a:r>
              <a:rPr kumimoji="0" lang="tr-TR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ektörde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2.999 kişi, kamu kurumlarında 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3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tr-TR" dirty="0">
                <a:solidFill>
                  <a:prstClr val="white"/>
                </a:solidFill>
              </a:rPr>
              <a:t>kişi 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olmak üzere toplamda 3.002 kişi işe yerleştirilmiştir.</a:t>
            </a:r>
            <a:endParaRPr kumimoji="0" lang="tr-TR" sz="5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defRPr/>
            </a:pPr>
            <a:endParaRPr kumimoji="0" lang="tr-TR" sz="1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lvl="0" indent="-285750">
              <a:buFont typeface="Wingdings" panose="05000000000000000000" pitchFamily="2" charset="2"/>
              <a:buChar char="v"/>
              <a:defRPr/>
            </a:pPr>
            <a:r>
              <a:rPr lang="tr-TR" dirty="0" smtClean="0">
                <a:solidFill>
                  <a:prstClr val="white"/>
                </a:solidFill>
              </a:rPr>
              <a:t>2023 yılında </a:t>
            </a:r>
            <a:r>
              <a:rPr lang="tr-TR" dirty="0">
                <a:solidFill>
                  <a:prstClr val="white"/>
                </a:solidFill>
              </a:rPr>
              <a:t>5.781 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kadın vatandaşımıza 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danışmanlık hizmeti sunulmuş,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1.192 kadın vatandaşımız (Özel/Kamu Sektör) işe 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yerleştirilmiştir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lvl="0">
              <a:defRPr/>
            </a:pPr>
            <a:endParaRPr kumimoji="0" lang="tr-TR" sz="1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lvl="0" indent="-285750">
              <a:buFont typeface="Wingdings" panose="05000000000000000000" pitchFamily="2" charset="2"/>
              <a:buChar char="v"/>
              <a:defRPr/>
            </a:pPr>
            <a:r>
              <a:rPr lang="tr-TR" dirty="0">
                <a:solidFill>
                  <a:prstClr val="white"/>
                </a:solidFill>
              </a:rPr>
              <a:t>2023 yılında 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729 engelli vatandaşımıza danışmanlık 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h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izmeti sunulmuş, 62 engelli </a:t>
            </a:r>
            <a:r>
              <a:rPr lang="tr-TR" dirty="0">
                <a:solidFill>
                  <a:prstClr val="white"/>
                </a:solidFill>
                <a:latin typeface="Calibri" panose="020F0502020204030204"/>
              </a:rPr>
              <a:t>v</a:t>
            </a:r>
            <a:r>
              <a:rPr kumimoji="0" lang="tr-TR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atandaşımız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tr-TR" dirty="0">
                <a:solidFill>
                  <a:prstClr val="white"/>
                </a:solidFill>
                <a:latin typeface="Calibri" panose="020F0502020204030204"/>
              </a:rPr>
              <a:t>ö</a:t>
            </a:r>
            <a:r>
              <a:rPr kumimoji="0" lang="tr-TR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zel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sektörde  işe yerleştirilmiştir.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106154"/>
              </p:ext>
            </p:extLst>
          </p:nvPr>
        </p:nvGraphicFramePr>
        <p:xfrm>
          <a:off x="689467" y="1432757"/>
          <a:ext cx="6644780" cy="3228889"/>
        </p:xfrm>
        <a:graphic>
          <a:graphicData uri="http://schemas.openxmlformats.org/drawingml/2006/table">
            <a:tbl>
              <a:tblPr/>
              <a:tblGrid>
                <a:gridCol w="1232931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818549">
                  <a:extLst>
                    <a:ext uri="{9D8B030D-6E8A-4147-A177-3AD203B41FA5}">
                      <a16:colId xmlns:a16="http://schemas.microsoft.com/office/drawing/2014/main" val="1322678312"/>
                    </a:ext>
                  </a:extLst>
                </a:gridCol>
                <a:gridCol w="943739">
                  <a:extLst>
                    <a:ext uri="{9D8B030D-6E8A-4147-A177-3AD203B41FA5}">
                      <a16:colId xmlns:a16="http://schemas.microsoft.com/office/drawing/2014/main" val="1050202272"/>
                    </a:ext>
                  </a:extLst>
                </a:gridCol>
                <a:gridCol w="712619">
                  <a:extLst>
                    <a:ext uri="{9D8B030D-6E8A-4147-A177-3AD203B41FA5}">
                      <a16:colId xmlns:a16="http://schemas.microsoft.com/office/drawing/2014/main" val="3861807836"/>
                    </a:ext>
                  </a:extLst>
                </a:gridCol>
                <a:gridCol w="828179">
                  <a:extLst>
                    <a:ext uri="{9D8B030D-6E8A-4147-A177-3AD203B41FA5}">
                      <a16:colId xmlns:a16="http://schemas.microsoft.com/office/drawing/2014/main" val="2102746499"/>
                    </a:ext>
                  </a:extLst>
                </a:gridCol>
                <a:gridCol w="828179">
                  <a:extLst>
                    <a:ext uri="{9D8B030D-6E8A-4147-A177-3AD203B41FA5}">
                      <a16:colId xmlns:a16="http://schemas.microsoft.com/office/drawing/2014/main" val="1768183065"/>
                    </a:ext>
                  </a:extLst>
                </a:gridCol>
                <a:gridCol w="625949">
                  <a:extLst>
                    <a:ext uri="{9D8B030D-6E8A-4147-A177-3AD203B41FA5}">
                      <a16:colId xmlns:a16="http://schemas.microsoft.com/office/drawing/2014/main" val="3077137459"/>
                    </a:ext>
                  </a:extLst>
                </a:gridCol>
                <a:gridCol w="654635">
                  <a:extLst>
                    <a:ext uri="{9D8B030D-6E8A-4147-A177-3AD203B41FA5}">
                      <a16:colId xmlns:a16="http://schemas.microsoft.com/office/drawing/2014/main" val="4117422061"/>
                    </a:ext>
                  </a:extLst>
                </a:gridCol>
              </a:tblGrid>
              <a:tr h="448252">
                <a:tc rowSpan="2"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sz="1400" b="1" spc="-10" dirty="0">
                          <a:latin typeface="+mn-lt"/>
                        </a:rPr>
                        <a:t>Özel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sz="1400" b="1" spc="-5" dirty="0">
                          <a:latin typeface="+mn-lt"/>
                        </a:rPr>
                        <a:t>Kamu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63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Genel 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77414"/>
                  </a:ext>
                </a:extLst>
              </a:tr>
              <a:tr h="739503">
                <a:tc vMerge="1">
                  <a:txBody>
                    <a:bodyPr/>
                    <a:lstStyle/>
                    <a:p>
                      <a:pPr marL="952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5585">
                        <a:lnSpc>
                          <a:spcPts val="1595"/>
                        </a:lnSpc>
                      </a:pPr>
                      <a:r>
                        <a:rPr sz="1200" b="1" dirty="0">
                          <a:latin typeface="+mn-lt"/>
                        </a:rPr>
                        <a:t>Belirli</a:t>
                      </a:r>
                    </a:p>
                    <a:p>
                      <a:pPr marL="171450" marR="163195" indent="66675">
                        <a:lnSpc>
                          <a:spcPts val="1689"/>
                        </a:lnSpc>
                        <a:spcBef>
                          <a:spcPts val="45"/>
                        </a:spcBef>
                      </a:pPr>
                      <a:r>
                        <a:rPr sz="1200" b="1" spc="-5" dirty="0">
                          <a:latin typeface="+mn-lt"/>
                        </a:rPr>
                        <a:t>Süreli  </a:t>
                      </a:r>
                      <a:r>
                        <a:rPr sz="1200" b="1" spc="-10" dirty="0">
                          <a:latin typeface="+mn-lt"/>
                        </a:rPr>
                        <a:t>(</a:t>
                      </a:r>
                      <a:r>
                        <a:rPr sz="1200" b="1" dirty="0">
                          <a:latin typeface="+mn-lt"/>
                        </a:rPr>
                        <a:t>Ge</a:t>
                      </a:r>
                      <a:r>
                        <a:rPr sz="1200" b="1" spc="-10" dirty="0">
                          <a:latin typeface="+mn-lt"/>
                        </a:rPr>
                        <a:t>ç</a:t>
                      </a:r>
                      <a:r>
                        <a:rPr sz="1200" b="1" dirty="0">
                          <a:latin typeface="+mn-lt"/>
                        </a:rPr>
                        <a:t>i</a:t>
                      </a:r>
                      <a:r>
                        <a:rPr sz="1200" b="1" spc="-5" dirty="0">
                          <a:latin typeface="+mn-lt"/>
                        </a:rPr>
                        <a:t>c</a:t>
                      </a:r>
                      <a:r>
                        <a:rPr sz="1200" b="1" dirty="0">
                          <a:latin typeface="+mn-lt"/>
                        </a:rPr>
                        <a:t>i)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4785">
                        <a:lnSpc>
                          <a:spcPts val="1595"/>
                        </a:lnSpc>
                      </a:pPr>
                      <a:r>
                        <a:rPr sz="1200" b="1" spc="-5" dirty="0">
                          <a:latin typeface="+mn-lt"/>
                        </a:rPr>
                        <a:t>Belirsiz</a:t>
                      </a:r>
                      <a:endParaRPr sz="1200" b="1" dirty="0">
                        <a:latin typeface="+mn-lt"/>
                      </a:endParaRPr>
                    </a:p>
                    <a:p>
                      <a:pPr marL="177800" marR="168275" indent="59055">
                        <a:lnSpc>
                          <a:spcPts val="1689"/>
                        </a:lnSpc>
                        <a:spcBef>
                          <a:spcPts val="45"/>
                        </a:spcBef>
                      </a:pPr>
                      <a:r>
                        <a:rPr sz="1200" b="1" spc="-5" dirty="0">
                          <a:latin typeface="+mn-lt"/>
                        </a:rPr>
                        <a:t>Süreli  </a:t>
                      </a:r>
                      <a:r>
                        <a:rPr sz="1200" b="1" spc="-10" dirty="0">
                          <a:latin typeface="+mn-lt"/>
                        </a:rPr>
                        <a:t>(</a:t>
                      </a:r>
                      <a:r>
                        <a:rPr sz="1200" b="1" spc="-5" dirty="0">
                          <a:latin typeface="+mn-lt"/>
                        </a:rPr>
                        <a:t>Daim</a:t>
                      </a:r>
                      <a:r>
                        <a:rPr sz="1200" b="1" dirty="0">
                          <a:latin typeface="+mn-lt"/>
                        </a:rPr>
                        <a:t>i)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1605"/>
                        </a:lnSpc>
                      </a:pPr>
                      <a:r>
                        <a:rPr sz="1200" b="1" spc="-25" dirty="0">
                          <a:latin typeface="+mn-lt"/>
                        </a:rPr>
                        <a:t>Toplam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ts val="1595"/>
                        </a:lnSpc>
                      </a:pPr>
                      <a:r>
                        <a:rPr sz="1200" b="1" dirty="0">
                          <a:latin typeface="+mn-lt"/>
                        </a:rPr>
                        <a:t>Belirli</a:t>
                      </a:r>
                    </a:p>
                    <a:p>
                      <a:pPr marL="174625" marR="165100" indent="66675">
                        <a:lnSpc>
                          <a:spcPts val="1689"/>
                        </a:lnSpc>
                        <a:spcBef>
                          <a:spcPts val="45"/>
                        </a:spcBef>
                      </a:pPr>
                      <a:r>
                        <a:rPr sz="1200" b="1" spc="-5" dirty="0">
                          <a:latin typeface="+mn-lt"/>
                        </a:rPr>
                        <a:t>Süreli  </a:t>
                      </a:r>
                      <a:r>
                        <a:rPr sz="1200" b="1" spc="-10" dirty="0">
                          <a:latin typeface="+mn-lt"/>
                        </a:rPr>
                        <a:t>(</a:t>
                      </a:r>
                      <a:r>
                        <a:rPr sz="1200" b="1" dirty="0">
                          <a:latin typeface="+mn-lt"/>
                        </a:rPr>
                        <a:t>Ge</a:t>
                      </a:r>
                      <a:r>
                        <a:rPr sz="1200" b="1" spc="-10" dirty="0">
                          <a:latin typeface="+mn-lt"/>
                        </a:rPr>
                        <a:t>ç</a:t>
                      </a:r>
                      <a:r>
                        <a:rPr sz="1200" b="1" dirty="0">
                          <a:latin typeface="+mn-lt"/>
                        </a:rPr>
                        <a:t>i</a:t>
                      </a:r>
                      <a:r>
                        <a:rPr sz="1200" b="1" spc="-5" dirty="0">
                          <a:latin typeface="+mn-lt"/>
                        </a:rPr>
                        <a:t>c</a:t>
                      </a:r>
                      <a:r>
                        <a:rPr sz="1200" b="1" dirty="0">
                          <a:latin typeface="+mn-lt"/>
                        </a:rPr>
                        <a:t>i)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ts val="1595"/>
                        </a:lnSpc>
                      </a:pPr>
                      <a:r>
                        <a:rPr sz="1200" b="1" spc="-5" dirty="0">
                          <a:latin typeface="+mn-lt"/>
                        </a:rPr>
                        <a:t>Belirsiz</a:t>
                      </a:r>
                      <a:endParaRPr sz="1200" b="1" dirty="0">
                        <a:latin typeface="+mn-lt"/>
                      </a:endParaRPr>
                    </a:p>
                    <a:p>
                      <a:pPr marL="180975" marR="173355" indent="60960">
                        <a:lnSpc>
                          <a:spcPts val="1689"/>
                        </a:lnSpc>
                        <a:spcBef>
                          <a:spcPts val="45"/>
                        </a:spcBef>
                      </a:pPr>
                      <a:r>
                        <a:rPr sz="1200" b="1" spc="-5" dirty="0">
                          <a:latin typeface="+mn-lt"/>
                        </a:rPr>
                        <a:t>Süreli  </a:t>
                      </a:r>
                      <a:r>
                        <a:rPr sz="1200" b="1" spc="-10" dirty="0">
                          <a:latin typeface="+mn-lt"/>
                        </a:rPr>
                        <a:t>(</a:t>
                      </a:r>
                      <a:r>
                        <a:rPr sz="1200" b="1" spc="-5" dirty="0">
                          <a:latin typeface="+mn-lt"/>
                        </a:rPr>
                        <a:t>Daim</a:t>
                      </a:r>
                      <a:r>
                        <a:rPr sz="1200" b="1" dirty="0">
                          <a:latin typeface="+mn-lt"/>
                        </a:rPr>
                        <a:t>i)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ct val="100000"/>
                        </a:lnSpc>
                      </a:pPr>
                      <a:r>
                        <a:rPr sz="1200" b="1" spc="-120" dirty="0" err="1">
                          <a:latin typeface="+mn-lt"/>
                        </a:rPr>
                        <a:t>T</a:t>
                      </a:r>
                      <a:r>
                        <a:rPr sz="1200" b="1" spc="-5" dirty="0" err="1">
                          <a:latin typeface="+mn-lt"/>
                        </a:rPr>
                        <a:t>oplam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R="635" algn="ctr">
                        <a:lnSpc>
                          <a:spcPts val="1800"/>
                        </a:lnSpc>
                        <a:spcBef>
                          <a:spcPts val="125"/>
                        </a:spcBef>
                      </a:pP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132556"/>
                  </a:ext>
                </a:extLst>
              </a:tr>
              <a:tr h="674596">
                <a:tc>
                  <a:txBody>
                    <a:bodyPr/>
                    <a:lstStyle/>
                    <a:p>
                      <a:pPr marL="44450">
                        <a:lnSpc>
                          <a:spcPts val="1835"/>
                        </a:lnSpc>
                      </a:pPr>
                      <a:r>
                        <a:rPr sz="1400" b="1" spc="-5" dirty="0">
                          <a:latin typeface="+mn-lt"/>
                        </a:rPr>
                        <a:t>Açık </a:t>
                      </a:r>
                      <a:r>
                        <a:rPr sz="1400" b="1" spc="-10" dirty="0">
                          <a:latin typeface="+mn-lt"/>
                        </a:rPr>
                        <a:t>İş</a:t>
                      </a:r>
                      <a:r>
                        <a:rPr sz="1400" b="1" spc="-20" dirty="0">
                          <a:latin typeface="+mn-lt"/>
                        </a:rPr>
                        <a:t> </a:t>
                      </a:r>
                      <a:r>
                        <a:rPr sz="1400" b="1" spc="-10" dirty="0">
                          <a:latin typeface="+mn-lt"/>
                        </a:rPr>
                        <a:t>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9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2.999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9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2.999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9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9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9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9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3.002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9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993734"/>
                  </a:ext>
                </a:extLst>
              </a:tr>
              <a:tr h="526057">
                <a:tc>
                  <a:txBody>
                    <a:bodyPr/>
                    <a:lstStyle/>
                    <a:p>
                      <a:pPr marL="44450">
                        <a:lnSpc>
                          <a:spcPts val="1825"/>
                        </a:lnSpc>
                      </a:pPr>
                      <a:r>
                        <a:rPr sz="1400" b="1" spc="-15" dirty="0">
                          <a:latin typeface="+mn-lt"/>
                        </a:rPr>
                        <a:t>İşverene</a:t>
                      </a:r>
                      <a:endParaRPr sz="1400" b="1" dirty="0">
                        <a:latin typeface="+mn-lt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b="1" spc="-30" dirty="0">
                          <a:latin typeface="+mn-lt"/>
                        </a:rPr>
                        <a:t>Takdim</a:t>
                      </a:r>
                      <a:r>
                        <a:rPr sz="1400" b="1" spc="-35" dirty="0">
                          <a:latin typeface="+mn-lt"/>
                        </a:rPr>
                        <a:t> </a:t>
                      </a:r>
                      <a:r>
                        <a:rPr sz="1400" b="1" spc="-5" dirty="0">
                          <a:latin typeface="+mn-lt"/>
                        </a:rPr>
                        <a:t>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473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3.150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473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3.150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473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473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473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473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3.153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473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917750"/>
                  </a:ext>
                </a:extLst>
              </a:tr>
              <a:tr h="840481">
                <a:tc>
                  <a:txBody>
                    <a:bodyPr/>
                    <a:lstStyle/>
                    <a:p>
                      <a:pPr marL="44450">
                        <a:lnSpc>
                          <a:spcPts val="1825"/>
                        </a:lnSpc>
                      </a:pPr>
                      <a:r>
                        <a:rPr sz="1400" b="1" spc="-5" dirty="0" err="1" smtClean="0">
                          <a:latin typeface="+mn-lt"/>
                        </a:rPr>
                        <a:t>İşe</a:t>
                      </a:r>
                      <a:r>
                        <a:rPr lang="tr-TR" sz="1400" b="1" spc="-5" dirty="0" smtClean="0">
                          <a:latin typeface="+mn-lt"/>
                        </a:rPr>
                        <a:t> </a:t>
                      </a:r>
                      <a:r>
                        <a:rPr sz="1400" b="1" spc="-135" dirty="0" smtClean="0">
                          <a:latin typeface="+mn-lt"/>
                        </a:rPr>
                        <a:t>Y</a:t>
                      </a:r>
                      <a:r>
                        <a:rPr sz="1400" b="1" spc="10" dirty="0" smtClean="0">
                          <a:latin typeface="+mn-lt"/>
                        </a:rPr>
                        <a:t>e</a:t>
                      </a:r>
                      <a:r>
                        <a:rPr sz="1400" b="1" spc="-5" dirty="0" smtClean="0">
                          <a:latin typeface="+mn-lt"/>
                        </a:rPr>
                        <a:t>rle</a:t>
                      </a:r>
                      <a:r>
                        <a:rPr sz="1400" b="1" spc="-15" dirty="0" smtClean="0">
                          <a:latin typeface="+mn-lt"/>
                        </a:rPr>
                        <a:t>şt</a:t>
                      </a:r>
                      <a:r>
                        <a:rPr sz="1400" b="1" dirty="0" smtClean="0">
                          <a:latin typeface="+mn-lt"/>
                        </a:rPr>
                        <a:t>ir</a:t>
                      </a:r>
                      <a:r>
                        <a:rPr lang="tr-TR" sz="1400" b="1" dirty="0">
                          <a:latin typeface="+mn-lt"/>
                        </a:rPr>
                        <a:t>m</a:t>
                      </a:r>
                      <a:r>
                        <a:rPr sz="1400" b="1" dirty="0">
                          <a:latin typeface="+mn-lt"/>
                        </a:rPr>
                        <a:t>e  </a:t>
                      </a:r>
                      <a:r>
                        <a:rPr sz="1400" b="1" spc="-5" dirty="0">
                          <a:latin typeface="+mn-lt"/>
                        </a:rPr>
                        <a:t>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2.999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2.999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3.002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782986"/>
                  </a:ext>
                </a:extLst>
              </a:tr>
            </a:tbl>
          </a:graphicData>
        </a:graphic>
      </p:graphicFrame>
      <p:sp>
        <p:nvSpPr>
          <p:cNvPr id="11" name="object 8"/>
          <p:cNvSpPr txBox="1"/>
          <p:nvPr/>
        </p:nvSpPr>
        <p:spPr>
          <a:xfrm>
            <a:off x="689465" y="5494859"/>
            <a:ext cx="6644783" cy="585417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31115" rIns="0" bIns="0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2023 yılında Sosyal Koruma Kalkanı kapsamında 2.593 kişiye 29.871.332 ₺ işsizlik ödeneği ödenmiştir.</a:t>
            </a:r>
          </a:p>
        </p:txBody>
      </p:sp>
    </p:spTree>
    <p:extLst>
      <p:ext uri="{BB962C8B-B14F-4D97-AF65-F5344CB8AC3E}">
        <p14:creationId xmlns:p14="http://schemas.microsoft.com/office/powerpoint/2010/main" val="399623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Yardımlaşma ve Dayanışma</a:t>
            </a:r>
          </a:p>
        </p:txBody>
      </p:sp>
      <p:graphicFrame>
        <p:nvGraphicFramePr>
          <p:cNvPr id="12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367270"/>
              </p:ext>
            </p:extLst>
          </p:nvPr>
        </p:nvGraphicFramePr>
        <p:xfrm>
          <a:off x="689057" y="1452674"/>
          <a:ext cx="5227649" cy="34151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3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7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85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051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033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Nakdi Yardım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0330" algn="l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Yakacak Yardımı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001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033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Barınma Yardımı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001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92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Kişi  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Yardım     Tutarı (</a:t>
                      </a:r>
                      <a:r>
                        <a:rPr kumimoji="0" lang="tr-TR" sz="1400" b="1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₺</a:t>
                      </a:r>
                      <a:r>
                        <a:rPr kumimoji="0" lang="tr-TR" sz="1400" b="1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tr-T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2413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Kişi                    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Kişi  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Yardım   Tutarı (</a:t>
                      </a:r>
                      <a:r>
                        <a:rPr kumimoji="0" lang="tr-TR" sz="1400" b="1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₺</a:t>
                      </a:r>
                      <a:r>
                        <a:rPr kumimoji="0" lang="tr-TR" sz="1400" b="1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tr-T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2413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714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spc="-10" dirty="0">
                          <a:latin typeface="+mn-lt"/>
                          <a:cs typeface="Calibri"/>
                        </a:rPr>
                        <a:t>Merkez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30.330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206.932.118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6.328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15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423.720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476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400" dirty="0">
                          <a:latin typeface="+mn-lt"/>
                          <a:cs typeface="Calibri"/>
                        </a:rPr>
                        <a:t>İlçeler</a:t>
                      </a:r>
                    </a:p>
                  </a:txBody>
                  <a:tcPr marL="0" marR="0" marT="160020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22.377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216.482.280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3.881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50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1.147.596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537"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b="1" dirty="0" smtClean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b="1" dirty="0" smtClean="0">
                          <a:latin typeface="+mn-lt"/>
                        </a:rPr>
                        <a:t>52.707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b="1" dirty="0" smtClean="0">
                          <a:latin typeface="+mn-lt"/>
                        </a:rPr>
                        <a:t>423.414.398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b="1" dirty="0" smtClean="0">
                          <a:latin typeface="+mn-lt"/>
                        </a:rPr>
                        <a:t>10.209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b="1" dirty="0" smtClean="0">
                          <a:latin typeface="+mn-lt"/>
                        </a:rPr>
                        <a:t>65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b="1" dirty="0" smtClean="0">
                          <a:latin typeface="+mn-lt"/>
                        </a:rPr>
                        <a:t>1.571.316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object 11"/>
          <p:cNvSpPr txBox="1"/>
          <p:nvPr/>
        </p:nvSpPr>
        <p:spPr>
          <a:xfrm>
            <a:off x="689057" y="983225"/>
            <a:ext cx="10825282" cy="27956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Sosyal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Yardımlar</a:t>
            </a: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89057" y="4980373"/>
            <a:ext cx="5227649" cy="1153886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2023 yılında 65 kişiye 1.571.316 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₺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Barınma Yardımı ve 52.707 kişiye 423.414.398 </a:t>
            </a:r>
            <a:r>
              <a:rPr lang="tr-TR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₺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Nakdi Yardım</a:t>
            </a:r>
            <a:r>
              <a:rPr kumimoji="0" lang="tr-TR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yapılmıştır.     Ayrıca 10.209 kişiye yakacak yardımı yapılmıştır.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18" y="1452673"/>
            <a:ext cx="5499021" cy="46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624019" y="3635205"/>
            <a:ext cx="622066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Ayrıca </a:t>
            </a:r>
            <a:r>
              <a:rPr kumimoji="0" sz="16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İlde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51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koruyucu </a:t>
            </a:r>
            <a:r>
              <a:rPr kumimoji="0" sz="16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ailede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69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çocuk</a:t>
            </a:r>
            <a:r>
              <a:rPr kumimoji="0" sz="16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bulunmaktadır.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Hizmetler ve Yardımlar</a:t>
            </a: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894069"/>
              </p:ext>
            </p:extLst>
          </p:nvPr>
        </p:nvGraphicFramePr>
        <p:xfrm>
          <a:off x="624018" y="752494"/>
          <a:ext cx="10841644" cy="2872546"/>
        </p:xfrm>
        <a:graphic>
          <a:graphicData uri="http://schemas.openxmlformats.org/drawingml/2006/table">
            <a:tbl>
              <a:tblPr/>
              <a:tblGrid>
                <a:gridCol w="6171620">
                  <a:extLst>
                    <a:ext uri="{9D8B030D-6E8A-4147-A177-3AD203B41FA5}">
                      <a16:colId xmlns:a16="http://schemas.microsoft.com/office/drawing/2014/main" val="1386628997"/>
                    </a:ext>
                  </a:extLst>
                </a:gridCol>
                <a:gridCol w="2079057">
                  <a:extLst>
                    <a:ext uri="{9D8B030D-6E8A-4147-A177-3AD203B41FA5}">
                      <a16:colId xmlns:a16="http://schemas.microsoft.com/office/drawing/2014/main" val="1599498167"/>
                    </a:ext>
                  </a:extLst>
                </a:gridCol>
                <a:gridCol w="2590967">
                  <a:extLst>
                    <a:ext uri="{9D8B030D-6E8A-4147-A177-3AD203B41FA5}">
                      <a16:colId xmlns:a16="http://schemas.microsoft.com/office/drawing/2014/main" val="3610371859"/>
                    </a:ext>
                  </a:extLst>
                </a:gridCol>
              </a:tblGrid>
              <a:tr h="258860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b="1" spc="-15" dirty="0">
                          <a:latin typeface="+mn-lt"/>
                        </a:rPr>
                        <a:t>Sosyal</a:t>
                      </a:r>
                      <a:r>
                        <a:rPr sz="1400" b="1" spc="-5" dirty="0">
                          <a:latin typeface="+mn-lt"/>
                        </a:rPr>
                        <a:t> </a:t>
                      </a:r>
                      <a:r>
                        <a:rPr sz="1400" b="1" spc="-15" dirty="0">
                          <a:latin typeface="+mn-lt"/>
                        </a:rPr>
                        <a:t>Merkezler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b="1" spc="-5" dirty="0">
                          <a:latin typeface="+mn-lt"/>
                        </a:rPr>
                        <a:t>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Hizmet Alan Kişi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77414"/>
                  </a:ext>
                </a:extLst>
              </a:tr>
              <a:tr h="263012">
                <a:tc>
                  <a:txBody>
                    <a:bodyPr/>
                    <a:lstStyle/>
                    <a:p>
                      <a:pPr marL="9525">
                        <a:lnSpc>
                          <a:spcPts val="1885"/>
                        </a:lnSpc>
                      </a:pPr>
                      <a:r>
                        <a:rPr lang="tr-TR" sz="1400" spc="-15" dirty="0">
                          <a:latin typeface="+mn-lt"/>
                        </a:rPr>
                        <a:t>İller</a:t>
                      </a:r>
                      <a:r>
                        <a:rPr lang="tr-TR" sz="1400" spc="-15" baseline="0" dirty="0">
                          <a:latin typeface="+mn-lt"/>
                        </a:rPr>
                        <a:t> Bankası</a:t>
                      </a:r>
                      <a:r>
                        <a:rPr sz="1400" spc="-15" dirty="0">
                          <a:latin typeface="+mn-lt"/>
                        </a:rPr>
                        <a:t> </a:t>
                      </a:r>
                      <a:r>
                        <a:rPr sz="1400" spc="-10" dirty="0" err="1">
                          <a:latin typeface="+mn-lt"/>
                        </a:rPr>
                        <a:t>Çocuk</a:t>
                      </a:r>
                      <a:r>
                        <a:rPr lang="tr-TR" sz="1400" spc="-10" baseline="0" dirty="0">
                          <a:latin typeface="+mn-lt"/>
                        </a:rPr>
                        <a:t> Evleri Sitesi Müdürlüğü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sz="1400" dirty="0">
                          <a:latin typeface="+mn-lt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87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403035"/>
                  </a:ext>
                </a:extLst>
              </a:tr>
              <a:tr h="263012">
                <a:tc>
                  <a:txBody>
                    <a:bodyPr/>
                    <a:lstStyle/>
                    <a:p>
                      <a:pPr marL="9525">
                        <a:lnSpc>
                          <a:spcPts val="1885"/>
                        </a:lnSpc>
                      </a:pPr>
                      <a:r>
                        <a:rPr sz="1400" spc="-10" dirty="0">
                          <a:latin typeface="+mn-lt"/>
                        </a:rPr>
                        <a:t>Çocuk Evleri </a:t>
                      </a:r>
                      <a:r>
                        <a:rPr sz="1400" spc="-10" dirty="0" err="1">
                          <a:latin typeface="+mn-lt"/>
                        </a:rPr>
                        <a:t>Sitesi</a:t>
                      </a:r>
                      <a:r>
                        <a:rPr sz="1400" spc="-10" dirty="0">
                          <a:latin typeface="+mn-lt"/>
                        </a:rPr>
                        <a:t> </a:t>
                      </a:r>
                      <a:r>
                        <a:rPr sz="1400" spc="50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Müdürlüğü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sz="1400" dirty="0">
                          <a:latin typeface="+mn-lt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49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393451"/>
                  </a:ext>
                </a:extLst>
              </a:tr>
              <a:tr h="263012">
                <a:tc>
                  <a:txBody>
                    <a:bodyPr/>
                    <a:lstStyle/>
                    <a:p>
                      <a:pPr marL="9525">
                        <a:lnSpc>
                          <a:spcPts val="1885"/>
                        </a:lnSpc>
                      </a:pPr>
                      <a:r>
                        <a:rPr sz="1400" spc="-10" dirty="0">
                          <a:latin typeface="+mn-lt"/>
                        </a:rPr>
                        <a:t>Çocuk Evleri </a:t>
                      </a:r>
                      <a:r>
                        <a:rPr sz="1400" spc="-45" dirty="0">
                          <a:latin typeface="+mn-lt"/>
                        </a:rPr>
                        <a:t>Koor. </a:t>
                      </a:r>
                      <a:r>
                        <a:rPr sz="1400" spc="-15" dirty="0">
                          <a:latin typeface="+mn-lt"/>
                        </a:rPr>
                        <a:t>Merkezi</a:t>
                      </a:r>
                      <a:r>
                        <a:rPr sz="1400" spc="114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Müdürlüğü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>
                          <a:latin typeface="+mn-lt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  <a:cs typeface="+mn-cs"/>
                        </a:rPr>
                        <a:t>24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687148"/>
                  </a:ext>
                </a:extLst>
              </a:tr>
              <a:tr h="263012">
                <a:tc>
                  <a:txBody>
                    <a:bodyPr/>
                    <a:lstStyle/>
                    <a:p>
                      <a:pPr marL="9525">
                        <a:lnSpc>
                          <a:spcPts val="1885"/>
                        </a:lnSpc>
                      </a:pPr>
                      <a:r>
                        <a:rPr sz="1400" spc="-10" dirty="0">
                          <a:latin typeface="+mn-lt"/>
                        </a:rPr>
                        <a:t>Kadın</a:t>
                      </a:r>
                      <a:r>
                        <a:rPr sz="1400" spc="-20" dirty="0">
                          <a:latin typeface="+mn-lt"/>
                        </a:rPr>
                        <a:t> Konukevi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sz="1400" dirty="0">
                          <a:latin typeface="+mn-lt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  <a:cs typeface="+mn-cs"/>
                        </a:rPr>
                        <a:t>1.234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175905"/>
                  </a:ext>
                </a:extLst>
              </a:tr>
              <a:tr h="263012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sz="1400" spc="-5" dirty="0">
                          <a:latin typeface="+mn-lt"/>
                        </a:rPr>
                        <a:t>Bakım </a:t>
                      </a:r>
                      <a:r>
                        <a:rPr sz="1400" spc="-10" dirty="0">
                          <a:latin typeface="+mn-lt"/>
                        </a:rPr>
                        <a:t>ve Rehabilitasyon</a:t>
                      </a:r>
                      <a:r>
                        <a:rPr sz="1400" spc="5" dirty="0">
                          <a:latin typeface="+mn-lt"/>
                        </a:rPr>
                        <a:t> </a:t>
                      </a:r>
                      <a:r>
                        <a:rPr sz="1400" spc="-15" dirty="0">
                          <a:latin typeface="+mn-lt"/>
                        </a:rPr>
                        <a:t>Merkezi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9"/>
                        </a:lnSpc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244930"/>
                  </a:ext>
                </a:extLst>
              </a:tr>
              <a:tr h="263012">
                <a:tc>
                  <a:txBody>
                    <a:bodyPr/>
                    <a:lstStyle/>
                    <a:p>
                      <a:pPr marL="9525">
                        <a:lnSpc>
                          <a:spcPts val="1885"/>
                        </a:lnSpc>
                      </a:pPr>
                      <a:r>
                        <a:rPr sz="1400" spc="-25" dirty="0">
                          <a:latin typeface="+mn-lt"/>
                        </a:rPr>
                        <a:t>Yaşlı </a:t>
                      </a:r>
                      <a:r>
                        <a:rPr sz="1400" spc="-5" dirty="0">
                          <a:latin typeface="+mn-lt"/>
                        </a:rPr>
                        <a:t>Bakım </a:t>
                      </a:r>
                      <a:r>
                        <a:rPr sz="1400" spc="-10" dirty="0">
                          <a:latin typeface="+mn-lt"/>
                        </a:rPr>
                        <a:t>ve Rehabilitasyon</a:t>
                      </a:r>
                      <a:r>
                        <a:rPr sz="1400" spc="5" dirty="0">
                          <a:latin typeface="+mn-lt"/>
                        </a:rPr>
                        <a:t> </a:t>
                      </a:r>
                      <a:r>
                        <a:rPr sz="1400" spc="-15" dirty="0">
                          <a:latin typeface="+mn-lt"/>
                        </a:rPr>
                        <a:t>Merkezi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5"/>
                        </a:lnSpc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066886"/>
                  </a:ext>
                </a:extLst>
              </a:tr>
              <a:tr h="246578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sz="1400" spc="-15" dirty="0">
                          <a:latin typeface="+mn-lt"/>
                        </a:rPr>
                        <a:t>Özel </a:t>
                      </a:r>
                      <a:r>
                        <a:rPr sz="1400" spc="-5" dirty="0">
                          <a:latin typeface="+mn-lt"/>
                        </a:rPr>
                        <a:t>Bakım</a:t>
                      </a:r>
                      <a:r>
                        <a:rPr sz="1400" spc="25" dirty="0">
                          <a:latin typeface="+mn-lt"/>
                        </a:rPr>
                        <a:t> </a:t>
                      </a:r>
                      <a:r>
                        <a:rPr sz="1400" spc="-15" dirty="0">
                          <a:latin typeface="+mn-lt"/>
                        </a:rPr>
                        <a:t>Merkezleri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lang="tr-TR" sz="1400" dirty="0">
                          <a:latin typeface="+mn-lt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9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43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740112"/>
                  </a:ext>
                </a:extLst>
              </a:tr>
              <a:tr h="263012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sz="1400" spc="-10" dirty="0">
                          <a:latin typeface="+mn-lt"/>
                        </a:rPr>
                        <a:t>Şiddet Önleme ve </a:t>
                      </a:r>
                      <a:r>
                        <a:rPr sz="1400" spc="-5" dirty="0">
                          <a:latin typeface="+mn-lt"/>
                        </a:rPr>
                        <a:t>İzleme</a:t>
                      </a:r>
                      <a:r>
                        <a:rPr sz="1400" spc="45" dirty="0">
                          <a:latin typeface="+mn-lt"/>
                        </a:rPr>
                        <a:t> </a:t>
                      </a:r>
                      <a:r>
                        <a:rPr sz="1400" spc="-15" dirty="0">
                          <a:latin typeface="+mn-lt"/>
                        </a:rPr>
                        <a:t>Merkezi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sz="1400" dirty="0">
                          <a:latin typeface="+mn-lt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9"/>
                        </a:lnSpc>
                      </a:pPr>
                      <a:r>
                        <a:rPr lang="tr-TR" sz="1400" dirty="0" smtClean="0">
                          <a:latin typeface="+mn-lt"/>
                          <a:cs typeface="+mn-cs"/>
                        </a:rPr>
                        <a:t>4.748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502967"/>
                  </a:ext>
                </a:extLst>
              </a:tr>
              <a:tr h="263012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Gündüzlü Bakım, Rehabilitasyon ve Aile Danışmanlık Merkezi 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9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26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573333"/>
                  </a:ext>
                </a:extLst>
              </a:tr>
              <a:tr h="263012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sz="1400" b="1" spc="-30" dirty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" lvl="0" indent="0" algn="ctr" defTabSz="914400" rtl="0" eaLnBrk="1" fontAlgn="auto" latinLnBrk="0" hangingPunct="1">
                        <a:lnSpc>
                          <a:spcPts val="188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spc="-5" dirty="0">
                          <a:latin typeface="+mn-lt"/>
                          <a:cs typeface="+mn-cs"/>
                        </a:rPr>
                        <a:t>7</a:t>
                      </a:r>
                      <a:endParaRPr lang="tr-TR"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889"/>
                        </a:lnSpc>
                      </a:pPr>
                      <a:r>
                        <a:rPr lang="tr-TR" sz="1400" b="1" spc="-5" dirty="0" smtClean="0">
                          <a:latin typeface="+mn-lt"/>
                          <a:cs typeface="+mn-cs"/>
                        </a:rPr>
                        <a:t>6.211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672523"/>
                  </a:ext>
                </a:extLst>
              </a:tr>
            </a:tbl>
          </a:graphicData>
        </a:graphic>
      </p:graphicFrame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985860"/>
              </p:ext>
            </p:extLst>
          </p:nvPr>
        </p:nvGraphicFramePr>
        <p:xfrm>
          <a:off x="618564" y="4022496"/>
          <a:ext cx="10847099" cy="219611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905721">
                  <a:extLst>
                    <a:ext uri="{9D8B030D-6E8A-4147-A177-3AD203B41FA5}">
                      <a16:colId xmlns:a16="http://schemas.microsoft.com/office/drawing/2014/main" val="173034693"/>
                    </a:ext>
                  </a:extLst>
                </a:gridCol>
                <a:gridCol w="1187476">
                  <a:extLst>
                    <a:ext uri="{9D8B030D-6E8A-4147-A177-3AD203B41FA5}">
                      <a16:colId xmlns:a16="http://schemas.microsoft.com/office/drawing/2014/main" val="1407577280"/>
                    </a:ext>
                  </a:extLst>
                </a:gridCol>
                <a:gridCol w="1553051">
                  <a:extLst>
                    <a:ext uri="{9D8B030D-6E8A-4147-A177-3AD203B41FA5}">
                      <a16:colId xmlns:a16="http://schemas.microsoft.com/office/drawing/2014/main" val="276188975"/>
                    </a:ext>
                  </a:extLst>
                </a:gridCol>
                <a:gridCol w="1558729">
                  <a:extLst>
                    <a:ext uri="{9D8B030D-6E8A-4147-A177-3AD203B41FA5}">
                      <a16:colId xmlns:a16="http://schemas.microsoft.com/office/drawing/2014/main" val="717179114"/>
                    </a:ext>
                  </a:extLst>
                </a:gridCol>
                <a:gridCol w="1547374">
                  <a:extLst>
                    <a:ext uri="{9D8B030D-6E8A-4147-A177-3AD203B41FA5}">
                      <a16:colId xmlns:a16="http://schemas.microsoft.com/office/drawing/2014/main" val="597316629"/>
                    </a:ext>
                  </a:extLst>
                </a:gridCol>
                <a:gridCol w="1547374">
                  <a:extLst>
                    <a:ext uri="{9D8B030D-6E8A-4147-A177-3AD203B41FA5}">
                      <a16:colId xmlns:a16="http://schemas.microsoft.com/office/drawing/2014/main" val="2617379427"/>
                    </a:ext>
                  </a:extLst>
                </a:gridCol>
                <a:gridCol w="1547374">
                  <a:extLst>
                    <a:ext uri="{9D8B030D-6E8A-4147-A177-3AD203B41FA5}">
                      <a16:colId xmlns:a16="http://schemas.microsoft.com/office/drawing/2014/main" val="404878944"/>
                    </a:ext>
                  </a:extLst>
                </a:gridCol>
              </a:tblGrid>
              <a:tr h="66698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Sosyal</a:t>
                      </a:r>
                      <a:r>
                        <a:rPr lang="tr-TR" sz="1400" b="1" spc="-5" baseline="0" dirty="0" smtClean="0">
                          <a:latin typeface="+mn-lt"/>
                        </a:rPr>
                        <a:t> Yardımlar               (2019-2020)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b="1" spc="-15" dirty="0" smtClean="0">
                          <a:latin typeface="+mn-lt"/>
                        </a:rPr>
                        <a:t>Aile Sayısı</a:t>
                      </a:r>
                      <a:endParaRPr sz="1400" b="1" dirty="0">
                        <a:latin typeface="+mn-lt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tr-TR" sz="1400" b="1" spc="-10" dirty="0">
                          <a:latin typeface="+mn-lt"/>
                        </a:rPr>
                        <a:t>(</a:t>
                      </a:r>
                      <a:r>
                        <a:rPr sz="1400" b="1" spc="-10" dirty="0">
                          <a:latin typeface="+mn-lt"/>
                        </a:rPr>
                        <a:t>20</a:t>
                      </a:r>
                      <a:r>
                        <a:rPr lang="tr-TR" sz="1400" b="1" spc="-10" dirty="0" smtClean="0">
                          <a:latin typeface="+mn-lt"/>
                        </a:rPr>
                        <a:t>21)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b="1" spc="-15" dirty="0">
                          <a:latin typeface="+mn-lt"/>
                        </a:rPr>
                        <a:t>Destek </a:t>
                      </a:r>
                      <a:r>
                        <a:rPr sz="1400" b="1" spc="-5" dirty="0">
                          <a:latin typeface="+mn-lt"/>
                        </a:rPr>
                        <a:t>Miktarı</a:t>
                      </a:r>
                      <a:r>
                        <a:rPr sz="1400" b="1" spc="-10" dirty="0">
                          <a:latin typeface="+mn-lt"/>
                        </a:rPr>
                        <a:t> (₺)</a:t>
                      </a:r>
                      <a:endParaRPr sz="1400" b="1" dirty="0">
                        <a:latin typeface="+mn-lt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tr-TR" sz="1400" b="1" spc="-10" dirty="0">
                          <a:latin typeface="+mn-lt"/>
                        </a:rPr>
                        <a:t>(</a:t>
                      </a:r>
                      <a:r>
                        <a:rPr sz="1400" b="1" spc="-10" dirty="0">
                          <a:latin typeface="+mn-lt"/>
                        </a:rPr>
                        <a:t>20</a:t>
                      </a:r>
                      <a:r>
                        <a:rPr lang="tr-TR" sz="1400" b="1" spc="-10" dirty="0" smtClean="0">
                          <a:latin typeface="+mn-lt"/>
                        </a:rPr>
                        <a:t>21)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Aile</a:t>
                      </a:r>
                      <a:r>
                        <a:rPr lang="tr-TR" sz="1400" b="1" spc="-25" dirty="0" smtClean="0">
                          <a:latin typeface="+mn-lt"/>
                        </a:rPr>
                        <a:t> </a:t>
                      </a:r>
                      <a:r>
                        <a:rPr lang="tr-TR" sz="1400" b="1" spc="-5" dirty="0" smtClean="0">
                          <a:latin typeface="+mn-lt"/>
                        </a:rPr>
                        <a:t>Sayısı</a:t>
                      </a:r>
                      <a:endParaRPr lang="tr-TR" sz="1400" b="1" dirty="0" smtClean="0">
                        <a:latin typeface="+mn-lt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tr-TR" sz="1400" b="1" spc="-15" dirty="0" smtClean="0">
                          <a:latin typeface="+mn-lt"/>
                        </a:rPr>
                        <a:t>(2022)</a:t>
                      </a:r>
                      <a:endParaRPr lang="tr-TR" sz="1400" b="1" dirty="0" smtClean="0">
                        <a:latin typeface="+mn-lt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b="1" spc="-15" dirty="0" smtClean="0">
                          <a:latin typeface="+mn-lt"/>
                        </a:rPr>
                        <a:t>Destek </a:t>
                      </a:r>
                      <a:r>
                        <a:rPr lang="tr-TR" sz="1400" b="1" spc="-5" dirty="0" smtClean="0">
                          <a:latin typeface="+mn-lt"/>
                        </a:rPr>
                        <a:t>Miktarı</a:t>
                      </a:r>
                      <a:r>
                        <a:rPr lang="tr-TR" sz="1400" b="1" spc="-10" dirty="0" smtClean="0">
                          <a:latin typeface="+mn-lt"/>
                        </a:rPr>
                        <a:t> (₺)</a:t>
                      </a:r>
                      <a:endParaRPr lang="tr-TR" sz="1400" b="1" dirty="0" smtClean="0">
                        <a:latin typeface="+mn-lt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tr-TR" sz="1400" b="1" spc="-10" dirty="0" smtClean="0">
                          <a:latin typeface="+mn-lt"/>
                        </a:rPr>
                        <a:t>(2022)</a:t>
                      </a:r>
                      <a:endParaRPr lang="tr-TR" sz="1400" b="1" dirty="0" smtClean="0">
                        <a:latin typeface="+mn-lt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Aile</a:t>
                      </a:r>
                      <a:r>
                        <a:rPr lang="tr-TR" sz="1400" b="1" spc="-25" dirty="0" smtClean="0">
                          <a:latin typeface="+mn-lt"/>
                        </a:rPr>
                        <a:t> </a:t>
                      </a:r>
                      <a:r>
                        <a:rPr lang="tr-TR" sz="1400" b="1" spc="-5" dirty="0" smtClean="0">
                          <a:latin typeface="+mn-lt"/>
                        </a:rPr>
                        <a:t>Sayısı</a:t>
                      </a:r>
                      <a:endParaRPr lang="tr-TR" sz="1400" b="1" dirty="0" smtClean="0">
                        <a:latin typeface="+mn-lt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tr-TR" sz="1400" b="1" spc="-15" dirty="0" smtClean="0">
                          <a:latin typeface="+mn-lt"/>
                        </a:rPr>
                        <a:t>(2023)</a:t>
                      </a:r>
                      <a:endParaRPr lang="tr-TR" sz="1400" b="1" dirty="0" smtClean="0">
                        <a:latin typeface="+mn-lt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b="1" spc="-15" dirty="0" smtClean="0">
                          <a:latin typeface="+mn-lt"/>
                        </a:rPr>
                        <a:t>Destek </a:t>
                      </a:r>
                      <a:r>
                        <a:rPr lang="tr-TR" sz="1400" b="1" spc="-5" dirty="0" smtClean="0">
                          <a:latin typeface="+mn-lt"/>
                        </a:rPr>
                        <a:t>Miktarı</a:t>
                      </a:r>
                      <a:r>
                        <a:rPr lang="tr-TR" sz="1400" b="1" spc="-10" dirty="0" smtClean="0">
                          <a:latin typeface="+mn-lt"/>
                        </a:rPr>
                        <a:t> (₺)</a:t>
                      </a:r>
                      <a:endParaRPr lang="tr-TR" sz="1400" b="1" dirty="0" smtClean="0">
                        <a:latin typeface="+mn-lt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tr-TR" sz="1400" b="1" spc="-10" dirty="0" smtClean="0">
                          <a:latin typeface="+mn-lt"/>
                        </a:rPr>
                        <a:t>(2023)</a:t>
                      </a:r>
                      <a:endParaRPr lang="tr-TR" sz="1400" b="1" dirty="0" smtClean="0">
                        <a:latin typeface="+mn-lt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413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388096"/>
                  </a:ext>
                </a:extLst>
              </a:tr>
              <a:tr h="43169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0" dirty="0">
                          <a:latin typeface="+mn-lt"/>
                        </a:rPr>
                        <a:t>Engelli </a:t>
                      </a:r>
                      <a:r>
                        <a:rPr sz="1400" spc="-20" dirty="0">
                          <a:latin typeface="+mn-lt"/>
                        </a:rPr>
                        <a:t>Evde </a:t>
                      </a:r>
                      <a:r>
                        <a:rPr sz="1400" spc="-5" dirty="0">
                          <a:latin typeface="+mn-lt"/>
                        </a:rPr>
                        <a:t>Bakım</a:t>
                      </a:r>
                      <a:r>
                        <a:rPr sz="1400" spc="20" dirty="0">
                          <a:latin typeface="+mn-lt"/>
                        </a:rPr>
                        <a:t> </a:t>
                      </a:r>
                      <a:r>
                        <a:rPr sz="1400" spc="-10" dirty="0">
                          <a:latin typeface="+mn-lt"/>
                        </a:rPr>
                        <a:t>Hizmetleri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17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tr-TR" sz="1400" spc="-5" dirty="0" smtClean="0">
                          <a:latin typeface="+mn-lt"/>
                          <a:cs typeface="+mn-cs"/>
                        </a:rPr>
                        <a:t>2.850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65.650.010</a:t>
                      </a:r>
                      <a:endParaRPr lang="tr-TR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3.244</a:t>
                      </a: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45.498.649</a:t>
                      </a: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3.597</a:t>
                      </a: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cs typeface="Calibri"/>
                        </a:rPr>
                        <a:t>198.812.030</a:t>
                      </a:r>
                      <a:endParaRPr lang="tr-TR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4156171572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pPr marL="9525">
                        <a:lnSpc>
                          <a:spcPts val="1895"/>
                        </a:lnSpc>
                      </a:pPr>
                      <a:r>
                        <a:rPr sz="1400" spc="-15" dirty="0" err="1" smtClean="0">
                          <a:latin typeface="+mn-lt"/>
                        </a:rPr>
                        <a:t>Sosyal</a:t>
                      </a:r>
                      <a:r>
                        <a:rPr sz="1400" spc="-15" dirty="0" smtClean="0">
                          <a:latin typeface="+mn-lt"/>
                        </a:rPr>
                        <a:t> </a:t>
                      </a:r>
                      <a:r>
                        <a:rPr sz="1400" spc="-10" dirty="0">
                          <a:latin typeface="+mn-lt"/>
                        </a:rPr>
                        <a:t>ve </a:t>
                      </a:r>
                      <a:r>
                        <a:rPr sz="1400" spc="-15" dirty="0">
                          <a:latin typeface="+mn-lt"/>
                        </a:rPr>
                        <a:t>Ekonomik</a:t>
                      </a:r>
                      <a:r>
                        <a:rPr sz="1400" spc="40" dirty="0">
                          <a:latin typeface="+mn-lt"/>
                        </a:rPr>
                        <a:t> </a:t>
                      </a:r>
                      <a:r>
                        <a:rPr sz="1400" spc="-10" dirty="0">
                          <a:latin typeface="+mn-lt"/>
                        </a:rPr>
                        <a:t>Destek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95"/>
                        </a:lnSpc>
                      </a:pPr>
                      <a:r>
                        <a:rPr lang="tr-TR" sz="1400" spc="-5" dirty="0" smtClean="0">
                          <a:latin typeface="+mn-lt"/>
                          <a:cs typeface="+mn-cs"/>
                        </a:rPr>
                        <a:t>873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10.421.485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b="0" dirty="0" smtClean="0">
                          <a:latin typeface="+mn-lt"/>
                          <a:cs typeface="Calibri"/>
                        </a:rPr>
                        <a:t>990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b="0" dirty="0" smtClean="0">
                          <a:latin typeface="+mn-lt"/>
                          <a:cs typeface="Calibri"/>
                        </a:rPr>
                        <a:t>9.832.605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b="0" dirty="0" smtClean="0">
                          <a:latin typeface="+mn-lt"/>
                          <a:cs typeface="Calibri"/>
                        </a:rPr>
                        <a:t>1.190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48.567.000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30844911"/>
                  </a:ext>
                </a:extLst>
              </a:tr>
              <a:tr h="307402">
                <a:tc>
                  <a:txBody>
                    <a:bodyPr/>
                    <a:lstStyle/>
                    <a:p>
                      <a:pPr marL="9525">
                        <a:lnSpc>
                          <a:spcPts val="1895"/>
                        </a:lnSpc>
                      </a:pPr>
                      <a:r>
                        <a:rPr sz="1400" spc="-10" dirty="0">
                          <a:latin typeface="+mn-lt"/>
                        </a:rPr>
                        <a:t>Doğum</a:t>
                      </a:r>
                      <a:r>
                        <a:rPr sz="1400" dirty="0">
                          <a:latin typeface="+mn-lt"/>
                        </a:rPr>
                        <a:t> </a:t>
                      </a:r>
                      <a:r>
                        <a:rPr sz="1400" spc="-25" dirty="0">
                          <a:latin typeface="+mn-lt"/>
                        </a:rPr>
                        <a:t>Yardımı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95"/>
                        </a:lnSpc>
                      </a:pPr>
                      <a:r>
                        <a:rPr lang="tr-TR" sz="1400" spc="-5" dirty="0" smtClean="0">
                          <a:latin typeface="+mn-lt"/>
                          <a:cs typeface="+mn-cs"/>
                        </a:rPr>
                        <a:t>4.032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1.835.000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1.903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853.700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1.501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668.700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38409242"/>
                  </a:ext>
                </a:extLst>
              </a:tr>
              <a:tr h="307433">
                <a:tc>
                  <a:txBody>
                    <a:bodyPr/>
                    <a:lstStyle/>
                    <a:p>
                      <a:pPr marL="9525" algn="ctr">
                        <a:lnSpc>
                          <a:spcPts val="1895"/>
                        </a:lnSpc>
                      </a:pPr>
                      <a:r>
                        <a:rPr sz="1400" b="1" spc="-30" dirty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b="1" spc="-5" dirty="0" smtClean="0">
                          <a:latin typeface="+mn-lt"/>
                        </a:rPr>
                        <a:t>7.755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b="1" spc="-5" dirty="0" smtClean="0">
                          <a:latin typeface="+mn-lt"/>
                          <a:cs typeface="+mn-cs"/>
                        </a:rPr>
                        <a:t>77.906.495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6.137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56.184.954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6.288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5"/>
                        </a:lnSpc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248.047.730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5755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48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8"/>
          <p:cNvSpPr txBox="1"/>
          <p:nvPr/>
        </p:nvSpPr>
        <p:spPr>
          <a:xfrm>
            <a:off x="694993" y="961503"/>
            <a:ext cx="10802014" cy="278922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2384" rIns="0" bIns="0" rtlCol="0" anchor="ctr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İlde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İkamet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Etmekte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Olan </a:t>
            </a:r>
            <a:r>
              <a:rPr kumimoji="0" sz="1600" b="1" i="0" u="none" strike="noStrike" kern="1200" cap="none" spc="-2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Yabancı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Kişi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Sayısı</a:t>
            </a:r>
            <a:r>
              <a:rPr kumimoji="0" sz="1600" b="1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Yabancı Uyruklu Bilgileri</a:t>
            </a:r>
          </a:p>
        </p:txBody>
      </p:sp>
      <p:sp>
        <p:nvSpPr>
          <p:cNvPr id="17" name="object 8"/>
          <p:cNvSpPr txBox="1"/>
          <p:nvPr/>
        </p:nvSpPr>
        <p:spPr>
          <a:xfrm>
            <a:off x="6329082" y="5078658"/>
            <a:ext cx="5167925" cy="838050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123825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İlimizdeki Yabancı Uyruklulara 2023 Yılında Toplam: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4.479.250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₺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Yardım Yapılmıştır.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0"/>
          <a:stretch/>
        </p:blipFill>
        <p:spPr>
          <a:xfrm>
            <a:off x="6329082" y="1379699"/>
            <a:ext cx="5167925" cy="3640537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797462"/>
              </p:ext>
            </p:extLst>
          </p:nvPr>
        </p:nvGraphicFramePr>
        <p:xfrm>
          <a:off x="694993" y="1379700"/>
          <a:ext cx="5510498" cy="4537008"/>
        </p:xfrm>
        <a:graphic>
          <a:graphicData uri="http://schemas.openxmlformats.org/drawingml/2006/table">
            <a:tbl>
              <a:tblPr/>
              <a:tblGrid>
                <a:gridCol w="2755269">
                  <a:extLst>
                    <a:ext uri="{9D8B030D-6E8A-4147-A177-3AD203B41FA5}">
                      <a16:colId xmlns:a16="http://schemas.microsoft.com/office/drawing/2014/main" val="1599498167"/>
                    </a:ext>
                  </a:extLst>
                </a:gridCol>
                <a:gridCol w="2755229">
                  <a:extLst>
                    <a:ext uri="{9D8B030D-6E8A-4147-A177-3AD203B41FA5}">
                      <a16:colId xmlns:a16="http://schemas.microsoft.com/office/drawing/2014/main" val="3610371859"/>
                    </a:ext>
                  </a:extLst>
                </a:gridCol>
              </a:tblGrid>
              <a:tr h="504112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b="1" spc="-15" dirty="0">
                          <a:latin typeface="+mn-lt"/>
                        </a:rPr>
                        <a:t>Ülkesi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84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b="1" spc="-5" dirty="0">
                          <a:latin typeface="+mn-lt"/>
                        </a:rPr>
                        <a:t>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84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687148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00" spc="-10" dirty="0">
                          <a:latin typeface="+mn-lt"/>
                        </a:rPr>
                        <a:t>Suriye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1.302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709773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İran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697069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Mısır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31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68810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Irak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28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175905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Türkmenistan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25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244930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spc="-5" dirty="0" smtClean="0">
                          <a:latin typeface="+mn-lt"/>
                        </a:rPr>
                        <a:t>Azerbaycan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24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066886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Diğer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133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161942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30" dirty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699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1.574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699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74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35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/>
          <p:nvPr/>
        </p:nvSpPr>
        <p:spPr>
          <a:xfrm>
            <a:off x="685800" y="975936"/>
            <a:ext cx="10849132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Şehitlerimiz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etin kutusu 28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Hizmetler (Şehit ve Gazilerimiz)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27"/>
          <p:cNvSpPr txBox="1"/>
          <p:nvPr/>
        </p:nvSpPr>
        <p:spPr>
          <a:xfrm>
            <a:off x="685800" y="3398321"/>
            <a:ext cx="10849132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Gazilerimiz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object 38"/>
          <p:cNvSpPr txBox="1"/>
          <p:nvPr/>
        </p:nvSpPr>
        <p:spPr>
          <a:xfrm>
            <a:off x="685799" y="5635655"/>
            <a:ext cx="10849132" cy="280205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 w="9144">
            <a:noFill/>
          </a:ln>
        </p:spPr>
        <p:txBody>
          <a:bodyPr vert="horz" wrap="square" lIns="0" tIns="33655" rIns="0" bIns="0" rtlCol="0">
            <a:spAutoFit/>
          </a:bodyPr>
          <a:lstStyle/>
          <a:p>
            <a:pPr marL="92075" marR="84455" lvl="0" indent="0" algn="ctr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İlimizde Aile ve Sosyal Hizmetler İl Müdürlüğü Tarafından Şehit ve Gazi Yakınlarından Toplam 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411</a:t>
            </a:r>
            <a:r>
              <a:rPr kumimoji="0" lang="tr-TR" sz="160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Kişi Kamuda Göreve Başlatılmıştır.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935739"/>
              </p:ext>
            </p:extLst>
          </p:nvPr>
        </p:nvGraphicFramePr>
        <p:xfrm>
          <a:off x="685795" y="1438934"/>
          <a:ext cx="10849136" cy="1463662"/>
        </p:xfrm>
        <a:graphic>
          <a:graphicData uri="http://schemas.openxmlformats.org/drawingml/2006/table">
            <a:tbl>
              <a:tblPr/>
              <a:tblGrid>
                <a:gridCol w="1114125">
                  <a:extLst>
                    <a:ext uri="{9D8B030D-6E8A-4147-A177-3AD203B41FA5}">
                      <a16:colId xmlns:a16="http://schemas.microsoft.com/office/drawing/2014/main" val="1078526760"/>
                    </a:ext>
                  </a:extLst>
                </a:gridCol>
                <a:gridCol w="1039529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620678808"/>
                    </a:ext>
                  </a:extLst>
                </a:gridCol>
                <a:gridCol w="1501541">
                  <a:extLst>
                    <a:ext uri="{9D8B030D-6E8A-4147-A177-3AD203B41FA5}">
                      <a16:colId xmlns:a16="http://schemas.microsoft.com/office/drawing/2014/main" val="3952879687"/>
                    </a:ext>
                  </a:extLst>
                </a:gridCol>
                <a:gridCol w="1337911">
                  <a:extLst>
                    <a:ext uri="{9D8B030D-6E8A-4147-A177-3AD203B41FA5}">
                      <a16:colId xmlns:a16="http://schemas.microsoft.com/office/drawing/2014/main" val="176041255"/>
                    </a:ext>
                  </a:extLst>
                </a:gridCol>
                <a:gridCol w="1309036">
                  <a:extLst>
                    <a:ext uri="{9D8B030D-6E8A-4147-A177-3AD203B41FA5}">
                      <a16:colId xmlns:a16="http://schemas.microsoft.com/office/drawing/2014/main" val="452675976"/>
                    </a:ext>
                  </a:extLst>
                </a:gridCol>
                <a:gridCol w="1795189">
                  <a:extLst>
                    <a:ext uri="{9D8B030D-6E8A-4147-A177-3AD203B41FA5}">
                      <a16:colId xmlns:a16="http://schemas.microsoft.com/office/drawing/2014/main" val="1663665861"/>
                    </a:ext>
                  </a:extLst>
                </a:gridCol>
                <a:gridCol w="1356142">
                  <a:extLst>
                    <a:ext uri="{9D8B030D-6E8A-4147-A177-3AD203B41FA5}">
                      <a16:colId xmlns:a16="http://schemas.microsoft.com/office/drawing/2014/main" val="3075477798"/>
                    </a:ext>
                  </a:extLst>
                </a:gridCol>
              </a:tblGrid>
              <a:tr h="731831">
                <a:tc>
                  <a:txBody>
                    <a:bodyPr/>
                    <a:lstStyle/>
                    <a:p>
                      <a:pPr marR="1905" algn="ctr">
                        <a:lnSpc>
                          <a:spcPts val="1885"/>
                        </a:lnSpc>
                      </a:pPr>
                      <a:r>
                        <a:rPr lang="tr-TR" sz="1400" b="1" dirty="0" smtClean="0">
                          <a:latin typeface="+mn-lt"/>
                        </a:rPr>
                        <a:t>Asker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5"/>
                        </a:lnSpc>
                      </a:pPr>
                      <a:r>
                        <a:rPr lang="tr-TR" sz="1400" b="1" dirty="0" smtClean="0">
                          <a:latin typeface="+mn-lt"/>
                        </a:rPr>
                        <a:t>Polis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400" b="1" dirty="0" smtClean="0">
                          <a:latin typeface="+mn-lt"/>
                        </a:rPr>
                        <a:t>Güvenlik Korucusu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400" b="1" dirty="0" smtClean="0">
                          <a:latin typeface="+mn-lt"/>
                        </a:rPr>
                        <a:t>Diğer Kamu Görevlisi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tr-TR" sz="1400" b="1" dirty="0" smtClean="0">
                          <a:latin typeface="+mn-lt"/>
                        </a:rPr>
                        <a:t>Muhtar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869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tr-TR" sz="1400" b="1" dirty="0" smtClean="0">
                          <a:latin typeface="+mn-lt"/>
                        </a:rPr>
                        <a:t>Sivil Şehit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869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3990" marR="168910" indent="24765" algn="ctr">
                        <a:lnSpc>
                          <a:spcPts val="1350"/>
                        </a:lnSpc>
                        <a:spcBef>
                          <a:spcPts val="415"/>
                        </a:spcBef>
                      </a:pPr>
                      <a:r>
                        <a:rPr lang="tr-TR" sz="1400" b="1" dirty="0" smtClean="0">
                          <a:latin typeface="+mn-lt"/>
                        </a:rPr>
                        <a:t>Sivil Kahraman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527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400" b="1" dirty="0" smtClean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952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31171"/>
                  </a:ext>
                </a:extLst>
              </a:tr>
              <a:tr h="731831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spc="0" dirty="0" smtClean="0">
                          <a:latin typeface="+mn-lt"/>
                        </a:rPr>
                        <a:t>59</a:t>
                      </a:r>
                      <a:endParaRPr sz="1400" b="0" spc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spc="0" dirty="0">
                          <a:latin typeface="+mn-lt"/>
                        </a:rPr>
                        <a:t>3</a:t>
                      </a:r>
                      <a:endParaRPr sz="1400" b="0" spc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b="0" spc="0" dirty="0" smtClean="0">
                          <a:latin typeface="+mn-lt"/>
                          <a:cs typeface="+mn-cs"/>
                        </a:rPr>
                        <a:t>90</a:t>
                      </a:r>
                      <a:endParaRPr sz="1400" b="0" spc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461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b="0" spc="0" dirty="0" smtClean="0">
                          <a:latin typeface="+mn-lt"/>
                          <a:cs typeface="+mn-cs"/>
                        </a:rPr>
                        <a:t>23</a:t>
                      </a:r>
                      <a:endParaRPr sz="1400" b="0" spc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spc="0" dirty="0" smtClean="0">
                          <a:latin typeface="+mn-lt"/>
                        </a:rPr>
                        <a:t>6</a:t>
                      </a:r>
                      <a:endParaRPr sz="1400" b="0" spc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spc="0" dirty="0" smtClean="0">
                          <a:latin typeface="+mn-lt"/>
                        </a:rPr>
                        <a:t>196</a:t>
                      </a:r>
                      <a:endParaRPr sz="1400" b="0" spc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spc="0" dirty="0" smtClean="0">
                          <a:latin typeface="+mn-lt"/>
                        </a:rPr>
                        <a:t>2</a:t>
                      </a:r>
                      <a:endParaRPr sz="1400" b="0" spc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185" algn="ctr">
                        <a:lnSpc>
                          <a:spcPts val="2095"/>
                        </a:lnSpc>
                      </a:pPr>
                      <a:r>
                        <a:rPr sz="1400" b="1" spc="0" dirty="0" smtClean="0">
                          <a:latin typeface="+mn-lt"/>
                        </a:rPr>
                        <a:t>3</a:t>
                      </a:r>
                      <a:r>
                        <a:rPr lang="tr-TR" sz="1400" b="1" spc="0" dirty="0" smtClean="0">
                          <a:latin typeface="+mn-lt"/>
                        </a:rPr>
                        <a:t>79</a:t>
                      </a:r>
                      <a:endParaRPr sz="1400" b="1" spc="0" dirty="0">
                        <a:solidFill>
                          <a:srgbClr val="C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426408"/>
                  </a:ext>
                </a:extLst>
              </a:tr>
            </a:tbl>
          </a:graphicData>
        </a:graphic>
      </p:graphicFrame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687101"/>
              </p:ext>
            </p:extLst>
          </p:nvPr>
        </p:nvGraphicFramePr>
        <p:xfrm>
          <a:off x="685795" y="3891787"/>
          <a:ext cx="10849136" cy="1465848"/>
        </p:xfrm>
        <a:graphic>
          <a:graphicData uri="http://schemas.openxmlformats.org/drawingml/2006/table">
            <a:tbl>
              <a:tblPr/>
              <a:tblGrid>
                <a:gridCol w="1114125">
                  <a:extLst>
                    <a:ext uri="{9D8B030D-6E8A-4147-A177-3AD203B41FA5}">
                      <a16:colId xmlns:a16="http://schemas.microsoft.com/office/drawing/2014/main" val="1078526760"/>
                    </a:ext>
                  </a:extLst>
                </a:gridCol>
                <a:gridCol w="1039529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620678808"/>
                    </a:ext>
                  </a:extLst>
                </a:gridCol>
                <a:gridCol w="1501541">
                  <a:extLst>
                    <a:ext uri="{9D8B030D-6E8A-4147-A177-3AD203B41FA5}">
                      <a16:colId xmlns:a16="http://schemas.microsoft.com/office/drawing/2014/main" val="3952879687"/>
                    </a:ext>
                  </a:extLst>
                </a:gridCol>
                <a:gridCol w="1337911">
                  <a:extLst>
                    <a:ext uri="{9D8B030D-6E8A-4147-A177-3AD203B41FA5}">
                      <a16:colId xmlns:a16="http://schemas.microsoft.com/office/drawing/2014/main" val="176041255"/>
                    </a:ext>
                  </a:extLst>
                </a:gridCol>
                <a:gridCol w="1309036">
                  <a:extLst>
                    <a:ext uri="{9D8B030D-6E8A-4147-A177-3AD203B41FA5}">
                      <a16:colId xmlns:a16="http://schemas.microsoft.com/office/drawing/2014/main" val="452675976"/>
                    </a:ext>
                  </a:extLst>
                </a:gridCol>
                <a:gridCol w="1795189">
                  <a:extLst>
                    <a:ext uri="{9D8B030D-6E8A-4147-A177-3AD203B41FA5}">
                      <a16:colId xmlns:a16="http://schemas.microsoft.com/office/drawing/2014/main" val="1663665861"/>
                    </a:ext>
                  </a:extLst>
                </a:gridCol>
                <a:gridCol w="1356142">
                  <a:extLst>
                    <a:ext uri="{9D8B030D-6E8A-4147-A177-3AD203B41FA5}">
                      <a16:colId xmlns:a16="http://schemas.microsoft.com/office/drawing/2014/main" val="3075477798"/>
                    </a:ext>
                  </a:extLst>
                </a:gridCol>
              </a:tblGrid>
              <a:tr h="732924">
                <a:tc>
                  <a:txBody>
                    <a:bodyPr/>
                    <a:lstStyle/>
                    <a:p>
                      <a:pPr marR="1905" algn="ctr">
                        <a:lnSpc>
                          <a:spcPts val="1885"/>
                        </a:lnSpc>
                      </a:pPr>
                      <a:r>
                        <a:rPr lang="tr-TR" sz="1500" b="1" dirty="0" smtClean="0"/>
                        <a:t>Asker</a:t>
                      </a:r>
                      <a:endParaRPr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5"/>
                        </a:lnSpc>
                      </a:pPr>
                      <a:r>
                        <a:rPr lang="tr-TR" sz="1500" b="1" dirty="0" smtClean="0"/>
                        <a:t>Polis</a:t>
                      </a:r>
                      <a:endParaRPr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500" b="1" dirty="0" smtClean="0"/>
                        <a:t>Güvenlik Korucusu</a:t>
                      </a:r>
                      <a:endParaRPr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500" b="1" dirty="0" smtClean="0"/>
                        <a:t>Diğer Kamu Görevlisi</a:t>
                      </a:r>
                      <a:endParaRPr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500" b="1" dirty="0" smtClean="0"/>
                        <a:t>Sivil Gazi</a:t>
                      </a:r>
                      <a:endParaRPr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tr-TR" sz="1500" b="1" dirty="0" smtClean="0"/>
                        <a:t>Demokrasi</a:t>
                      </a:r>
                      <a:endParaRPr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9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tr-TR" sz="1500" b="1" dirty="0" smtClean="0"/>
                        <a:t>Kıbrıs Kore</a:t>
                      </a:r>
                      <a:endParaRPr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9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lang="tr-TR" sz="1500" b="1" dirty="0" smtClean="0"/>
                        <a:t>Toplam</a:t>
                      </a:r>
                      <a:endParaRPr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52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31171"/>
                  </a:ext>
                </a:extLst>
              </a:tr>
              <a:tr h="732924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500" dirty="0" smtClean="0"/>
                        <a:t>35</a:t>
                      </a:r>
                      <a:endParaRPr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500" b="0" dirty="0" smtClean="0">
                          <a:latin typeface="+mn-lt"/>
                          <a:cs typeface="+mn-cs"/>
                        </a:rPr>
                        <a:t>2</a:t>
                      </a:r>
                      <a:endParaRPr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500" dirty="0" smtClean="0"/>
                        <a:t>35</a:t>
                      </a:r>
                      <a:endParaRPr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461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500" b="0" dirty="0" smtClean="0">
                          <a:latin typeface="+mn-lt"/>
                          <a:cs typeface="+mn-cs"/>
                        </a:rPr>
                        <a:t>3</a:t>
                      </a:r>
                      <a:endParaRPr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461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500" b="0" dirty="0" smtClean="0">
                          <a:latin typeface="+mn-lt"/>
                          <a:cs typeface="+mn-cs"/>
                        </a:rPr>
                        <a:t>30</a:t>
                      </a:r>
                      <a:endParaRPr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500" dirty="0" smtClean="0"/>
                        <a:t>12</a:t>
                      </a:r>
                      <a:endParaRPr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500" b="0" dirty="0" smtClean="0">
                          <a:latin typeface="+mn-lt"/>
                          <a:cs typeface="+mn-cs"/>
                        </a:rPr>
                        <a:t>84</a:t>
                      </a:r>
                      <a:endParaRPr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185" algn="ctr">
                        <a:lnSpc>
                          <a:spcPts val="2095"/>
                        </a:lnSpc>
                      </a:pPr>
                      <a:r>
                        <a:rPr lang="tr-TR" sz="1500" b="1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201</a:t>
                      </a:r>
                      <a:endParaRPr sz="1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426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8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/>
          <p:nvPr/>
        </p:nvSpPr>
        <p:spPr>
          <a:xfrm>
            <a:off x="685800" y="975936"/>
            <a:ext cx="4944979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lang="tr-TR" sz="1600" b="1" spc="-5" dirty="0">
                <a:solidFill>
                  <a:srgbClr val="FFFFFF"/>
                </a:solidFill>
                <a:latin typeface="Calibri"/>
                <a:cs typeface="Calibri"/>
              </a:rPr>
              <a:t>Dernekler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417444" y="236801"/>
            <a:ext cx="483795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Dernekler, Meslek Kuruluşları ve Yerel Medya</a:t>
            </a:r>
          </a:p>
        </p:txBody>
      </p:sp>
      <p:sp>
        <p:nvSpPr>
          <p:cNvPr id="31" name="object 27"/>
          <p:cNvSpPr txBox="1"/>
          <p:nvPr/>
        </p:nvSpPr>
        <p:spPr>
          <a:xfrm>
            <a:off x="685799" y="3358784"/>
            <a:ext cx="10849132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lang="tr-TR" sz="1600" b="1" spc="-5" dirty="0">
                <a:solidFill>
                  <a:srgbClr val="FFFFFF"/>
                </a:solidFill>
                <a:latin typeface="Calibri"/>
                <a:cs typeface="Calibri"/>
              </a:rPr>
              <a:t>Meslek Kuruluşları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2" name="object 38"/>
          <p:cNvSpPr txBox="1"/>
          <p:nvPr/>
        </p:nvSpPr>
        <p:spPr>
          <a:xfrm>
            <a:off x="685799" y="5857597"/>
            <a:ext cx="10849132" cy="280205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 w="9144">
            <a:noFill/>
          </a:ln>
        </p:spPr>
        <p:txBody>
          <a:bodyPr vert="horz" wrap="square" lIns="0" tIns="33655" rIns="0" bIns="0" rtlCol="0">
            <a:spAutoFit/>
          </a:bodyPr>
          <a:lstStyle/>
          <a:p>
            <a:pPr marL="92075" marR="84455" algn="ctr">
              <a:lnSpc>
                <a:spcPct val="100000"/>
              </a:lnSpc>
              <a:spcBef>
                <a:spcPts val="265"/>
              </a:spcBef>
            </a:pPr>
            <a:r>
              <a:rPr lang="tr-TR" sz="1600" spc="-10" dirty="0">
                <a:solidFill>
                  <a:schemeClr val="bg1"/>
                </a:solidFill>
                <a:latin typeface="Calibri"/>
                <a:cs typeface="Calibri"/>
              </a:rPr>
              <a:t>İlde </a:t>
            </a:r>
            <a:r>
              <a:rPr lang="tr-TR" sz="1600" spc="-10" dirty="0" smtClean="0">
                <a:solidFill>
                  <a:schemeClr val="bg1"/>
                </a:solidFill>
                <a:latin typeface="Calibri"/>
                <a:cs typeface="Calibri"/>
              </a:rPr>
              <a:t>3 Yerel </a:t>
            </a:r>
            <a:r>
              <a:rPr lang="tr-TR" sz="1600" spc="-10" dirty="0">
                <a:solidFill>
                  <a:schemeClr val="bg1"/>
                </a:solidFill>
                <a:latin typeface="Calibri"/>
                <a:cs typeface="Calibri"/>
              </a:rPr>
              <a:t>Radyo </a:t>
            </a:r>
            <a:r>
              <a:rPr lang="tr-TR" sz="1600" spc="-10" dirty="0" smtClean="0">
                <a:solidFill>
                  <a:schemeClr val="bg1"/>
                </a:solidFill>
                <a:latin typeface="Calibri"/>
                <a:cs typeface="Calibri"/>
              </a:rPr>
              <a:t>Bulunmaktadır.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27"/>
          <p:cNvSpPr txBox="1"/>
          <p:nvPr/>
        </p:nvSpPr>
        <p:spPr>
          <a:xfrm>
            <a:off x="6589952" y="975936"/>
            <a:ext cx="4944979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lang="tr-TR" sz="1600" b="1" spc="-5" dirty="0">
                <a:solidFill>
                  <a:srgbClr val="FFFFFF"/>
                </a:solidFill>
                <a:latin typeface="Calibri"/>
                <a:cs typeface="Calibri"/>
              </a:rPr>
              <a:t>Yerel Medya</a:t>
            </a:r>
            <a:endParaRPr sz="1600" dirty="0">
              <a:latin typeface="Calibri"/>
              <a:cs typeface="Calibri"/>
            </a:endParaRP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475667"/>
              </p:ext>
            </p:extLst>
          </p:nvPr>
        </p:nvGraphicFramePr>
        <p:xfrm>
          <a:off x="685799" y="1396099"/>
          <a:ext cx="4944980" cy="1587732"/>
        </p:xfrm>
        <a:graphic>
          <a:graphicData uri="http://schemas.openxmlformats.org/drawingml/2006/table">
            <a:tbl>
              <a:tblPr/>
              <a:tblGrid>
                <a:gridCol w="2480913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2464067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793866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b="1" dirty="0">
                          <a:latin typeface="Calibri"/>
                          <a:cs typeface="Calibri"/>
                        </a:rPr>
                        <a:t>Dernek Sayısı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3365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b="1" dirty="0">
                          <a:latin typeface="Calibri"/>
                          <a:cs typeface="Calibri"/>
                        </a:rPr>
                        <a:t>Üye Sayısı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14604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880607"/>
                  </a:ext>
                </a:extLst>
              </a:tr>
              <a:tr h="793866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dirty="0" smtClean="0">
                          <a:latin typeface="Calibri"/>
                          <a:cs typeface="Calibri"/>
                        </a:rPr>
                        <a:t>282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smtClean="0">
                          <a:latin typeface="Calibri"/>
                          <a:cs typeface="Calibri"/>
                        </a:rPr>
                        <a:t>13.963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014804"/>
                  </a:ext>
                </a:extLst>
              </a:tr>
            </a:tbl>
          </a:graphicData>
        </a:graphic>
      </p:graphicFrame>
      <p:graphicFrame>
        <p:nvGraphicFramePr>
          <p:cNvPr id="13" name="Tablo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775987"/>
              </p:ext>
            </p:extLst>
          </p:nvPr>
        </p:nvGraphicFramePr>
        <p:xfrm>
          <a:off x="6589952" y="1396101"/>
          <a:ext cx="4944978" cy="1587730"/>
        </p:xfrm>
        <a:graphic>
          <a:graphicData uri="http://schemas.openxmlformats.org/drawingml/2006/table">
            <a:tbl>
              <a:tblPr/>
              <a:tblGrid>
                <a:gridCol w="2480911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2464067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793865">
                <a:tc>
                  <a:txBody>
                    <a:bodyPr/>
                    <a:lstStyle/>
                    <a:p>
                      <a:pPr marR="1905" algn="ctr">
                        <a:lnSpc>
                          <a:spcPts val="1885"/>
                        </a:lnSpc>
                      </a:pPr>
                      <a:r>
                        <a:rPr lang="tr-TR" sz="1400" b="1" dirty="0">
                          <a:latin typeface="+mn-lt"/>
                        </a:rPr>
                        <a:t>İl Merkezinde Faaliyet Gösteren Gazete (Günlük)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5"/>
                        </a:lnSpc>
                      </a:pPr>
                      <a:r>
                        <a:rPr lang="tr-TR" sz="1400" b="1" dirty="0">
                          <a:latin typeface="+mn-lt"/>
                        </a:rPr>
                        <a:t>İlçelerde Faaliyet Gösteren Gazete (Haftalık)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880607"/>
                  </a:ext>
                </a:extLst>
              </a:tr>
              <a:tr h="793865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b="0" dirty="0">
                          <a:latin typeface="+mn-lt"/>
                          <a:cs typeface="+mn-cs"/>
                        </a:rPr>
                        <a:t>2</a:t>
                      </a:r>
                      <a:endParaRPr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6</a:t>
                      </a:r>
                      <a:endParaRPr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014804"/>
                  </a:ext>
                </a:extLst>
              </a:tr>
            </a:tbl>
          </a:graphicData>
        </a:graphic>
      </p:graphicFrame>
      <p:graphicFrame>
        <p:nvGraphicFramePr>
          <p:cNvPr id="14" name="Tablo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504024"/>
              </p:ext>
            </p:extLst>
          </p:nvPr>
        </p:nvGraphicFramePr>
        <p:xfrm>
          <a:off x="685799" y="3837859"/>
          <a:ext cx="10849131" cy="1638916"/>
        </p:xfrm>
        <a:graphic>
          <a:graphicData uri="http://schemas.openxmlformats.org/drawingml/2006/table">
            <a:tbl>
              <a:tblPr/>
              <a:tblGrid>
                <a:gridCol w="2076652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3357169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2707655">
                  <a:extLst>
                    <a:ext uri="{9D8B030D-6E8A-4147-A177-3AD203B41FA5}">
                      <a16:colId xmlns:a16="http://schemas.microsoft.com/office/drawing/2014/main" val="201088323"/>
                    </a:ext>
                  </a:extLst>
                </a:gridCol>
                <a:gridCol w="2707655">
                  <a:extLst>
                    <a:ext uri="{9D8B030D-6E8A-4147-A177-3AD203B41FA5}">
                      <a16:colId xmlns:a16="http://schemas.microsoft.com/office/drawing/2014/main" val="2723813676"/>
                    </a:ext>
                  </a:extLst>
                </a:gridCol>
              </a:tblGrid>
              <a:tr h="819458">
                <a:tc>
                  <a:txBody>
                    <a:bodyPr/>
                    <a:lstStyle/>
                    <a:p>
                      <a:pPr marR="1905" algn="ctr">
                        <a:lnSpc>
                          <a:spcPts val="1885"/>
                        </a:lnSpc>
                      </a:pPr>
                      <a:r>
                        <a:rPr lang="tr-TR" sz="1400" b="1" dirty="0">
                          <a:latin typeface="+mn-lt"/>
                        </a:rPr>
                        <a:t>Esnaf Odaları Sayısı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5"/>
                        </a:lnSpc>
                      </a:pPr>
                      <a:r>
                        <a:rPr lang="tr-TR" sz="1400" b="1" dirty="0">
                          <a:latin typeface="+mn-lt"/>
                        </a:rPr>
                        <a:t>Esnaf Odaları Toplam Üye Sayısı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400" b="1" dirty="0">
                          <a:latin typeface="+mn-lt"/>
                        </a:rPr>
                        <a:t>Ziraat Odası Üye Sayısı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400" b="1" dirty="0">
                          <a:latin typeface="+mn-lt"/>
                        </a:rPr>
                        <a:t>Ticaret ve Sanayi Odası Üye Sayısı</a:t>
                      </a:r>
                      <a:endParaRPr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880607"/>
                  </a:ext>
                </a:extLst>
              </a:tr>
              <a:tr h="819458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b="0" dirty="0"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18.855</a:t>
                      </a:r>
                      <a:endParaRPr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11.383</a:t>
                      </a:r>
                      <a:endParaRPr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461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5.466</a:t>
                      </a:r>
                      <a:endParaRPr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014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2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81E1E"/>
            </a:gs>
            <a:gs pos="50000">
              <a:srgbClr val="9C2728"/>
            </a:gs>
            <a:gs pos="100000">
              <a:srgbClr val="90201E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685028" y="1114983"/>
            <a:ext cx="4977193" cy="1062041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wrap="square" lIns="0" tIns="0" rIns="0" bIns="0" rtlCol="0" anchor="ctr"/>
          <a:lstStyle/>
          <a:p>
            <a:pPr algn="ctr"/>
            <a:r>
              <a:rPr lang="tr-T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Bingöl İli:</a:t>
            </a:r>
          </a:p>
          <a:p>
            <a:pPr algn="ctr"/>
            <a:r>
              <a:rPr lang="tr-T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İlçe, 11 Belediye ve 325 Köy ve Bağlı </a:t>
            </a:r>
          </a:p>
          <a:p>
            <a:pPr algn="ctr"/>
            <a:r>
              <a:rPr lang="tr-T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818 Mezradan Oluşmaktadır.</a:t>
            </a:r>
            <a:endParaRPr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ject 17"/>
          <p:cNvSpPr/>
          <p:nvPr/>
        </p:nvSpPr>
        <p:spPr>
          <a:xfrm flipV="1">
            <a:off x="677205" y="2250056"/>
            <a:ext cx="5000256" cy="67686"/>
          </a:xfrm>
          <a:custGeom>
            <a:avLst/>
            <a:gdLst/>
            <a:ahLst/>
            <a:cxnLst/>
            <a:rect l="l" t="t" r="r" b="b"/>
            <a:pathLst>
              <a:path w="4157979">
                <a:moveTo>
                  <a:pt x="0" y="0"/>
                </a:moveTo>
                <a:lnTo>
                  <a:pt x="4157472" y="0"/>
                </a:lnTo>
              </a:path>
            </a:pathLst>
          </a:custGeom>
          <a:ln w="38100">
            <a:solidFill>
              <a:srgbClr val="333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4"/>
          <p:cNvSpPr/>
          <p:nvPr/>
        </p:nvSpPr>
        <p:spPr>
          <a:xfrm>
            <a:off x="677205" y="1003730"/>
            <a:ext cx="5000256" cy="111253"/>
          </a:xfrm>
          <a:custGeom>
            <a:avLst/>
            <a:gdLst/>
            <a:ahLst/>
            <a:cxnLst/>
            <a:rect l="l" t="t" r="r" b="b"/>
            <a:pathLst>
              <a:path w="4157979">
                <a:moveTo>
                  <a:pt x="0" y="0"/>
                </a:moveTo>
                <a:lnTo>
                  <a:pt x="4157472" y="0"/>
                </a:lnTo>
              </a:path>
            </a:pathLst>
          </a:custGeom>
          <a:ln w="38100">
            <a:solidFill>
              <a:srgbClr val="333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Tablo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029121"/>
              </p:ext>
            </p:extLst>
          </p:nvPr>
        </p:nvGraphicFramePr>
        <p:xfrm>
          <a:off x="677205" y="2481059"/>
          <a:ext cx="5000256" cy="103632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976115">
                  <a:extLst>
                    <a:ext uri="{9D8B030D-6E8A-4147-A177-3AD203B41FA5}">
                      <a16:colId xmlns:a16="http://schemas.microsoft.com/office/drawing/2014/main" val="2507796757"/>
                    </a:ext>
                  </a:extLst>
                </a:gridCol>
                <a:gridCol w="3024141">
                  <a:extLst>
                    <a:ext uri="{9D8B030D-6E8A-4147-A177-3AD203B41FA5}">
                      <a16:colId xmlns:a16="http://schemas.microsoft.com/office/drawing/2014/main" val="2822791013"/>
                    </a:ext>
                  </a:extLst>
                </a:gridCol>
              </a:tblGrid>
              <a:tr h="447330">
                <a:tc>
                  <a:txBody>
                    <a:bodyPr/>
                    <a:lstStyle/>
                    <a:p>
                      <a:r>
                        <a:rPr lang="tr-TR" sz="2800" dirty="0"/>
                        <a:t>Yüzölçümü</a:t>
                      </a:r>
                      <a:endParaRPr lang="tr-TR" sz="28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8.253 km²</a:t>
                      </a:r>
                      <a:endParaRPr lang="tr-TR" sz="2800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04364"/>
                  </a:ext>
                </a:extLst>
              </a:tr>
              <a:tr h="447330">
                <a:tc>
                  <a:txBody>
                    <a:bodyPr/>
                    <a:lstStyle/>
                    <a:p>
                      <a:r>
                        <a:rPr lang="tr-TR" sz="2800" dirty="0"/>
                        <a:t>Rakım</a:t>
                      </a:r>
                      <a:endParaRPr lang="tr-TR" sz="28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1.151 m</a:t>
                      </a:r>
                      <a:endParaRPr lang="tr-TR" sz="2800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484779"/>
                  </a:ext>
                </a:extLst>
              </a:tr>
            </a:tbl>
          </a:graphicData>
        </a:graphic>
      </p:graphicFrame>
      <p:grpSp>
        <p:nvGrpSpPr>
          <p:cNvPr id="2" name="Grup 1"/>
          <p:cNvGrpSpPr/>
          <p:nvPr/>
        </p:nvGrpSpPr>
        <p:grpSpPr>
          <a:xfrm>
            <a:off x="6230679" y="1003730"/>
            <a:ext cx="5290576" cy="5131255"/>
            <a:chOff x="6336695" y="998068"/>
            <a:chExt cx="5184560" cy="5248144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695" y="1007880"/>
              <a:ext cx="5184560" cy="5238332"/>
            </a:xfrm>
            <a:prstGeom prst="rect">
              <a:avLst/>
            </a:prstGeom>
            <a:ln w="19050">
              <a:solidFill>
                <a:srgbClr val="BCD6ED"/>
              </a:solidFill>
              <a:prstDash val="sysDash"/>
            </a:ln>
          </p:spPr>
        </p:pic>
        <p:sp>
          <p:nvSpPr>
            <p:cNvPr id="7" name="Oval 6"/>
            <p:cNvSpPr/>
            <p:nvPr/>
          </p:nvSpPr>
          <p:spPr>
            <a:xfrm>
              <a:off x="6851432" y="4235991"/>
              <a:ext cx="76161" cy="78350"/>
            </a:xfrm>
            <a:prstGeom prst="ellipse">
              <a:avLst/>
            </a:prstGeom>
            <a:ln w="19050">
              <a:solidFill>
                <a:srgbClr val="6EAB4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7" name="Oval 26"/>
            <p:cNvSpPr/>
            <p:nvPr/>
          </p:nvSpPr>
          <p:spPr>
            <a:xfrm>
              <a:off x="9130976" y="3627047"/>
              <a:ext cx="76161" cy="7835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9" name="Düz Ok Bağlayıcısı 8"/>
            <p:cNvCxnSpPr>
              <a:stCxn id="55" idx="2"/>
              <a:endCxn id="27" idx="3"/>
            </p:cNvCxnSpPr>
            <p:nvPr/>
          </p:nvCxnSpPr>
          <p:spPr>
            <a:xfrm flipV="1">
              <a:off x="6927593" y="3693923"/>
              <a:ext cx="2214536" cy="575063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7414100" y="3170075"/>
              <a:ext cx="76161" cy="78350"/>
            </a:xfrm>
            <a:prstGeom prst="ellipse">
              <a:avLst/>
            </a:prstGeom>
            <a:ln w="19050">
              <a:solidFill>
                <a:srgbClr val="6EAB4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31" name="Düz Ok Bağlayıcısı 30"/>
            <p:cNvCxnSpPr>
              <a:stCxn id="29" idx="6"/>
              <a:endCxn id="27" idx="2"/>
            </p:cNvCxnSpPr>
            <p:nvPr/>
          </p:nvCxnSpPr>
          <p:spPr>
            <a:xfrm>
              <a:off x="7490261" y="3209251"/>
              <a:ext cx="1640715" cy="45697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üz Ok Bağlayıcısı 32"/>
            <p:cNvCxnSpPr>
              <a:stCxn id="50" idx="5"/>
              <a:endCxn id="27" idx="0"/>
            </p:cNvCxnSpPr>
            <p:nvPr/>
          </p:nvCxnSpPr>
          <p:spPr>
            <a:xfrm>
              <a:off x="7380662" y="1647411"/>
              <a:ext cx="1788395" cy="1979634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Düz Ok Bağlayıcısı 34"/>
            <p:cNvCxnSpPr>
              <a:stCxn id="47" idx="3"/>
              <a:endCxn id="27" idx="6"/>
            </p:cNvCxnSpPr>
            <p:nvPr/>
          </p:nvCxnSpPr>
          <p:spPr>
            <a:xfrm flipH="1">
              <a:off x="9207137" y="1271519"/>
              <a:ext cx="1436090" cy="2394703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Düz Ok Bağlayıcısı 36"/>
            <p:cNvCxnSpPr>
              <a:stCxn id="45" idx="2"/>
              <a:endCxn id="27" idx="5"/>
            </p:cNvCxnSpPr>
            <p:nvPr/>
          </p:nvCxnSpPr>
          <p:spPr>
            <a:xfrm flipH="1" flipV="1">
              <a:off x="9195984" y="3693923"/>
              <a:ext cx="1832128" cy="42927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Düz Ok Bağlayıcısı 39"/>
            <p:cNvCxnSpPr>
              <a:stCxn id="43" idx="0"/>
              <a:endCxn id="27" idx="4"/>
            </p:cNvCxnSpPr>
            <p:nvPr/>
          </p:nvCxnSpPr>
          <p:spPr>
            <a:xfrm flipV="1">
              <a:off x="8752666" y="3705397"/>
              <a:ext cx="416390" cy="2189633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 rot="282423">
              <a:off x="8711360" y="5894897"/>
              <a:ext cx="76161" cy="78350"/>
            </a:xfrm>
            <a:prstGeom prst="ellipse">
              <a:avLst/>
            </a:prstGeom>
            <a:ln w="19050">
              <a:solidFill>
                <a:srgbClr val="6EAB4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5" name="Oval 44"/>
            <p:cNvSpPr/>
            <p:nvPr/>
          </p:nvSpPr>
          <p:spPr>
            <a:xfrm>
              <a:off x="11028111" y="4084017"/>
              <a:ext cx="76161" cy="78350"/>
            </a:xfrm>
            <a:prstGeom prst="ellipse">
              <a:avLst/>
            </a:prstGeom>
            <a:ln w="19050">
              <a:solidFill>
                <a:srgbClr val="6EAB4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7" name="Oval 46"/>
            <p:cNvSpPr/>
            <p:nvPr/>
          </p:nvSpPr>
          <p:spPr>
            <a:xfrm rot="20504708">
              <a:off x="10622283" y="1197359"/>
              <a:ext cx="76161" cy="78350"/>
            </a:xfrm>
            <a:prstGeom prst="ellipse">
              <a:avLst/>
            </a:prstGeom>
            <a:ln w="19050">
              <a:solidFill>
                <a:srgbClr val="6EAB4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9" name="Metin kutusu 48"/>
            <p:cNvSpPr txBox="1"/>
            <p:nvPr/>
          </p:nvSpPr>
          <p:spPr>
            <a:xfrm>
              <a:off x="6960817" y="1370758"/>
              <a:ext cx="807367" cy="24166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ERZİNCAN</a:t>
              </a:r>
            </a:p>
          </p:txBody>
        </p:sp>
        <p:sp>
          <p:nvSpPr>
            <p:cNvPr id="50" name="Oval 49"/>
            <p:cNvSpPr/>
            <p:nvPr/>
          </p:nvSpPr>
          <p:spPr>
            <a:xfrm rot="198595">
              <a:off x="7317254" y="1578982"/>
              <a:ext cx="76161" cy="78350"/>
            </a:xfrm>
            <a:prstGeom prst="ellipse">
              <a:avLst/>
            </a:prstGeom>
            <a:ln w="19050">
              <a:solidFill>
                <a:srgbClr val="6EAB4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2" name="Metin kutusu 51"/>
            <p:cNvSpPr txBox="1"/>
            <p:nvPr/>
          </p:nvSpPr>
          <p:spPr>
            <a:xfrm>
              <a:off x="10259084" y="998068"/>
              <a:ext cx="807367" cy="24166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ERZURUM</a:t>
              </a:r>
            </a:p>
          </p:txBody>
        </p:sp>
        <p:sp>
          <p:nvSpPr>
            <p:cNvPr id="53" name="Metin kutusu 52"/>
            <p:cNvSpPr txBox="1"/>
            <p:nvPr/>
          </p:nvSpPr>
          <p:spPr>
            <a:xfrm>
              <a:off x="10860740" y="3863714"/>
              <a:ext cx="473439" cy="24166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MUŞ</a:t>
              </a:r>
            </a:p>
          </p:txBody>
        </p:sp>
        <p:sp>
          <p:nvSpPr>
            <p:cNvPr id="54" name="Metin kutusu 53"/>
            <p:cNvSpPr txBox="1"/>
            <p:nvPr/>
          </p:nvSpPr>
          <p:spPr>
            <a:xfrm>
              <a:off x="8287056" y="5929788"/>
              <a:ext cx="1034049" cy="24166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DİYARBAKIR</a:t>
              </a:r>
            </a:p>
          </p:txBody>
        </p:sp>
        <p:sp>
          <p:nvSpPr>
            <p:cNvPr id="55" name="Metin kutusu 54"/>
            <p:cNvSpPr txBox="1"/>
            <p:nvPr/>
          </p:nvSpPr>
          <p:spPr>
            <a:xfrm>
              <a:off x="6604504" y="4027323"/>
              <a:ext cx="646178" cy="24166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ELAZIĞ</a:t>
              </a:r>
            </a:p>
          </p:txBody>
        </p:sp>
        <p:sp>
          <p:nvSpPr>
            <p:cNvPr id="56" name="Metin kutusu 55"/>
            <p:cNvSpPr txBox="1"/>
            <p:nvPr/>
          </p:nvSpPr>
          <p:spPr>
            <a:xfrm>
              <a:off x="7106164" y="2967589"/>
              <a:ext cx="852829" cy="24166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TUNCELİ</a:t>
              </a:r>
            </a:p>
          </p:txBody>
        </p:sp>
        <p:sp>
          <p:nvSpPr>
            <p:cNvPr id="8" name="Dikdörtgen 7"/>
            <p:cNvSpPr/>
            <p:nvPr/>
          </p:nvSpPr>
          <p:spPr>
            <a:xfrm>
              <a:off x="8871008" y="3320739"/>
              <a:ext cx="542241" cy="189311"/>
            </a:xfrm>
            <a:prstGeom prst="rect">
              <a:avLst/>
            </a:prstGeom>
            <a:solidFill>
              <a:schemeClr val="accent2">
                <a:alpha val="79000"/>
              </a:schemeClr>
            </a:solidFill>
            <a:ln w="19050">
              <a:solidFill>
                <a:srgbClr val="BCD6ED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700" b="1" dirty="0"/>
                <a:t>BİNGÖL</a:t>
              </a:r>
            </a:p>
          </p:txBody>
        </p:sp>
        <p:sp>
          <p:nvSpPr>
            <p:cNvPr id="32" name="Dikdörtgen 31"/>
            <p:cNvSpPr/>
            <p:nvPr/>
          </p:nvSpPr>
          <p:spPr>
            <a:xfrm>
              <a:off x="9180209" y="4111658"/>
              <a:ext cx="407224" cy="189311"/>
            </a:xfrm>
            <a:prstGeom prst="rect">
              <a:avLst/>
            </a:prstGeom>
            <a:solidFill>
              <a:schemeClr val="accent1">
                <a:lumMod val="75000"/>
                <a:alpha val="79000"/>
              </a:schemeClr>
            </a:solidFill>
            <a:ln w="19050">
              <a:solidFill>
                <a:srgbClr val="BCD6ED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600" b="1" dirty="0"/>
                <a:t>GENÇ</a:t>
              </a:r>
              <a:endParaRPr lang="tr-TR" sz="700" b="1" dirty="0"/>
            </a:p>
          </p:txBody>
        </p:sp>
        <p:sp>
          <p:nvSpPr>
            <p:cNvPr id="34" name="Dikdörtgen 33"/>
            <p:cNvSpPr/>
            <p:nvPr/>
          </p:nvSpPr>
          <p:spPr>
            <a:xfrm>
              <a:off x="9862472" y="2684699"/>
              <a:ext cx="553006" cy="189311"/>
            </a:xfrm>
            <a:prstGeom prst="rect">
              <a:avLst/>
            </a:prstGeom>
            <a:solidFill>
              <a:schemeClr val="accent1">
                <a:lumMod val="75000"/>
                <a:alpha val="79000"/>
              </a:schemeClr>
            </a:solidFill>
            <a:ln w="19050">
              <a:solidFill>
                <a:srgbClr val="BCD6ED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600" b="1" dirty="0"/>
                <a:t>KARLIOVA</a:t>
              </a:r>
              <a:endParaRPr lang="tr-TR" sz="700" b="1" dirty="0"/>
            </a:p>
          </p:txBody>
        </p:sp>
        <p:sp>
          <p:nvSpPr>
            <p:cNvPr id="36" name="Dikdörtgen 35"/>
            <p:cNvSpPr/>
            <p:nvPr/>
          </p:nvSpPr>
          <p:spPr>
            <a:xfrm>
              <a:off x="9915751" y="3322213"/>
              <a:ext cx="497434" cy="189311"/>
            </a:xfrm>
            <a:prstGeom prst="rect">
              <a:avLst/>
            </a:prstGeom>
            <a:solidFill>
              <a:schemeClr val="accent1">
                <a:lumMod val="75000"/>
                <a:alpha val="79000"/>
              </a:schemeClr>
            </a:solidFill>
            <a:ln w="19050">
              <a:solidFill>
                <a:srgbClr val="BCD6ED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600" b="1" dirty="0"/>
                <a:t>SOLHAN</a:t>
              </a:r>
              <a:endParaRPr lang="tr-TR" sz="700" b="1" dirty="0"/>
            </a:p>
          </p:txBody>
        </p:sp>
        <p:sp>
          <p:nvSpPr>
            <p:cNvPr id="38" name="Dikdörtgen 37"/>
            <p:cNvSpPr/>
            <p:nvPr/>
          </p:nvSpPr>
          <p:spPr>
            <a:xfrm>
              <a:off x="9084474" y="2708334"/>
              <a:ext cx="497434" cy="189311"/>
            </a:xfrm>
            <a:prstGeom prst="rect">
              <a:avLst/>
            </a:prstGeom>
            <a:solidFill>
              <a:schemeClr val="accent1">
                <a:lumMod val="75000"/>
                <a:alpha val="79000"/>
              </a:schemeClr>
            </a:solidFill>
            <a:ln w="19050">
              <a:solidFill>
                <a:srgbClr val="BCD6ED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600" b="1" dirty="0"/>
                <a:t>ADAKLI</a:t>
              </a:r>
              <a:endParaRPr lang="tr-TR" sz="700" b="1" dirty="0"/>
            </a:p>
          </p:txBody>
        </p:sp>
        <p:sp>
          <p:nvSpPr>
            <p:cNvPr id="39" name="Dikdörtgen 38"/>
            <p:cNvSpPr/>
            <p:nvPr/>
          </p:nvSpPr>
          <p:spPr>
            <a:xfrm>
              <a:off x="8915816" y="2088169"/>
              <a:ext cx="497434" cy="189311"/>
            </a:xfrm>
            <a:prstGeom prst="rect">
              <a:avLst/>
            </a:prstGeom>
            <a:solidFill>
              <a:schemeClr val="accent1">
                <a:lumMod val="75000"/>
                <a:alpha val="79000"/>
              </a:schemeClr>
            </a:solidFill>
            <a:ln w="19050">
              <a:solidFill>
                <a:srgbClr val="BCD6ED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600" b="1" dirty="0"/>
                <a:t>YEDİSU</a:t>
              </a:r>
              <a:endParaRPr lang="tr-TR" sz="700" b="1" dirty="0"/>
            </a:p>
          </p:txBody>
        </p:sp>
        <p:sp>
          <p:nvSpPr>
            <p:cNvPr id="41" name="Dikdörtgen 40"/>
            <p:cNvSpPr/>
            <p:nvPr/>
          </p:nvSpPr>
          <p:spPr>
            <a:xfrm>
              <a:off x="8636825" y="2495428"/>
              <a:ext cx="376491" cy="189311"/>
            </a:xfrm>
            <a:prstGeom prst="rect">
              <a:avLst/>
            </a:prstGeom>
            <a:solidFill>
              <a:schemeClr val="accent1">
                <a:lumMod val="75000"/>
                <a:alpha val="79000"/>
              </a:schemeClr>
            </a:solidFill>
            <a:ln w="19050">
              <a:solidFill>
                <a:srgbClr val="BCD6ED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600" b="1" dirty="0"/>
                <a:t>KİĞI</a:t>
              </a:r>
              <a:endParaRPr lang="tr-TR" sz="700" b="1" dirty="0"/>
            </a:p>
          </p:txBody>
        </p:sp>
        <p:sp>
          <p:nvSpPr>
            <p:cNvPr id="42" name="Dikdörtgen 41"/>
            <p:cNvSpPr/>
            <p:nvPr/>
          </p:nvSpPr>
          <p:spPr>
            <a:xfrm>
              <a:off x="8032945" y="2684699"/>
              <a:ext cx="641972" cy="189311"/>
            </a:xfrm>
            <a:prstGeom prst="rect">
              <a:avLst/>
            </a:prstGeom>
            <a:solidFill>
              <a:schemeClr val="accent1">
                <a:lumMod val="75000"/>
                <a:alpha val="79000"/>
              </a:schemeClr>
            </a:solidFill>
            <a:ln w="19050">
              <a:solidFill>
                <a:srgbClr val="BCD6ED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600" b="1" dirty="0"/>
                <a:t>YAYLADERE</a:t>
              </a:r>
              <a:endParaRPr lang="tr-TR" sz="700" b="1" dirty="0"/>
            </a:p>
          </p:txBody>
        </p:sp>
        <p:sp>
          <p:nvSpPr>
            <p:cNvPr id="10" name="Metin kutusu 9"/>
            <p:cNvSpPr txBox="1"/>
            <p:nvPr/>
          </p:nvSpPr>
          <p:spPr>
            <a:xfrm rot="20725679">
              <a:off x="7561952" y="3804123"/>
              <a:ext cx="689900" cy="2539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1050" b="1" dirty="0">
                  <a:solidFill>
                    <a:srgbClr val="C00000"/>
                  </a:solidFill>
                </a:rPr>
                <a:t>141 KM</a:t>
              </a:r>
            </a:p>
          </p:txBody>
        </p:sp>
        <p:sp>
          <p:nvSpPr>
            <p:cNvPr id="44" name="Metin kutusu 43"/>
            <p:cNvSpPr txBox="1"/>
            <p:nvPr/>
          </p:nvSpPr>
          <p:spPr>
            <a:xfrm rot="16811905">
              <a:off x="8435755" y="5130639"/>
              <a:ext cx="709729" cy="2539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1050" b="1" dirty="0">
                  <a:solidFill>
                    <a:srgbClr val="C00000"/>
                  </a:solidFill>
                </a:rPr>
                <a:t>142 KM</a:t>
              </a:r>
            </a:p>
          </p:txBody>
        </p:sp>
        <p:sp>
          <p:nvSpPr>
            <p:cNvPr id="46" name="Metin kutusu 45"/>
            <p:cNvSpPr txBox="1"/>
            <p:nvPr/>
          </p:nvSpPr>
          <p:spPr>
            <a:xfrm rot="774718">
              <a:off x="9784982" y="3713039"/>
              <a:ext cx="689900" cy="2539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1050" b="1" dirty="0">
                  <a:solidFill>
                    <a:srgbClr val="C00000"/>
                  </a:solidFill>
                </a:rPr>
                <a:t>114 KM</a:t>
              </a:r>
            </a:p>
          </p:txBody>
        </p:sp>
        <p:sp>
          <p:nvSpPr>
            <p:cNvPr id="48" name="Metin kutusu 47"/>
            <p:cNvSpPr txBox="1"/>
            <p:nvPr/>
          </p:nvSpPr>
          <p:spPr>
            <a:xfrm rot="17992558">
              <a:off x="9844302" y="1728825"/>
              <a:ext cx="709729" cy="2539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1050" b="1" dirty="0">
                  <a:solidFill>
                    <a:srgbClr val="C00000"/>
                  </a:solidFill>
                </a:rPr>
                <a:t>179 KM</a:t>
              </a:r>
            </a:p>
          </p:txBody>
        </p:sp>
        <p:sp>
          <p:nvSpPr>
            <p:cNvPr id="51" name="Metin kutusu 50"/>
            <p:cNvSpPr txBox="1"/>
            <p:nvPr/>
          </p:nvSpPr>
          <p:spPr>
            <a:xfrm rot="2862058">
              <a:off x="7633310" y="2068048"/>
              <a:ext cx="709729" cy="2539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1050" b="1" dirty="0">
                  <a:solidFill>
                    <a:srgbClr val="C00000"/>
                  </a:solidFill>
                </a:rPr>
                <a:t>234 KM</a:t>
              </a:r>
            </a:p>
          </p:txBody>
        </p:sp>
        <p:sp>
          <p:nvSpPr>
            <p:cNvPr id="57" name="Metin kutusu 56"/>
            <p:cNvSpPr txBox="1"/>
            <p:nvPr/>
          </p:nvSpPr>
          <p:spPr>
            <a:xfrm rot="914385">
              <a:off x="7766400" y="3162605"/>
              <a:ext cx="689900" cy="2539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1050" b="1" dirty="0">
                  <a:solidFill>
                    <a:srgbClr val="C00000"/>
                  </a:solidFill>
                </a:rPr>
                <a:t>130 KM</a:t>
              </a:r>
            </a:p>
          </p:txBody>
        </p:sp>
      </p:grpSp>
      <p:pic>
        <p:nvPicPr>
          <p:cNvPr id="17" name="Resi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3" y="3658098"/>
            <a:ext cx="5007006" cy="2476887"/>
          </a:xfrm>
          <a:prstGeom prst="rect">
            <a:avLst/>
          </a:prstGeom>
          <a:ln w="19050">
            <a:solidFill>
              <a:srgbClr val="BCD6ED"/>
            </a:solidFill>
            <a:prstDash val="sysDash"/>
          </a:ln>
        </p:spPr>
      </p:pic>
      <p:sp>
        <p:nvSpPr>
          <p:cNvPr id="58" name="Metin kutusu 5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İdari Yapı</a:t>
            </a:r>
          </a:p>
        </p:txBody>
      </p:sp>
      <p:sp>
        <p:nvSpPr>
          <p:cNvPr id="11" name="Altbilgi Yer Tutucusu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</p:spTree>
    <p:extLst>
      <p:ext uri="{BB962C8B-B14F-4D97-AF65-F5344CB8AC3E}">
        <p14:creationId xmlns:p14="http://schemas.microsoft.com/office/powerpoint/2010/main" val="26832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417444" y="236801"/>
            <a:ext cx="483795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CİMER ve Açık Kapı Başvuruları</a:t>
            </a:r>
          </a:p>
        </p:txBody>
      </p:sp>
      <p:sp>
        <p:nvSpPr>
          <p:cNvPr id="14" name="object 27"/>
          <p:cNvSpPr txBox="1"/>
          <p:nvPr/>
        </p:nvSpPr>
        <p:spPr>
          <a:xfrm>
            <a:off x="685801" y="3710373"/>
            <a:ext cx="6638278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lang="tr-TR" sz="1600" b="1" spc="-5" dirty="0">
                <a:solidFill>
                  <a:srgbClr val="FFFFFF"/>
                </a:solidFill>
                <a:latin typeface="Calibri"/>
                <a:cs typeface="Calibri"/>
              </a:rPr>
              <a:t>Açık Kapı Başvuru Türü ve Sayıları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7" name="object 38"/>
          <p:cNvSpPr txBox="1"/>
          <p:nvPr/>
        </p:nvSpPr>
        <p:spPr>
          <a:xfrm>
            <a:off x="7439487" y="3710372"/>
            <a:ext cx="4095444" cy="280205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 w="9144">
            <a:noFill/>
          </a:ln>
        </p:spPr>
        <p:txBody>
          <a:bodyPr vert="horz" wrap="square" lIns="0" tIns="33655" rIns="0" bIns="0" rtlCol="0">
            <a:spAutoFit/>
          </a:bodyPr>
          <a:lstStyle/>
          <a:p>
            <a:pPr marL="92075" marR="84455" algn="ctr">
              <a:lnSpc>
                <a:spcPct val="100000"/>
              </a:lnSpc>
              <a:spcBef>
                <a:spcPts val="265"/>
              </a:spcBef>
            </a:pPr>
            <a:r>
              <a:rPr lang="tr-TR" sz="1600" spc="-10" dirty="0">
                <a:solidFill>
                  <a:schemeClr val="bg1"/>
                </a:solidFill>
                <a:latin typeface="Calibri"/>
                <a:cs typeface="Calibri"/>
              </a:rPr>
              <a:t>TOPLAM: </a:t>
            </a:r>
            <a:r>
              <a:rPr lang="tr-TR" sz="1600" spc="-10" dirty="0" smtClean="0">
                <a:solidFill>
                  <a:schemeClr val="bg1"/>
                </a:solidFill>
                <a:latin typeface="Calibri"/>
                <a:cs typeface="Calibri"/>
              </a:rPr>
              <a:t>21.869 </a:t>
            </a:r>
            <a:r>
              <a:rPr lang="tr-TR" sz="1600" spc="-10" dirty="0">
                <a:solidFill>
                  <a:schemeClr val="bg1"/>
                </a:solidFill>
                <a:latin typeface="Calibri"/>
                <a:cs typeface="Calibri"/>
              </a:rPr>
              <a:t>Açık Kapı Başvurusu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11" name="Grafik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5378258"/>
              </p:ext>
            </p:extLst>
          </p:nvPr>
        </p:nvGraphicFramePr>
        <p:xfrm>
          <a:off x="2454441" y="4029907"/>
          <a:ext cx="9080488" cy="2357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525519"/>
            <a:ext cx="1501542" cy="1366403"/>
          </a:xfrm>
          <a:prstGeom prst="rect">
            <a:avLst/>
          </a:prstGeom>
        </p:spPr>
      </p:pic>
      <p:sp>
        <p:nvSpPr>
          <p:cNvPr id="12" name="object 27">
            <a:extLst>
              <a:ext uri="{FF2B5EF4-FFF2-40B4-BE49-F238E27FC236}">
                <a16:creationId xmlns:a16="http://schemas.microsoft.com/office/drawing/2014/main" id="{281BA156-B62D-4158-875F-568D25972DE0}"/>
              </a:ext>
            </a:extLst>
          </p:cNvPr>
          <p:cNvSpPr txBox="1"/>
          <p:nvPr/>
        </p:nvSpPr>
        <p:spPr>
          <a:xfrm>
            <a:off x="685801" y="975936"/>
            <a:ext cx="6638278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CİMER Başvuru Türü ve Sayıları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38">
            <a:extLst>
              <a:ext uri="{FF2B5EF4-FFF2-40B4-BE49-F238E27FC236}">
                <a16:creationId xmlns:a16="http://schemas.microsoft.com/office/drawing/2014/main" id="{7BC41593-8FA1-4B88-93AE-D1EEE8240867}"/>
              </a:ext>
            </a:extLst>
          </p:cNvPr>
          <p:cNvSpPr txBox="1"/>
          <p:nvPr/>
        </p:nvSpPr>
        <p:spPr>
          <a:xfrm>
            <a:off x="7439486" y="975935"/>
            <a:ext cx="4098089" cy="280205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 w="9144">
            <a:noFill/>
          </a:ln>
        </p:spPr>
        <p:txBody>
          <a:bodyPr vert="horz" wrap="square" lIns="0" tIns="33655" rIns="0" bIns="0" rtlCol="0">
            <a:spAutoFit/>
          </a:bodyPr>
          <a:lstStyle/>
          <a:p>
            <a:pPr marL="92075" marR="84455" lvl="0" indent="0" algn="ctr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TOPLAM: </a:t>
            </a:r>
            <a:r>
              <a:rPr kumimoji="0" lang="tr-TR" sz="160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28.508 </a:t>
            </a:r>
            <a:r>
              <a:rPr kumimoji="0" lang="tr-TR" sz="16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CİMER Başvurusu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5" name="Grafik 14">
            <a:extLst>
              <a:ext uri="{FF2B5EF4-FFF2-40B4-BE49-F238E27FC236}">
                <a16:creationId xmlns:a16="http://schemas.microsoft.com/office/drawing/2014/main" id="{24D5732E-412E-410F-8480-2B6FF56FCA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252809"/>
              </p:ext>
            </p:extLst>
          </p:nvPr>
        </p:nvGraphicFramePr>
        <p:xfrm>
          <a:off x="2454441" y="1313414"/>
          <a:ext cx="9080488" cy="2357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Resim 17">
            <a:extLst>
              <a:ext uri="{FF2B5EF4-FFF2-40B4-BE49-F238E27FC236}">
                <a16:creationId xmlns:a16="http://schemas.microsoft.com/office/drawing/2014/main" id="{9ABB7178-CECC-4149-A4A3-2FC56B002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777551"/>
            <a:ext cx="1429353" cy="142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112 Acil Çağrı Merkezi</a:t>
            </a:r>
          </a:p>
        </p:txBody>
      </p:sp>
      <p:grpSp>
        <p:nvGrpSpPr>
          <p:cNvPr id="10" name="Grup 9"/>
          <p:cNvGrpSpPr/>
          <p:nvPr/>
        </p:nvGrpSpPr>
        <p:grpSpPr>
          <a:xfrm>
            <a:off x="556591" y="986772"/>
            <a:ext cx="5927971" cy="2146387"/>
            <a:chOff x="924207" y="773931"/>
            <a:chExt cx="5927971" cy="2146387"/>
          </a:xfrm>
        </p:grpSpPr>
        <p:grpSp>
          <p:nvGrpSpPr>
            <p:cNvPr id="13" name="Grup 12"/>
            <p:cNvGrpSpPr/>
            <p:nvPr/>
          </p:nvGrpSpPr>
          <p:grpSpPr>
            <a:xfrm>
              <a:off x="924207" y="773931"/>
              <a:ext cx="5927971" cy="2146387"/>
              <a:chOff x="5308556" y="1439160"/>
              <a:chExt cx="5927971" cy="3193769"/>
            </a:xfrm>
          </p:grpSpPr>
          <p:grpSp>
            <p:nvGrpSpPr>
              <p:cNvPr id="17" name="Grup 16"/>
              <p:cNvGrpSpPr/>
              <p:nvPr/>
            </p:nvGrpSpPr>
            <p:grpSpPr>
              <a:xfrm>
                <a:off x="5315072" y="2138962"/>
                <a:ext cx="5921455" cy="2493967"/>
                <a:chOff x="-513701" y="1496165"/>
                <a:chExt cx="4950583" cy="1780336"/>
              </a:xfrm>
            </p:grpSpPr>
            <p:grpSp>
              <p:nvGrpSpPr>
                <p:cNvPr id="19" name="Grup 18"/>
                <p:cNvGrpSpPr/>
                <p:nvPr/>
              </p:nvGrpSpPr>
              <p:grpSpPr>
                <a:xfrm>
                  <a:off x="-513701" y="1496166"/>
                  <a:ext cx="3465455" cy="1780335"/>
                  <a:chOff x="7048248" y="1781313"/>
                  <a:chExt cx="3465455" cy="1488055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3" name="Yuvarlatılmış Dikdörtgen 4"/>
                  <p:cNvSpPr txBox="1"/>
                  <p:nvPr/>
                </p:nvSpPr>
                <p:spPr>
                  <a:xfrm>
                    <a:off x="7048248" y="1781313"/>
                    <a:ext cx="3465454" cy="343677"/>
                  </a:xfrm>
                  <a:prstGeom prst="roundRect">
                    <a:avLst/>
                  </a:prstGeom>
                  <a:solidFill>
                    <a:srgbClr val="E2F0D9"/>
                  </a:solidFill>
                  <a:ln>
                    <a:solidFill>
                      <a:schemeClr val="bg1"/>
                    </a:solidFill>
                  </a:ln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spcFirstLastPara="0" vert="horz" wrap="square" lIns="119333" tIns="0" rIns="119333" bIns="0" numCol="1" spcCol="1270" anchor="ctr" anchorCtr="0">
                    <a:noAutofit/>
                  </a:bodyPr>
                  <a:lstStyle/>
                  <a:p>
                    <a:pPr marL="0" marR="0" lvl="0" indent="0" algn="l" defTabSz="71120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r-TR" sz="1400" b="1" i="0" u="none" strike="noStrike" kern="1200" cap="none" spc="-5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ookman Old Style" panose="02050604050505020204" pitchFamily="18" charset="0"/>
                        <a:ea typeface="+mn-ea"/>
                        <a:cs typeface="Times New Roman"/>
                      </a:rPr>
                      <a:t>TOPLAM GELEN ÇAĞRI SAYISI</a:t>
                    </a:r>
                    <a:endParaRPr kumimoji="0" lang="tr-T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</a:endParaRPr>
                  </a:p>
                </p:txBody>
              </p:sp>
              <p:sp>
                <p:nvSpPr>
                  <p:cNvPr id="24" name="Yuvarlatılmış Dikdörtgen 4"/>
                  <p:cNvSpPr txBox="1"/>
                  <p:nvPr/>
                </p:nvSpPr>
                <p:spPr>
                  <a:xfrm>
                    <a:off x="7048248" y="2541238"/>
                    <a:ext cx="3465455" cy="343678"/>
                  </a:xfrm>
                  <a:prstGeom prst="roundRect">
                    <a:avLst/>
                  </a:prstGeom>
                  <a:solidFill>
                    <a:srgbClr val="E2F0D9"/>
                  </a:solidFill>
                  <a:ln>
                    <a:solidFill>
                      <a:schemeClr val="bg1"/>
                    </a:solidFill>
                  </a:ln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spcFirstLastPara="0" vert="horz" wrap="square" lIns="119333" tIns="0" rIns="119333" bIns="0" numCol="1" spcCol="1270" anchor="ctr" anchorCtr="0">
                    <a:noAutofit/>
                  </a:bodyPr>
                  <a:lstStyle/>
                  <a:p>
                    <a:pPr marL="0" marR="0" lvl="0" indent="0" algn="l" defTabSz="71120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r-TR" sz="1400" b="1" i="0" u="none" strike="noStrike" kern="1200" cap="none" spc="-5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ookman Old Style" panose="02050604050505020204" pitchFamily="18" charset="0"/>
                        <a:ea typeface="+mn-ea"/>
                        <a:cs typeface="Times New Roman"/>
                      </a:rPr>
                      <a:t>VAKAYA DÖNÜŞEN ÇAĞRI ORANI (%)</a:t>
                    </a:r>
                    <a:endParaRPr kumimoji="0" lang="tr-T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</a:endParaRPr>
                  </a:p>
                </p:txBody>
              </p:sp>
              <p:sp>
                <p:nvSpPr>
                  <p:cNvPr id="25" name="Yuvarlatılmış Dikdörtgen 4"/>
                  <p:cNvSpPr txBox="1"/>
                  <p:nvPr/>
                </p:nvSpPr>
                <p:spPr>
                  <a:xfrm>
                    <a:off x="7051110" y="2925691"/>
                    <a:ext cx="3462593" cy="343677"/>
                  </a:xfrm>
                  <a:prstGeom prst="roundRect">
                    <a:avLst/>
                  </a:prstGeom>
                  <a:solidFill>
                    <a:srgbClr val="E2F0D9"/>
                  </a:solidFill>
                  <a:ln>
                    <a:solidFill>
                      <a:schemeClr val="bg1"/>
                    </a:solidFill>
                  </a:ln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spcFirstLastPara="0" vert="horz" wrap="square" lIns="119333" tIns="0" rIns="119333" bIns="0" numCol="1" spcCol="1270" anchor="ctr" anchorCtr="0">
                    <a:noAutofit/>
                  </a:bodyPr>
                  <a:lstStyle/>
                  <a:p>
                    <a:pPr marL="0" marR="0" lvl="0" indent="0" algn="l" defTabSz="71120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r-T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ookman Old Style" panose="02050604050505020204" pitchFamily="18" charset="0"/>
                        <a:ea typeface="+mn-ea"/>
                        <a:cs typeface="+mn-cs"/>
                      </a:rPr>
                      <a:t>ASILSIZ ÇAĞRI ORANI (%)</a:t>
                    </a:r>
                  </a:p>
                </p:txBody>
              </p:sp>
            </p:grpSp>
            <p:sp>
              <p:nvSpPr>
                <p:cNvPr id="20" name="Yuvarlatılmış Dikdörtgen 4"/>
                <p:cNvSpPr txBox="1"/>
                <p:nvPr/>
              </p:nvSpPr>
              <p:spPr>
                <a:xfrm>
                  <a:off x="3014406" y="1496165"/>
                  <a:ext cx="1422476" cy="4111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ctr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293.693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  <p:sp>
              <p:nvSpPr>
                <p:cNvPr id="21" name="Yuvarlatılmış Dikdörtgen 4"/>
                <p:cNvSpPr txBox="1"/>
                <p:nvPr/>
              </p:nvSpPr>
              <p:spPr>
                <a:xfrm>
                  <a:off x="3014404" y="2409729"/>
                  <a:ext cx="1422477" cy="41232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ctr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25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  <p:sp>
              <p:nvSpPr>
                <p:cNvPr id="22" name="Yuvarlatılmış Dikdörtgen 4"/>
                <p:cNvSpPr txBox="1"/>
                <p:nvPr/>
              </p:nvSpPr>
              <p:spPr>
                <a:xfrm>
                  <a:off x="3014405" y="2865317"/>
                  <a:ext cx="1422476" cy="41118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ctr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+mn-cs"/>
                    </a:rPr>
                    <a:t>75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Yuvarlatılmış Dikdörtgen 4"/>
              <p:cNvSpPr txBox="1"/>
              <p:nvPr/>
            </p:nvSpPr>
            <p:spPr>
              <a:xfrm>
                <a:off x="5308556" y="1439160"/>
                <a:ext cx="5927970" cy="638990"/>
              </a:xfrm>
              <a:prstGeom prst="roundRect">
                <a:avLst/>
              </a:prstGeom>
              <a:solidFill>
                <a:srgbClr val="333E5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119333" tIns="0" rIns="119333" bIns="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1" i="0" u="none" strike="noStrike" kern="1200" cap="none" spc="-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Times New Roman"/>
                  </a:rPr>
                  <a:t>VAKA İSTATİSTİĞİ </a:t>
                </a:r>
                <a:r>
                  <a:rPr kumimoji="0" lang="tr-TR" sz="1400" b="1" i="0" u="none" strike="noStrike" kern="1200" cap="none" spc="-5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Times New Roman"/>
                  </a:rPr>
                  <a:t>(2023)</a:t>
                </a:r>
                <a:endPara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" name="Yuvarlatılmış Dikdörtgen 4"/>
            <p:cNvSpPr txBox="1"/>
            <p:nvPr/>
          </p:nvSpPr>
          <p:spPr>
            <a:xfrm>
              <a:off x="930723" y="1672210"/>
              <a:ext cx="4145074" cy="387104"/>
            </a:xfrm>
            <a:prstGeom prst="roundRect">
              <a:avLst/>
            </a:prstGeom>
            <a:solidFill>
              <a:srgbClr val="E2F0D9"/>
            </a:solidFill>
            <a:ln>
              <a:solidFill>
                <a:schemeClr val="bg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19333" tIns="0" rIns="119333" bIns="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-5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Times New Roman"/>
                </a:rPr>
                <a:t>VAKA SAYISI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</a:endParaRPr>
            </a:p>
          </p:txBody>
        </p:sp>
        <p:sp>
          <p:nvSpPr>
            <p:cNvPr id="16" name="Yuvarlatılmış Dikdörtgen 4"/>
            <p:cNvSpPr txBox="1"/>
            <p:nvPr/>
          </p:nvSpPr>
          <p:spPr>
            <a:xfrm>
              <a:off x="5150734" y="1685863"/>
              <a:ext cx="1701443" cy="3777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19333" tIns="0" rIns="119333" bIns="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-5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Times New Roman"/>
                </a:rPr>
                <a:t>73.683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</a:endParaRPr>
            </a:p>
          </p:txBody>
        </p:sp>
      </p:grpSp>
      <p:grpSp>
        <p:nvGrpSpPr>
          <p:cNvPr id="26" name="Grup 25"/>
          <p:cNvGrpSpPr/>
          <p:nvPr/>
        </p:nvGrpSpPr>
        <p:grpSpPr>
          <a:xfrm>
            <a:off x="6869551" y="4457276"/>
            <a:ext cx="4758069" cy="1928394"/>
            <a:chOff x="6756321" y="2745581"/>
            <a:chExt cx="4758069" cy="1928394"/>
          </a:xfrm>
        </p:grpSpPr>
        <p:sp>
          <p:nvSpPr>
            <p:cNvPr id="27" name="Serbest Form 26"/>
            <p:cNvSpPr/>
            <p:nvPr/>
          </p:nvSpPr>
          <p:spPr>
            <a:xfrm>
              <a:off x="6756321" y="2745581"/>
              <a:ext cx="2287535" cy="887608"/>
            </a:xfrm>
            <a:custGeom>
              <a:avLst/>
              <a:gdLst>
                <a:gd name="connsiteX0" fmla="*/ 0 w 2016153"/>
                <a:gd name="connsiteY0" fmla="*/ 100808 h 1008076"/>
                <a:gd name="connsiteX1" fmla="*/ 100808 w 2016153"/>
                <a:gd name="connsiteY1" fmla="*/ 0 h 1008076"/>
                <a:gd name="connsiteX2" fmla="*/ 1915345 w 2016153"/>
                <a:gd name="connsiteY2" fmla="*/ 0 h 1008076"/>
                <a:gd name="connsiteX3" fmla="*/ 2016153 w 2016153"/>
                <a:gd name="connsiteY3" fmla="*/ 100808 h 1008076"/>
                <a:gd name="connsiteX4" fmla="*/ 2016153 w 2016153"/>
                <a:gd name="connsiteY4" fmla="*/ 907268 h 1008076"/>
                <a:gd name="connsiteX5" fmla="*/ 1915345 w 2016153"/>
                <a:gd name="connsiteY5" fmla="*/ 1008076 h 1008076"/>
                <a:gd name="connsiteX6" fmla="*/ 100808 w 2016153"/>
                <a:gd name="connsiteY6" fmla="*/ 1008076 h 1008076"/>
                <a:gd name="connsiteX7" fmla="*/ 0 w 2016153"/>
                <a:gd name="connsiteY7" fmla="*/ 907268 h 1008076"/>
                <a:gd name="connsiteX8" fmla="*/ 0 w 2016153"/>
                <a:gd name="connsiteY8" fmla="*/ 100808 h 100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6153" h="1008076">
                  <a:moveTo>
                    <a:pt x="0" y="100808"/>
                  </a:moveTo>
                  <a:cubicBezTo>
                    <a:pt x="0" y="45133"/>
                    <a:pt x="45133" y="0"/>
                    <a:pt x="100808" y="0"/>
                  </a:cubicBezTo>
                  <a:lnTo>
                    <a:pt x="1915345" y="0"/>
                  </a:lnTo>
                  <a:cubicBezTo>
                    <a:pt x="1971020" y="0"/>
                    <a:pt x="2016153" y="45133"/>
                    <a:pt x="2016153" y="100808"/>
                  </a:cubicBezTo>
                  <a:lnTo>
                    <a:pt x="2016153" y="907268"/>
                  </a:lnTo>
                  <a:cubicBezTo>
                    <a:pt x="2016153" y="962943"/>
                    <a:pt x="1971020" y="1008076"/>
                    <a:pt x="1915345" y="1008076"/>
                  </a:cubicBezTo>
                  <a:lnTo>
                    <a:pt x="100808" y="1008076"/>
                  </a:lnTo>
                  <a:cubicBezTo>
                    <a:pt x="45133" y="1008076"/>
                    <a:pt x="0" y="962943"/>
                    <a:pt x="0" y="907268"/>
                  </a:cubicBezTo>
                  <a:lnTo>
                    <a:pt x="0" y="100808"/>
                  </a:lnTo>
                  <a:close/>
                </a:path>
              </a:pathLst>
            </a:custGeom>
            <a:solidFill>
              <a:srgbClr val="E7E6E6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06" tIns="49846" rIns="60006" bIns="49846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Çağrı Karşılayıcı Ortalama </a:t>
              </a:r>
              <a:r>
                <a:rPr kumimoji="0" lang="tr-T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Görüşme 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Süresi (</a:t>
              </a:r>
              <a:r>
                <a:rPr kumimoji="0" lang="tr-T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sn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31,14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Serbest Form 27"/>
            <p:cNvSpPr/>
            <p:nvPr/>
          </p:nvSpPr>
          <p:spPr>
            <a:xfrm>
              <a:off x="6756321" y="3800247"/>
              <a:ext cx="2287535" cy="873728"/>
            </a:xfrm>
            <a:custGeom>
              <a:avLst/>
              <a:gdLst>
                <a:gd name="connsiteX0" fmla="*/ 0 w 2016153"/>
                <a:gd name="connsiteY0" fmla="*/ 100808 h 1008076"/>
                <a:gd name="connsiteX1" fmla="*/ 100808 w 2016153"/>
                <a:gd name="connsiteY1" fmla="*/ 0 h 1008076"/>
                <a:gd name="connsiteX2" fmla="*/ 1915345 w 2016153"/>
                <a:gd name="connsiteY2" fmla="*/ 0 h 1008076"/>
                <a:gd name="connsiteX3" fmla="*/ 2016153 w 2016153"/>
                <a:gd name="connsiteY3" fmla="*/ 100808 h 1008076"/>
                <a:gd name="connsiteX4" fmla="*/ 2016153 w 2016153"/>
                <a:gd name="connsiteY4" fmla="*/ 907268 h 1008076"/>
                <a:gd name="connsiteX5" fmla="*/ 1915345 w 2016153"/>
                <a:gd name="connsiteY5" fmla="*/ 1008076 h 1008076"/>
                <a:gd name="connsiteX6" fmla="*/ 100808 w 2016153"/>
                <a:gd name="connsiteY6" fmla="*/ 1008076 h 1008076"/>
                <a:gd name="connsiteX7" fmla="*/ 0 w 2016153"/>
                <a:gd name="connsiteY7" fmla="*/ 907268 h 1008076"/>
                <a:gd name="connsiteX8" fmla="*/ 0 w 2016153"/>
                <a:gd name="connsiteY8" fmla="*/ 100808 h 100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6153" h="1008076">
                  <a:moveTo>
                    <a:pt x="0" y="100808"/>
                  </a:moveTo>
                  <a:cubicBezTo>
                    <a:pt x="0" y="45133"/>
                    <a:pt x="45133" y="0"/>
                    <a:pt x="100808" y="0"/>
                  </a:cubicBezTo>
                  <a:lnTo>
                    <a:pt x="1915345" y="0"/>
                  </a:lnTo>
                  <a:cubicBezTo>
                    <a:pt x="1971020" y="0"/>
                    <a:pt x="2016153" y="45133"/>
                    <a:pt x="2016153" y="100808"/>
                  </a:cubicBezTo>
                  <a:lnTo>
                    <a:pt x="2016153" y="907268"/>
                  </a:lnTo>
                  <a:cubicBezTo>
                    <a:pt x="2016153" y="962943"/>
                    <a:pt x="1971020" y="1008076"/>
                    <a:pt x="1915345" y="1008076"/>
                  </a:cubicBezTo>
                  <a:lnTo>
                    <a:pt x="100808" y="1008076"/>
                  </a:lnTo>
                  <a:cubicBezTo>
                    <a:pt x="45133" y="1008076"/>
                    <a:pt x="0" y="962943"/>
                    <a:pt x="0" y="907268"/>
                  </a:cubicBezTo>
                  <a:lnTo>
                    <a:pt x="0" y="100808"/>
                  </a:lnTo>
                  <a:close/>
                </a:path>
              </a:pathLst>
            </a:custGeom>
            <a:solidFill>
              <a:srgbClr val="A9D7EE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970242"/>
                <a:satOff val="-55952"/>
                <a:lumOff val="5752"/>
                <a:alphaOff val="0"/>
              </a:schemeClr>
            </a:fillRef>
            <a:effectRef idx="0">
              <a:schemeClr val="accent2">
                <a:hueOff val="-970242"/>
                <a:satOff val="-55952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06" tIns="49846" rIns="60006" bIns="49846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Çağrı Yönlendirici Ortalama Görüşme Süresi (</a:t>
              </a:r>
              <a:r>
                <a:rPr kumimoji="0" lang="tr-T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sn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65,69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</p:txBody>
        </p:sp>
        <p:sp>
          <p:nvSpPr>
            <p:cNvPr id="29" name="Serbest Form 28"/>
            <p:cNvSpPr/>
            <p:nvPr/>
          </p:nvSpPr>
          <p:spPr>
            <a:xfrm>
              <a:off x="9226855" y="2745581"/>
              <a:ext cx="2287535" cy="887608"/>
            </a:xfrm>
            <a:custGeom>
              <a:avLst/>
              <a:gdLst>
                <a:gd name="connsiteX0" fmla="*/ 0 w 2016153"/>
                <a:gd name="connsiteY0" fmla="*/ 100808 h 1008076"/>
                <a:gd name="connsiteX1" fmla="*/ 100808 w 2016153"/>
                <a:gd name="connsiteY1" fmla="*/ 0 h 1008076"/>
                <a:gd name="connsiteX2" fmla="*/ 1915345 w 2016153"/>
                <a:gd name="connsiteY2" fmla="*/ 0 h 1008076"/>
                <a:gd name="connsiteX3" fmla="*/ 2016153 w 2016153"/>
                <a:gd name="connsiteY3" fmla="*/ 100808 h 1008076"/>
                <a:gd name="connsiteX4" fmla="*/ 2016153 w 2016153"/>
                <a:gd name="connsiteY4" fmla="*/ 907268 h 1008076"/>
                <a:gd name="connsiteX5" fmla="*/ 1915345 w 2016153"/>
                <a:gd name="connsiteY5" fmla="*/ 1008076 h 1008076"/>
                <a:gd name="connsiteX6" fmla="*/ 100808 w 2016153"/>
                <a:gd name="connsiteY6" fmla="*/ 1008076 h 1008076"/>
                <a:gd name="connsiteX7" fmla="*/ 0 w 2016153"/>
                <a:gd name="connsiteY7" fmla="*/ 907268 h 1008076"/>
                <a:gd name="connsiteX8" fmla="*/ 0 w 2016153"/>
                <a:gd name="connsiteY8" fmla="*/ 100808 h 100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6153" h="1008076">
                  <a:moveTo>
                    <a:pt x="0" y="100808"/>
                  </a:moveTo>
                  <a:cubicBezTo>
                    <a:pt x="0" y="45133"/>
                    <a:pt x="45133" y="0"/>
                    <a:pt x="100808" y="0"/>
                  </a:cubicBezTo>
                  <a:lnTo>
                    <a:pt x="1915345" y="0"/>
                  </a:lnTo>
                  <a:cubicBezTo>
                    <a:pt x="1971020" y="0"/>
                    <a:pt x="2016153" y="45133"/>
                    <a:pt x="2016153" y="100808"/>
                  </a:cubicBezTo>
                  <a:lnTo>
                    <a:pt x="2016153" y="907268"/>
                  </a:lnTo>
                  <a:cubicBezTo>
                    <a:pt x="2016153" y="962943"/>
                    <a:pt x="1971020" y="1008076"/>
                    <a:pt x="1915345" y="1008076"/>
                  </a:cubicBezTo>
                  <a:lnTo>
                    <a:pt x="100808" y="1008076"/>
                  </a:lnTo>
                  <a:cubicBezTo>
                    <a:pt x="45133" y="1008076"/>
                    <a:pt x="0" y="962943"/>
                    <a:pt x="0" y="907268"/>
                  </a:cubicBezTo>
                  <a:lnTo>
                    <a:pt x="0" y="100808"/>
                  </a:lnTo>
                  <a:close/>
                </a:path>
              </a:pathLst>
            </a:custGeom>
            <a:solidFill>
              <a:srgbClr val="A9D7EE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970242"/>
                <a:satOff val="-55952"/>
                <a:lumOff val="5752"/>
                <a:alphaOff val="0"/>
              </a:schemeClr>
            </a:fillRef>
            <a:effectRef idx="0">
              <a:schemeClr val="accent2">
                <a:hueOff val="-970242"/>
                <a:satOff val="-55952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06" tIns="49846" rIns="60006" bIns="49846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Çağrı Karşılayıcı Ortalama Reaksiyon Süresi (</a:t>
              </a:r>
              <a:r>
                <a:rPr kumimoji="0" lang="tr-T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sn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1,89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</p:txBody>
        </p:sp>
        <p:sp>
          <p:nvSpPr>
            <p:cNvPr id="30" name="Serbest Form 29"/>
            <p:cNvSpPr/>
            <p:nvPr/>
          </p:nvSpPr>
          <p:spPr>
            <a:xfrm>
              <a:off x="9226855" y="3800247"/>
              <a:ext cx="2287535" cy="873728"/>
            </a:xfrm>
            <a:custGeom>
              <a:avLst/>
              <a:gdLst>
                <a:gd name="connsiteX0" fmla="*/ 0 w 2016153"/>
                <a:gd name="connsiteY0" fmla="*/ 100808 h 1008076"/>
                <a:gd name="connsiteX1" fmla="*/ 100808 w 2016153"/>
                <a:gd name="connsiteY1" fmla="*/ 0 h 1008076"/>
                <a:gd name="connsiteX2" fmla="*/ 1915345 w 2016153"/>
                <a:gd name="connsiteY2" fmla="*/ 0 h 1008076"/>
                <a:gd name="connsiteX3" fmla="*/ 2016153 w 2016153"/>
                <a:gd name="connsiteY3" fmla="*/ 100808 h 1008076"/>
                <a:gd name="connsiteX4" fmla="*/ 2016153 w 2016153"/>
                <a:gd name="connsiteY4" fmla="*/ 907268 h 1008076"/>
                <a:gd name="connsiteX5" fmla="*/ 1915345 w 2016153"/>
                <a:gd name="connsiteY5" fmla="*/ 1008076 h 1008076"/>
                <a:gd name="connsiteX6" fmla="*/ 100808 w 2016153"/>
                <a:gd name="connsiteY6" fmla="*/ 1008076 h 1008076"/>
                <a:gd name="connsiteX7" fmla="*/ 0 w 2016153"/>
                <a:gd name="connsiteY7" fmla="*/ 907268 h 1008076"/>
                <a:gd name="connsiteX8" fmla="*/ 0 w 2016153"/>
                <a:gd name="connsiteY8" fmla="*/ 100808 h 100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6153" h="1008076">
                  <a:moveTo>
                    <a:pt x="0" y="100808"/>
                  </a:moveTo>
                  <a:cubicBezTo>
                    <a:pt x="0" y="45133"/>
                    <a:pt x="45133" y="0"/>
                    <a:pt x="100808" y="0"/>
                  </a:cubicBezTo>
                  <a:lnTo>
                    <a:pt x="1915345" y="0"/>
                  </a:lnTo>
                  <a:cubicBezTo>
                    <a:pt x="1971020" y="0"/>
                    <a:pt x="2016153" y="45133"/>
                    <a:pt x="2016153" y="100808"/>
                  </a:cubicBezTo>
                  <a:lnTo>
                    <a:pt x="2016153" y="907268"/>
                  </a:lnTo>
                  <a:cubicBezTo>
                    <a:pt x="2016153" y="962943"/>
                    <a:pt x="1971020" y="1008076"/>
                    <a:pt x="1915345" y="1008076"/>
                  </a:cubicBezTo>
                  <a:lnTo>
                    <a:pt x="100808" y="1008076"/>
                  </a:lnTo>
                  <a:cubicBezTo>
                    <a:pt x="45133" y="1008076"/>
                    <a:pt x="0" y="962943"/>
                    <a:pt x="0" y="907268"/>
                  </a:cubicBezTo>
                  <a:lnTo>
                    <a:pt x="0" y="100808"/>
                  </a:lnTo>
                  <a:close/>
                </a:path>
              </a:pathLst>
            </a:custGeom>
            <a:solidFill>
              <a:srgbClr val="E7E6E6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06" tIns="49846" rIns="60006" bIns="49846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Çağrı Yönlendirici Ortalama Reaksiyon</a:t>
              </a: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Süresi (</a:t>
              </a:r>
              <a:r>
                <a:rPr kumimoji="0" lang="tr-T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sn</a:t>
              </a:r>
              <a:r>
                <a:rPr kumimoji="0" lang="tr-T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)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3,30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556591" y="3312258"/>
            <a:ext cx="5937932" cy="3073412"/>
            <a:chOff x="532859" y="3451406"/>
            <a:chExt cx="5941377" cy="3073412"/>
          </a:xfrm>
        </p:grpSpPr>
        <p:sp>
          <p:nvSpPr>
            <p:cNvPr id="32" name="Yuvarlatılmış Dikdörtgen 4"/>
            <p:cNvSpPr txBox="1"/>
            <p:nvPr/>
          </p:nvSpPr>
          <p:spPr>
            <a:xfrm>
              <a:off x="542822" y="3451406"/>
              <a:ext cx="5921452" cy="519907"/>
            </a:xfrm>
            <a:prstGeom prst="roundRect">
              <a:avLst/>
            </a:prstGeom>
            <a:solidFill>
              <a:srgbClr val="333E5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19333" tIns="0" rIns="119333" bIns="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Times New Roman"/>
                </a:rPr>
                <a:t>VAKA SAYILARININ KURUMLARA GÖRE </a:t>
              </a:r>
              <a:r>
                <a:rPr kumimoji="0" lang="tr-TR" sz="1400" b="1" i="0" u="none" strike="noStrike" kern="1200" cap="none" spc="-5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Times New Roman"/>
                </a:rPr>
                <a:t>DAĞILIMI (2023)</a:t>
              </a:r>
              <a:endParaRPr kumimoji="0" lang="tr-TR" sz="1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/>
              </a:endParaRPr>
            </a:p>
          </p:txBody>
        </p:sp>
        <p:grpSp>
          <p:nvGrpSpPr>
            <p:cNvPr id="33" name="Grup 32"/>
            <p:cNvGrpSpPr/>
            <p:nvPr/>
          </p:nvGrpSpPr>
          <p:grpSpPr>
            <a:xfrm>
              <a:off x="532859" y="4069714"/>
              <a:ext cx="5941377" cy="2455104"/>
              <a:chOff x="286866" y="4273270"/>
              <a:chExt cx="3784781" cy="2837345"/>
            </a:xfrm>
          </p:grpSpPr>
          <p:grpSp>
            <p:nvGrpSpPr>
              <p:cNvPr id="34" name="Grup 33"/>
              <p:cNvGrpSpPr/>
              <p:nvPr/>
            </p:nvGrpSpPr>
            <p:grpSpPr>
              <a:xfrm>
                <a:off x="286866" y="4273270"/>
                <a:ext cx="3784781" cy="2097437"/>
                <a:chOff x="237161" y="4493336"/>
                <a:chExt cx="5722099" cy="2570802"/>
              </a:xfrm>
            </p:grpSpPr>
            <p:sp>
              <p:nvSpPr>
                <p:cNvPr id="39" name="Yuvarlatılmış Dikdörtgen 4"/>
                <p:cNvSpPr txBox="1"/>
                <p:nvPr/>
              </p:nvSpPr>
              <p:spPr>
                <a:xfrm>
                  <a:off x="237161" y="4493336"/>
                  <a:ext cx="2834030" cy="387103"/>
                </a:xfrm>
                <a:prstGeom prst="roundRect">
                  <a:avLst/>
                </a:prstGeom>
                <a:solidFill>
                  <a:srgbClr val="E2F0D9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ctr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BİRİM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  <p:sp>
              <p:nvSpPr>
                <p:cNvPr id="40" name="Yuvarlatılmış Dikdörtgen 4"/>
                <p:cNvSpPr txBox="1"/>
                <p:nvPr/>
              </p:nvSpPr>
              <p:spPr>
                <a:xfrm>
                  <a:off x="246755" y="5349283"/>
                  <a:ext cx="2834030" cy="387104"/>
                </a:xfrm>
                <a:prstGeom prst="roundRect">
                  <a:avLst/>
                </a:prstGeom>
                <a:solidFill>
                  <a:srgbClr val="E2F0D9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l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EMNİYET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  <p:sp>
              <p:nvSpPr>
                <p:cNvPr id="41" name="Yuvarlatılmış Dikdörtgen 4"/>
                <p:cNvSpPr txBox="1"/>
                <p:nvPr/>
              </p:nvSpPr>
              <p:spPr>
                <a:xfrm>
                  <a:off x="246756" y="5782314"/>
                  <a:ext cx="2834030" cy="387103"/>
                </a:xfrm>
                <a:prstGeom prst="roundRect">
                  <a:avLst/>
                </a:prstGeom>
                <a:solidFill>
                  <a:srgbClr val="E2F0D9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l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+mn-cs"/>
                    </a:rPr>
                    <a:t>JANDARMA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Yuvarlatılmış Dikdörtgen 4"/>
                <p:cNvSpPr txBox="1"/>
                <p:nvPr/>
              </p:nvSpPr>
              <p:spPr>
                <a:xfrm>
                  <a:off x="237161" y="4921308"/>
                  <a:ext cx="2834030" cy="387105"/>
                </a:xfrm>
                <a:prstGeom prst="roundRect">
                  <a:avLst/>
                </a:prstGeom>
                <a:solidFill>
                  <a:srgbClr val="E2F0D9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l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SAĞLIK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  <p:sp>
              <p:nvSpPr>
                <p:cNvPr id="43" name="Yuvarlatılmış Dikdörtgen 4"/>
                <p:cNvSpPr txBox="1"/>
                <p:nvPr/>
              </p:nvSpPr>
              <p:spPr>
                <a:xfrm>
                  <a:off x="3115635" y="4493336"/>
                  <a:ext cx="2834030" cy="3871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ctr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VAKA SAYISI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  <p:sp>
              <p:nvSpPr>
                <p:cNvPr id="44" name="Yuvarlatılmış Dikdörtgen 4"/>
                <p:cNvSpPr txBox="1"/>
                <p:nvPr/>
              </p:nvSpPr>
              <p:spPr>
                <a:xfrm>
                  <a:off x="3125229" y="5349283"/>
                  <a:ext cx="2834030" cy="38710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ctr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38.309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  <p:sp>
              <p:nvSpPr>
                <p:cNvPr id="45" name="Yuvarlatılmış Dikdörtgen 4"/>
                <p:cNvSpPr txBox="1"/>
                <p:nvPr/>
              </p:nvSpPr>
              <p:spPr>
                <a:xfrm>
                  <a:off x="3125230" y="5782314"/>
                  <a:ext cx="2834030" cy="3871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ctr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+mn-cs"/>
                    </a:rPr>
                    <a:t>5.873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Yuvarlatılmış Dikdörtgen 4"/>
                <p:cNvSpPr txBox="1"/>
                <p:nvPr/>
              </p:nvSpPr>
              <p:spPr>
                <a:xfrm>
                  <a:off x="3125228" y="4921308"/>
                  <a:ext cx="2824438" cy="38710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ctr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67.787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  <p:sp>
              <p:nvSpPr>
                <p:cNvPr id="47" name="Yuvarlatılmış Dikdörtgen 4"/>
                <p:cNvSpPr txBox="1"/>
                <p:nvPr/>
              </p:nvSpPr>
              <p:spPr>
                <a:xfrm>
                  <a:off x="246755" y="6249059"/>
                  <a:ext cx="2834030" cy="387103"/>
                </a:xfrm>
                <a:prstGeom prst="roundRect">
                  <a:avLst/>
                </a:prstGeom>
                <a:solidFill>
                  <a:srgbClr val="E2F0D9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l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İTFAİYE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  <p:sp>
              <p:nvSpPr>
                <p:cNvPr id="48" name="Yuvarlatılmış Dikdörtgen 4"/>
                <p:cNvSpPr txBox="1"/>
                <p:nvPr/>
              </p:nvSpPr>
              <p:spPr>
                <a:xfrm>
                  <a:off x="246755" y="6677032"/>
                  <a:ext cx="2834030" cy="387104"/>
                </a:xfrm>
                <a:prstGeom prst="roundRect">
                  <a:avLst/>
                </a:prstGeom>
                <a:solidFill>
                  <a:srgbClr val="E2F0D9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l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ORMAN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  <p:sp>
              <p:nvSpPr>
                <p:cNvPr id="49" name="Yuvarlatılmış Dikdörtgen 4"/>
                <p:cNvSpPr txBox="1"/>
                <p:nvPr/>
              </p:nvSpPr>
              <p:spPr>
                <a:xfrm>
                  <a:off x="3125229" y="6249059"/>
                  <a:ext cx="2834030" cy="3871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ctr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5.447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  <p:sp>
              <p:nvSpPr>
                <p:cNvPr id="50" name="Yuvarlatılmış Dikdörtgen 4"/>
                <p:cNvSpPr txBox="1"/>
                <p:nvPr/>
              </p:nvSpPr>
              <p:spPr>
                <a:xfrm>
                  <a:off x="3125229" y="6677033"/>
                  <a:ext cx="2834030" cy="38710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119333" tIns="0" rIns="119333" bIns="0" numCol="1" spcCol="1270" anchor="ctr" anchorCtr="0">
                  <a:noAutofit/>
                </a:bodyPr>
                <a:lstStyle/>
                <a:p>
                  <a:pPr marL="0" marR="0" lvl="0" indent="0" algn="ctr" defTabSz="7112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400" b="1" i="0" u="none" strike="noStrike" kern="1200" cap="none" spc="-5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Bookman Old Style" panose="02050604050505020204" pitchFamily="18" charset="0"/>
                      <a:ea typeface="+mn-ea"/>
                      <a:cs typeface="Times New Roman"/>
                    </a:rPr>
                    <a:t>665</a:t>
                  </a:r>
                  <a:endPara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</a:endParaRPr>
                </a:p>
              </p:txBody>
            </p:sp>
          </p:grpSp>
          <p:sp>
            <p:nvSpPr>
              <p:cNvPr id="35" name="Yuvarlatılmış Dikdörtgen 4"/>
              <p:cNvSpPr txBox="1"/>
              <p:nvPr/>
            </p:nvSpPr>
            <p:spPr>
              <a:xfrm>
                <a:off x="286866" y="6445619"/>
                <a:ext cx="1874519" cy="315825"/>
              </a:xfrm>
              <a:prstGeom prst="roundRect">
                <a:avLst/>
              </a:prstGeom>
              <a:solidFill>
                <a:srgbClr val="E2F0D9"/>
              </a:solidFill>
              <a:ln>
                <a:solidFill>
                  <a:schemeClr val="bg1"/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119333" tIns="0" rIns="119333" bIns="0" numCol="1" spcCol="1270" anchor="ctr" anchorCtr="0">
                <a:noAutofit/>
              </a:bodyPr>
              <a:lstStyle/>
              <a:p>
                <a:pPr marL="0" marR="0" lvl="0" indent="0" algn="l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1" i="0" u="none" strike="noStrike" kern="1200" cap="none" spc="-5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Times New Roman"/>
                  </a:rPr>
                  <a:t>AFAD</a:t>
                </a:r>
                <a:endPara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</a:endParaRPr>
              </a:p>
            </p:txBody>
          </p:sp>
          <p:sp>
            <p:nvSpPr>
              <p:cNvPr id="36" name="Yuvarlatılmış Dikdörtgen 4"/>
              <p:cNvSpPr txBox="1"/>
              <p:nvPr/>
            </p:nvSpPr>
            <p:spPr>
              <a:xfrm>
                <a:off x="286866" y="6794789"/>
                <a:ext cx="1874519" cy="315826"/>
              </a:xfrm>
              <a:prstGeom prst="roundRect">
                <a:avLst/>
              </a:prstGeom>
              <a:solidFill>
                <a:srgbClr val="E2F0D9"/>
              </a:solidFill>
              <a:ln>
                <a:solidFill>
                  <a:schemeClr val="bg1"/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119333" tIns="0" rIns="119333" bIns="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1" i="0" u="none" strike="noStrike" kern="1200" cap="none" spc="-5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Times New Roman"/>
                  </a:rPr>
                  <a:t>TOPLAM</a:t>
                </a:r>
                <a:endPara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</a:endParaRPr>
              </a:p>
            </p:txBody>
          </p:sp>
          <p:sp>
            <p:nvSpPr>
              <p:cNvPr id="37" name="Yuvarlatılmış Dikdörtgen 4"/>
              <p:cNvSpPr txBox="1"/>
              <p:nvPr/>
            </p:nvSpPr>
            <p:spPr>
              <a:xfrm>
                <a:off x="2190782" y="6445619"/>
                <a:ext cx="1874519" cy="31582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119333" tIns="0" rIns="119333" bIns="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1" i="0" u="none" strike="noStrike" kern="1200" cap="none" spc="-5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Times New Roman"/>
                  </a:rPr>
                  <a:t>1.515</a:t>
                </a:r>
                <a:endPara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</a:endParaRPr>
              </a:p>
            </p:txBody>
          </p:sp>
          <p:sp>
            <p:nvSpPr>
              <p:cNvPr id="38" name="Yuvarlatılmış Dikdörtgen 4"/>
              <p:cNvSpPr txBox="1"/>
              <p:nvPr/>
            </p:nvSpPr>
            <p:spPr>
              <a:xfrm>
                <a:off x="2190782" y="6794789"/>
                <a:ext cx="1874519" cy="31582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0" vert="horz" wrap="square" lIns="119333" tIns="0" rIns="119333" bIns="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1" i="0" u="none" strike="noStrike" kern="1200" cap="none" spc="-5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Times New Roman"/>
                  </a:rPr>
                  <a:t>119.596</a:t>
                </a:r>
                <a:endPara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</a:endParaRPr>
              </a:p>
            </p:txBody>
          </p:sp>
        </p:grp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551" y="986772"/>
            <a:ext cx="4758069" cy="321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1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4"/>
          <p:cNvSpPr txBox="1"/>
          <p:nvPr/>
        </p:nvSpPr>
        <p:spPr>
          <a:xfrm>
            <a:off x="685799" y="958735"/>
            <a:ext cx="10910587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Bazı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Göstergelere </a:t>
            </a:r>
            <a:r>
              <a:rPr kumimoji="0" sz="16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Göre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Bingöl’ün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Ülkemizdeki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Yeri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Sosyal ve Ekonomik Durum</a:t>
            </a:r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612877"/>
              </p:ext>
            </p:extLst>
          </p:nvPr>
        </p:nvGraphicFramePr>
        <p:xfrm>
          <a:off x="685800" y="1422399"/>
          <a:ext cx="5484091" cy="4893178"/>
        </p:xfrm>
        <a:graphic>
          <a:graphicData uri="http://schemas.openxmlformats.org/drawingml/2006/table">
            <a:tbl>
              <a:tblPr/>
              <a:tblGrid>
                <a:gridCol w="4835962">
                  <a:extLst>
                    <a:ext uri="{9D8B030D-6E8A-4147-A177-3AD203B41FA5}">
                      <a16:colId xmlns:a16="http://schemas.microsoft.com/office/drawing/2014/main" val="201088323"/>
                    </a:ext>
                  </a:extLst>
                </a:gridCol>
                <a:gridCol w="648129">
                  <a:extLst>
                    <a:ext uri="{9D8B030D-6E8A-4147-A177-3AD203B41FA5}">
                      <a16:colId xmlns:a16="http://schemas.microsoft.com/office/drawing/2014/main" val="2723813676"/>
                    </a:ext>
                  </a:extLst>
                </a:gridCol>
              </a:tblGrid>
              <a:tr h="457866"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600" b="1" spc="-15" dirty="0"/>
                        <a:t>Gösterge</a:t>
                      </a: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711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600" b="1" dirty="0"/>
                        <a:t>Sı</a:t>
                      </a:r>
                      <a:r>
                        <a:rPr sz="1600" b="1" spc="-35" dirty="0"/>
                        <a:t>r</a:t>
                      </a:r>
                      <a:r>
                        <a:rPr sz="1600" b="1" dirty="0"/>
                        <a:t>ası</a:t>
                      </a: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711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504289"/>
                  </a:ext>
                </a:extLst>
              </a:tr>
              <a:tr h="45786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600" spc="-20" dirty="0"/>
                        <a:t>Sosyo </a:t>
                      </a:r>
                      <a:r>
                        <a:rPr sz="1600" spc="-5" dirty="0"/>
                        <a:t>– </a:t>
                      </a:r>
                      <a:r>
                        <a:rPr sz="1600" spc="-15" dirty="0"/>
                        <a:t>Ekonomik </a:t>
                      </a:r>
                      <a:r>
                        <a:rPr sz="1600" spc="-5" dirty="0"/>
                        <a:t>Gelişmişlik </a:t>
                      </a:r>
                      <a:r>
                        <a:rPr sz="1600" spc="-10" dirty="0"/>
                        <a:t>Sıralaması (SEGE,</a:t>
                      </a:r>
                      <a:r>
                        <a:rPr sz="1600" spc="95" dirty="0"/>
                        <a:t> </a:t>
                      </a:r>
                      <a:r>
                        <a:rPr sz="1600" spc="-10" dirty="0"/>
                        <a:t>20</a:t>
                      </a:r>
                      <a:r>
                        <a:rPr lang="tr-TR" sz="1600" spc="-10" dirty="0"/>
                        <a:t>17</a:t>
                      </a:r>
                      <a:r>
                        <a:rPr sz="1600" spc="-10" dirty="0"/>
                        <a:t>)</a:t>
                      </a:r>
                      <a:endParaRPr sz="16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tr-TR" sz="1600" spc="-5" dirty="0">
                          <a:solidFill>
                            <a:schemeClr val="tx1"/>
                          </a:solidFill>
                        </a:rPr>
                        <a:t>71</a:t>
                      </a:r>
                      <a:endParaRPr sz="16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577406"/>
                  </a:ext>
                </a:extLst>
              </a:tr>
              <a:tr h="45786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/>
                        <a:t>İller Arası Rekabetçilik Endeksi (201</a:t>
                      </a:r>
                      <a:r>
                        <a:rPr lang="tr-TR" dirty="0"/>
                        <a:t>8</a:t>
                      </a:r>
                      <a:r>
                        <a:rPr dirty="0"/>
                        <a:t>-201</a:t>
                      </a:r>
                      <a:r>
                        <a:rPr lang="tr-TR" dirty="0"/>
                        <a:t>9</a:t>
                      </a:r>
                      <a:r>
                        <a:rPr dirty="0"/>
                        <a:t>-URAK)</a:t>
                      </a:r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tr-TR" dirty="0"/>
                        <a:t>68</a:t>
                      </a:r>
                      <a:endParaRPr dirty="0"/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698095"/>
                  </a:ext>
                </a:extLst>
              </a:tr>
              <a:tr h="622352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/>
                        <a:t>İhracat Büyüklüğüne Göre İller </a:t>
                      </a:r>
                      <a:r>
                        <a:rPr dirty="0" err="1"/>
                        <a:t>Arası</a:t>
                      </a:r>
                      <a:r>
                        <a:rPr dirty="0"/>
                        <a:t> </a:t>
                      </a:r>
                      <a:r>
                        <a:rPr dirty="0" err="1" smtClean="0"/>
                        <a:t>Sıralama</a:t>
                      </a:r>
                      <a:r>
                        <a:rPr lang="tr-TR" dirty="0" smtClean="0"/>
                        <a:t>               </a:t>
                      </a:r>
                      <a:r>
                        <a:rPr dirty="0" smtClean="0"/>
                        <a:t> </a:t>
                      </a:r>
                      <a:r>
                        <a:rPr dirty="0"/>
                        <a:t>(T</a:t>
                      </a:r>
                      <a:r>
                        <a:rPr lang="tr-TR" dirty="0"/>
                        <a:t>İM</a:t>
                      </a:r>
                      <a:r>
                        <a:rPr dirty="0"/>
                        <a:t>, </a:t>
                      </a:r>
                      <a:r>
                        <a:rPr lang="tr-TR" dirty="0"/>
                        <a:t>2022</a:t>
                      </a:r>
                      <a:r>
                        <a:rPr dirty="0"/>
                        <a:t>)</a:t>
                      </a:r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tr-TR" dirty="0"/>
                        <a:t>76</a:t>
                      </a:r>
                      <a:endParaRPr dirty="0"/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579440"/>
                  </a:ext>
                </a:extLst>
              </a:tr>
              <a:tr h="622352"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tr-TR" dirty="0"/>
                        <a:t>İş Yapmak ve Yaşamak İçin En İyi </a:t>
                      </a:r>
                      <a:r>
                        <a:rPr lang="tr-TR" dirty="0" smtClean="0"/>
                        <a:t>Kentler            </a:t>
                      </a:r>
                      <a:r>
                        <a:rPr lang="tr-TR" dirty="0"/>
                        <a:t>(FORBES, 2017</a:t>
                      </a:r>
                      <a:r>
                        <a:rPr dirty="0"/>
                        <a:t>)</a:t>
                      </a:r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tr-TR" dirty="0"/>
                        <a:t>69</a:t>
                      </a:r>
                      <a:endParaRPr dirty="0"/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705179"/>
                  </a:ext>
                </a:extLst>
              </a:tr>
              <a:tr h="45786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/>
                        <a:t>201</a:t>
                      </a:r>
                      <a:r>
                        <a:rPr lang="tr-TR" dirty="0"/>
                        <a:t>7</a:t>
                      </a:r>
                      <a:r>
                        <a:rPr dirty="0"/>
                        <a:t> Yılı Erişilebilirlik </a:t>
                      </a:r>
                      <a:r>
                        <a:rPr dirty="0" err="1"/>
                        <a:t>Endeksi</a:t>
                      </a:r>
                      <a:r>
                        <a:rPr dirty="0"/>
                        <a:t> (FORBES, 201</a:t>
                      </a:r>
                      <a:r>
                        <a:rPr lang="tr-TR" dirty="0"/>
                        <a:t>7</a:t>
                      </a:r>
                      <a:r>
                        <a:rPr dirty="0"/>
                        <a:t>)</a:t>
                      </a:r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tr-TR" dirty="0"/>
                        <a:t>69</a:t>
                      </a:r>
                      <a:endParaRPr dirty="0"/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265007"/>
                  </a:ext>
                </a:extLst>
              </a:tr>
              <a:tr h="45786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/>
                        <a:t>Beşeri Sermaye ve </a:t>
                      </a:r>
                      <a:r>
                        <a:rPr dirty="0" err="1"/>
                        <a:t>Yaşanabilirlik</a:t>
                      </a:r>
                      <a:r>
                        <a:rPr dirty="0"/>
                        <a:t> (FORBES, 201</a:t>
                      </a:r>
                      <a:r>
                        <a:rPr lang="tr-TR" dirty="0"/>
                        <a:t>7</a:t>
                      </a:r>
                      <a:r>
                        <a:rPr dirty="0"/>
                        <a:t>)</a:t>
                      </a:r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tr-TR" dirty="0"/>
                        <a:t>69</a:t>
                      </a:r>
                      <a:endParaRPr dirty="0"/>
                    </a:p>
                  </a:txBody>
                  <a:tcPr marL="0" marR="0" marT="6476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177195"/>
                  </a:ext>
                </a:extLst>
              </a:tr>
              <a:tr h="443412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tr-TR" dirty="0"/>
                        <a:t>İllerde Yaşam Endeksi (TÜİK, 2015)</a:t>
                      </a:r>
                      <a:endParaRPr dirty="0"/>
                    </a:p>
                  </a:txBody>
                  <a:tcPr marL="0" marR="0" marT="6350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tr-TR" dirty="0"/>
                        <a:t>63</a:t>
                      </a:r>
                      <a:endParaRPr dirty="0"/>
                    </a:p>
                  </a:txBody>
                  <a:tcPr marL="0" marR="0" marT="6350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684747"/>
                  </a:ext>
                </a:extLst>
              </a:tr>
              <a:tr h="457866">
                <a:tc>
                  <a:txBody>
                    <a:bodyPr/>
                    <a:lstStyle/>
                    <a:p>
                      <a:pPr marL="685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Toplam Mevduata Göre Ülke </a:t>
                      </a:r>
                      <a:r>
                        <a:rPr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Sırası</a:t>
                      </a:r>
                      <a:r>
                        <a:rPr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BDDK</a:t>
                      </a:r>
                      <a:r>
                        <a:rPr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654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tr-TR" sz="1600" spc="-5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68</a:t>
                      </a:r>
                      <a:endParaRPr sz="16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540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990237"/>
                  </a:ext>
                </a:extLst>
              </a:tr>
              <a:tr h="457866">
                <a:tc>
                  <a:txBody>
                    <a:bodyPr/>
                    <a:lstStyle/>
                    <a:p>
                      <a:pPr marL="68580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Toplam Krediye Göre Ülke </a:t>
                      </a:r>
                      <a:r>
                        <a:rPr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Sırası</a:t>
                      </a:r>
                      <a:r>
                        <a:rPr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BDDK</a:t>
                      </a:r>
                      <a:r>
                        <a:rPr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654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tr-TR" sz="1600" spc="-1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75</a:t>
                      </a:r>
                      <a:endParaRPr sz="16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54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131674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294" y="1377574"/>
            <a:ext cx="5339565" cy="49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7"/>
          <p:cNvSpPr txBox="1"/>
          <p:nvPr/>
        </p:nvSpPr>
        <p:spPr>
          <a:xfrm>
            <a:off x="664535" y="2572619"/>
            <a:ext cx="5075239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Bazında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GSYİH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22</a:t>
            </a:r>
            <a:r>
              <a:rPr kumimoji="0" sz="1600" b="1" i="0" u="none" strike="noStrike" kern="1200" cap="none" spc="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Ü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İK)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664535" y="5537473"/>
            <a:ext cx="10862375" cy="625170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32384" rIns="0" bIns="0" rtlCol="0">
            <a:spAutoFit/>
          </a:bodyPr>
          <a:lstStyle/>
          <a:p>
            <a:pPr marL="4211955" marR="2952115" lvl="0" indent="-125476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Bingöl,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Ülke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Gayrisafi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Yurtiçi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Hasıla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(GSYİH)</a:t>
            </a:r>
            <a:endParaRPr kumimoji="0" lang="tr-TR" sz="180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211955" marR="2952115" lvl="0" indent="-125476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İçerisinde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Binde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ile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73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Sıradadır.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664536" y="1527155"/>
            <a:ext cx="5067985" cy="585417"/>
          </a:xfrm>
          <a:prstGeom prst="rect">
            <a:avLst/>
          </a:prstGeom>
          <a:ln w="19050">
            <a:solidFill>
              <a:srgbClr val="BCD6E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8636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Hayvancılık, Gıda, Mobilya, Tekstil, İnşaat, Hizmet sektörleridir.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6195450" y="974903"/>
            <a:ext cx="5331460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Hizmet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 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Tarım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Sektörleri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6195450" y="1522583"/>
            <a:ext cx="5331460" cy="863057"/>
          </a:xfrm>
          <a:prstGeom prst="rect">
            <a:avLst/>
          </a:prstGeom>
          <a:ln w="19050">
            <a:solidFill>
              <a:srgbClr val="BCD6ED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 marR="81280" lvl="0" indent="0" algn="just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Hizmet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sektöründe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öne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çıkan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alt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sektörler,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inşaat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  ticaret; tarım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sektöründe </a:t>
            </a:r>
            <a:r>
              <a:rPr kumimoji="0" sz="18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ise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süt hayvancılığı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bitkisel üretim ve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meyvecili</a:t>
            </a:r>
            <a:r>
              <a:rPr kumimoji="0" lang="tr-TR" sz="18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ktir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4"/>
          <p:cNvSpPr txBox="1"/>
          <p:nvPr/>
        </p:nvSpPr>
        <p:spPr>
          <a:xfrm>
            <a:off x="6195450" y="2572619"/>
            <a:ext cx="5331460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İli Yıllara Göre Kişi Başına GSYH Verileri (₺)</a:t>
            </a:r>
          </a:p>
        </p:txBody>
      </p:sp>
      <p:sp>
        <p:nvSpPr>
          <p:cNvPr id="14" name="object 15"/>
          <p:cNvSpPr txBox="1"/>
          <p:nvPr/>
        </p:nvSpPr>
        <p:spPr>
          <a:xfrm>
            <a:off x="664535" y="974903"/>
            <a:ext cx="5075239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İlin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Ekonomisine 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Yön 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Veren</a:t>
            </a:r>
            <a:r>
              <a:rPr kumimoji="0" sz="1600" b="1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Sektörler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Sosyal ve Ekonomik Durum</a:t>
            </a:r>
          </a:p>
        </p:txBody>
      </p:sp>
      <p:graphicFrame>
        <p:nvGraphicFramePr>
          <p:cNvPr id="18" name="Tablo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346642"/>
              </p:ext>
            </p:extLst>
          </p:nvPr>
        </p:nvGraphicFramePr>
        <p:xfrm>
          <a:off x="664535" y="2986385"/>
          <a:ext cx="5067986" cy="1324564"/>
        </p:xfrm>
        <a:graphic>
          <a:graphicData uri="http://schemas.openxmlformats.org/drawingml/2006/table">
            <a:tbl>
              <a:tblPr/>
              <a:tblGrid>
                <a:gridCol w="3842460">
                  <a:extLst>
                    <a:ext uri="{9D8B030D-6E8A-4147-A177-3AD203B41FA5}">
                      <a16:colId xmlns:a16="http://schemas.microsoft.com/office/drawing/2014/main" val="201088323"/>
                    </a:ext>
                  </a:extLst>
                </a:gridCol>
                <a:gridCol w="1225526">
                  <a:extLst>
                    <a:ext uri="{9D8B030D-6E8A-4147-A177-3AD203B41FA5}">
                      <a16:colId xmlns:a16="http://schemas.microsoft.com/office/drawing/2014/main" val="2723813676"/>
                    </a:ext>
                  </a:extLst>
                </a:gridCol>
              </a:tblGrid>
              <a:tr h="331141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400" b="1" spc="-10" dirty="0"/>
                        <a:t>Sektör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488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400" b="1" spc="-15" dirty="0"/>
                        <a:t>GSYİH </a:t>
                      </a:r>
                      <a:r>
                        <a:rPr sz="1400" b="1" spc="-20" dirty="0"/>
                        <a:t>Payı</a:t>
                      </a:r>
                      <a:r>
                        <a:rPr sz="1400" b="1" dirty="0"/>
                        <a:t> </a:t>
                      </a:r>
                      <a:r>
                        <a:rPr sz="1400" b="1" spc="-5" dirty="0"/>
                        <a:t>%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488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577406"/>
                  </a:ext>
                </a:extLst>
              </a:tr>
              <a:tr h="331141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sz="1400" spc="-5" dirty="0" err="1"/>
                        <a:t>Hizmetler</a:t>
                      </a:r>
                      <a:r>
                        <a:rPr lang="tr-TR" sz="1400" spc="-5" baseline="0" dirty="0"/>
                        <a:t> </a:t>
                      </a:r>
                      <a:r>
                        <a:rPr lang="tr-TR" sz="1400" spc="-5" dirty="0"/>
                        <a:t>(2022)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9"/>
                        </a:lnSpc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</a:rPr>
                        <a:t>68,97</a:t>
                      </a:r>
                      <a:endParaRPr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698095"/>
                  </a:ext>
                </a:extLst>
              </a:tr>
              <a:tr h="331141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sz="1400" spc="-10" dirty="0" err="1"/>
                        <a:t>Sanayi</a:t>
                      </a:r>
                      <a:r>
                        <a:rPr lang="tr-TR" sz="1400" spc="-10" dirty="0"/>
                        <a:t> (2022)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9"/>
                        </a:lnSpc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12,27</a:t>
                      </a:r>
                      <a:endParaRPr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579440"/>
                  </a:ext>
                </a:extLst>
              </a:tr>
              <a:tr h="331141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sz="1400" spc="-30" dirty="0" err="1"/>
                        <a:t>Tarım</a:t>
                      </a:r>
                      <a:r>
                        <a:rPr lang="tr-TR" sz="1400" spc="-30" dirty="0"/>
                        <a:t> (2022)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889"/>
                        </a:lnSpc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11,04</a:t>
                      </a:r>
                      <a:endParaRPr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705179"/>
                  </a:ext>
                </a:extLst>
              </a:tr>
            </a:tbl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/>
          </p:nvPr>
        </p:nvGraphicFramePr>
        <p:xfrm>
          <a:off x="664535" y="4365362"/>
          <a:ext cx="5067986" cy="1077383"/>
        </p:xfrm>
        <a:graphic>
          <a:graphicData uri="http://schemas.openxmlformats.org/drawingml/2006/table">
            <a:tbl>
              <a:tblPr/>
              <a:tblGrid>
                <a:gridCol w="3849712">
                  <a:extLst>
                    <a:ext uri="{9D8B030D-6E8A-4147-A177-3AD203B41FA5}">
                      <a16:colId xmlns:a16="http://schemas.microsoft.com/office/drawing/2014/main" val="201088323"/>
                    </a:ext>
                  </a:extLst>
                </a:gridCol>
                <a:gridCol w="1218274">
                  <a:extLst>
                    <a:ext uri="{9D8B030D-6E8A-4147-A177-3AD203B41FA5}">
                      <a16:colId xmlns:a16="http://schemas.microsoft.com/office/drawing/2014/main" val="2723813676"/>
                    </a:ext>
                  </a:extLst>
                </a:gridCol>
              </a:tblGrid>
              <a:tr h="277854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sz="1400" spc="-5" dirty="0">
                          <a:latin typeface="+mn-lt"/>
                        </a:rPr>
                        <a:t>Kişi Başına GSYİH </a:t>
                      </a:r>
                      <a:r>
                        <a:rPr sz="1400" spc="-10" dirty="0">
                          <a:latin typeface="+mn-lt"/>
                        </a:rPr>
                        <a:t>(T</a:t>
                      </a:r>
                      <a:r>
                        <a:rPr lang="tr-TR" sz="1400" spc="-10" dirty="0">
                          <a:latin typeface="+mn-lt"/>
                        </a:rPr>
                        <a:t>Ü</a:t>
                      </a:r>
                      <a:r>
                        <a:rPr sz="1400" spc="-10" dirty="0">
                          <a:latin typeface="+mn-lt"/>
                        </a:rPr>
                        <a:t>İK</a:t>
                      </a:r>
                      <a:r>
                        <a:rPr sz="1400" dirty="0">
                          <a:latin typeface="+mn-lt"/>
                        </a:rPr>
                        <a:t> </a:t>
                      </a:r>
                      <a:r>
                        <a:rPr sz="1400" spc="-10" dirty="0">
                          <a:latin typeface="+mn-lt"/>
                        </a:rPr>
                        <a:t>20</a:t>
                      </a:r>
                      <a:r>
                        <a:rPr lang="tr-TR" sz="1400" spc="-10" dirty="0">
                          <a:latin typeface="+mn-lt"/>
                        </a:rPr>
                        <a:t>22</a:t>
                      </a:r>
                      <a:r>
                        <a:rPr sz="1400" spc="-10" dirty="0">
                          <a:latin typeface="+mn-lt"/>
                        </a:rPr>
                        <a:t>)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889"/>
                        </a:lnSpc>
                      </a:pPr>
                      <a:r>
                        <a:rPr lang="tr-TR" sz="1400" b="1" spc="-5" dirty="0">
                          <a:solidFill>
                            <a:schemeClr val="tx1"/>
                          </a:solidFill>
                          <a:latin typeface="+mn-lt"/>
                        </a:rPr>
                        <a:t>4.742 $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698095"/>
                  </a:ext>
                </a:extLst>
              </a:tr>
              <a:tr h="549405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lang="tr-TR" sz="1400" spc="-5" dirty="0">
                          <a:latin typeface="+mn-lt"/>
                        </a:rPr>
                        <a:t>Kişi</a:t>
                      </a:r>
                      <a:r>
                        <a:rPr lang="tr-TR" sz="1400" spc="-5" baseline="0" dirty="0">
                          <a:latin typeface="+mn-lt"/>
                        </a:rPr>
                        <a:t> Başına Düşen GSYİH Bazında İl Sırası </a:t>
                      </a:r>
                    </a:p>
                    <a:p>
                      <a:pPr marL="9525">
                        <a:lnSpc>
                          <a:spcPts val="1889"/>
                        </a:lnSpc>
                      </a:pPr>
                      <a:r>
                        <a:rPr sz="1400" spc="-10" dirty="0">
                          <a:latin typeface="+mn-lt"/>
                        </a:rPr>
                        <a:t>(T</a:t>
                      </a:r>
                      <a:r>
                        <a:rPr lang="tr-TR" sz="1400" spc="-10" dirty="0">
                          <a:latin typeface="+mn-lt"/>
                        </a:rPr>
                        <a:t>Ü</a:t>
                      </a:r>
                      <a:r>
                        <a:rPr sz="1400" spc="-10" dirty="0">
                          <a:latin typeface="+mn-lt"/>
                        </a:rPr>
                        <a:t>İK</a:t>
                      </a:r>
                      <a:r>
                        <a:rPr sz="1400" spc="15" dirty="0">
                          <a:latin typeface="+mn-lt"/>
                        </a:rPr>
                        <a:t> </a:t>
                      </a:r>
                      <a:r>
                        <a:rPr sz="1400" spc="-10" dirty="0">
                          <a:latin typeface="+mn-lt"/>
                        </a:rPr>
                        <a:t>20</a:t>
                      </a:r>
                      <a:r>
                        <a:rPr lang="tr-TR" sz="1400" spc="-10" dirty="0">
                          <a:latin typeface="+mn-lt"/>
                        </a:rPr>
                        <a:t>22</a:t>
                      </a:r>
                      <a:r>
                        <a:rPr sz="1400" spc="-10" dirty="0">
                          <a:latin typeface="+mn-lt"/>
                        </a:rPr>
                        <a:t>)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889"/>
                        </a:lnSpc>
                      </a:pPr>
                      <a:r>
                        <a:rPr lang="tr-TR" sz="1400" b="1" spc="-5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r>
                        <a:rPr sz="1400" b="1" spc="-9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400" b="1" spc="-15" dirty="0">
                          <a:solidFill>
                            <a:schemeClr val="tx1"/>
                          </a:solidFill>
                          <a:latin typeface="+mn-lt"/>
                        </a:rPr>
                        <a:t>sıra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579440"/>
                  </a:ext>
                </a:extLst>
              </a:tr>
              <a:tr h="25012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+mn-lt"/>
                        </a:rPr>
                        <a:t>İşsizlik </a:t>
                      </a:r>
                      <a:r>
                        <a:rPr sz="1400" spc="-15" dirty="0">
                          <a:solidFill>
                            <a:schemeClr val="tx1"/>
                          </a:solidFill>
                          <a:latin typeface="+mn-lt"/>
                        </a:rPr>
                        <a:t>Oranı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+mn-lt"/>
                        </a:rPr>
                        <a:t>%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+mn-lt"/>
                        </a:rPr>
                        <a:t>(T</a:t>
                      </a:r>
                      <a:r>
                        <a:rPr lang="tr-TR" sz="1400" spc="-10" dirty="0">
                          <a:solidFill>
                            <a:schemeClr val="tx1"/>
                          </a:solidFill>
                          <a:latin typeface="+mn-lt"/>
                        </a:rPr>
                        <a:t>Ü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+mn-lt"/>
                        </a:rPr>
                        <a:t>İK</a:t>
                      </a:r>
                      <a:r>
                        <a:rPr sz="1400" spc="5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+mn-lt"/>
                        </a:rPr>
                        <a:t>2013)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705179"/>
                  </a:ext>
                </a:extLst>
              </a:tr>
            </a:tbl>
          </a:graphicData>
        </a:graphic>
      </p:graphicFrame>
      <p:graphicFrame>
        <p:nvGraphicFramePr>
          <p:cNvPr id="20" name="Grafik 19"/>
          <p:cNvGraphicFramePr>
            <a:graphicFrameLocks/>
          </p:cNvGraphicFramePr>
          <p:nvPr>
            <p:extLst/>
          </p:nvPr>
        </p:nvGraphicFramePr>
        <p:xfrm>
          <a:off x="6494206" y="285218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43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1"/>
          <p:cNvSpPr txBox="1"/>
          <p:nvPr/>
        </p:nvSpPr>
        <p:spPr>
          <a:xfrm>
            <a:off x="701375" y="6091467"/>
            <a:ext cx="10867912" cy="309059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3175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yılı  Ocak-Kasım dönemi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itibariyle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4.247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Milyon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Dolar </a:t>
            </a:r>
            <a:r>
              <a:rPr kumimoji="0" sz="1800" b="0" i="0" u="none" strike="noStrike" kern="1200" cap="none" spc="-1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ihracat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ile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Türkiye’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78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sırada </a:t>
            </a:r>
            <a:r>
              <a:rPr kumimoji="0" sz="18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yer</a:t>
            </a:r>
            <a:r>
              <a:rPr kumimoji="0" sz="1800" b="0" i="0" u="none" strike="noStrike" kern="120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almaktadır</a:t>
            </a:r>
            <a:r>
              <a:rPr kumimoji="0" lang="tr-TR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Sosyal ve Ekonomik Durum</a:t>
            </a:r>
          </a:p>
        </p:txBody>
      </p:sp>
      <p:sp>
        <p:nvSpPr>
          <p:cNvPr id="10" name="object 8"/>
          <p:cNvSpPr txBox="1"/>
          <p:nvPr/>
        </p:nvSpPr>
        <p:spPr>
          <a:xfrm>
            <a:off x="699943" y="964399"/>
            <a:ext cx="4698875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Yıllara Göre İhracat Rakamları (201</a:t>
            </a: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</a:t>
            </a:r>
            <a:r>
              <a:rPr kumimoji="0" lang="sv-SE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-202</a:t>
            </a: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 TİM</a:t>
            </a:r>
            <a:r>
              <a:rPr kumimoji="0" lang="sv-SE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</a:p>
        </p:txBody>
      </p:sp>
      <p:sp>
        <p:nvSpPr>
          <p:cNvPr id="11" name="object 8"/>
          <p:cNvSpPr txBox="1"/>
          <p:nvPr/>
        </p:nvSpPr>
        <p:spPr>
          <a:xfrm>
            <a:off x="5589142" y="964399"/>
            <a:ext cx="5980146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İhracatın Sektörel Dağılımı (202</a:t>
            </a: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 TİM</a:t>
            </a:r>
            <a:r>
              <a:rPr kumimoji="0" lang="sv-SE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351143"/>
              </p:ext>
            </p:extLst>
          </p:nvPr>
        </p:nvGraphicFramePr>
        <p:xfrm>
          <a:off x="5589142" y="1296795"/>
          <a:ext cx="5980145" cy="4744533"/>
        </p:xfrm>
        <a:graphic>
          <a:graphicData uri="http://schemas.openxmlformats.org/drawingml/2006/table">
            <a:tbl>
              <a:tblPr/>
              <a:tblGrid>
                <a:gridCol w="3110358">
                  <a:extLst>
                    <a:ext uri="{9D8B030D-6E8A-4147-A177-3AD203B41FA5}">
                      <a16:colId xmlns:a16="http://schemas.microsoft.com/office/drawing/2014/main" val="3442132565"/>
                    </a:ext>
                  </a:extLst>
                </a:gridCol>
                <a:gridCol w="2869787">
                  <a:extLst>
                    <a:ext uri="{9D8B030D-6E8A-4147-A177-3AD203B41FA5}">
                      <a16:colId xmlns:a16="http://schemas.microsoft.com/office/drawing/2014/main" val="841566887"/>
                    </a:ext>
                  </a:extLst>
                </a:gridCol>
              </a:tblGrid>
              <a:tr h="177491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Sektör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8703" marR="8703" marT="8703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92883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Çimento Cam Seramik ve Toprak Ürünleri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1.165,34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295511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Mobilya, Kağıt ve Orman Ürünleri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973,55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953875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Madencilik Ürünleri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642,31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161463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Kimyevi Maddeler ve Mamulleri 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558,38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931257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Meyve </a:t>
                      </a:r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Sebze Mamulleri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187,16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04359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Yaş </a:t>
                      </a:r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Meyve ve Sebze 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146,73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304020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Demir </a:t>
                      </a:r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 Demir Dışı Metaller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128,84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870895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İklimlendirme </a:t>
                      </a:r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Sanayii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112,10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791236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 Ürünleri ve Hayvansal Mamuller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107,82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484777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Hazırgiyim ve Konfeksiyon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107,24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335177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Kuru </a:t>
                      </a:r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Meyve ve Mamulleri 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52,59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07689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Çelik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27,78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316653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Otomotiv Endüstrisi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19,08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342877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Hububat, Bakliyat, Yağlı Tohumlar ve Mamulleri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757372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Makine </a:t>
                      </a:r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 Aksamları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872116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Zeytin ve Zeytinyağı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822731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Halı 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72827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Elektrik </a:t>
                      </a:r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 Elektronik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0,95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470625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Deri ve Deri Mamulleri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0451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Diğer </a:t>
                      </a:r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Sanayi Ürünleri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474349"/>
                  </a:ext>
                </a:extLst>
              </a:tr>
              <a:tr h="192372"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Tekstil ve Hammaddeleri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503436"/>
                  </a:ext>
                </a:extLst>
              </a:tr>
              <a:tr h="178253"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Toplam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4.247,62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7371"/>
                  </a:ext>
                </a:extLst>
              </a:tr>
            </a:tbl>
          </a:graphicData>
        </a:graphic>
      </p:graphicFrame>
      <p:graphicFrame>
        <p:nvGraphicFramePr>
          <p:cNvPr id="14" name="Grafik 13"/>
          <p:cNvGraphicFramePr>
            <a:graphicFrameLocks/>
          </p:cNvGraphicFramePr>
          <p:nvPr>
            <p:extLst/>
          </p:nvPr>
        </p:nvGraphicFramePr>
        <p:xfrm>
          <a:off x="699942" y="1386443"/>
          <a:ext cx="4698876" cy="4453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56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Sosyal ve Ekonomik Durum</a:t>
            </a:r>
          </a:p>
        </p:txBody>
      </p:sp>
      <p:sp>
        <p:nvSpPr>
          <p:cNvPr id="12" name="object 8"/>
          <p:cNvSpPr txBox="1"/>
          <p:nvPr/>
        </p:nvSpPr>
        <p:spPr>
          <a:xfrm>
            <a:off x="677205" y="964399"/>
            <a:ext cx="10314645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Yıllara Göre İthalat Rakamları (201</a:t>
            </a: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</a:t>
            </a:r>
            <a:r>
              <a:rPr kumimoji="0" lang="sv-SE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-202</a:t>
            </a: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 Mayıs</a:t>
            </a:r>
            <a:r>
              <a:rPr kumimoji="0" lang="sv-SE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(TÜİK)</a:t>
            </a:r>
            <a:endParaRPr kumimoji="0" lang="sv-SE" sz="1600" b="1" i="0" u="none" strike="noStrike" kern="1200" cap="none" spc="-1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9" name="Grafi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1167240"/>
              </p:ext>
            </p:extLst>
          </p:nvPr>
        </p:nvGraphicFramePr>
        <p:xfrm>
          <a:off x="677204" y="1358280"/>
          <a:ext cx="10314646" cy="4776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68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/>
          <p:cNvSpPr txBox="1"/>
          <p:nvPr/>
        </p:nvSpPr>
        <p:spPr>
          <a:xfrm>
            <a:off x="699943" y="964399"/>
            <a:ext cx="4706944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>
            <a:spAutoFit/>
          </a:bodyPr>
          <a:lstStyle/>
          <a:p>
            <a:pPr marL="91440" marR="0" lvl="0" indent="0" algn="ctr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Tekstilkent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Sosyal ve Ekonomik Durum</a:t>
            </a:r>
          </a:p>
        </p:txBody>
      </p:sp>
      <p:sp>
        <p:nvSpPr>
          <p:cNvPr id="15" name="object 8"/>
          <p:cNvSpPr txBox="1"/>
          <p:nvPr/>
        </p:nvSpPr>
        <p:spPr>
          <a:xfrm>
            <a:off x="7112550" y="964399"/>
            <a:ext cx="4317450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>
            <a:spAutoFit/>
          </a:bodyPr>
          <a:lstStyle/>
          <a:p>
            <a:pPr marL="91440" marR="0" lvl="0" indent="0" algn="ctr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İŞGEM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550" y="1504712"/>
            <a:ext cx="4317450" cy="18317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4000">
                <a:schemeClr val="accent1">
                  <a:tint val="44500"/>
                  <a:satMod val="160000"/>
                </a:schemeClr>
              </a:gs>
              <a:gs pos="5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BCD6ED"/>
            </a:solidFill>
          </a:ln>
          <a:effectLst/>
          <a:extLst/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43" y="1599201"/>
            <a:ext cx="4706943" cy="1831738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cxnSp>
        <p:nvCxnSpPr>
          <p:cNvPr id="5" name="Düz Bağlayıcı 4"/>
          <p:cNvCxnSpPr/>
          <p:nvPr/>
        </p:nvCxnSpPr>
        <p:spPr>
          <a:xfrm>
            <a:off x="6230471" y="964399"/>
            <a:ext cx="17492" cy="5218094"/>
          </a:xfrm>
          <a:prstGeom prst="line">
            <a:avLst/>
          </a:prstGeom>
          <a:ln w="19050">
            <a:solidFill>
              <a:srgbClr val="BCD6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50284"/>
              </p:ext>
            </p:extLst>
          </p:nvPr>
        </p:nvGraphicFramePr>
        <p:xfrm>
          <a:off x="699943" y="3597201"/>
          <a:ext cx="4706943" cy="2537783"/>
        </p:xfrm>
        <a:graphic>
          <a:graphicData uri="http://schemas.openxmlformats.org/drawingml/2006/table">
            <a:tbl>
              <a:tblPr/>
              <a:tblGrid>
                <a:gridCol w="2532044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2174899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354306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1" dirty="0">
                          <a:latin typeface="+mn-lt"/>
                        </a:rPr>
                        <a:t>Proje Başlama Tarihi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marR="2349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>
                          <a:solidFill>
                            <a:schemeClr val="tx1"/>
                          </a:solidFill>
                          <a:latin typeface="+mn-lt"/>
                        </a:rPr>
                        <a:t>2015</a:t>
                      </a:r>
                      <a:endParaRPr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822966"/>
                  </a:ext>
                </a:extLst>
              </a:tr>
              <a:tr h="354306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1" dirty="0">
                          <a:latin typeface="+mn-lt"/>
                        </a:rPr>
                        <a:t>Proje Bitiş Tarihi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marR="2476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>
                          <a:solidFill>
                            <a:schemeClr val="tx1"/>
                          </a:solidFill>
                          <a:latin typeface="+mn-lt"/>
                        </a:rPr>
                        <a:t>2017</a:t>
                      </a:r>
                      <a:endParaRPr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21293"/>
                  </a:ext>
                </a:extLst>
              </a:tr>
              <a:tr h="354306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1" dirty="0">
                          <a:latin typeface="+mn-lt"/>
                        </a:rPr>
                        <a:t>Proje Tutarı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marR="2476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>
                          <a:solidFill>
                            <a:schemeClr val="tx1"/>
                          </a:solidFill>
                          <a:latin typeface="+mn-lt"/>
                        </a:rPr>
                        <a:t>8.000.000 </a:t>
                      </a:r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₺</a:t>
                      </a:r>
                      <a:endParaRPr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98070"/>
                  </a:ext>
                </a:extLst>
              </a:tr>
              <a:tr h="355074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1" dirty="0">
                          <a:latin typeface="+mn-lt"/>
                        </a:rPr>
                        <a:t>Atölye</a:t>
                      </a:r>
                      <a:r>
                        <a:rPr lang="tr-TR" sz="1400" b="1" baseline="0" dirty="0">
                          <a:latin typeface="+mn-lt"/>
                        </a:rPr>
                        <a:t> 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marR="2476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354306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1" kern="1200" dirty="0">
                          <a:latin typeface="+mn-lt"/>
                        </a:rPr>
                        <a:t>Firma Sayısı</a:t>
                      </a:r>
                      <a:endParaRPr lang="tr-T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tr-T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82171"/>
                  </a:ext>
                </a:extLst>
              </a:tr>
              <a:tr h="410411">
                <a:tc>
                  <a:txBody>
                    <a:bodyPr/>
                    <a:lstStyle/>
                    <a:p>
                      <a:pPr algn="just"/>
                      <a:r>
                        <a:rPr lang="tr-TR" sz="1400" b="1" kern="1200" dirty="0">
                          <a:latin typeface="+mn-lt"/>
                        </a:rPr>
                        <a:t>Toplam Kapalı Alan</a:t>
                      </a:r>
                      <a:endParaRPr lang="tr-T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>
                          <a:solidFill>
                            <a:schemeClr val="tx1"/>
                          </a:solidFill>
                          <a:latin typeface="+mn-lt"/>
                        </a:rPr>
                        <a:t>10.000 </a:t>
                      </a:r>
                      <a:r>
                        <a:rPr kumimoji="0" lang="tr-T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m</a:t>
                      </a:r>
                      <a:r>
                        <a:rPr kumimoji="0" lang="tr-TR" sz="1400" b="0" i="0" u="none" strike="noStrike" kern="1200" cap="none" spc="0" normalizeH="0" baseline="21164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</a:t>
                      </a:r>
                      <a:endParaRPr lang="tr-T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623769"/>
                  </a:ext>
                </a:extLst>
              </a:tr>
              <a:tr h="355074">
                <a:tc>
                  <a:txBody>
                    <a:bodyPr/>
                    <a:lstStyle/>
                    <a:p>
                      <a:pPr algn="just"/>
                      <a:r>
                        <a:rPr lang="tr-TR" sz="1400" b="1" kern="1200" dirty="0">
                          <a:latin typeface="+mn-lt"/>
                        </a:rPr>
                        <a:t>İstihdam Sayısı</a:t>
                      </a:r>
                      <a:endParaRPr lang="tr-T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>
                          <a:solidFill>
                            <a:schemeClr val="tx1"/>
                          </a:solidFill>
                          <a:latin typeface="+mn-lt"/>
                        </a:rPr>
                        <a:t>600</a:t>
                      </a:r>
                      <a:endParaRPr lang="tr-T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297966"/>
                  </a:ext>
                </a:extLst>
              </a:tr>
            </a:tbl>
          </a:graphicData>
        </a:graphic>
      </p:graphicFrame>
      <p:graphicFrame>
        <p:nvGraphicFramePr>
          <p:cNvPr id="21" name="Tablo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688460"/>
              </p:ext>
            </p:extLst>
          </p:nvPr>
        </p:nvGraphicFramePr>
        <p:xfrm>
          <a:off x="7112550" y="3549691"/>
          <a:ext cx="4317450" cy="2537784"/>
        </p:xfrm>
        <a:graphic>
          <a:graphicData uri="http://schemas.openxmlformats.org/drawingml/2006/table">
            <a:tbl>
              <a:tblPr/>
              <a:tblGrid>
                <a:gridCol w="2498589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1818861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507337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1" dirty="0">
                          <a:latin typeface="+mn-lt"/>
                        </a:rPr>
                        <a:t>Proje Başlama Tarihi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marR="2349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>
                          <a:solidFill>
                            <a:schemeClr val="tx1"/>
                          </a:solidFill>
                          <a:latin typeface="+mn-lt"/>
                        </a:rPr>
                        <a:t>2015</a:t>
                      </a:r>
                      <a:endParaRPr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822966"/>
                  </a:ext>
                </a:extLst>
              </a:tr>
              <a:tr h="507337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1" dirty="0">
                          <a:latin typeface="+mn-lt"/>
                        </a:rPr>
                        <a:t>Proje Bitiş Tarihi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marR="2476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>
                          <a:solidFill>
                            <a:schemeClr val="tx1"/>
                          </a:solidFill>
                          <a:latin typeface="+mn-lt"/>
                        </a:rPr>
                        <a:t>2017</a:t>
                      </a:r>
                      <a:endParaRPr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21293"/>
                  </a:ext>
                </a:extLst>
              </a:tr>
              <a:tr h="507337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1" dirty="0">
                          <a:latin typeface="+mn-lt"/>
                        </a:rPr>
                        <a:t>Proje Tutarı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marR="2476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>
                          <a:solidFill>
                            <a:schemeClr val="tx1"/>
                          </a:solidFill>
                          <a:latin typeface="+mn-lt"/>
                        </a:rPr>
                        <a:t>5.259.000</a:t>
                      </a:r>
                      <a:r>
                        <a:rPr lang="tr-TR" sz="140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Euro</a:t>
                      </a:r>
                      <a:endParaRPr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98070"/>
                  </a:ext>
                </a:extLst>
              </a:tr>
              <a:tr h="508436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1" dirty="0">
                          <a:latin typeface="+mn-lt"/>
                        </a:rPr>
                        <a:t>İşlik 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marR="24765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>
                          <a:solidFill>
                            <a:schemeClr val="tx1"/>
                          </a:solidFill>
                          <a:latin typeface="+mn-lt"/>
                        </a:rPr>
                        <a:t>22</a:t>
                      </a:r>
                      <a:endParaRPr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507337">
                <a:tc>
                  <a:txBody>
                    <a:bodyPr/>
                    <a:lstStyle/>
                    <a:p>
                      <a:pPr algn="just"/>
                      <a:r>
                        <a:rPr lang="tr-TR" sz="1400" b="1" kern="1200" dirty="0">
                          <a:latin typeface="+mn-lt"/>
                        </a:rPr>
                        <a:t>İstihdam Sayısı</a:t>
                      </a:r>
                      <a:endParaRPr lang="tr-T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162</a:t>
                      </a:r>
                      <a:endParaRPr lang="tr-T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82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8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Sosyal ve Ekonomik Durum</a:t>
            </a:r>
          </a:p>
        </p:txBody>
      </p:sp>
      <p:sp>
        <p:nvSpPr>
          <p:cNvPr id="11" name="object 8"/>
          <p:cNvSpPr txBox="1"/>
          <p:nvPr/>
        </p:nvSpPr>
        <p:spPr>
          <a:xfrm>
            <a:off x="347708" y="719739"/>
            <a:ext cx="11539492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İlimizdeki 200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kişiden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Fazla </a:t>
            </a:r>
            <a:r>
              <a:rPr kumimoji="0" sz="1600" b="1" i="0" u="none" strike="noStrike" kern="120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İstihdam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Sağlayan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Kuruluşlar</a:t>
            </a: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(SÜTAŞ)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035" y="1340521"/>
            <a:ext cx="5791201" cy="3751432"/>
          </a:xfrm>
          <a:prstGeom prst="rect">
            <a:avLst/>
          </a:prstGeom>
        </p:spPr>
      </p:pic>
      <p:sp>
        <p:nvSpPr>
          <p:cNvPr id="13" name="Serbest Form 12"/>
          <p:cNvSpPr/>
          <p:nvPr/>
        </p:nvSpPr>
        <p:spPr>
          <a:xfrm>
            <a:off x="6404291" y="5372876"/>
            <a:ext cx="2278830" cy="972000"/>
          </a:xfrm>
          <a:custGeom>
            <a:avLst/>
            <a:gdLst>
              <a:gd name="connsiteX0" fmla="*/ 0 w 2016153"/>
              <a:gd name="connsiteY0" fmla="*/ 100808 h 1008076"/>
              <a:gd name="connsiteX1" fmla="*/ 100808 w 2016153"/>
              <a:gd name="connsiteY1" fmla="*/ 0 h 1008076"/>
              <a:gd name="connsiteX2" fmla="*/ 1915345 w 2016153"/>
              <a:gd name="connsiteY2" fmla="*/ 0 h 1008076"/>
              <a:gd name="connsiteX3" fmla="*/ 2016153 w 2016153"/>
              <a:gd name="connsiteY3" fmla="*/ 100808 h 1008076"/>
              <a:gd name="connsiteX4" fmla="*/ 2016153 w 2016153"/>
              <a:gd name="connsiteY4" fmla="*/ 907268 h 1008076"/>
              <a:gd name="connsiteX5" fmla="*/ 1915345 w 2016153"/>
              <a:gd name="connsiteY5" fmla="*/ 1008076 h 1008076"/>
              <a:gd name="connsiteX6" fmla="*/ 100808 w 2016153"/>
              <a:gd name="connsiteY6" fmla="*/ 1008076 h 1008076"/>
              <a:gd name="connsiteX7" fmla="*/ 0 w 2016153"/>
              <a:gd name="connsiteY7" fmla="*/ 907268 h 1008076"/>
              <a:gd name="connsiteX8" fmla="*/ 0 w 2016153"/>
              <a:gd name="connsiteY8" fmla="*/ 100808 h 100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6153" h="1008076">
                <a:moveTo>
                  <a:pt x="0" y="100808"/>
                </a:moveTo>
                <a:cubicBezTo>
                  <a:pt x="0" y="45133"/>
                  <a:pt x="45133" y="0"/>
                  <a:pt x="100808" y="0"/>
                </a:cubicBezTo>
                <a:lnTo>
                  <a:pt x="1915345" y="0"/>
                </a:lnTo>
                <a:cubicBezTo>
                  <a:pt x="1971020" y="0"/>
                  <a:pt x="2016153" y="45133"/>
                  <a:pt x="2016153" y="100808"/>
                </a:cubicBezTo>
                <a:lnTo>
                  <a:pt x="2016153" y="907268"/>
                </a:lnTo>
                <a:cubicBezTo>
                  <a:pt x="2016153" y="962943"/>
                  <a:pt x="1971020" y="1008076"/>
                  <a:pt x="1915345" y="1008076"/>
                </a:cubicBezTo>
                <a:lnTo>
                  <a:pt x="100808" y="1008076"/>
                </a:lnTo>
                <a:cubicBezTo>
                  <a:pt x="45133" y="1008076"/>
                  <a:pt x="0" y="962943"/>
                  <a:pt x="0" y="907268"/>
                </a:cubicBezTo>
                <a:lnTo>
                  <a:pt x="0" y="100808"/>
                </a:lnTo>
                <a:close/>
              </a:path>
            </a:pathLst>
          </a:custGeom>
          <a:gradFill flip="none" rotWithShape="1">
            <a:gsLst>
              <a:gs pos="0">
                <a:srgbClr val="007548">
                  <a:shade val="30000"/>
                  <a:satMod val="115000"/>
                </a:srgbClr>
              </a:gs>
              <a:gs pos="50000">
                <a:srgbClr val="007548">
                  <a:shade val="67500"/>
                  <a:satMod val="115000"/>
                </a:srgbClr>
              </a:gs>
              <a:gs pos="100000">
                <a:srgbClr val="007548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06" tIns="49846" rIns="60006" bIns="4984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kern="1200" dirty="0">
                <a:latin typeface="Bookman Old Style" panose="02050604050505020204" pitchFamily="18" charset="0"/>
                <a:cs typeface="Sora ExtraBold" pitchFamily="2" charset="0"/>
              </a:rPr>
              <a:t>PROJE BÜTÇESİ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dirty="0">
                <a:latin typeface="Bookman Old Style" panose="02050604050505020204" pitchFamily="18" charset="0"/>
                <a:cs typeface="Sora ExtraBold" pitchFamily="2" charset="0"/>
              </a:rPr>
              <a:t>1 MİLYAR          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dirty="0">
                <a:latin typeface="Bookman Old Style" panose="02050604050505020204" pitchFamily="18" charset="0"/>
                <a:cs typeface="Sora ExtraBold" pitchFamily="2" charset="0"/>
              </a:rPr>
              <a:t>536 MİLYON </a:t>
            </a:r>
            <a:r>
              <a:rPr lang="tr-T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₺</a:t>
            </a:r>
            <a:endParaRPr lang="tr-T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erbest Form 13"/>
          <p:cNvSpPr/>
          <p:nvPr/>
        </p:nvSpPr>
        <p:spPr>
          <a:xfrm>
            <a:off x="9260353" y="5372876"/>
            <a:ext cx="2278830" cy="972000"/>
          </a:xfrm>
          <a:custGeom>
            <a:avLst/>
            <a:gdLst>
              <a:gd name="connsiteX0" fmla="*/ 0 w 2016153"/>
              <a:gd name="connsiteY0" fmla="*/ 100808 h 1008076"/>
              <a:gd name="connsiteX1" fmla="*/ 100808 w 2016153"/>
              <a:gd name="connsiteY1" fmla="*/ 0 h 1008076"/>
              <a:gd name="connsiteX2" fmla="*/ 1915345 w 2016153"/>
              <a:gd name="connsiteY2" fmla="*/ 0 h 1008076"/>
              <a:gd name="connsiteX3" fmla="*/ 2016153 w 2016153"/>
              <a:gd name="connsiteY3" fmla="*/ 100808 h 1008076"/>
              <a:gd name="connsiteX4" fmla="*/ 2016153 w 2016153"/>
              <a:gd name="connsiteY4" fmla="*/ 907268 h 1008076"/>
              <a:gd name="connsiteX5" fmla="*/ 1915345 w 2016153"/>
              <a:gd name="connsiteY5" fmla="*/ 1008076 h 1008076"/>
              <a:gd name="connsiteX6" fmla="*/ 100808 w 2016153"/>
              <a:gd name="connsiteY6" fmla="*/ 1008076 h 1008076"/>
              <a:gd name="connsiteX7" fmla="*/ 0 w 2016153"/>
              <a:gd name="connsiteY7" fmla="*/ 907268 h 1008076"/>
              <a:gd name="connsiteX8" fmla="*/ 0 w 2016153"/>
              <a:gd name="connsiteY8" fmla="*/ 100808 h 100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6153" h="1008076">
                <a:moveTo>
                  <a:pt x="0" y="100808"/>
                </a:moveTo>
                <a:cubicBezTo>
                  <a:pt x="0" y="45133"/>
                  <a:pt x="45133" y="0"/>
                  <a:pt x="100808" y="0"/>
                </a:cubicBezTo>
                <a:lnTo>
                  <a:pt x="1915345" y="0"/>
                </a:lnTo>
                <a:cubicBezTo>
                  <a:pt x="1971020" y="0"/>
                  <a:pt x="2016153" y="45133"/>
                  <a:pt x="2016153" y="100808"/>
                </a:cubicBezTo>
                <a:lnTo>
                  <a:pt x="2016153" y="907268"/>
                </a:lnTo>
                <a:cubicBezTo>
                  <a:pt x="2016153" y="962943"/>
                  <a:pt x="1971020" y="1008076"/>
                  <a:pt x="1915345" y="1008076"/>
                </a:cubicBezTo>
                <a:lnTo>
                  <a:pt x="100808" y="1008076"/>
                </a:lnTo>
                <a:cubicBezTo>
                  <a:pt x="45133" y="1008076"/>
                  <a:pt x="0" y="962943"/>
                  <a:pt x="0" y="907268"/>
                </a:cubicBezTo>
                <a:lnTo>
                  <a:pt x="0" y="100808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31" tIns="56196" rIns="69531" bIns="5619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kern="1200" dirty="0">
                <a:latin typeface="Bookman Old Style" panose="02050604050505020204" pitchFamily="18" charset="0"/>
                <a:cs typeface="Sora ExtraBold" pitchFamily="2" charset="0"/>
              </a:rPr>
              <a:t>AYLIK ÇİFTÇİ GELİR TOPLAMI</a:t>
            </a:r>
          </a:p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kern="1200" dirty="0">
                <a:latin typeface="Bookman Old Style" panose="02050604050505020204" pitchFamily="18" charset="0"/>
                <a:cs typeface="Sora ExtraBold" pitchFamily="2" charset="0"/>
              </a:rPr>
              <a:t> 114 MİLYON </a:t>
            </a:r>
            <a:r>
              <a:rPr lang="tr-TR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₺</a:t>
            </a:r>
            <a:endParaRPr lang="tr-TR" sz="1400" b="1" kern="1200" dirty="0">
              <a:latin typeface="Bookman Old Style" panose="02050604050505020204" pitchFamily="18" charset="0"/>
              <a:cs typeface="Sora ExtraBold" pitchFamily="2" charset="0"/>
            </a:endParaRPr>
          </a:p>
        </p:txBody>
      </p:sp>
      <p:graphicFrame>
        <p:nvGraphicFramePr>
          <p:cNvPr id="16" name="Tabl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459987"/>
              </p:ext>
            </p:extLst>
          </p:nvPr>
        </p:nvGraphicFramePr>
        <p:xfrm>
          <a:off x="347708" y="1373320"/>
          <a:ext cx="5577963" cy="4971554"/>
        </p:xfrm>
        <a:graphic>
          <a:graphicData uri="http://schemas.openxmlformats.org/drawingml/2006/table">
            <a:tbl>
              <a:tblPr/>
              <a:tblGrid>
                <a:gridCol w="2942339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2635624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249007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Mevcut İstihdam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634 Kişi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822966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Tam Kapasitede İstihdam Sayısı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marR="2476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1.012 Kişi</a:t>
                      </a:r>
                      <a:endParaRPr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21293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Mevcut Hayvan Sayısı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marR="2476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11.600 Baş</a:t>
                      </a:r>
                      <a:endParaRPr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98070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Tam Kapasitede Hayvan Sayısı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22.500 Baş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Mevcut Sağmal Hayvan Sayısı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5.100 Baş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82171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Tam Kapasitede Sağmal Hayvan Sayısı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10.000 Baş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17575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Tam Kapasitede Boğa Sayısı (Besi)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5.000 Baş  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317483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Düve Sayısı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3.000 Baş</a:t>
                      </a:r>
                      <a:endParaRPr lang="tr-T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710974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İşletmede Üretilen Mevcut Süt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110 ton/gün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976178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Mevcut Süt İşleme Miktarı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190 ton/gün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089382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Süt İşleme Kapasitesi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1.063 ton/gün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561777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Mevcut Elektrik Üretimi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2,66 megavat/saat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182095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GES 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megavat/gün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647080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Biyogaz 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57 megavat/gün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290448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Tam Kapasitede Elektrik Üretimi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6,4 megavat/saat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598531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32384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Yem Fabrikasının Mevcut Yem Üretimi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 ton/gün 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877334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0" marR="0" lvl="0" indent="0" algn="l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Tam Kapasitede Yem Üretimi</a:t>
                      </a:r>
                      <a:endParaRPr kumimoji="0" lang="tr-T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600 ton/gün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492121"/>
                  </a:ext>
                </a:extLst>
              </a:tr>
              <a:tr h="249007">
                <a:tc>
                  <a:txBody>
                    <a:bodyPr/>
                    <a:lstStyle/>
                    <a:p>
                      <a:pPr marL="0" marR="0" lvl="0" indent="0" algn="l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Üretilen Yem Bitkisi Çeşitleri</a:t>
                      </a: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Yonca, Silajlık Mısır, Silajlık Buğday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715159"/>
                  </a:ext>
                </a:extLst>
              </a:tr>
              <a:tr h="489428">
                <a:tc>
                  <a:txBody>
                    <a:bodyPr/>
                    <a:lstStyle/>
                    <a:p>
                      <a:pPr marL="0" marR="0" lvl="0" indent="0" algn="l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Üretilen Süt Ürünleri</a:t>
                      </a:r>
                    </a:p>
                  </a:txBody>
                  <a:tcPr marL="0" marR="0" marT="762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91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UHT Paketli Süt, Yoğurt, Ayran, Peynir Çeşitleri 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941810"/>
                  </a:ext>
                </a:extLst>
              </a:tr>
            </a:tbl>
          </a:graphicData>
        </a:graphic>
      </p:graphicFrame>
      <p:sp>
        <p:nvSpPr>
          <p:cNvPr id="6" name="Dikdörtgen 5"/>
          <p:cNvSpPr/>
          <p:nvPr/>
        </p:nvSpPr>
        <p:spPr>
          <a:xfrm>
            <a:off x="268469" y="1032744"/>
            <a:ext cx="112707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49147"/>
            <a:r>
              <a:rPr lang="tr-TR" sz="1400" dirty="0">
                <a:solidFill>
                  <a:prstClr val="black"/>
                </a:solidFill>
              </a:rPr>
              <a:t>2018 yılı nisan ayında temeli atılan tesis ilk üretimini 22 Mayıs 2021 tarihinde gerçekleştirerek faaliyete başlamıştır.</a:t>
            </a:r>
          </a:p>
        </p:txBody>
      </p:sp>
    </p:spTree>
    <p:extLst>
      <p:ext uri="{BB962C8B-B14F-4D97-AF65-F5344CB8AC3E}">
        <p14:creationId xmlns:p14="http://schemas.microsoft.com/office/powerpoint/2010/main" val="30075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/>
          <p:cNvSpPr txBox="1"/>
          <p:nvPr/>
        </p:nvSpPr>
        <p:spPr>
          <a:xfrm>
            <a:off x="689309" y="968952"/>
            <a:ext cx="10831945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İlimizdeki 200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kişiden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Fazla </a:t>
            </a:r>
            <a:r>
              <a:rPr kumimoji="0" sz="1600" b="1" i="0" u="none" strike="noStrike" kern="120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İstihdam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Sağlayan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Kuruluşlar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2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87015"/>
              </p:ext>
            </p:extLst>
          </p:nvPr>
        </p:nvGraphicFramePr>
        <p:xfrm>
          <a:off x="689309" y="4023359"/>
          <a:ext cx="10831943" cy="2312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7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0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36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583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+mn-lt"/>
                          <a:cs typeface="Calibri"/>
                        </a:rPr>
                        <a:t>Alanı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3535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kern="1200" spc="-1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1.825.000</a:t>
                      </a:r>
                      <a:r>
                        <a:rPr lang="tr-TR" sz="1400" kern="1200" spc="-1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</a:t>
                      </a:r>
                      <a:r>
                        <a:rPr lang="tr-TR" sz="1400" kern="1200" spc="-1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m</a:t>
                      </a:r>
                      <a:r>
                        <a:rPr lang="tr-TR" sz="1400" baseline="21164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</a:t>
                      </a:r>
                      <a:endParaRPr lang="tr-TR" sz="1400" kern="120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4875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           1.200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m</a:t>
                      </a:r>
                      <a:r>
                        <a:rPr sz="1400" baseline="21164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</a:t>
                      </a:r>
                      <a:r>
                        <a:rPr lang="tr-TR" sz="1400" baseline="21164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endParaRPr sz="1400" baseline="21164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7.500</a:t>
                      </a:r>
                      <a:r>
                        <a:rPr sz="1400" spc="2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m</a:t>
                      </a:r>
                      <a:r>
                        <a:rPr lang="tr-TR" sz="1400" baseline="21164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</a:t>
                      </a:r>
                      <a:endParaRPr sz="1400" baseline="26455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09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5">
                          <a:latin typeface="+mn-lt"/>
                          <a:cs typeface="Calibri"/>
                        </a:rPr>
                        <a:t>Çalışan</a:t>
                      </a:r>
                      <a:r>
                        <a:rPr sz="14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+mn-lt"/>
                          <a:cs typeface="Calibri"/>
                        </a:rPr>
                        <a:t>Sayısı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  296 </a:t>
                      </a:r>
                      <a:r>
                        <a:rPr sz="1400" spc="-10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kişi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990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                                  300 </a:t>
                      </a:r>
                      <a:r>
                        <a:rPr sz="1400" spc="-10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kişi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298</a:t>
                      </a:r>
                      <a:r>
                        <a:rPr sz="1400" spc="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kişi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88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10" dirty="0" err="1">
                          <a:latin typeface="+mn-lt"/>
                          <a:cs typeface="Calibri"/>
                        </a:rPr>
                        <a:t>Üretim</a:t>
                      </a:r>
                      <a:r>
                        <a:rPr lang="tr-TR" sz="1400" b="1" spc="-25" baseline="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-10" dirty="0" err="1">
                          <a:latin typeface="+mn-lt"/>
                          <a:cs typeface="Calibri"/>
                        </a:rPr>
                        <a:t>Miktarı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0489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1.</a:t>
                      </a:r>
                      <a:r>
                        <a:rPr lang="tr-TR"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0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00.000</a:t>
                      </a:r>
                      <a:r>
                        <a:rPr sz="1400" spc="2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ton/yıl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1830" algn="l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           500.000</a:t>
                      </a:r>
                      <a:r>
                        <a:rPr sz="1400" spc="3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tr-TR"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adet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/</a:t>
                      </a:r>
                      <a:r>
                        <a:rPr sz="1400" spc="-10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yıl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1050" algn="l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           800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.000</a:t>
                      </a:r>
                      <a:r>
                        <a:rPr sz="1400" spc="2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tr-TR" sz="1400" spc="2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adet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/y</a:t>
                      </a:r>
                      <a:r>
                        <a:rPr lang="tr-TR" sz="1400" spc="-10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ıl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ve Ekonomik Durum</a:t>
            </a:r>
          </a:p>
        </p:txBody>
      </p:sp>
      <p:pic>
        <p:nvPicPr>
          <p:cNvPr id="14" name="Resim 6">
            <a:extLst>
              <a:ext uri="{FF2B5EF4-FFF2-40B4-BE49-F238E27FC236}">
                <a16:creationId xmlns:a16="http://schemas.microsoft.com/office/drawing/2014/main" id="{2DCB59E8-B393-4D2D-8DE1-BB4915D64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09" y="1608949"/>
            <a:ext cx="3650873" cy="2373596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pic>
        <p:nvPicPr>
          <p:cNvPr id="1026" name="Picture 2" descr="C:\Users\mehmet.ilhan\Downloads\WhatsApp Image 2020-10-21 at 17.00.0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452" y="1608949"/>
            <a:ext cx="3356885" cy="2373597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pic>
        <p:nvPicPr>
          <p:cNvPr id="1027" name="Picture 3" descr="C:\Users\mehmet.ilhan\Downloads\WhatsApp Image 2020-10-21 at 17.02.4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8559" y="1623605"/>
            <a:ext cx="3564132" cy="2358940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sp>
        <p:nvSpPr>
          <p:cNvPr id="16" name="object 15"/>
          <p:cNvSpPr txBox="1"/>
          <p:nvPr/>
        </p:nvSpPr>
        <p:spPr>
          <a:xfrm>
            <a:off x="2780295" y="3690120"/>
            <a:ext cx="1524000" cy="265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3429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Dimin Madencilik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5"/>
          <p:cNvSpPr txBox="1"/>
          <p:nvPr/>
        </p:nvSpPr>
        <p:spPr>
          <a:xfrm>
            <a:off x="6056947" y="3690121"/>
            <a:ext cx="1742010" cy="265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3429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Hayalim Grup Tekstil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9943179" y="3690119"/>
            <a:ext cx="1524000" cy="265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3429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Binses</a:t>
            </a: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Tekstil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57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/>
          <p:cNvSpPr txBox="1"/>
          <p:nvPr/>
        </p:nvSpPr>
        <p:spPr>
          <a:xfrm>
            <a:off x="658031" y="964399"/>
            <a:ext cx="10865186" cy="2899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Organize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Sanayi </a:t>
            </a:r>
            <a:r>
              <a:rPr kumimoji="0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Bölgesi</a:t>
            </a:r>
            <a:r>
              <a:rPr kumimoji="0" sz="16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Sosyal ve Ekonomik Durum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colorTemperature colorTemp="7042"/>
                    </a14:imgEffect>
                    <a14:imgEffect>
                      <a14:saturation sat="154000"/>
                    </a14:imgEffect>
                    <a14:imgEffect>
                      <a14:brightnessContrast bright="1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" r="7145"/>
          <a:stretch/>
        </p:blipFill>
        <p:spPr>
          <a:xfrm>
            <a:off x="6463554" y="1369621"/>
            <a:ext cx="5059664" cy="4665420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sp>
        <p:nvSpPr>
          <p:cNvPr id="14" name="object 15"/>
          <p:cNvSpPr txBox="1"/>
          <p:nvPr/>
        </p:nvSpPr>
        <p:spPr>
          <a:xfrm>
            <a:off x="10427330" y="5498810"/>
            <a:ext cx="1058563" cy="265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3429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OSB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941004"/>
              </p:ext>
            </p:extLst>
          </p:nvPr>
        </p:nvGraphicFramePr>
        <p:xfrm>
          <a:off x="656949" y="1369621"/>
          <a:ext cx="5646865" cy="2391734"/>
        </p:xfrm>
        <a:graphic>
          <a:graphicData uri="http://schemas.openxmlformats.org/drawingml/2006/table">
            <a:tbl>
              <a:tblPr/>
              <a:tblGrid>
                <a:gridCol w="3384036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2262829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298886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tr-TR" sz="1400" spc="-5" dirty="0">
                          <a:latin typeface="+mn-lt"/>
                        </a:rPr>
                        <a:t>Türü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</a:rPr>
                        <a:t>Karma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822966"/>
                  </a:ext>
                </a:extLst>
              </a:tr>
              <a:tr h="298886">
                <a:tc>
                  <a:txBody>
                    <a:bodyPr/>
                    <a:lstStyle/>
                    <a:p>
                      <a:pPr marL="10160" algn="l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Toplam</a:t>
                      </a:r>
                      <a:r>
                        <a:rPr lang="tr-TR" sz="1400" baseline="0" dirty="0">
                          <a:latin typeface="+mn-lt"/>
                        </a:rPr>
                        <a:t> Parsel Sayısı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92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21293"/>
                  </a:ext>
                </a:extLst>
              </a:tr>
              <a:tr h="298886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İstihdam Sayısı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1.200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98070"/>
                  </a:ext>
                </a:extLst>
              </a:tr>
              <a:tr h="299532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Aktif İşletme Sayısı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40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298886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İnşaat </a:t>
                      </a:r>
                      <a:r>
                        <a:rPr lang="tr-TR" sz="1400" dirty="0" smtClean="0">
                          <a:latin typeface="+mn-lt"/>
                        </a:rPr>
                        <a:t>Durumunda</a:t>
                      </a:r>
                      <a:r>
                        <a:rPr lang="tr-TR" sz="1400" baseline="0" dirty="0" smtClean="0">
                          <a:latin typeface="+mn-lt"/>
                        </a:rPr>
                        <a:t> </a:t>
                      </a:r>
                      <a:r>
                        <a:rPr lang="tr-TR" sz="1400" baseline="0" dirty="0">
                          <a:latin typeface="+mn-lt"/>
                        </a:rPr>
                        <a:t>O</a:t>
                      </a:r>
                      <a:r>
                        <a:rPr lang="tr-TR" sz="1400" baseline="0" dirty="0" smtClean="0">
                          <a:latin typeface="+mn-lt"/>
                        </a:rPr>
                        <a:t>lan </a:t>
                      </a:r>
                      <a:r>
                        <a:rPr lang="tr-TR" sz="1400" baseline="0" dirty="0">
                          <a:latin typeface="+mn-lt"/>
                        </a:rPr>
                        <a:t>İ</a:t>
                      </a:r>
                      <a:r>
                        <a:rPr lang="tr-TR" sz="1400" dirty="0" smtClean="0">
                          <a:latin typeface="+mn-lt"/>
                        </a:rPr>
                        <a:t>şletme </a:t>
                      </a:r>
                      <a:r>
                        <a:rPr lang="tr-TR" sz="1400" dirty="0">
                          <a:latin typeface="+mn-lt"/>
                        </a:rPr>
                        <a:t>S</a:t>
                      </a:r>
                      <a:r>
                        <a:rPr lang="tr-TR" sz="1400" dirty="0" smtClean="0">
                          <a:latin typeface="+mn-lt"/>
                        </a:rPr>
                        <a:t>ayısı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8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82171"/>
                  </a:ext>
                </a:extLst>
              </a:tr>
              <a:tr h="298886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Proje Aşamasında Olan İşletme Sayısı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208618"/>
                  </a:ext>
                </a:extLst>
              </a:tr>
              <a:tr h="298886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Boş Parsel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37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128318"/>
                  </a:ext>
                </a:extLst>
              </a:tr>
              <a:tr h="298886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Atıl </a:t>
                      </a:r>
                      <a:r>
                        <a:rPr lang="tr-TR" sz="1400" dirty="0" smtClean="0">
                          <a:latin typeface="+mn-lt"/>
                        </a:rPr>
                        <a:t>Durumda </a:t>
                      </a:r>
                      <a:r>
                        <a:rPr lang="tr-TR" sz="1400" dirty="0">
                          <a:latin typeface="+mn-lt"/>
                        </a:rPr>
                        <a:t>O</a:t>
                      </a:r>
                      <a:r>
                        <a:rPr lang="tr-TR" sz="1400" dirty="0" smtClean="0">
                          <a:latin typeface="+mn-lt"/>
                        </a:rPr>
                        <a:t>lan </a:t>
                      </a:r>
                      <a:r>
                        <a:rPr lang="tr-TR" sz="1400" dirty="0">
                          <a:latin typeface="+mn-lt"/>
                        </a:rPr>
                        <a:t>İ</a:t>
                      </a:r>
                      <a:r>
                        <a:rPr lang="tr-TR" sz="1400" dirty="0" smtClean="0">
                          <a:latin typeface="+mn-lt"/>
                        </a:rPr>
                        <a:t>şletme </a:t>
                      </a:r>
                      <a:r>
                        <a:rPr lang="tr-TR" sz="1400" dirty="0">
                          <a:latin typeface="+mn-lt"/>
                        </a:rPr>
                        <a:t>S</a:t>
                      </a:r>
                      <a:r>
                        <a:rPr lang="tr-TR" sz="1400" dirty="0" smtClean="0">
                          <a:latin typeface="+mn-lt"/>
                        </a:rPr>
                        <a:t>ayısı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6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143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544618"/>
                  </a:ext>
                </a:extLst>
              </a:tr>
            </a:tbl>
          </a:graphicData>
        </a:graphic>
      </p:graphicFrame>
      <p:sp>
        <p:nvSpPr>
          <p:cNvPr id="11" name="object 8"/>
          <p:cNvSpPr txBox="1"/>
          <p:nvPr/>
        </p:nvSpPr>
        <p:spPr>
          <a:xfrm>
            <a:off x="658032" y="3876611"/>
            <a:ext cx="5645784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Küçük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Sanayi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Siteleri</a:t>
            </a:r>
            <a:r>
              <a:rPr kumimoji="0" sz="16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5" name="Tablo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276199"/>
              </p:ext>
            </p:extLst>
          </p:nvPr>
        </p:nvGraphicFramePr>
        <p:xfrm>
          <a:off x="658031" y="4271433"/>
          <a:ext cx="5645783" cy="1763608"/>
        </p:xfrm>
        <a:graphic>
          <a:graphicData uri="http://schemas.openxmlformats.org/drawingml/2006/table">
            <a:tbl>
              <a:tblPr/>
              <a:tblGrid>
                <a:gridCol w="2415459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1615162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615162">
                  <a:extLst>
                    <a:ext uri="{9D8B030D-6E8A-4147-A177-3AD203B41FA5}">
                      <a16:colId xmlns:a16="http://schemas.microsoft.com/office/drawing/2014/main" val="3850230251"/>
                    </a:ext>
                  </a:extLst>
                </a:gridCol>
              </a:tblGrid>
              <a:tr h="352416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Bölge</a:t>
                      </a:r>
                    </a:p>
                  </a:txBody>
                  <a:tcPr marL="0" marR="0" marT="1143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İşletme 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143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İstihdam 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143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822966"/>
                  </a:ext>
                </a:extLst>
              </a:tr>
              <a:tr h="35241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5" dirty="0">
                          <a:latin typeface="+mn-lt"/>
                        </a:rPr>
                        <a:t>Merkez </a:t>
                      </a:r>
                      <a:r>
                        <a:rPr sz="1400" spc="-10" dirty="0">
                          <a:latin typeface="+mn-lt"/>
                        </a:rPr>
                        <a:t>Sanayi</a:t>
                      </a:r>
                      <a:r>
                        <a:rPr sz="1400" spc="20" dirty="0">
                          <a:latin typeface="+mn-lt"/>
                        </a:rPr>
                        <a:t> </a:t>
                      </a:r>
                      <a:r>
                        <a:rPr sz="1400" spc="-10" dirty="0" err="1">
                          <a:latin typeface="+mn-lt"/>
                        </a:rPr>
                        <a:t>Sitesi</a:t>
                      </a:r>
                      <a:r>
                        <a:rPr lang="tr-TR" sz="1400" spc="-10" dirty="0">
                          <a:latin typeface="+mn-lt"/>
                        </a:rPr>
                        <a:t> I ve II. Kısım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</a:rPr>
                        <a:t>281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1.124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21293"/>
                  </a:ext>
                </a:extLst>
              </a:tr>
              <a:tr h="35241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spc="-10" dirty="0">
                          <a:latin typeface="+mn-lt"/>
                        </a:rPr>
                        <a:t>Solhan </a:t>
                      </a:r>
                      <a:r>
                        <a:rPr sz="1400" spc="-10" dirty="0">
                          <a:latin typeface="+mn-lt"/>
                        </a:rPr>
                        <a:t>Sanayi</a:t>
                      </a:r>
                      <a:r>
                        <a:rPr sz="1400" dirty="0">
                          <a:latin typeface="+mn-lt"/>
                        </a:rPr>
                        <a:t> </a:t>
                      </a:r>
                      <a:r>
                        <a:rPr sz="1400" spc="-10" dirty="0">
                          <a:latin typeface="+mn-lt"/>
                        </a:rPr>
                        <a:t>Sitesi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</a:rPr>
                        <a:t>  50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</a:rPr>
                        <a:t>  100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98070"/>
                  </a:ext>
                </a:extLst>
              </a:tr>
              <a:tr h="35318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spc="-35" dirty="0">
                          <a:latin typeface="+mn-lt"/>
                        </a:rPr>
                        <a:t>Genç </a:t>
                      </a:r>
                      <a:r>
                        <a:rPr sz="1400" spc="-10" dirty="0">
                          <a:latin typeface="+mn-lt"/>
                        </a:rPr>
                        <a:t>Sanayi </a:t>
                      </a:r>
                      <a:r>
                        <a:rPr sz="1400" spc="-10" dirty="0" err="1">
                          <a:latin typeface="+mn-lt"/>
                        </a:rPr>
                        <a:t>Sitesi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</a:rPr>
                        <a:t>  78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</a:rPr>
                        <a:t>   210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353180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b="1" spc="-30" dirty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b="1" spc="-5" dirty="0">
                          <a:solidFill>
                            <a:schemeClr val="tx1"/>
                          </a:solidFill>
                          <a:latin typeface="+mn-lt"/>
                        </a:rPr>
                        <a:t>409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b="1" spc="-5" dirty="0">
                          <a:solidFill>
                            <a:schemeClr val="tx1"/>
                          </a:solidFill>
                          <a:latin typeface="+mn-lt"/>
                        </a:rPr>
                        <a:t> 1.434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851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6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Nüfus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Grafik 11"/>
          <p:cNvGraphicFramePr/>
          <p:nvPr>
            <p:extLst>
              <p:ext uri="{D42A27DB-BD31-4B8C-83A1-F6EECF244321}">
                <p14:modId xmlns:p14="http://schemas.microsoft.com/office/powerpoint/2010/main" val="2974708544"/>
              </p:ext>
            </p:extLst>
          </p:nvPr>
        </p:nvGraphicFramePr>
        <p:xfrm>
          <a:off x="609600" y="3241275"/>
          <a:ext cx="6280727" cy="3034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object 2"/>
          <p:cNvSpPr txBox="1"/>
          <p:nvPr/>
        </p:nvSpPr>
        <p:spPr>
          <a:xfrm>
            <a:off x="7001438" y="973023"/>
            <a:ext cx="4502826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Nüfus Artış Hızı (2022)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609600" y="2853066"/>
            <a:ext cx="6280727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Yıllara Göre Nüfus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6" name="Tabl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756046"/>
              </p:ext>
            </p:extLst>
          </p:nvPr>
        </p:nvGraphicFramePr>
        <p:xfrm>
          <a:off x="609600" y="1331357"/>
          <a:ext cx="6280727" cy="1413064"/>
        </p:xfrm>
        <a:graphic>
          <a:graphicData uri="http://schemas.openxmlformats.org/drawingml/2006/table">
            <a:tbl>
              <a:tblPr/>
              <a:tblGrid>
                <a:gridCol w="3554210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2726517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27212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+mn-lt"/>
                        </a:rPr>
                        <a:t>İl</a:t>
                      </a:r>
                      <a:r>
                        <a:rPr sz="1400" spc="-15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Nüfusu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3655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dirty="0" smtClean="0">
                          <a:latin typeface="+mn-lt"/>
                        </a:rPr>
                        <a:t>282.556</a:t>
                      </a:r>
                      <a:r>
                        <a:rPr sz="1400" dirty="0" smtClean="0">
                          <a:latin typeface="+mn-lt"/>
                        </a:rPr>
                        <a:t> </a:t>
                      </a:r>
                      <a:r>
                        <a:rPr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kişi</a:t>
                      </a:r>
                      <a:r>
                        <a:rPr sz="1400" spc="-4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sz="1400" spc="-5" dirty="0" smtClean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tr-TR" sz="1400" spc="-5" dirty="0" smtClean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  <a:r>
                        <a:rPr sz="1400" spc="-5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r>
                        <a:rPr sz="1400" spc="-5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sıra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3880607"/>
                  </a:ext>
                </a:extLst>
              </a:tr>
              <a:tr h="272819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+mn-lt"/>
                        </a:rPr>
                        <a:t>Nüfus</a:t>
                      </a:r>
                      <a:r>
                        <a:rPr sz="1400" spc="-25" dirty="0">
                          <a:latin typeface="+mn-lt"/>
                        </a:rPr>
                        <a:t> </a:t>
                      </a:r>
                      <a:r>
                        <a:rPr sz="1400" spc="-20" dirty="0">
                          <a:latin typeface="+mn-lt"/>
                        </a:rPr>
                        <a:t>Yoğunluğu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429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dirty="0" smtClean="0">
                          <a:latin typeface="+mn-lt"/>
                        </a:rPr>
                        <a:t>34</a:t>
                      </a:r>
                      <a:r>
                        <a:rPr sz="1400" dirty="0" smtClean="0">
                          <a:latin typeface="+mn-lt"/>
                        </a:rPr>
                        <a:t>/ </a:t>
                      </a:r>
                      <a:r>
                        <a:rPr sz="1400" dirty="0">
                          <a:latin typeface="+mn-lt"/>
                        </a:rPr>
                        <a:t>km</a:t>
                      </a:r>
                      <a:r>
                        <a:rPr sz="1400" baseline="20202" dirty="0">
                          <a:latin typeface="+mn-lt"/>
                        </a:rPr>
                        <a:t>2 </a:t>
                      </a:r>
                      <a:r>
                        <a:rPr sz="1400" spc="-20" dirty="0">
                          <a:latin typeface="+mn-lt"/>
                        </a:rPr>
                        <a:t>(</a:t>
                      </a:r>
                      <a:r>
                        <a:rPr sz="1400" spc="-20" dirty="0" err="1">
                          <a:latin typeface="+mn-lt"/>
                        </a:rPr>
                        <a:t>Türkiye</a:t>
                      </a:r>
                      <a:r>
                        <a:rPr sz="1400" spc="-20" dirty="0">
                          <a:latin typeface="+mn-lt"/>
                        </a:rPr>
                        <a:t> </a:t>
                      </a:r>
                      <a:r>
                        <a:rPr sz="1400" dirty="0" smtClean="0">
                          <a:latin typeface="+mn-lt"/>
                        </a:rPr>
                        <a:t>1</a:t>
                      </a:r>
                      <a:r>
                        <a:rPr lang="tr-TR" sz="1400" dirty="0" smtClean="0">
                          <a:latin typeface="+mn-lt"/>
                        </a:rPr>
                        <a:t>11</a:t>
                      </a:r>
                      <a:r>
                        <a:rPr sz="1400" dirty="0" smtClean="0">
                          <a:latin typeface="+mn-lt"/>
                        </a:rPr>
                        <a:t>/</a:t>
                      </a:r>
                      <a:r>
                        <a:rPr sz="1400" spc="-105" dirty="0" smtClean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km</a:t>
                      </a:r>
                      <a:r>
                        <a:rPr sz="1400" baseline="20202" dirty="0">
                          <a:latin typeface="+mn-lt"/>
                        </a:rPr>
                        <a:t>2</a:t>
                      </a:r>
                      <a:r>
                        <a:rPr sz="1400" dirty="0">
                          <a:latin typeface="+mn-lt"/>
                        </a:rPr>
                        <a:t>)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27212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+mn-lt"/>
                        </a:rPr>
                        <a:t>İl </a:t>
                      </a:r>
                      <a:r>
                        <a:rPr sz="1400" spc="-10" dirty="0">
                          <a:latin typeface="+mn-lt"/>
                        </a:rPr>
                        <a:t>Merkez</a:t>
                      </a:r>
                      <a:r>
                        <a:rPr sz="1400" spc="-30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Nüfusu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3655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dirty="0" smtClean="0">
                          <a:latin typeface="+mn-lt"/>
                        </a:rPr>
                        <a:t>171.752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82171"/>
                  </a:ext>
                </a:extLst>
              </a:tr>
              <a:tr h="32318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400" dirty="0">
                          <a:latin typeface="+mn-lt"/>
                        </a:rPr>
                        <a:t>İl </a:t>
                      </a:r>
                      <a:r>
                        <a:rPr lang="tr-TR" sz="1400" dirty="0" smtClean="0">
                          <a:latin typeface="+mn-lt"/>
                        </a:rPr>
                        <a:t>Merkez Nüfusunun Toplam Nüfusa Oranı (%)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001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tr-TR" sz="1400" spc="0" dirty="0" smtClean="0">
                          <a:latin typeface="+mn-lt"/>
                        </a:rPr>
                        <a:t>60,79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3746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623769"/>
                  </a:ext>
                </a:extLst>
              </a:tr>
              <a:tr h="272819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+mn-lt"/>
                        </a:rPr>
                        <a:t>Şehirleşme </a:t>
                      </a:r>
                      <a:r>
                        <a:rPr sz="1400" spc="-10" dirty="0">
                          <a:latin typeface="+mn-lt"/>
                        </a:rPr>
                        <a:t>Oranı</a:t>
                      </a:r>
                      <a:r>
                        <a:rPr sz="1400" spc="-30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(%)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429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dirty="0" smtClean="0">
                          <a:latin typeface="+mn-lt"/>
                        </a:rPr>
                        <a:t>67,71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297966"/>
                  </a:ext>
                </a:extLst>
              </a:tr>
            </a:tbl>
          </a:graphicData>
        </a:graphic>
      </p:graphicFrame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682993"/>
              </p:ext>
            </p:extLst>
          </p:nvPr>
        </p:nvGraphicFramePr>
        <p:xfrm>
          <a:off x="7001437" y="1331356"/>
          <a:ext cx="4502827" cy="1413064"/>
        </p:xfrm>
        <a:graphic>
          <a:graphicData uri="http://schemas.openxmlformats.org/drawingml/2006/table">
            <a:tbl>
              <a:tblPr/>
              <a:tblGrid>
                <a:gridCol w="1968686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2534141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3396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15" dirty="0">
                          <a:latin typeface="+mn-lt"/>
                        </a:rPr>
                        <a:t>Oran</a:t>
                      </a:r>
                      <a:r>
                        <a:rPr sz="1400" spc="-85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(Binde)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9845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880607"/>
                  </a:ext>
                </a:extLst>
              </a:tr>
              <a:tr h="340374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-25" dirty="0">
                          <a:latin typeface="+mn-lt"/>
                        </a:rPr>
                        <a:t>Türkiye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7,1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339636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-10" dirty="0">
                          <a:latin typeface="+mn-lt"/>
                        </a:rPr>
                        <a:t>TRB1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,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82171"/>
                  </a:ext>
                </a:extLst>
              </a:tr>
              <a:tr h="393418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spc="-5" dirty="0" smtClean="0">
                          <a:latin typeface="+mn-lt"/>
                        </a:rPr>
                        <a:t>Bingöl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-2,0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048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62376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542" y="2835134"/>
            <a:ext cx="4574288" cy="3476019"/>
          </a:xfrm>
          <a:prstGeom prst="rect">
            <a:avLst/>
          </a:prstGeom>
        </p:spPr>
      </p:pic>
      <p:sp>
        <p:nvSpPr>
          <p:cNvPr id="19" name="object 14"/>
          <p:cNvSpPr txBox="1"/>
          <p:nvPr/>
        </p:nvSpPr>
        <p:spPr>
          <a:xfrm>
            <a:off x="9825317" y="5997086"/>
            <a:ext cx="1678947" cy="265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Kent Meydanı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609600" y="973023"/>
            <a:ext cx="6280727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Nüfus Verileri (2022)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5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5"/>
          <p:cNvSpPr txBox="1"/>
          <p:nvPr/>
        </p:nvSpPr>
        <p:spPr>
          <a:xfrm>
            <a:off x="664535" y="974903"/>
            <a:ext cx="5245377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Ödenen Kredi Verileri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KOSGEB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9" name="Grafik 18"/>
          <p:cNvGraphicFramePr/>
          <p:nvPr>
            <p:extLst>
              <p:ext uri="{D42A27DB-BD31-4B8C-83A1-F6EECF244321}">
                <p14:modId xmlns:p14="http://schemas.microsoft.com/office/powerpoint/2010/main" val="1867860599"/>
              </p:ext>
            </p:extLst>
          </p:nvPr>
        </p:nvGraphicFramePr>
        <p:xfrm>
          <a:off x="664535" y="1450847"/>
          <a:ext cx="5245377" cy="3238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object 15"/>
          <p:cNvSpPr txBox="1"/>
          <p:nvPr/>
        </p:nvSpPr>
        <p:spPr>
          <a:xfrm>
            <a:off x="6256423" y="974902"/>
            <a:ext cx="5270488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Destek Verileri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22" name="Grafik 21"/>
          <p:cNvGraphicFramePr/>
          <p:nvPr>
            <p:extLst>
              <p:ext uri="{D42A27DB-BD31-4B8C-83A1-F6EECF244321}">
                <p14:modId xmlns:p14="http://schemas.microsoft.com/office/powerpoint/2010/main" val="24553256"/>
              </p:ext>
            </p:extLst>
          </p:nvPr>
        </p:nvGraphicFramePr>
        <p:xfrm>
          <a:off x="6256422" y="1450847"/>
          <a:ext cx="5264833" cy="3238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Dikdörtgen 1"/>
          <p:cNvSpPr/>
          <p:nvPr/>
        </p:nvSpPr>
        <p:spPr>
          <a:xfrm>
            <a:off x="664535" y="4910904"/>
            <a:ext cx="10856720" cy="1212783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yılı 31 Aralık tarihi itibariyle 55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İşletmeye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1.937.623 ₺ Tutarında Hibe 34 İşletmeye 9.632.600 ₺ Tutarında Kredi Olmak Üzere Toplam 11.570.223 ₺ Destek Sağlanmıştır. 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7"/>
          <p:cNvSpPr txBox="1"/>
          <p:nvPr/>
        </p:nvSpPr>
        <p:spPr>
          <a:xfrm>
            <a:off x="681567" y="964095"/>
            <a:ext cx="4437085" cy="286888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Arazi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Varlığı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Yüzölçümleri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9"/>
          <p:cNvSpPr txBox="1"/>
          <p:nvPr/>
        </p:nvSpPr>
        <p:spPr>
          <a:xfrm>
            <a:off x="681566" y="5403355"/>
            <a:ext cx="4437085" cy="750847"/>
          </a:xfrm>
          <a:prstGeom prst="rect">
            <a:avLst/>
          </a:prstGeom>
          <a:noFill/>
          <a:ln w="19050">
            <a:solidFill>
              <a:srgbClr val="BCD6E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* </a:t>
            </a:r>
            <a:r>
              <a:rPr kumimoji="0" lang="de-DE" sz="1600" b="0" i="0" u="none" strike="noStrike" kern="1200" cap="none" spc="-5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Diğer</a:t>
            </a:r>
            <a:r>
              <a:rPr kumimoji="0" lang="de-DE" sz="16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1600" b="0" i="0" u="none" strike="noStrike" kern="1200" cap="none" spc="-5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Alanlar</a:t>
            </a:r>
            <a:r>
              <a:rPr kumimoji="0" lang="de-DE" sz="16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lang="de-DE" sz="16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Kullanılmayan</a:t>
            </a:r>
            <a:r>
              <a:rPr kumimoji="0" lang="de-DE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1600" b="0" i="0" u="none" strike="noStrike" kern="1200" cap="none" spc="-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araziler</a:t>
            </a:r>
            <a:r>
              <a:rPr kumimoji="0" lang="de-DE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de-DE" sz="1600" b="0" i="0" u="none" strike="noStrike" kern="1200" cap="none" spc="-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yerleşim</a:t>
            </a:r>
            <a:r>
              <a:rPr kumimoji="0" lang="de-DE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1600" b="0" i="0" u="none" strike="noStrike" kern="1200" cap="none" spc="-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yerleri</a:t>
            </a:r>
            <a:r>
              <a:rPr kumimoji="0" lang="de-DE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  </a:t>
            </a:r>
            <a:r>
              <a:rPr kumimoji="0" lang="de-DE" sz="16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özel</a:t>
            </a:r>
            <a:r>
              <a:rPr kumimoji="0" lang="de-DE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16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koruma</a:t>
            </a:r>
            <a:r>
              <a:rPr kumimoji="0" lang="de-DE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16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alanları</a:t>
            </a:r>
            <a:r>
              <a:rPr kumimoji="0" lang="de-DE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de-DE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 </a:t>
            </a:r>
            <a:r>
              <a:rPr kumimoji="0" lang="de-DE" sz="16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yüzey</a:t>
            </a:r>
            <a:r>
              <a:rPr kumimoji="0" lang="tr-TR" sz="16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leri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kayalık, bataklık</a:t>
            </a:r>
            <a:r>
              <a:rPr kumimoji="0" lang="de-DE" sz="16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de-DE" sz="16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vb</a:t>
            </a:r>
            <a:r>
              <a:rPr kumimoji="0" lang="de-DE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alanlar.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Tarım</a:t>
            </a:r>
          </a:p>
        </p:txBody>
      </p:sp>
      <p:graphicFrame>
        <p:nvGraphicFramePr>
          <p:cNvPr id="10" name="Grafi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244935"/>
              </p:ext>
            </p:extLst>
          </p:nvPr>
        </p:nvGraphicFramePr>
        <p:xfrm>
          <a:off x="5265998" y="964095"/>
          <a:ext cx="6257218" cy="5190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363277"/>
              </p:ext>
            </p:extLst>
          </p:nvPr>
        </p:nvGraphicFramePr>
        <p:xfrm>
          <a:off x="681567" y="1605916"/>
          <a:ext cx="4431971" cy="3656868"/>
        </p:xfrm>
        <a:graphic>
          <a:graphicData uri="http://schemas.openxmlformats.org/drawingml/2006/table">
            <a:tbl>
              <a:tblPr/>
              <a:tblGrid>
                <a:gridCol w="2491834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1940137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608819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Arazi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Cinsi</a:t>
                      </a:r>
                      <a:endParaRPr sz="14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6286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Miktarı</a:t>
                      </a:r>
                      <a:r>
                        <a:rPr sz="1400" b="1" spc="-6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(ha)</a:t>
                      </a:r>
                      <a:endParaRPr sz="14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6286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822966"/>
                  </a:ext>
                </a:extLst>
              </a:tr>
              <a:tr h="608819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b="1" spc="-3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Tarım</a:t>
                      </a:r>
                      <a:endParaRPr sz="14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2984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AB46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tr-TR" sz="1400" b="0" spc="-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145.842</a:t>
                      </a:r>
                      <a:endParaRPr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2984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21293"/>
                  </a:ext>
                </a:extLst>
              </a:tr>
              <a:tr h="608819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Çayır-Mera</a:t>
                      </a:r>
                      <a:endParaRPr sz="14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2984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D4E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tr-TR" sz="1400" b="0" spc="-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250.172</a:t>
                      </a:r>
                      <a:endParaRPr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2984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98070"/>
                  </a:ext>
                </a:extLst>
              </a:tr>
              <a:tr h="610137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5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Orman</a:t>
                      </a:r>
                      <a:endParaRPr sz="14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3048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622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0" spc="-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264.934</a:t>
                      </a:r>
                      <a:endParaRPr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610137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5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Diğer</a:t>
                      </a:r>
                      <a:r>
                        <a:rPr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Alanlar*</a:t>
                      </a:r>
                      <a:endParaRPr sz="14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3048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0" spc="-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164.352</a:t>
                      </a:r>
                      <a:endParaRPr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851917"/>
                  </a:ext>
                </a:extLst>
              </a:tr>
              <a:tr h="610137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Toplam</a:t>
                      </a:r>
                      <a:endParaRPr sz="14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6985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tr-TR" sz="14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825.300</a:t>
                      </a:r>
                      <a:endParaRPr sz="14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marL="0" marR="0" marT="698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202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72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90814"/>
              </p:ext>
            </p:extLst>
          </p:nvPr>
        </p:nvGraphicFramePr>
        <p:xfrm>
          <a:off x="1253232" y="4291265"/>
          <a:ext cx="4229871" cy="1215862"/>
        </p:xfrm>
        <a:graphic>
          <a:graphicData uri="http://schemas.openxmlformats.org/drawingml/2006/table">
            <a:tbl>
              <a:tblPr/>
              <a:tblGrid>
                <a:gridCol w="1166938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1508894">
                  <a:extLst>
                    <a:ext uri="{9D8B030D-6E8A-4147-A177-3AD203B41FA5}">
                      <a16:colId xmlns:a16="http://schemas.microsoft.com/office/drawing/2014/main" val="1683748635"/>
                    </a:ext>
                  </a:extLst>
                </a:gridCol>
                <a:gridCol w="1554039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3038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Yonca</a:t>
                      </a:r>
                      <a:r>
                        <a:rPr sz="1400" b="1" dirty="0">
                          <a:latin typeface="+mn-lt"/>
                          <a:cs typeface="Calibri"/>
                        </a:rPr>
                        <a:t> (</a:t>
                      </a:r>
                      <a:r>
                        <a:rPr sz="1400" b="1" spc="-1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latin typeface="+mn-lt"/>
                          <a:cs typeface="Calibri"/>
                        </a:rPr>
                        <a:t>Ton)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tr-TR" sz="1400" b="1" spc="-10" dirty="0">
                          <a:latin typeface="+mn-lt"/>
                          <a:cs typeface="Calibri"/>
                        </a:rPr>
                        <a:t>Buğday</a:t>
                      </a:r>
                      <a:r>
                        <a:rPr sz="1400" b="1" spc="-8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+mn-lt"/>
                          <a:cs typeface="Calibri"/>
                        </a:rPr>
                        <a:t>(Ton)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822966"/>
                  </a:ext>
                </a:extLst>
              </a:tr>
              <a:tr h="30380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15" dirty="0">
                          <a:latin typeface="+mn-lt"/>
                          <a:cs typeface="Calibri"/>
                        </a:rPr>
                        <a:t>Türkiye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3429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19.064.213</a:t>
                      </a:r>
                    </a:p>
                  </a:txBody>
                  <a:tcPr marL="0" marR="0" marT="3429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18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16.000.000</a:t>
                      </a:r>
                    </a:p>
                  </a:txBody>
                  <a:tcPr marL="0" marR="0" marT="3429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21293"/>
                  </a:ext>
                </a:extLst>
              </a:tr>
              <a:tr h="30380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+mn-lt"/>
                          <a:cs typeface="Calibri"/>
                        </a:rPr>
                        <a:t>TRB1</a:t>
                      </a:r>
                    </a:p>
                  </a:txBody>
                  <a:tcPr marL="0" marR="0" marT="34925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736.632</a:t>
                      </a:r>
                    </a:p>
                  </a:txBody>
                  <a:tcPr marL="0" marR="0" marT="3492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18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239.985</a:t>
                      </a:r>
                    </a:p>
                  </a:txBody>
                  <a:tcPr marL="0" marR="0" marT="3492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98070"/>
                  </a:ext>
                </a:extLst>
              </a:tr>
              <a:tr h="30445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tr-TR" sz="1400" spc="-5" dirty="0">
                          <a:latin typeface="+mn-lt"/>
                          <a:cs typeface="Calibri"/>
                        </a:rPr>
                        <a:t>Bingöl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4925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315.825</a:t>
                      </a:r>
                    </a:p>
                  </a:txBody>
                  <a:tcPr marL="0" marR="0" marT="3492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21.765</a:t>
                      </a:r>
                    </a:p>
                  </a:txBody>
                  <a:tcPr marL="0" marR="0" marT="3492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</a:tbl>
          </a:graphicData>
        </a:graphic>
      </p:graphicFrame>
      <p:graphicFrame>
        <p:nvGraphicFramePr>
          <p:cNvPr id="15" name="Tablo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187245"/>
              </p:ext>
            </p:extLst>
          </p:nvPr>
        </p:nvGraphicFramePr>
        <p:xfrm>
          <a:off x="704850" y="1284821"/>
          <a:ext cx="4778254" cy="2899410"/>
        </p:xfrm>
        <a:graphic>
          <a:graphicData uri="http://schemas.openxmlformats.org/drawingml/2006/table">
            <a:tbl>
              <a:tblPr/>
              <a:tblGrid>
                <a:gridCol w="1726009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1504857">
                  <a:extLst>
                    <a:ext uri="{9D8B030D-6E8A-4147-A177-3AD203B41FA5}">
                      <a16:colId xmlns:a16="http://schemas.microsoft.com/office/drawing/2014/main" val="1683748635"/>
                    </a:ext>
                  </a:extLst>
                </a:gridCol>
                <a:gridCol w="1547388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195665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spc="-10" dirty="0">
                          <a:latin typeface="+mn-lt"/>
                        </a:rPr>
                        <a:t>Arazi</a:t>
                      </a:r>
                      <a:r>
                        <a:rPr sz="1400" b="1" spc="-5" dirty="0">
                          <a:latin typeface="+mn-lt"/>
                        </a:rPr>
                        <a:t> </a:t>
                      </a:r>
                      <a:r>
                        <a:rPr sz="1400" b="1" spc="-10" dirty="0">
                          <a:latin typeface="+mn-lt"/>
                        </a:rPr>
                        <a:t>Cinsi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spc="-10" dirty="0">
                          <a:latin typeface="+mn-lt"/>
                        </a:rPr>
                        <a:t>Miktarı</a:t>
                      </a:r>
                      <a:r>
                        <a:rPr sz="1400" b="1" spc="-80" dirty="0">
                          <a:latin typeface="+mn-lt"/>
                        </a:rPr>
                        <a:t> </a:t>
                      </a:r>
                      <a:r>
                        <a:rPr sz="1400" b="1" spc="-10" dirty="0">
                          <a:latin typeface="+mn-lt"/>
                        </a:rPr>
                        <a:t>(ha)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spc="-5" dirty="0">
                          <a:latin typeface="+mn-lt"/>
                        </a:rPr>
                        <a:t>Dağılım</a:t>
                      </a:r>
                      <a:r>
                        <a:rPr sz="1400" b="1" spc="-114" dirty="0">
                          <a:latin typeface="+mn-lt"/>
                        </a:rPr>
                        <a:t> </a:t>
                      </a:r>
                      <a:r>
                        <a:rPr sz="1400" b="1" spc="-5" dirty="0">
                          <a:latin typeface="+mn-lt"/>
                        </a:rPr>
                        <a:t>%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822966"/>
                  </a:ext>
                </a:extLst>
              </a:tr>
              <a:tr h="187088">
                <a:tc>
                  <a:txBody>
                    <a:bodyPr/>
                    <a:lstStyle/>
                    <a:p>
                      <a:pPr marL="9525">
                        <a:lnSpc>
                          <a:spcPts val="1885"/>
                        </a:lnSpc>
                      </a:pPr>
                      <a:r>
                        <a:rPr sz="1400" spc="-30" dirty="0">
                          <a:latin typeface="+mn-lt"/>
                        </a:rPr>
                        <a:t>Tarla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85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59.139</a:t>
                      </a:r>
                      <a:endParaRPr lang="tr-TR" sz="1400" spc="-5" dirty="0"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21293"/>
                  </a:ext>
                </a:extLst>
              </a:tr>
              <a:tr h="187088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sz="1400" spc="-10" dirty="0">
                          <a:latin typeface="+mn-lt"/>
                        </a:rPr>
                        <a:t>Meyve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89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2.867</a:t>
                      </a:r>
                      <a:endParaRPr lang="tr-TR" sz="1400" dirty="0"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98070"/>
                  </a:ext>
                </a:extLst>
              </a:tr>
              <a:tr h="187492">
                <a:tc>
                  <a:txBody>
                    <a:bodyPr/>
                    <a:lstStyle/>
                    <a:p>
                      <a:pPr marL="9525">
                        <a:lnSpc>
                          <a:spcPts val="1885"/>
                        </a:lnSpc>
                      </a:pPr>
                      <a:r>
                        <a:rPr sz="1400" spc="-20" dirty="0">
                          <a:latin typeface="+mn-lt"/>
                        </a:rPr>
                        <a:t>Sebze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1.192</a:t>
                      </a:r>
                      <a:endParaRPr lang="tr-TR" sz="1400" dirty="0"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187088">
                <a:tc>
                  <a:txBody>
                    <a:bodyPr/>
                    <a:lstStyle/>
                    <a:p>
                      <a:pPr marL="9525">
                        <a:lnSpc>
                          <a:spcPts val="1885"/>
                        </a:lnSpc>
                      </a:pPr>
                      <a:r>
                        <a:rPr lang="tr-TR" sz="1400" spc="-5" dirty="0">
                          <a:latin typeface="+mn-lt"/>
                        </a:rPr>
                        <a:t>Örtü Altı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1</a:t>
                      </a:r>
                      <a:endParaRPr lang="tr-TR" sz="1400" dirty="0"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82171"/>
                  </a:ext>
                </a:extLst>
              </a:tr>
              <a:tr h="187088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Süs Bitkileri</a:t>
                      </a:r>
                    </a:p>
                  </a:txBody>
                  <a:tcPr marL="0" marR="0" marT="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89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0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088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Nadas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89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5.828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525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lang="tr-TR" sz="1400" spc="-5" dirty="0">
                          <a:latin typeface="+mn-lt"/>
                        </a:rPr>
                        <a:t>Tarıma Elverişli Olup Kullanılmayan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89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10.609</a:t>
                      </a:r>
                      <a:endParaRPr lang="tr-TR" sz="1400" dirty="0"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802427"/>
                  </a:ext>
                </a:extLst>
              </a:tr>
              <a:tr h="375525">
                <a:tc>
                  <a:txBody>
                    <a:bodyPr/>
                    <a:lstStyle/>
                    <a:p>
                      <a:pPr marL="9525">
                        <a:lnSpc>
                          <a:spcPts val="1889"/>
                        </a:lnSpc>
                      </a:pPr>
                      <a:r>
                        <a:rPr lang="tr-TR" sz="1400" spc="-5" dirty="0">
                          <a:latin typeface="+mn-lt"/>
                        </a:rPr>
                        <a:t>Diğer Alanlar (Hayvan Otlatılan ve Ot</a:t>
                      </a:r>
                      <a:r>
                        <a:rPr lang="tr-TR" sz="1400" spc="-5" baseline="0" dirty="0">
                          <a:latin typeface="+mn-lt"/>
                        </a:rPr>
                        <a:t> Biçilen)</a:t>
                      </a:r>
                      <a:endParaRPr lang="tr-TR" sz="1400" spc="-5" dirty="0"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1889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66.206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128318"/>
                  </a:ext>
                </a:extLst>
              </a:tr>
              <a:tr h="193632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b="1" spc="-30" dirty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8575" marB="0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145.842</a:t>
                      </a:r>
                      <a:endParaRPr lang="tr-TR" sz="1400" b="1" dirty="0">
                        <a:latin typeface="+mn-lt"/>
                        <a:cs typeface="Calibri"/>
                      </a:endParaRPr>
                    </a:p>
                  </a:txBody>
                  <a:tcPr marL="0" marR="0" marT="285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544618"/>
                  </a:ext>
                </a:extLst>
              </a:tr>
            </a:tbl>
          </a:graphicData>
        </a:graphic>
      </p:graphicFrame>
      <p:pic>
        <p:nvPicPr>
          <p:cNvPr id="14" name="Resim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saturation sat="168000"/>
                    </a14:imgEffect>
                    <a14:imgEffect>
                      <a14:brightnessContrast bright="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64" y="1284820"/>
            <a:ext cx="5804592" cy="3977461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sp>
        <p:nvSpPr>
          <p:cNvPr id="8" name="object 9"/>
          <p:cNvSpPr txBox="1"/>
          <p:nvPr/>
        </p:nvSpPr>
        <p:spPr>
          <a:xfrm>
            <a:off x="695744" y="882254"/>
            <a:ext cx="10808312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Tarımsal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Alanlar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22</a:t>
            </a: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TÜİK)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479384" y="2318372"/>
            <a:ext cx="0" cy="2736850"/>
          </a:xfrm>
          <a:custGeom>
            <a:avLst/>
            <a:gdLst/>
            <a:ahLst/>
            <a:cxnLst/>
            <a:rect l="l" t="t" r="r" b="b"/>
            <a:pathLst>
              <a:path h="2736850">
                <a:moveTo>
                  <a:pt x="0" y="0"/>
                </a:moveTo>
                <a:lnTo>
                  <a:pt x="0" y="2736342"/>
                </a:lnTo>
              </a:path>
            </a:pathLst>
          </a:custGeom>
          <a:ln w="1219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480819" y="5002263"/>
            <a:ext cx="792480" cy="103505"/>
          </a:xfrm>
          <a:custGeom>
            <a:avLst/>
            <a:gdLst/>
            <a:ahLst/>
            <a:cxnLst/>
            <a:rect l="l" t="t" r="r" b="b"/>
            <a:pathLst>
              <a:path w="792480" h="103504">
                <a:moveTo>
                  <a:pt x="766989" y="51688"/>
                </a:moveTo>
                <a:lnTo>
                  <a:pt x="697103" y="92455"/>
                </a:lnTo>
                <a:lnTo>
                  <a:pt x="696087" y="96265"/>
                </a:lnTo>
                <a:lnTo>
                  <a:pt x="699643" y="102361"/>
                </a:lnTo>
                <a:lnTo>
                  <a:pt x="703453" y="103377"/>
                </a:lnTo>
                <a:lnTo>
                  <a:pt x="781208" y="58038"/>
                </a:lnTo>
                <a:lnTo>
                  <a:pt x="779526" y="58038"/>
                </a:lnTo>
                <a:lnTo>
                  <a:pt x="779526" y="57150"/>
                </a:lnTo>
                <a:lnTo>
                  <a:pt x="776351" y="57150"/>
                </a:lnTo>
                <a:lnTo>
                  <a:pt x="766989" y="51688"/>
                </a:lnTo>
                <a:close/>
              </a:path>
              <a:path w="792480" h="103504">
                <a:moveTo>
                  <a:pt x="756103" y="45338"/>
                </a:moveTo>
                <a:lnTo>
                  <a:pt x="0" y="45338"/>
                </a:lnTo>
                <a:lnTo>
                  <a:pt x="0" y="58038"/>
                </a:lnTo>
                <a:lnTo>
                  <a:pt x="756103" y="58038"/>
                </a:lnTo>
                <a:lnTo>
                  <a:pt x="766989" y="51688"/>
                </a:lnTo>
                <a:lnTo>
                  <a:pt x="756103" y="45338"/>
                </a:lnTo>
                <a:close/>
              </a:path>
              <a:path w="792480" h="103504">
                <a:moveTo>
                  <a:pt x="781208" y="45338"/>
                </a:moveTo>
                <a:lnTo>
                  <a:pt x="779526" y="45338"/>
                </a:lnTo>
                <a:lnTo>
                  <a:pt x="779526" y="58038"/>
                </a:lnTo>
                <a:lnTo>
                  <a:pt x="781208" y="58038"/>
                </a:lnTo>
                <a:lnTo>
                  <a:pt x="792099" y="51688"/>
                </a:lnTo>
                <a:lnTo>
                  <a:pt x="781208" y="45338"/>
                </a:lnTo>
                <a:close/>
              </a:path>
              <a:path w="792480" h="103504">
                <a:moveTo>
                  <a:pt x="776351" y="46227"/>
                </a:moveTo>
                <a:lnTo>
                  <a:pt x="766989" y="51688"/>
                </a:lnTo>
                <a:lnTo>
                  <a:pt x="776351" y="57150"/>
                </a:lnTo>
                <a:lnTo>
                  <a:pt x="776351" y="46227"/>
                </a:lnTo>
                <a:close/>
              </a:path>
              <a:path w="792480" h="103504">
                <a:moveTo>
                  <a:pt x="779526" y="46227"/>
                </a:moveTo>
                <a:lnTo>
                  <a:pt x="776351" y="46227"/>
                </a:lnTo>
                <a:lnTo>
                  <a:pt x="776351" y="57150"/>
                </a:lnTo>
                <a:lnTo>
                  <a:pt x="779526" y="57150"/>
                </a:lnTo>
                <a:lnTo>
                  <a:pt x="779526" y="46227"/>
                </a:lnTo>
                <a:close/>
              </a:path>
              <a:path w="792480" h="103504">
                <a:moveTo>
                  <a:pt x="703453" y="0"/>
                </a:moveTo>
                <a:lnTo>
                  <a:pt x="699643" y="1015"/>
                </a:lnTo>
                <a:lnTo>
                  <a:pt x="696087" y="7111"/>
                </a:lnTo>
                <a:lnTo>
                  <a:pt x="697103" y="10921"/>
                </a:lnTo>
                <a:lnTo>
                  <a:pt x="766989" y="51688"/>
                </a:lnTo>
                <a:lnTo>
                  <a:pt x="776351" y="46227"/>
                </a:lnTo>
                <a:lnTo>
                  <a:pt x="779526" y="46227"/>
                </a:lnTo>
                <a:lnTo>
                  <a:pt x="779526" y="45338"/>
                </a:lnTo>
                <a:lnTo>
                  <a:pt x="781208" y="45338"/>
                </a:lnTo>
                <a:lnTo>
                  <a:pt x="7034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479210" y="2318372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4">
                <a:moveTo>
                  <a:pt x="0" y="0"/>
                </a:moveTo>
                <a:lnTo>
                  <a:pt x="216027" y="0"/>
                </a:lnTo>
              </a:path>
            </a:pathLst>
          </a:custGeom>
          <a:ln w="1219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685799" y="5631092"/>
            <a:ext cx="4797304" cy="585416"/>
          </a:xfrm>
          <a:prstGeom prst="rect">
            <a:avLst/>
          </a:prstGeom>
          <a:ln w="19050">
            <a:solidFill>
              <a:srgbClr val="BCD6ED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İlimiz, 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ülkemiz üretiminde yoncada %1,66 </a:t>
            </a:r>
            <a:r>
              <a:rPr kumimoji="0" lang="tr-TR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buğdayda %0,14`lük 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paya sahiptir.</a:t>
            </a:r>
          </a:p>
        </p:txBody>
      </p:sp>
      <p:sp>
        <p:nvSpPr>
          <p:cNvPr id="18" name="object 16"/>
          <p:cNvSpPr txBox="1"/>
          <p:nvPr/>
        </p:nvSpPr>
        <p:spPr>
          <a:xfrm>
            <a:off x="5699464" y="5342615"/>
            <a:ext cx="5804592" cy="888063"/>
          </a:xfrm>
          <a:prstGeom prst="rect">
            <a:avLst/>
          </a:prstGeom>
          <a:ln w="19050">
            <a:solidFill>
              <a:srgbClr val="BCD6ED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TRB1 Bölgesi’nin toplam tarımsal üretim değerinin (14.537.082.000 ₺)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15,75’i Bingöl’e (2.288.903.000 ₺) aittir. (2021)</a:t>
            </a: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Tarım</a:t>
            </a:r>
          </a:p>
        </p:txBody>
      </p:sp>
    </p:spTree>
    <p:extLst>
      <p:ext uri="{BB962C8B-B14F-4D97-AF65-F5344CB8AC3E}">
        <p14:creationId xmlns:p14="http://schemas.microsoft.com/office/powerpoint/2010/main" val="38704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7"/>
          <p:cNvSpPr txBox="1"/>
          <p:nvPr/>
        </p:nvSpPr>
        <p:spPr>
          <a:xfrm>
            <a:off x="677604" y="979197"/>
            <a:ext cx="10837455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Hayvansal Üretim (TÜİK, 2022)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8"/>
          <p:cNvSpPr txBox="1"/>
          <p:nvPr/>
        </p:nvSpPr>
        <p:spPr>
          <a:xfrm>
            <a:off x="673768" y="5290784"/>
            <a:ext cx="10841292" cy="1015663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91440" rIns="0" bIns="0" rtlCol="0" anchor="ctr">
            <a:spAutoFit/>
          </a:bodyPr>
          <a:lstStyle/>
          <a:p>
            <a:pPr marL="288925" marR="0" lvl="0" indent="0" algn="ctr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Bingöl,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 yılı Bal </a:t>
            </a:r>
            <a:r>
              <a:rPr kumimoji="0" sz="20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üretiminde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79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Türkiye`de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2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sıra</a:t>
            </a:r>
            <a:r>
              <a:rPr kumimoji="0" lang="tr-TR" sz="20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yer almaktadır. 2022 Yılı Kırmızı Et Üretimi 12 Bin Tondur.</a:t>
            </a:r>
          </a:p>
          <a:p>
            <a:pPr marL="3479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Hayvancılık</a:t>
            </a:r>
          </a:p>
        </p:txBody>
      </p:sp>
      <p:graphicFrame>
        <p:nvGraphicFramePr>
          <p:cNvPr id="7" name="Grafik 6"/>
          <p:cNvGraphicFramePr>
            <a:graphicFrameLocks/>
          </p:cNvGraphicFramePr>
          <p:nvPr>
            <p:extLst/>
          </p:nvPr>
        </p:nvGraphicFramePr>
        <p:xfrm>
          <a:off x="673768" y="1358283"/>
          <a:ext cx="10841292" cy="3808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240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/>
          <p:cNvSpPr txBox="1"/>
          <p:nvPr/>
        </p:nvSpPr>
        <p:spPr>
          <a:xfrm>
            <a:off x="678779" y="739033"/>
            <a:ext cx="11145046" cy="278922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Canlı Hayvan Üretimi ,Hayvansal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Ürünler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Üretimi </a:t>
            </a:r>
            <a:r>
              <a:rPr kumimoji="0" sz="16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Değerleri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(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TÜİK,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22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22"/>
          <p:cNvSpPr txBox="1"/>
          <p:nvPr/>
        </p:nvSpPr>
        <p:spPr>
          <a:xfrm>
            <a:off x="687832" y="3936996"/>
            <a:ext cx="6265545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Büyük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 Küçük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Baş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Hayvan </a:t>
            </a:r>
            <a:r>
              <a:rPr kumimoji="0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Sayıları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TÜİK, 2022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24"/>
          <p:cNvSpPr/>
          <p:nvPr/>
        </p:nvSpPr>
        <p:spPr>
          <a:xfrm flipV="1">
            <a:off x="681850" y="3494793"/>
            <a:ext cx="10857478" cy="45719"/>
          </a:xfrm>
          <a:custGeom>
            <a:avLst/>
            <a:gdLst/>
            <a:ahLst/>
            <a:cxnLst/>
            <a:rect l="l" t="t" r="r" b="b"/>
            <a:pathLst>
              <a:path w="10674350">
                <a:moveTo>
                  <a:pt x="0" y="0"/>
                </a:moveTo>
                <a:lnTo>
                  <a:pt x="10674096" y="0"/>
                </a:lnTo>
              </a:path>
            </a:pathLst>
          </a:custGeom>
          <a:ln w="19050">
            <a:solidFill>
              <a:srgbClr val="BCD6ED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2"/>
          <p:cNvSpPr/>
          <p:nvPr/>
        </p:nvSpPr>
        <p:spPr>
          <a:xfrm>
            <a:off x="7315509" y="4969421"/>
            <a:ext cx="580975" cy="501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3"/>
          <p:cNvSpPr/>
          <p:nvPr/>
        </p:nvSpPr>
        <p:spPr>
          <a:xfrm>
            <a:off x="7432774" y="4931337"/>
            <a:ext cx="448106" cy="5395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4"/>
          <p:cNvSpPr/>
          <p:nvPr/>
        </p:nvSpPr>
        <p:spPr>
          <a:xfrm>
            <a:off x="7303516" y="5004501"/>
            <a:ext cx="334010" cy="426720"/>
          </a:xfrm>
          <a:custGeom>
            <a:avLst/>
            <a:gdLst/>
            <a:ahLst/>
            <a:cxnLst/>
            <a:rect l="l" t="t" r="r" b="b"/>
            <a:pathLst>
              <a:path w="334009" h="426720">
                <a:moveTo>
                  <a:pt x="166877" y="0"/>
                </a:moveTo>
                <a:lnTo>
                  <a:pt x="0" y="0"/>
                </a:lnTo>
                <a:lnTo>
                  <a:pt x="166877" y="213359"/>
                </a:lnTo>
                <a:lnTo>
                  <a:pt x="0" y="426719"/>
                </a:lnTo>
                <a:lnTo>
                  <a:pt x="166877" y="426719"/>
                </a:lnTo>
                <a:lnTo>
                  <a:pt x="333755" y="213359"/>
                </a:lnTo>
                <a:lnTo>
                  <a:pt x="166877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7436104" y="4964839"/>
            <a:ext cx="446506" cy="5395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6"/>
          <p:cNvSpPr/>
          <p:nvPr/>
        </p:nvSpPr>
        <p:spPr>
          <a:xfrm>
            <a:off x="7495540" y="5004501"/>
            <a:ext cx="332740" cy="426720"/>
          </a:xfrm>
          <a:custGeom>
            <a:avLst/>
            <a:gdLst/>
            <a:ahLst/>
            <a:cxnLst/>
            <a:rect l="l" t="t" r="r" b="b"/>
            <a:pathLst>
              <a:path w="332740" h="426720">
                <a:moveTo>
                  <a:pt x="166115" y="0"/>
                </a:moveTo>
                <a:lnTo>
                  <a:pt x="0" y="0"/>
                </a:lnTo>
                <a:lnTo>
                  <a:pt x="166115" y="213359"/>
                </a:lnTo>
                <a:lnTo>
                  <a:pt x="0" y="426719"/>
                </a:lnTo>
                <a:lnTo>
                  <a:pt x="166115" y="426719"/>
                </a:lnTo>
                <a:lnTo>
                  <a:pt x="332231" y="213359"/>
                </a:lnTo>
                <a:lnTo>
                  <a:pt x="166115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4956446" y="2612003"/>
            <a:ext cx="580975" cy="512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4898726" y="2570111"/>
            <a:ext cx="448106" cy="5410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4928945" y="2612003"/>
            <a:ext cx="334010" cy="428625"/>
          </a:xfrm>
          <a:custGeom>
            <a:avLst/>
            <a:gdLst/>
            <a:ahLst/>
            <a:cxnLst/>
            <a:rect l="l" t="t" r="r" b="b"/>
            <a:pathLst>
              <a:path w="334009" h="428625">
                <a:moveTo>
                  <a:pt x="166877" y="0"/>
                </a:moveTo>
                <a:lnTo>
                  <a:pt x="0" y="0"/>
                </a:lnTo>
                <a:lnTo>
                  <a:pt x="166877" y="214122"/>
                </a:lnTo>
                <a:lnTo>
                  <a:pt x="0" y="428243"/>
                </a:lnTo>
                <a:lnTo>
                  <a:pt x="166877" y="428243"/>
                </a:lnTo>
                <a:lnTo>
                  <a:pt x="333755" y="214122"/>
                </a:lnTo>
                <a:lnTo>
                  <a:pt x="166877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5090915" y="2574850"/>
            <a:ext cx="446506" cy="5410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5120969" y="2612003"/>
            <a:ext cx="332740" cy="428625"/>
          </a:xfrm>
          <a:custGeom>
            <a:avLst/>
            <a:gdLst/>
            <a:ahLst/>
            <a:cxnLst/>
            <a:rect l="l" t="t" r="r" b="b"/>
            <a:pathLst>
              <a:path w="332740" h="428625">
                <a:moveTo>
                  <a:pt x="166115" y="0"/>
                </a:moveTo>
                <a:lnTo>
                  <a:pt x="0" y="0"/>
                </a:lnTo>
                <a:lnTo>
                  <a:pt x="166115" y="214122"/>
                </a:lnTo>
                <a:lnTo>
                  <a:pt x="0" y="428243"/>
                </a:lnTo>
                <a:lnTo>
                  <a:pt x="166115" y="428243"/>
                </a:lnTo>
                <a:lnTo>
                  <a:pt x="332231" y="214122"/>
                </a:lnTo>
                <a:lnTo>
                  <a:pt x="166115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53"/>
          <p:cNvSpPr txBox="1"/>
          <p:nvPr/>
        </p:nvSpPr>
        <p:spPr>
          <a:xfrm>
            <a:off x="5581350" y="2302570"/>
            <a:ext cx="6242476" cy="1018869"/>
          </a:xfrm>
          <a:prstGeom prst="rect">
            <a:avLst/>
          </a:prstGeom>
          <a:ln w="19050">
            <a:solidFill>
              <a:srgbClr val="BCD6ED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 marR="85090" lvl="0" indent="0" algn="just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TRB1 Bölgesi`nde canlı hayvan  değerinin </a:t>
            </a:r>
            <a:r>
              <a:rPr kumimoji="0" lang="tr-TR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%24,7`sini 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 karşılamaktadır. Bingöl’ün hayvansal üretimi içerisinde çiğ süt üretimi (186.707 </a:t>
            </a:r>
            <a:r>
              <a:rPr kumimoji="0" lang="tr-TR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ton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kırmızı et üretimi (11.016 ton) ve bal üretimi (1.724 ton) ile ön plana çıkmaktadır.</a:t>
            </a:r>
          </a:p>
        </p:txBody>
      </p:sp>
      <p:sp>
        <p:nvSpPr>
          <p:cNvPr id="24" name="object 53"/>
          <p:cNvSpPr txBox="1"/>
          <p:nvPr/>
        </p:nvSpPr>
        <p:spPr>
          <a:xfrm>
            <a:off x="7991411" y="4831537"/>
            <a:ext cx="3547917" cy="1018869"/>
          </a:xfrm>
          <a:prstGeom prst="rect">
            <a:avLst/>
          </a:prstGeom>
          <a:ln w="19050">
            <a:solidFill>
              <a:srgbClr val="BCD6ED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2700" marR="5080" lvl="0" indent="-254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TRB1 Bölgesi`nde büyükbaş hayvan varlığının</a:t>
            </a: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25`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i, küçükbaş </a:t>
            </a:r>
            <a:r>
              <a:rPr kumimoji="0" lang="tr-TR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hayvan</a:t>
            </a:r>
            <a:r>
              <a:rPr kumimoji="0" lang="tr-TR" sz="16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varlığının ise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</a:t>
            </a: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27`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Bingöl’de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bulunmaktadır.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Hayvancılık</a:t>
            </a:r>
          </a:p>
        </p:txBody>
      </p:sp>
      <p:graphicFrame>
        <p:nvGraphicFramePr>
          <p:cNvPr id="26" name="Tablo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860518"/>
              </p:ext>
            </p:extLst>
          </p:nvPr>
        </p:nvGraphicFramePr>
        <p:xfrm>
          <a:off x="678779" y="1185464"/>
          <a:ext cx="4103170" cy="2241690"/>
        </p:xfrm>
        <a:graphic>
          <a:graphicData uri="http://schemas.openxmlformats.org/drawingml/2006/table">
            <a:tbl>
              <a:tblPr/>
              <a:tblGrid>
                <a:gridCol w="1409500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68374863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017270">
                  <a:extLst>
                    <a:ext uri="{9D8B030D-6E8A-4147-A177-3AD203B41FA5}">
                      <a16:colId xmlns:a16="http://schemas.microsoft.com/office/drawing/2014/main" val="3551105133"/>
                    </a:ext>
                  </a:extLst>
                </a:gridCol>
              </a:tblGrid>
              <a:tr h="605649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400" b="1" spc="-15" dirty="0">
                          <a:latin typeface="+mn-lt"/>
                          <a:cs typeface="Calibri"/>
                        </a:rPr>
                        <a:t>Üretim </a:t>
                      </a:r>
                      <a:r>
                        <a:rPr sz="1400" b="1" spc="-10" dirty="0">
                          <a:latin typeface="+mn-lt"/>
                          <a:cs typeface="Calibri"/>
                        </a:rPr>
                        <a:t>Değerleri (1.000</a:t>
                      </a:r>
                      <a:r>
                        <a:rPr sz="1400" b="1" spc="8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+mn-lt"/>
                          <a:cs typeface="Calibri"/>
                        </a:rPr>
                        <a:t>₺)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8191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lang="tr-TR" sz="1400" b="1" spc="-5" dirty="0">
                          <a:latin typeface="+mn-lt"/>
                          <a:cs typeface="Calibri"/>
                        </a:rPr>
                        <a:t>Bingöl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819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400" b="1" spc="-5" dirty="0">
                          <a:latin typeface="+mn-lt"/>
                          <a:cs typeface="Calibri"/>
                        </a:rPr>
                        <a:t>TRB1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819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400" b="1" spc="-95" dirty="0">
                          <a:latin typeface="+mn-lt"/>
                          <a:cs typeface="Calibri"/>
                        </a:rPr>
                        <a:t>T</a:t>
                      </a:r>
                      <a:r>
                        <a:rPr sz="1400" b="1" spc="-5" dirty="0">
                          <a:latin typeface="+mn-lt"/>
                          <a:cs typeface="Calibri"/>
                        </a:rPr>
                        <a:t>ür</a:t>
                      </a:r>
                      <a:r>
                        <a:rPr sz="1400" b="1" spc="-15" dirty="0">
                          <a:latin typeface="+mn-lt"/>
                          <a:cs typeface="Calibri"/>
                        </a:rPr>
                        <a:t>k</a:t>
                      </a:r>
                      <a:r>
                        <a:rPr sz="1400" b="1" dirty="0">
                          <a:latin typeface="+mn-lt"/>
                          <a:cs typeface="Calibri"/>
                        </a:rPr>
                        <a:t>i</a:t>
                      </a:r>
                      <a:r>
                        <a:rPr sz="1400" b="1" spc="-30" dirty="0">
                          <a:latin typeface="+mn-lt"/>
                          <a:cs typeface="Calibri"/>
                        </a:rPr>
                        <a:t>y</a:t>
                      </a:r>
                      <a:r>
                        <a:rPr sz="1400" b="1" dirty="0">
                          <a:latin typeface="+mn-lt"/>
                          <a:cs typeface="Calibri"/>
                        </a:rPr>
                        <a:t>e</a:t>
                      </a:r>
                    </a:p>
                  </a:txBody>
                  <a:tcPr marL="0" marR="0" marT="819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721293"/>
                  </a:ext>
                </a:extLst>
              </a:tr>
              <a:tr h="5449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Bitkisel Üretim Değeri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5" dirty="0">
                          <a:latin typeface="+mn-lt"/>
                          <a:cs typeface="Calibri"/>
                        </a:rPr>
                        <a:t>218.780</a:t>
                      </a: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6.160.040</a:t>
                      </a: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19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306.373.402</a:t>
                      </a: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9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-5" dirty="0">
                          <a:latin typeface="+mn-lt"/>
                          <a:cs typeface="Calibri"/>
                        </a:rPr>
                        <a:t>Canlı </a:t>
                      </a:r>
                      <a:r>
                        <a:rPr sz="1400" b="1" spc="-10" dirty="0">
                          <a:latin typeface="+mn-lt"/>
                          <a:cs typeface="Calibri"/>
                        </a:rPr>
                        <a:t>Hayvan</a:t>
                      </a:r>
                      <a:r>
                        <a:rPr sz="1400" b="1" spc="-4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+mn-lt"/>
                          <a:cs typeface="Calibri"/>
                        </a:rPr>
                        <a:t>Değeri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5" dirty="0">
                          <a:latin typeface="+mn-lt"/>
                          <a:cs typeface="Calibri"/>
                        </a:rPr>
                        <a:t>2.070.123</a:t>
                      </a: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8.377.042</a:t>
                      </a: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19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238.675.429</a:t>
                      </a: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98070"/>
                  </a:ext>
                </a:extLst>
              </a:tr>
              <a:tr h="54613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-10" dirty="0">
                          <a:latin typeface="+mn-lt"/>
                          <a:cs typeface="Calibri"/>
                        </a:rPr>
                        <a:t>Hayvansal </a:t>
                      </a:r>
                      <a:r>
                        <a:rPr sz="1400" b="1" spc="-5" dirty="0">
                          <a:latin typeface="+mn-lt"/>
                          <a:cs typeface="Calibri"/>
                        </a:rPr>
                        <a:t>Ürünler</a:t>
                      </a:r>
                      <a:r>
                        <a:rPr sz="1400" b="1" spc="-10" dirty="0">
                          <a:latin typeface="+mn-lt"/>
                          <a:cs typeface="Calibri"/>
                        </a:rPr>
                        <a:t> Değeri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5" dirty="0">
                          <a:latin typeface="+mn-lt"/>
                          <a:cs typeface="Calibri"/>
                        </a:rPr>
                        <a:t>-</a:t>
                      </a: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19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</a:tbl>
          </a:graphicData>
        </a:graphic>
      </p:graphicFrame>
      <p:graphicFrame>
        <p:nvGraphicFramePr>
          <p:cNvPr id="27" name="Tablo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805646"/>
              </p:ext>
            </p:extLst>
          </p:nvPr>
        </p:nvGraphicFramePr>
        <p:xfrm>
          <a:off x="681850" y="4362429"/>
          <a:ext cx="6263003" cy="1957084"/>
        </p:xfrm>
        <a:graphic>
          <a:graphicData uri="http://schemas.openxmlformats.org/drawingml/2006/table">
            <a:tbl>
              <a:tblPr/>
              <a:tblGrid>
                <a:gridCol w="2686993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1087655">
                  <a:extLst>
                    <a:ext uri="{9D8B030D-6E8A-4147-A177-3AD203B41FA5}">
                      <a16:colId xmlns:a16="http://schemas.microsoft.com/office/drawing/2014/main" val="1683748635"/>
                    </a:ext>
                  </a:extLst>
                </a:gridCol>
                <a:gridCol w="1126156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362199">
                  <a:extLst>
                    <a:ext uri="{9D8B030D-6E8A-4147-A177-3AD203B41FA5}">
                      <a16:colId xmlns:a16="http://schemas.microsoft.com/office/drawing/2014/main" val="3551105133"/>
                    </a:ext>
                  </a:extLst>
                </a:gridCol>
              </a:tblGrid>
              <a:tr h="472433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lang="tr-TR" sz="1400" b="1" spc="-15" dirty="0">
                          <a:latin typeface="+mn-lt"/>
                          <a:cs typeface="Calibri"/>
                        </a:rPr>
                        <a:t>Bölge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8191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lang="tr-TR" sz="1400" b="1" spc="-5" dirty="0">
                          <a:latin typeface="+mn-lt"/>
                          <a:cs typeface="Calibri"/>
                        </a:rPr>
                        <a:t>Büyük Baş Hayvan 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819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lang="tr-TR" sz="1400" b="1" spc="-5" dirty="0">
                          <a:latin typeface="+mn-lt"/>
                          <a:cs typeface="Calibri"/>
                        </a:rPr>
                        <a:t>Küçük Baş Hayvan 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819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lang="tr-TR" sz="1400" b="1" spc="-95" dirty="0">
                          <a:latin typeface="+mn-lt"/>
                          <a:cs typeface="Calibri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819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721293"/>
                  </a:ext>
                </a:extLst>
              </a:tr>
              <a:tr h="482121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b="1" spc="-5" dirty="0">
                          <a:latin typeface="+mn-lt"/>
                          <a:cs typeface="Calibri"/>
                        </a:rPr>
                        <a:t>Bingöl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4604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119.672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7683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668.994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effectLst/>
                          <a:latin typeface="Arial"/>
                        </a:rPr>
                        <a:t>788.666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98070"/>
                  </a:ext>
                </a:extLst>
              </a:tr>
              <a:tr h="48316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400" b="1" spc="-10" dirty="0">
                          <a:latin typeface="+mn-lt"/>
                          <a:cs typeface="Calibri"/>
                        </a:rPr>
                        <a:t>TRB1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397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488.454</a:t>
                      </a:r>
                    </a:p>
                  </a:txBody>
                  <a:tcPr marL="0" marR="0" marT="2920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2.482.400</a:t>
                      </a:r>
                    </a:p>
                  </a:txBody>
                  <a:tcPr marL="0" marR="0" marT="2920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effectLst/>
                          <a:latin typeface="Arial"/>
                        </a:rPr>
                        <a:t>2.970.854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48316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400" b="1" spc="-25" dirty="0">
                          <a:latin typeface="+mn-lt"/>
                          <a:cs typeface="Calibri"/>
                        </a:rPr>
                        <a:t>Türkiye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460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17.023.791</a:t>
                      </a:r>
                    </a:p>
                  </a:txBody>
                  <a:tcPr marL="0" marR="0" marT="2984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lang="tr-TR" sz="1400" spc="-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56.265.750</a:t>
                      </a:r>
                    </a:p>
                  </a:txBody>
                  <a:tcPr marL="0" marR="0" marT="29844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effectLst/>
                          <a:latin typeface="Arial"/>
                        </a:rPr>
                        <a:t>73.289.541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418978"/>
                  </a:ext>
                </a:extLst>
              </a:tr>
            </a:tbl>
          </a:graphicData>
        </a:graphic>
      </p:graphicFrame>
      <p:sp>
        <p:nvSpPr>
          <p:cNvPr id="28" name="object 17"/>
          <p:cNvSpPr/>
          <p:nvPr/>
        </p:nvSpPr>
        <p:spPr>
          <a:xfrm>
            <a:off x="4959671" y="1423628"/>
            <a:ext cx="580975" cy="5124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18"/>
          <p:cNvSpPr/>
          <p:nvPr/>
        </p:nvSpPr>
        <p:spPr>
          <a:xfrm>
            <a:off x="4901951" y="1423628"/>
            <a:ext cx="448106" cy="5410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19"/>
          <p:cNvSpPr/>
          <p:nvPr/>
        </p:nvSpPr>
        <p:spPr>
          <a:xfrm>
            <a:off x="4953164" y="1479838"/>
            <a:ext cx="334010" cy="428625"/>
          </a:xfrm>
          <a:custGeom>
            <a:avLst/>
            <a:gdLst/>
            <a:ahLst/>
            <a:cxnLst/>
            <a:rect l="l" t="t" r="r" b="b"/>
            <a:pathLst>
              <a:path w="334009" h="428625">
                <a:moveTo>
                  <a:pt x="166877" y="0"/>
                </a:moveTo>
                <a:lnTo>
                  <a:pt x="0" y="0"/>
                </a:lnTo>
                <a:lnTo>
                  <a:pt x="166877" y="214122"/>
                </a:lnTo>
                <a:lnTo>
                  <a:pt x="0" y="428243"/>
                </a:lnTo>
                <a:lnTo>
                  <a:pt x="166877" y="428243"/>
                </a:lnTo>
                <a:lnTo>
                  <a:pt x="333755" y="214122"/>
                </a:lnTo>
                <a:lnTo>
                  <a:pt x="166877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20"/>
          <p:cNvSpPr/>
          <p:nvPr/>
        </p:nvSpPr>
        <p:spPr>
          <a:xfrm>
            <a:off x="5094140" y="1423628"/>
            <a:ext cx="446506" cy="5410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21"/>
          <p:cNvSpPr/>
          <p:nvPr/>
        </p:nvSpPr>
        <p:spPr>
          <a:xfrm>
            <a:off x="5145188" y="1479838"/>
            <a:ext cx="332740" cy="428625"/>
          </a:xfrm>
          <a:custGeom>
            <a:avLst/>
            <a:gdLst/>
            <a:ahLst/>
            <a:cxnLst/>
            <a:rect l="l" t="t" r="r" b="b"/>
            <a:pathLst>
              <a:path w="332740" h="428625">
                <a:moveTo>
                  <a:pt x="166115" y="0"/>
                </a:moveTo>
                <a:lnTo>
                  <a:pt x="0" y="0"/>
                </a:lnTo>
                <a:lnTo>
                  <a:pt x="166115" y="214122"/>
                </a:lnTo>
                <a:lnTo>
                  <a:pt x="0" y="428243"/>
                </a:lnTo>
                <a:lnTo>
                  <a:pt x="166115" y="428243"/>
                </a:lnTo>
                <a:lnTo>
                  <a:pt x="332231" y="214122"/>
                </a:lnTo>
                <a:lnTo>
                  <a:pt x="166115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53"/>
          <p:cNvSpPr txBox="1"/>
          <p:nvPr/>
        </p:nvSpPr>
        <p:spPr>
          <a:xfrm>
            <a:off x="5581349" y="1184717"/>
            <a:ext cx="6242477" cy="1018869"/>
          </a:xfrm>
          <a:prstGeom prst="rect">
            <a:avLst/>
          </a:prstGeom>
          <a:ln w="19050">
            <a:solidFill>
              <a:srgbClr val="BCD6ED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 marR="85090" lvl="0" indent="0" algn="just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TRB1 Bölgesi`nde bitkisel üretim değerinin </a:t>
            </a:r>
            <a:r>
              <a:rPr kumimoji="0" lang="tr-TR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%3,5`ini 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 oluşturmaktadır. Bingöl’ün bitkisel üretimi içerisinde tarla bitkileri üretiminde yonca (301.576 </a:t>
            </a:r>
            <a:r>
              <a:rPr kumimoji="0" lang="tr-TR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ton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ve silajlık mısır (64.930 </a:t>
            </a:r>
            <a:r>
              <a:rPr kumimoji="0" lang="tr-TR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ton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), meyvecilikte ise Elma (9.981 </a:t>
            </a:r>
            <a:r>
              <a:rPr kumimoji="0" lang="tr-TR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ton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ve Ceviz (2.320 </a:t>
            </a:r>
            <a:r>
              <a:rPr kumimoji="0" lang="tr-TR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ton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üretimi ile ön plana çıkmaktadır.</a:t>
            </a:r>
          </a:p>
        </p:txBody>
      </p:sp>
      <p:sp>
        <p:nvSpPr>
          <p:cNvPr id="34" name="object 9"/>
          <p:cNvSpPr txBox="1"/>
          <p:nvPr/>
        </p:nvSpPr>
        <p:spPr>
          <a:xfrm>
            <a:off x="678778" y="3561572"/>
            <a:ext cx="11145047" cy="227626"/>
          </a:xfrm>
          <a:prstGeom prst="rect">
            <a:avLst/>
          </a:prstGeom>
          <a:noFill/>
          <a:ln w="19050">
            <a:solidFill>
              <a:srgbClr val="BCD6E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* </a:t>
            </a:r>
            <a:r>
              <a:rPr kumimoji="0" lang="tr-TR" sz="1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Hayvansal Ürünler Değeri</a:t>
            </a:r>
            <a:r>
              <a:rPr kumimoji="0" lang="de-DE" sz="1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lang="tr-TR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 yılı Tarımsal Üretim Değerleri ve </a:t>
            </a:r>
            <a:r>
              <a:rPr kumimoji="0" lang="tr-TR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2021 Yılı Hayvansal ürünler Değeri Verisi TÜİK tarafından yayınlanmamıştır.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4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1526061" y="2196030"/>
            <a:ext cx="2261420" cy="1227488"/>
          </a:xfrm>
          <a:prstGeom prst="round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142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Adet Tamamlanan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Adet Devam Eden Proje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533042" y="3673593"/>
            <a:ext cx="2003969" cy="123754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194.089.391 </a:t>
            </a:r>
            <a:r>
              <a:rPr kumimoji="0" lang="tr-T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₺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Yatırım Sonunda  DESTEKLENEN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Tutar</a:t>
            </a:r>
          </a:p>
        </p:txBody>
      </p:sp>
      <p:sp>
        <p:nvSpPr>
          <p:cNvPr id="37" name="Yuvarlatılmış Dikdörtgen 36"/>
          <p:cNvSpPr/>
          <p:nvPr/>
        </p:nvSpPr>
        <p:spPr>
          <a:xfrm>
            <a:off x="2785516" y="3673593"/>
            <a:ext cx="2003969" cy="123754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85.872.741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Yatırım Sonunda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ÖDENEN Hibe Tutarı</a:t>
            </a: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Tarım ve Kırsal Kalkınma Destekleri</a:t>
            </a:r>
          </a:p>
        </p:txBody>
      </p:sp>
      <p:sp>
        <p:nvSpPr>
          <p:cNvPr id="17" name="object 7"/>
          <p:cNvSpPr txBox="1"/>
          <p:nvPr/>
        </p:nvSpPr>
        <p:spPr>
          <a:xfrm>
            <a:off x="568902" y="976544"/>
            <a:ext cx="10927839" cy="278922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2006-2023 Yılında Yapılan Destekler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19" y="1487537"/>
            <a:ext cx="3098578" cy="206249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63" y="1487536"/>
            <a:ext cx="3098578" cy="206249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19" y="3633766"/>
            <a:ext cx="3098577" cy="206249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398163" y="3633766"/>
            <a:ext cx="3098578" cy="206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2"/>
          <p:cNvSpPr txBox="1"/>
          <p:nvPr/>
        </p:nvSpPr>
        <p:spPr>
          <a:xfrm>
            <a:off x="676048" y="4712055"/>
            <a:ext cx="5294446" cy="1415772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0" rIns="0" bIns="0" rtlCol="0">
            <a:spAutoFit/>
          </a:bodyPr>
          <a:lstStyle/>
          <a:p>
            <a:pPr marL="31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000" b="1" spc="-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1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2003-2023 </a:t>
            </a:r>
            <a:r>
              <a:rPr kumimoji="0" lang="tr-TR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Yılları </a:t>
            </a:r>
            <a:r>
              <a:rPr kumimoji="0" lang="tr-TR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Arasında;</a:t>
            </a:r>
            <a:endParaRPr kumimoji="0" lang="tr-TR" sz="240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Toplam 417.792 Dekarlık Alanda,</a:t>
            </a:r>
          </a:p>
          <a:p>
            <a:pPr marL="31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8.120.925 Adet Fidan Dikilmiştir</a:t>
            </a:r>
            <a:r>
              <a:rPr kumimoji="0" lang="tr-TR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lang="tr-TR" sz="1000" b="1" i="0" u="none" strike="noStrike" kern="1200" cap="none" spc="-5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Orman 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616241"/>
              </p:ext>
            </p:extLst>
          </p:nvPr>
        </p:nvGraphicFramePr>
        <p:xfrm>
          <a:off x="676048" y="962946"/>
          <a:ext cx="5294446" cy="3644915"/>
        </p:xfrm>
        <a:graphic>
          <a:graphicData uri="http://schemas.openxmlformats.org/drawingml/2006/table">
            <a:tbl>
              <a:tblPr/>
              <a:tblGrid>
                <a:gridCol w="4195356">
                  <a:extLst>
                    <a:ext uri="{9D8B030D-6E8A-4147-A177-3AD203B41FA5}">
                      <a16:colId xmlns:a16="http://schemas.microsoft.com/office/drawing/2014/main" val="1683748635"/>
                    </a:ext>
                  </a:extLst>
                </a:gridCol>
                <a:gridCol w="1099090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727723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400" b="1" spc="-10" dirty="0">
                          <a:latin typeface="+mn-lt"/>
                        </a:rPr>
                        <a:t>Orman</a:t>
                      </a:r>
                      <a:r>
                        <a:rPr sz="1400" b="1" spc="20" dirty="0">
                          <a:latin typeface="+mn-lt"/>
                        </a:rPr>
                        <a:t> </a:t>
                      </a:r>
                      <a:r>
                        <a:rPr sz="1400" b="1" spc="-5" dirty="0">
                          <a:latin typeface="+mn-lt"/>
                        </a:rPr>
                        <a:t>Alanı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7556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400" b="1" dirty="0">
                          <a:latin typeface="+mn-lt"/>
                        </a:rPr>
                        <a:t>Alan</a:t>
                      </a:r>
                      <a:r>
                        <a:rPr sz="1400" b="1" spc="-90" dirty="0">
                          <a:latin typeface="+mn-lt"/>
                        </a:rPr>
                        <a:t> </a:t>
                      </a:r>
                      <a:r>
                        <a:rPr sz="1400" b="1" spc="-5" dirty="0">
                          <a:latin typeface="+mn-lt"/>
                        </a:rPr>
                        <a:t>(</a:t>
                      </a:r>
                      <a:r>
                        <a:rPr sz="1400" b="1" spc="-5" dirty="0" smtClean="0">
                          <a:latin typeface="+mn-lt"/>
                        </a:rPr>
                        <a:t>ha)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7556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498070"/>
                  </a:ext>
                </a:extLst>
              </a:tr>
              <a:tr h="729298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spc="-10" dirty="0">
                          <a:latin typeface="+mn-lt"/>
                        </a:rPr>
                        <a:t>Amenajman </a:t>
                      </a:r>
                      <a:r>
                        <a:rPr sz="1400" spc="-15" dirty="0" err="1">
                          <a:latin typeface="+mn-lt"/>
                        </a:rPr>
                        <a:t>Verilerine</a:t>
                      </a:r>
                      <a:r>
                        <a:rPr sz="1400" spc="-15" dirty="0">
                          <a:latin typeface="+mn-lt"/>
                        </a:rPr>
                        <a:t> </a:t>
                      </a:r>
                      <a:r>
                        <a:rPr sz="1400" spc="-10" dirty="0" err="1" smtClean="0">
                          <a:latin typeface="+mn-lt"/>
                        </a:rPr>
                        <a:t>Göre</a:t>
                      </a:r>
                      <a:r>
                        <a:rPr lang="tr-TR" sz="1400" spc="-10" dirty="0" smtClean="0">
                          <a:latin typeface="+mn-lt"/>
                        </a:rPr>
                        <a:t> Orman Varlığı </a:t>
                      </a:r>
                      <a:r>
                        <a:rPr sz="1400" spc="-10" dirty="0" smtClean="0">
                          <a:latin typeface="+mn-lt"/>
                        </a:rPr>
                        <a:t>(%</a:t>
                      </a:r>
                      <a:r>
                        <a:rPr lang="tr-TR" sz="1400" spc="-10" dirty="0">
                          <a:latin typeface="+mn-lt"/>
                        </a:rPr>
                        <a:t>32</a:t>
                      </a:r>
                      <a:r>
                        <a:rPr sz="1400" spc="-10" dirty="0">
                          <a:latin typeface="+mn-lt"/>
                        </a:rPr>
                        <a:t>)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63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264</a:t>
                      </a:r>
                      <a:r>
                        <a:rPr sz="1400" dirty="0">
                          <a:latin typeface="+mn-lt"/>
                        </a:rPr>
                        <a:t>.</a:t>
                      </a:r>
                      <a:r>
                        <a:rPr lang="tr-TR" sz="1400" dirty="0">
                          <a:latin typeface="+mn-lt"/>
                        </a:rPr>
                        <a:t>934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63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729298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spc="-10" dirty="0">
                          <a:latin typeface="+mn-lt"/>
                        </a:rPr>
                        <a:t>Kadastrosu</a:t>
                      </a:r>
                      <a:r>
                        <a:rPr sz="1400" spc="-5" dirty="0">
                          <a:latin typeface="+mn-lt"/>
                        </a:rPr>
                        <a:t> </a:t>
                      </a:r>
                      <a:r>
                        <a:rPr sz="1400" spc="-20" dirty="0">
                          <a:latin typeface="+mn-lt"/>
                        </a:rPr>
                        <a:t>Yapılan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413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204</a:t>
                      </a:r>
                      <a:r>
                        <a:rPr sz="1400" dirty="0">
                          <a:latin typeface="+mn-lt"/>
                        </a:rPr>
                        <a:t>.</a:t>
                      </a:r>
                      <a:r>
                        <a:rPr lang="tr-TR" sz="1400" dirty="0">
                          <a:latin typeface="+mn-lt"/>
                        </a:rPr>
                        <a:t>026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413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418978"/>
                  </a:ext>
                </a:extLst>
              </a:tr>
              <a:tr h="729298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spc="-25" dirty="0">
                          <a:latin typeface="+mn-lt"/>
                        </a:rPr>
                        <a:t>Tescili</a:t>
                      </a:r>
                      <a:r>
                        <a:rPr sz="1400" spc="-10" dirty="0">
                          <a:latin typeface="+mn-lt"/>
                        </a:rPr>
                        <a:t> </a:t>
                      </a:r>
                      <a:r>
                        <a:rPr sz="1400" spc="-20" dirty="0">
                          <a:latin typeface="+mn-lt"/>
                        </a:rPr>
                        <a:t>Yapılan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413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204</a:t>
                      </a:r>
                      <a:r>
                        <a:rPr sz="1400" dirty="0">
                          <a:latin typeface="+mn-lt"/>
                        </a:rPr>
                        <a:t>.</a:t>
                      </a:r>
                      <a:r>
                        <a:rPr lang="tr-TR" sz="1400" dirty="0">
                          <a:latin typeface="+mn-lt"/>
                        </a:rPr>
                        <a:t>026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413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163867"/>
                  </a:ext>
                </a:extLst>
              </a:tr>
              <a:tr h="729298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</a:pPr>
                      <a:r>
                        <a:rPr sz="1400" spc="-5" dirty="0" err="1">
                          <a:latin typeface="+mn-lt"/>
                        </a:rPr>
                        <a:t>Orman</a:t>
                      </a:r>
                      <a:r>
                        <a:rPr sz="1400" spc="-5" dirty="0">
                          <a:latin typeface="+mn-lt"/>
                        </a:rPr>
                        <a:t> Sınırları Dışına Çıkarılan </a:t>
                      </a:r>
                      <a:r>
                        <a:rPr sz="1400" spc="-10" dirty="0">
                          <a:latin typeface="+mn-lt"/>
                        </a:rPr>
                        <a:t>2/B</a:t>
                      </a:r>
                      <a:r>
                        <a:rPr sz="1400" spc="-35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Alanı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44.865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419698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2946"/>
            <a:ext cx="5483210" cy="4299335"/>
          </a:xfrm>
          <a:prstGeom prst="rect">
            <a:avLst/>
          </a:prstGeom>
        </p:spPr>
      </p:pic>
      <p:sp>
        <p:nvSpPr>
          <p:cNvPr id="11" name="object 12"/>
          <p:cNvSpPr txBox="1"/>
          <p:nvPr/>
        </p:nvSpPr>
        <p:spPr>
          <a:xfrm>
            <a:off x="6087036" y="5348126"/>
            <a:ext cx="5492174" cy="779701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ts val="365"/>
              </a:spcBef>
              <a:defRPr/>
            </a:pPr>
            <a:endParaRPr lang="tr-TR" sz="1000" b="1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lvl="0" algn="ctr">
              <a:spcBef>
                <a:spcPts val="365"/>
              </a:spcBef>
              <a:defRPr/>
            </a:pPr>
            <a:r>
              <a:rPr lang="tr-TR" sz="2400" b="1" spc="-5" dirty="0" smtClean="0">
                <a:solidFill>
                  <a:srgbClr val="FFFFFF"/>
                </a:solidFill>
                <a:latin typeface="Calibri"/>
                <a:cs typeface="Calibri"/>
              </a:rPr>
              <a:t>Ormanların Ağaç Serveti </a:t>
            </a:r>
            <a:r>
              <a:rPr lang="tr-TR" sz="2400" b="1" spc="-5" dirty="0">
                <a:solidFill>
                  <a:schemeClr val="bg1"/>
                </a:solidFill>
                <a:cs typeface="Calibri"/>
              </a:rPr>
              <a:t>2.879.298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tr-TR" sz="2400" b="1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tr-TR" sz="1500" b="1" baseline="300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Bef>
                <a:spcPts val="365"/>
              </a:spcBef>
              <a:defRPr/>
            </a:pPr>
            <a:endParaRPr lang="tr-TR" sz="1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ve Süt Kurumu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7"/>
          <p:cNvSpPr txBox="1"/>
          <p:nvPr/>
        </p:nvSpPr>
        <p:spPr>
          <a:xfrm>
            <a:off x="687832" y="985420"/>
            <a:ext cx="5162553" cy="278922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 ve Süt Kurumu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7"/>
          <p:cNvSpPr txBox="1"/>
          <p:nvPr/>
        </p:nvSpPr>
        <p:spPr>
          <a:xfrm>
            <a:off x="6303144" y="985420"/>
            <a:ext cx="5228948" cy="278922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Toplam Hayvan Kesimi (Adet)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21" name="Grafik 20"/>
          <p:cNvGraphicFramePr/>
          <p:nvPr>
            <p:extLst>
              <p:ext uri="{D42A27DB-BD31-4B8C-83A1-F6EECF244321}">
                <p14:modId xmlns:p14="http://schemas.microsoft.com/office/powerpoint/2010/main" val="1935607546"/>
              </p:ext>
            </p:extLst>
          </p:nvPr>
        </p:nvGraphicFramePr>
        <p:xfrm>
          <a:off x="6303145" y="1373986"/>
          <a:ext cx="5228949" cy="2071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object 7"/>
          <p:cNvSpPr txBox="1"/>
          <p:nvPr/>
        </p:nvSpPr>
        <p:spPr>
          <a:xfrm>
            <a:off x="6303144" y="3592029"/>
            <a:ext cx="5228948" cy="278922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Toplam Hayvan Kesimi (Kilo)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23" name="Grafik 22"/>
          <p:cNvGraphicFramePr/>
          <p:nvPr>
            <p:extLst/>
          </p:nvPr>
        </p:nvGraphicFramePr>
        <p:xfrm>
          <a:off x="6303144" y="4017818"/>
          <a:ext cx="5228950" cy="2107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588565"/>
              </p:ext>
            </p:extLst>
          </p:nvPr>
        </p:nvGraphicFramePr>
        <p:xfrm>
          <a:off x="687831" y="1373986"/>
          <a:ext cx="5162553" cy="4751605"/>
        </p:xfrm>
        <a:graphic>
          <a:graphicData uri="http://schemas.openxmlformats.org/drawingml/2006/table">
            <a:tbl>
              <a:tblPr/>
              <a:tblGrid>
                <a:gridCol w="2895393">
                  <a:extLst>
                    <a:ext uri="{9D8B030D-6E8A-4147-A177-3AD203B41FA5}">
                      <a16:colId xmlns:a16="http://schemas.microsoft.com/office/drawing/2014/main" val="1683748635"/>
                    </a:ext>
                  </a:extLst>
                </a:gridCol>
                <a:gridCol w="2267160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95032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lang="tr-TR" sz="1400" spc="-15" dirty="0" smtClean="0">
                          <a:latin typeface="+mn-lt"/>
                          <a:cs typeface="Calibri"/>
                        </a:rPr>
                        <a:t>Kuruluş Yılı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19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lang="tr-TR" sz="1400" spc="-5" dirty="0" smtClean="0">
                          <a:latin typeface="+mn-lt"/>
                          <a:cs typeface="Calibri"/>
                        </a:rPr>
                        <a:t>1988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819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95032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5" dirty="0" smtClean="0">
                          <a:latin typeface="+mn-lt"/>
                          <a:cs typeface="Calibri"/>
                        </a:rPr>
                        <a:t>Toplam Alan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spc="-5" dirty="0" smtClean="0">
                          <a:latin typeface="+mn-lt"/>
                          <a:cs typeface="Calibri"/>
                        </a:rPr>
                        <a:t>248.000 </a:t>
                      </a: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tr-TR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tr-T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418978"/>
                  </a:ext>
                </a:extLst>
              </a:tr>
              <a:tr h="95032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spc="-10" dirty="0" smtClean="0">
                          <a:latin typeface="+mn-lt"/>
                          <a:cs typeface="Calibri"/>
                        </a:rPr>
                        <a:t>Tesis</a:t>
                      </a:r>
                      <a:r>
                        <a:rPr lang="tr-TR" sz="1400" spc="-10" baseline="0" dirty="0" smtClean="0">
                          <a:latin typeface="+mn-lt"/>
                          <a:cs typeface="Calibri"/>
                        </a:rPr>
                        <a:t> Alanı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spc="-5" dirty="0" smtClean="0">
                          <a:latin typeface="+mn-lt"/>
                          <a:cs typeface="Calibri"/>
                        </a:rPr>
                        <a:t>20.793 </a:t>
                      </a: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tr-TR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tr-T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163867"/>
                  </a:ext>
                </a:extLst>
              </a:tr>
              <a:tr h="95032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Günlük Kesim Kapasitesi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Büyükbaş	360 adet</a:t>
                      </a:r>
                    </a:p>
                    <a:p>
                      <a:pPr marR="825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Küçükbaş	2.600 adet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419698"/>
                  </a:ext>
                </a:extLst>
              </a:tr>
              <a:tr h="95032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Et Stoklama Kapasitesi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1.500 ton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3365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44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9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DAP</a:t>
            </a:r>
          </a:p>
        </p:txBody>
      </p:sp>
      <p:sp>
        <p:nvSpPr>
          <p:cNvPr id="9" name="object 8"/>
          <p:cNvSpPr txBox="1"/>
          <p:nvPr/>
        </p:nvSpPr>
        <p:spPr>
          <a:xfrm>
            <a:off x="673101" y="961953"/>
            <a:ext cx="10852149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Bingöl İli Yatırımları (</a:t>
            </a: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2013-2023)</a:t>
            </a:r>
            <a:endParaRPr kumimoji="0" lang="tr-TR" sz="1600" b="1" i="0" u="none" strike="noStrike" kern="1200" cap="none" spc="-1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085887"/>
              </p:ext>
            </p:extLst>
          </p:nvPr>
        </p:nvGraphicFramePr>
        <p:xfrm>
          <a:off x="673101" y="1314889"/>
          <a:ext cx="10852148" cy="3201574"/>
        </p:xfrm>
        <a:graphic>
          <a:graphicData uri="http://schemas.openxmlformats.org/drawingml/2006/table">
            <a:tbl>
              <a:tblPr/>
              <a:tblGrid>
                <a:gridCol w="5958705">
                  <a:extLst>
                    <a:ext uri="{9D8B030D-6E8A-4147-A177-3AD203B41FA5}">
                      <a16:colId xmlns:a16="http://schemas.microsoft.com/office/drawing/2014/main" val="1683748635"/>
                    </a:ext>
                  </a:extLst>
                </a:gridCol>
                <a:gridCol w="2165685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2727758">
                  <a:extLst>
                    <a:ext uri="{9D8B030D-6E8A-4147-A177-3AD203B41FA5}">
                      <a16:colId xmlns:a16="http://schemas.microsoft.com/office/drawing/2014/main" val="490360371"/>
                    </a:ext>
                  </a:extLst>
                </a:gridCol>
              </a:tblGrid>
              <a:tr h="4211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  <a:latin typeface="+mn-lt"/>
                        </a:rPr>
                        <a:t>Program Adı</a:t>
                      </a:r>
                      <a:endParaRPr lang="tr-T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u="none" strike="noStrike" kern="1200" dirty="0">
                          <a:effectLst/>
                          <a:latin typeface="+mn-lt"/>
                        </a:rPr>
                        <a:t>  Proje Sayısı </a:t>
                      </a:r>
                      <a:endParaRPr lang="tr-TR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18034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u="none" strike="noStrike" kern="1200" dirty="0">
                          <a:effectLst/>
                          <a:latin typeface="+mn-lt"/>
                        </a:rPr>
                        <a:t>    DAP Ödeneği</a:t>
                      </a:r>
                      <a:r>
                        <a:rPr lang="tr-TR" sz="1400" b="1" u="none" strike="noStrike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b="1" u="none" strike="noStrike" kern="1200" dirty="0">
                          <a:effectLst/>
                          <a:latin typeface="+mn-lt"/>
                        </a:rPr>
                        <a:t>(₺)</a:t>
                      </a:r>
                      <a:endParaRPr lang="tr-TR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44450" marR="18034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18978"/>
                  </a:ext>
                </a:extLst>
              </a:tr>
              <a:tr h="308940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Bitkisel Üretim Altyapısının Geliştirilmesi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17.982.116</a:t>
                      </a:r>
                      <a:endParaRPr lang="tr-TR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163867"/>
                  </a:ext>
                </a:extLst>
              </a:tr>
              <a:tr h="308940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DAP Bölgesinde Okuma Kültürünün Geliştirilmesi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17.483.469</a:t>
                      </a:r>
                      <a:endParaRPr lang="tr-TR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419698"/>
                  </a:ext>
                </a:extLst>
              </a:tr>
              <a:tr h="308940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DAP Bölgesinde Rekreasyon Alanlarının Geliştirilmesi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25.022.412</a:t>
                      </a:r>
                      <a:endParaRPr lang="tr-TR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44380"/>
                  </a:ext>
                </a:extLst>
              </a:tr>
              <a:tr h="308940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DAP İdaresi Muhtelif Kültür Projeleri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2.175.150</a:t>
                      </a:r>
                      <a:endParaRPr lang="tr-TR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930089"/>
                  </a:ext>
                </a:extLst>
              </a:tr>
              <a:tr h="308940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Hayvan İçme Suyu Projeleri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29.352.732</a:t>
                      </a:r>
                      <a:endParaRPr lang="tr-TR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264576"/>
                  </a:ext>
                </a:extLst>
              </a:tr>
              <a:tr h="308940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Hayvancılık Altyapısının Geliştirilmesi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93.468.228</a:t>
                      </a:r>
                      <a:endParaRPr lang="tr-TR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682784"/>
                  </a:ext>
                </a:extLst>
              </a:tr>
              <a:tr h="308940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Küçük Ölçekli Tarımsal Sulama Projeleri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128</a:t>
                      </a:r>
                      <a:endParaRPr lang="tr-TR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360.988.023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240286"/>
                  </a:ext>
                </a:extLst>
              </a:tr>
              <a:tr h="308940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Sanayi Altyapısının Geliştirilmesi Projesi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56.214.552</a:t>
                      </a:r>
                      <a:endParaRPr lang="tr-TR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080099"/>
                  </a:ext>
                </a:extLst>
              </a:tr>
              <a:tr h="30894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 smtClean="0">
                          <a:effectLst/>
                          <a:latin typeface="+mn-lt"/>
                        </a:rPr>
                        <a:t>Toplam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602.686.682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296045"/>
                  </a:ext>
                </a:extLst>
              </a:tr>
            </a:tbl>
          </a:graphicData>
        </a:graphic>
      </p:graphicFrame>
      <p:sp>
        <p:nvSpPr>
          <p:cNvPr id="11" name="object 8">
            <a:extLst>
              <a:ext uri="{FF2B5EF4-FFF2-40B4-BE49-F238E27FC236}">
                <a16:creationId xmlns:a16="http://schemas.microsoft.com/office/drawing/2014/main" id="{098B5151-B211-4328-8D60-CDFAB1BFD2EC}"/>
              </a:ext>
            </a:extLst>
          </p:cNvPr>
          <p:cNvSpPr txBox="1"/>
          <p:nvPr/>
        </p:nvSpPr>
        <p:spPr>
          <a:xfrm>
            <a:off x="673099" y="4746165"/>
            <a:ext cx="10852150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Bingöl İli Yatırımları </a:t>
            </a: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(2023)</a:t>
            </a:r>
            <a:endParaRPr kumimoji="0" lang="tr-TR" sz="1600" b="1" i="0" u="none" strike="noStrike" kern="1200" cap="none" spc="-1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D5449BD1-1D48-48FA-A7E7-B6B709293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267844"/>
              </p:ext>
            </p:extLst>
          </p:nvPr>
        </p:nvGraphicFramePr>
        <p:xfrm>
          <a:off x="673099" y="5106414"/>
          <a:ext cx="10852150" cy="1088200"/>
        </p:xfrm>
        <a:graphic>
          <a:graphicData uri="http://schemas.openxmlformats.org/drawingml/2006/table">
            <a:tbl>
              <a:tblPr/>
              <a:tblGrid>
                <a:gridCol w="5969748">
                  <a:extLst>
                    <a:ext uri="{9D8B030D-6E8A-4147-A177-3AD203B41FA5}">
                      <a16:colId xmlns:a16="http://schemas.microsoft.com/office/drawing/2014/main" val="1683748635"/>
                    </a:ext>
                  </a:extLst>
                </a:gridCol>
                <a:gridCol w="2151529">
                  <a:extLst>
                    <a:ext uri="{9D8B030D-6E8A-4147-A177-3AD203B41FA5}">
                      <a16:colId xmlns:a16="http://schemas.microsoft.com/office/drawing/2014/main" val="3797861755"/>
                    </a:ext>
                  </a:extLst>
                </a:gridCol>
                <a:gridCol w="2730873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2720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  <a:latin typeface="+mn-lt"/>
                        </a:rPr>
                        <a:t>Uygulayıcı Kuruluş</a:t>
                      </a:r>
                      <a:endParaRPr lang="tr-T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 Sayısı</a:t>
                      </a:r>
                      <a:endParaRPr lang="tr-TR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effectLst/>
                          <a:latin typeface="+mn-lt"/>
                        </a:rPr>
                        <a:t>DAP </a:t>
                      </a:r>
                      <a:r>
                        <a:rPr lang="tr-TR" sz="1400" b="1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b="1" u="none" strike="noStrike" dirty="0">
                          <a:effectLst/>
                          <a:latin typeface="+mn-lt"/>
                        </a:rPr>
                        <a:t>Ödeneği (₺)</a:t>
                      </a:r>
                      <a:endParaRPr lang="tr-TR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18978"/>
                  </a:ext>
                </a:extLst>
              </a:tr>
              <a:tr h="272050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 smtClean="0">
                          <a:effectLst/>
                          <a:latin typeface="+mn-lt"/>
                        </a:rPr>
                        <a:t>İl </a:t>
                      </a:r>
                      <a:r>
                        <a:rPr lang="tr-TR" sz="1200" b="0" i="0" u="none" strike="noStrike" dirty="0">
                          <a:effectLst/>
                          <a:latin typeface="+mn-lt"/>
                        </a:rPr>
                        <a:t>Özel İdaresi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+mn-lt"/>
                        </a:rPr>
                        <a:t>3</a:t>
                      </a:r>
                      <a:endParaRPr lang="tr-TR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+mn-lt"/>
                        </a:rPr>
                        <a:t>5.389.242</a:t>
                      </a:r>
                      <a:endParaRPr lang="tr-TR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419698"/>
                  </a:ext>
                </a:extLst>
              </a:tr>
              <a:tr h="272050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 smtClean="0">
                          <a:effectLst/>
                          <a:latin typeface="+mn-lt"/>
                        </a:rPr>
                        <a:t>İl </a:t>
                      </a:r>
                      <a:r>
                        <a:rPr lang="tr-TR" sz="1200" b="0" i="0" u="none" strike="noStrike" dirty="0">
                          <a:effectLst/>
                          <a:latin typeface="+mn-lt"/>
                        </a:rPr>
                        <a:t>Tarım </a:t>
                      </a:r>
                      <a:r>
                        <a:rPr lang="tr-TR" sz="1200" b="0" i="0" u="none" strike="noStrike" dirty="0" smtClean="0">
                          <a:effectLst/>
                          <a:latin typeface="+mn-lt"/>
                        </a:rPr>
                        <a:t>ve </a:t>
                      </a:r>
                      <a:r>
                        <a:rPr lang="tr-TR" sz="1200" b="0" i="0" u="none" strike="noStrike" dirty="0">
                          <a:effectLst/>
                          <a:latin typeface="+mn-lt"/>
                        </a:rPr>
                        <a:t>Orman Müdürlüğü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tr-TR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effectLst/>
                          <a:latin typeface="+mn-lt"/>
                        </a:rPr>
                        <a:t>2.030.100</a:t>
                      </a:r>
                      <a:endParaRPr lang="tr-TR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44380"/>
                  </a:ext>
                </a:extLst>
              </a:tr>
              <a:tr h="272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tr-TR" sz="1400" b="1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7.419.342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240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47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8"/>
          <p:cNvSpPr txBox="1"/>
          <p:nvPr/>
        </p:nvSpPr>
        <p:spPr>
          <a:xfrm>
            <a:off x="700583" y="705228"/>
            <a:ext cx="5269911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İşletme Safhasındaki Baraj ve Göletler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DSİ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8"/>
          <p:cNvSpPr txBox="1"/>
          <p:nvPr/>
        </p:nvSpPr>
        <p:spPr>
          <a:xfrm>
            <a:off x="6113807" y="705228"/>
            <a:ext cx="5332276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İşletme Safhasındaki </a:t>
            </a: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Sulama Tesisleri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2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585748"/>
              </p:ext>
            </p:extLst>
          </p:nvPr>
        </p:nvGraphicFramePr>
        <p:xfrm>
          <a:off x="700582" y="1070839"/>
          <a:ext cx="5269912" cy="3573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7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314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600" b="1" dirty="0" smtClean="0">
                          <a:latin typeface="+mn-lt"/>
                          <a:cs typeface="Calibri"/>
                        </a:rPr>
                        <a:t>Baraj/Gölet</a:t>
                      </a:r>
                      <a:endParaRPr sz="1600" b="1" dirty="0"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600" b="1" dirty="0" smtClean="0">
                          <a:latin typeface="+mn-lt"/>
                          <a:cs typeface="Calibri"/>
                        </a:rPr>
                        <a:t>Hizmete Alınma Tarihi</a:t>
                      </a:r>
                      <a:endParaRPr sz="1600" b="1" dirty="0"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69840"/>
                  </a:ext>
                </a:extLst>
              </a:tr>
              <a:tr h="359314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Genç </a:t>
                      </a:r>
                      <a:r>
                        <a:rPr lang="tr-TR" sz="1600" dirty="0" err="1" smtClean="0">
                          <a:latin typeface="+mn-lt"/>
                          <a:cs typeface="Calibri"/>
                        </a:rPr>
                        <a:t>Çaytepe</a:t>
                      </a:r>
                      <a:r>
                        <a:rPr lang="tr-TR" sz="160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tr-TR" sz="1600" dirty="0" err="1" smtClean="0">
                          <a:latin typeface="+mn-lt"/>
                          <a:cs typeface="Calibri"/>
                        </a:rPr>
                        <a:t>Göleti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2019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86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Genç Servi </a:t>
                      </a:r>
                      <a:r>
                        <a:rPr lang="tr-TR" sz="1600" dirty="0" err="1" smtClean="0">
                          <a:latin typeface="+mn-lt"/>
                          <a:cs typeface="Calibri"/>
                        </a:rPr>
                        <a:t>Göleti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2017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86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Gülbahar Barajı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2014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86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spc="-10" dirty="0" smtClean="0">
                          <a:latin typeface="+mn-lt"/>
                          <a:cs typeface="Calibri"/>
                        </a:rPr>
                        <a:t>Kığı Barajı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2017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86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Solhan </a:t>
                      </a:r>
                      <a:r>
                        <a:rPr lang="tr-TR" sz="1600" dirty="0" err="1" smtClean="0">
                          <a:latin typeface="+mn-lt"/>
                          <a:cs typeface="Calibri"/>
                        </a:rPr>
                        <a:t>Şimşirpınarı</a:t>
                      </a:r>
                      <a:r>
                        <a:rPr lang="tr-TR" sz="160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tr-TR" sz="1600" dirty="0" err="1" smtClean="0">
                          <a:latin typeface="+mn-lt"/>
                          <a:cs typeface="Calibri"/>
                        </a:rPr>
                        <a:t>Göleti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2017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3185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Bingöl Merkez </a:t>
                      </a:r>
                      <a:r>
                        <a:rPr lang="tr-TR" sz="1600" dirty="0" err="1" smtClean="0">
                          <a:latin typeface="+mn-lt"/>
                          <a:cs typeface="Calibri"/>
                        </a:rPr>
                        <a:t>Göltepesi</a:t>
                      </a:r>
                      <a:r>
                        <a:rPr lang="tr-TR" sz="1600" dirty="0" smtClean="0">
                          <a:latin typeface="+mn-lt"/>
                          <a:cs typeface="Calibri"/>
                        </a:rPr>
                        <a:t> 15 Temmuz Şehitler </a:t>
                      </a:r>
                      <a:r>
                        <a:rPr lang="tr-TR" sz="1600" dirty="0" err="1" smtClean="0">
                          <a:latin typeface="+mn-lt"/>
                          <a:cs typeface="Calibri"/>
                        </a:rPr>
                        <a:t>Göleti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2018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86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Bingöl Merkez Ilıcalar </a:t>
                      </a:r>
                      <a:r>
                        <a:rPr lang="tr-TR" sz="1600" dirty="0" err="1" smtClean="0">
                          <a:latin typeface="+mn-lt"/>
                          <a:cs typeface="Calibri"/>
                        </a:rPr>
                        <a:t>Göleti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2017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85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Karlıova Kale </a:t>
                      </a:r>
                      <a:r>
                        <a:rPr lang="tr-TR" sz="1600" dirty="0" err="1" smtClean="0">
                          <a:latin typeface="+mn-lt"/>
                          <a:cs typeface="Calibri"/>
                        </a:rPr>
                        <a:t>Göleti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600" dirty="0" smtClean="0">
                          <a:latin typeface="+mn-lt"/>
                          <a:cs typeface="Calibri"/>
                        </a:rPr>
                        <a:t>2015</a:t>
                      </a:r>
                      <a:endParaRPr sz="1600" dirty="0"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9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463218"/>
              </p:ext>
            </p:extLst>
          </p:nvPr>
        </p:nvGraphicFramePr>
        <p:xfrm>
          <a:off x="6113803" y="1070841"/>
          <a:ext cx="5332277" cy="4110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4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968">
                  <a:extLst>
                    <a:ext uri="{9D8B030D-6E8A-4147-A177-3AD203B41FA5}">
                      <a16:colId xmlns:a16="http://schemas.microsoft.com/office/drawing/2014/main" val="354860954"/>
                    </a:ext>
                  </a:extLst>
                </a:gridCol>
              </a:tblGrid>
              <a:tr h="509446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200" b="1" dirty="0" smtClean="0">
                          <a:latin typeface="+mn-lt"/>
                          <a:cs typeface="Calibri"/>
                        </a:rPr>
                        <a:t>Baraj/Gölet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200" b="1" dirty="0" smtClean="0">
                          <a:latin typeface="+mn-lt"/>
                          <a:cs typeface="Calibri"/>
                        </a:rPr>
                        <a:t>Hizmete Alınma Tarihi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200" b="1" dirty="0" smtClean="0">
                          <a:latin typeface="+mn-lt"/>
                          <a:cs typeface="Calibri"/>
                        </a:rPr>
                        <a:t>Sulama</a:t>
                      </a:r>
                      <a:r>
                        <a:rPr lang="tr-TR" sz="1200" b="1" baseline="0" dirty="0" smtClean="0">
                          <a:latin typeface="+mn-lt"/>
                          <a:cs typeface="Calibri"/>
                        </a:rPr>
                        <a:t> Alanı (Dekar)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69840"/>
                  </a:ext>
                </a:extLst>
              </a:tr>
              <a:tr h="31696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200" dirty="0" err="1" smtClean="0">
                          <a:latin typeface="+mn-lt"/>
                          <a:cs typeface="Calibri"/>
                        </a:rPr>
                        <a:t>Gayt</a:t>
                      </a:r>
                      <a:r>
                        <a:rPr lang="tr-TR" sz="1200" dirty="0" smtClean="0">
                          <a:latin typeface="+mn-lt"/>
                          <a:cs typeface="Calibri"/>
                        </a:rPr>
                        <a:t> Sağ Sahil Üst Kotları Sulaması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2008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22.700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962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Karlıova Kale </a:t>
                      </a:r>
                      <a:r>
                        <a:rPr lang="tr-TR" sz="1200" dirty="0" err="1" smtClean="0">
                          <a:latin typeface="+mn-lt"/>
                          <a:cs typeface="Calibri"/>
                        </a:rPr>
                        <a:t>Göleti</a:t>
                      </a:r>
                      <a:r>
                        <a:rPr lang="tr-TR" sz="1200" dirty="0" smtClean="0">
                          <a:latin typeface="+mn-lt"/>
                          <a:cs typeface="Calibri"/>
                        </a:rPr>
                        <a:t> Sulaması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2017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11.940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391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Kığı Adaklı Sulaması Yenilenmesi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2016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-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20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Kiğı Adaklı Sulaması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2014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11.830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099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Solhan </a:t>
                      </a:r>
                      <a:r>
                        <a:rPr lang="tr-TR" sz="1200" dirty="0" err="1" smtClean="0">
                          <a:latin typeface="+mn-lt"/>
                          <a:cs typeface="Calibri"/>
                        </a:rPr>
                        <a:t>Şimşirpınar</a:t>
                      </a:r>
                      <a:r>
                        <a:rPr lang="tr-TR" sz="1200" dirty="0" smtClean="0">
                          <a:latin typeface="+mn-lt"/>
                          <a:cs typeface="Calibri"/>
                        </a:rPr>
                        <a:t> Barajı Sulaması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2017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3.640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491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Bingöl Ilıcalar </a:t>
                      </a:r>
                      <a:r>
                        <a:rPr lang="tr-TR" sz="1200" dirty="0" err="1" smtClean="0">
                          <a:latin typeface="+mn-lt"/>
                          <a:cs typeface="Calibri"/>
                        </a:rPr>
                        <a:t>Göleti</a:t>
                      </a:r>
                      <a:r>
                        <a:rPr lang="tr-TR" sz="1200" dirty="0" smtClean="0">
                          <a:latin typeface="+mn-lt"/>
                          <a:cs typeface="Calibri"/>
                        </a:rPr>
                        <a:t> Sulaması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2018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1.360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33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Gözeler Sulaması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2020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15.720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err="1" smtClean="0">
                          <a:latin typeface="+mn-lt"/>
                          <a:cs typeface="Calibri"/>
                        </a:rPr>
                        <a:t>Göltepesi</a:t>
                      </a:r>
                      <a:r>
                        <a:rPr lang="tr-TR" sz="1200" dirty="0" smtClean="0">
                          <a:latin typeface="+mn-lt"/>
                          <a:cs typeface="Calibri"/>
                        </a:rPr>
                        <a:t> 15 Temmuz Şehitler </a:t>
                      </a:r>
                      <a:r>
                        <a:rPr lang="tr-TR" sz="1200" dirty="0" err="1" smtClean="0">
                          <a:latin typeface="+mn-lt"/>
                          <a:cs typeface="Calibri"/>
                        </a:rPr>
                        <a:t>Göleti</a:t>
                      </a:r>
                      <a:r>
                        <a:rPr lang="tr-TR" sz="1200" dirty="0" smtClean="0">
                          <a:latin typeface="+mn-lt"/>
                          <a:cs typeface="Calibri"/>
                        </a:rPr>
                        <a:t> Sulaması</a:t>
                      </a:r>
                    </a:p>
                  </a:txBody>
                  <a:tcPr marL="0" marR="0" marT="22225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2021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dirty="0" smtClean="0">
                          <a:latin typeface="+mn-lt"/>
                          <a:cs typeface="Calibri"/>
                        </a:rPr>
                        <a:t>3.820</a:t>
                      </a:r>
                      <a:endParaRPr sz="12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33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Genç </a:t>
                      </a:r>
                      <a:r>
                        <a:rPr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Servi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</a:t>
                      </a:r>
                      <a:r>
                        <a:rPr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Göleti</a:t>
                      </a: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Sulaması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2022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</a:t>
                      </a: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.</a:t>
                      </a:r>
                      <a:r>
                        <a:rPr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45</a:t>
                      </a: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33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Genç </a:t>
                      </a:r>
                      <a:r>
                        <a:rPr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Çaytepe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</a:t>
                      </a:r>
                      <a:r>
                        <a:rPr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Göleti</a:t>
                      </a: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Sulaması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2022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  <a:tabLst>
                          <a:tab pos="314960" algn="l"/>
                        </a:tabLst>
                      </a:pPr>
                      <a:r>
                        <a:rPr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75</a:t>
                      </a: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533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Bingöl-Yedisu Regülatörü ve Sulaması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2022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  <a:tabLst>
                          <a:tab pos="314960" algn="l"/>
                        </a:tabLst>
                      </a:pP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9.580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33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Bingöl-Genç</a:t>
                      </a:r>
                      <a:r>
                        <a:rPr lang="tr-TR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Sulaması (Kısmi)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2023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  <a:tabLst>
                          <a:tab pos="314960" algn="l"/>
                        </a:tabLst>
                      </a:pPr>
                      <a:r>
                        <a:rPr lang="tr-TR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5.000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803635"/>
                  </a:ext>
                </a:extLst>
              </a:tr>
            </a:tbl>
          </a:graphicData>
        </a:graphic>
      </p:graphicFrame>
      <p:sp>
        <p:nvSpPr>
          <p:cNvPr id="20" name="Dikdörtgen 19"/>
          <p:cNvSpPr/>
          <p:nvPr/>
        </p:nvSpPr>
        <p:spPr>
          <a:xfrm>
            <a:off x="700582" y="4714043"/>
            <a:ext cx="5269912" cy="1560729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cs typeface="Arial Black"/>
              </a:rPr>
              <a:t>İlimize 2003-2023 yılları arasında DSİ Bölge Müdürlüğünce biten ve devam eden işler için ihale bedeli + Fiyat Farkı ve KDV Dahil Toplam 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/>
                <a:cs typeface="Arial Black"/>
              </a:rPr>
              <a:t> 26.259.180.912</a:t>
            </a:r>
            <a:r>
              <a:rPr kumimoji="0" lang="tr-TR" sz="16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lang="tr-TR" sz="16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₺ 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cs typeface="Arial Black"/>
              </a:rPr>
              <a:t>yatırım yapılmıştır. 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6113804" y="5257740"/>
            <a:ext cx="5332277" cy="1017032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2003 yılından bugüne kadar </a:t>
            </a: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130</a:t>
            </a: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adet dere ıslahı </a:t>
            </a: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tamamlanmış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olup, toplamda şehir merkezi dâhil olmak üzere </a:t>
            </a: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162 </a:t>
            </a: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adet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meskûn mahal ve </a:t>
            </a: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118.079 </a:t>
            </a: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dekar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alan taşkından korunmuştur.</a:t>
            </a:r>
          </a:p>
        </p:txBody>
      </p:sp>
    </p:spTree>
    <p:extLst>
      <p:ext uri="{BB962C8B-B14F-4D97-AF65-F5344CB8AC3E}">
        <p14:creationId xmlns:p14="http://schemas.microsoft.com/office/powerpoint/2010/main" val="296312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 txBox="1"/>
          <p:nvPr/>
        </p:nvSpPr>
        <p:spPr>
          <a:xfrm>
            <a:off x="674450" y="965335"/>
            <a:ext cx="11062642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t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Merkez</a:t>
            </a: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ve İlçelerin</a:t>
            </a: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Nüfusu</a:t>
            </a:r>
            <a:r>
              <a:rPr kumimoji="0" sz="16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</a:t>
            </a: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Nüfus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789441"/>
              </p:ext>
            </p:extLst>
          </p:nvPr>
        </p:nvGraphicFramePr>
        <p:xfrm>
          <a:off x="674451" y="1359557"/>
          <a:ext cx="6132831" cy="4796694"/>
        </p:xfrm>
        <a:graphic>
          <a:graphicData uri="http://schemas.openxmlformats.org/drawingml/2006/table">
            <a:tbl>
              <a:tblPr/>
              <a:tblGrid>
                <a:gridCol w="1046773">
                  <a:extLst>
                    <a:ext uri="{9D8B030D-6E8A-4147-A177-3AD203B41FA5}">
                      <a16:colId xmlns:a16="http://schemas.microsoft.com/office/drawing/2014/main" val="3168930842"/>
                    </a:ext>
                  </a:extLst>
                </a:gridCol>
                <a:gridCol w="1032497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351187">
                  <a:extLst>
                    <a:ext uri="{9D8B030D-6E8A-4147-A177-3AD203B41FA5}">
                      <a16:colId xmlns:a16="http://schemas.microsoft.com/office/drawing/2014/main" val="3778016090"/>
                    </a:ext>
                  </a:extLst>
                </a:gridCol>
                <a:gridCol w="1351187">
                  <a:extLst>
                    <a:ext uri="{9D8B030D-6E8A-4147-A177-3AD203B41FA5}">
                      <a16:colId xmlns:a16="http://schemas.microsoft.com/office/drawing/2014/main" val="144095276"/>
                    </a:ext>
                  </a:extLst>
                </a:gridCol>
                <a:gridCol w="1351187">
                  <a:extLst>
                    <a:ext uri="{9D8B030D-6E8A-4147-A177-3AD203B41FA5}">
                      <a16:colId xmlns:a16="http://schemas.microsoft.com/office/drawing/2014/main" val="3217728227"/>
                    </a:ext>
                  </a:extLst>
                </a:gridCol>
              </a:tblGrid>
              <a:tr h="777717">
                <a:tc>
                  <a:txBody>
                    <a:bodyPr/>
                    <a:lstStyle/>
                    <a:p>
                      <a:pPr marL="315595" marR="215265" indent="-91440" algn="ctr">
                        <a:lnSpc>
                          <a:spcPct val="106200"/>
                        </a:lnSpc>
                        <a:spcBef>
                          <a:spcPts val="1105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İl ve İlçe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4033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5595" marR="215265" indent="-91440" algn="ctr">
                        <a:lnSpc>
                          <a:spcPct val="106200"/>
                        </a:lnSpc>
                        <a:spcBef>
                          <a:spcPts val="1105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4033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5580" marR="189865" indent="208279">
                        <a:lnSpc>
                          <a:spcPct val="106200"/>
                        </a:lnSpc>
                        <a:spcBef>
                          <a:spcPts val="1105"/>
                        </a:spcBef>
                      </a:pPr>
                      <a:r>
                        <a:rPr sz="1400" b="1" spc="-5" dirty="0">
                          <a:latin typeface="+mn-lt"/>
                        </a:rPr>
                        <a:t>İl/İlçe  </a:t>
                      </a:r>
                      <a:r>
                        <a:rPr sz="1400" b="1" dirty="0">
                          <a:latin typeface="+mn-lt"/>
                        </a:rPr>
                        <a:t>Mer</a:t>
                      </a:r>
                      <a:r>
                        <a:rPr sz="1400" b="1" spc="-55" dirty="0">
                          <a:latin typeface="+mn-lt"/>
                        </a:rPr>
                        <a:t>k</a:t>
                      </a:r>
                      <a:r>
                        <a:rPr sz="1400" b="1" spc="-15" dirty="0">
                          <a:latin typeface="+mn-lt"/>
                        </a:rPr>
                        <a:t>e</a:t>
                      </a:r>
                      <a:r>
                        <a:rPr sz="1400" b="1" spc="-5" dirty="0">
                          <a:latin typeface="+mn-lt"/>
                        </a:rPr>
                        <a:t>z</a:t>
                      </a:r>
                      <a:r>
                        <a:rPr sz="1400" b="1" dirty="0">
                          <a:latin typeface="+mn-lt"/>
                        </a:rPr>
                        <a:t>l</a:t>
                      </a:r>
                      <a:r>
                        <a:rPr sz="1400" b="1" spc="-5" dirty="0">
                          <a:latin typeface="+mn-lt"/>
                        </a:rPr>
                        <a:t>eri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4033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5595" marR="215265" indent="-91440" algn="ctr">
                        <a:lnSpc>
                          <a:spcPct val="106200"/>
                        </a:lnSpc>
                        <a:spcBef>
                          <a:spcPts val="1105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  </a:t>
                      </a:r>
                      <a:r>
                        <a:rPr sz="1400" b="1" spc="-5" dirty="0" err="1" smtClean="0">
                          <a:latin typeface="+mn-lt"/>
                        </a:rPr>
                        <a:t>Belde</a:t>
                      </a:r>
                      <a:r>
                        <a:rPr sz="1400" b="1" spc="-75" dirty="0" smtClean="0">
                          <a:latin typeface="+mn-lt"/>
                        </a:rPr>
                        <a:t> </a:t>
                      </a:r>
                      <a:r>
                        <a:rPr sz="1400" b="1" spc="-10" dirty="0">
                          <a:latin typeface="+mn-lt"/>
                        </a:rPr>
                        <a:t>ve  Köyler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4033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5595" marR="215265" indent="-91440" algn="ctr">
                        <a:lnSpc>
                          <a:spcPct val="106200"/>
                        </a:lnSpc>
                        <a:spcBef>
                          <a:spcPts val="1105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  Yıllık Nüfus Artış Hızı (Binde)</a:t>
                      </a:r>
                      <a:endParaRPr lang="tr-TR" sz="1400" b="1" dirty="0">
                        <a:latin typeface="+mn-lt"/>
                        <a:cs typeface="Calibri"/>
                      </a:endParaRPr>
                    </a:p>
                  </a:txBody>
                  <a:tcPr marL="0" marR="0" marT="1143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880607"/>
                  </a:ext>
                </a:extLst>
              </a:tr>
              <a:tr h="398362">
                <a:tc>
                  <a:txBody>
                    <a:bodyPr/>
                    <a:lstStyle/>
                    <a:p>
                      <a:pPr marL="68580">
                        <a:lnSpc>
                          <a:spcPts val="1850"/>
                        </a:lnSpc>
                      </a:pPr>
                      <a:r>
                        <a:rPr lang="tr-TR" sz="1400" spc="-5" smtClean="0">
                          <a:latin typeface="+mn-lt"/>
                        </a:rPr>
                        <a:t>Merkez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171.752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133.423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38.329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16,4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397500">
                <a:tc>
                  <a:txBody>
                    <a:bodyPr/>
                    <a:lstStyle/>
                    <a:p>
                      <a:pPr marL="68580">
                        <a:lnSpc>
                          <a:spcPts val="1850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Adaklı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3.123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24,8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82171"/>
                  </a:ext>
                </a:extLst>
              </a:tr>
              <a:tr h="460445">
                <a:tc>
                  <a:txBody>
                    <a:bodyPr/>
                    <a:lstStyle/>
                    <a:p>
                      <a:pPr marL="68580">
                        <a:lnSpc>
                          <a:spcPts val="1850"/>
                        </a:lnSpc>
                      </a:pPr>
                      <a:r>
                        <a:rPr lang="tr-TR" sz="1400" spc="-15" dirty="0" smtClean="0">
                          <a:latin typeface="+mn-lt"/>
                        </a:rPr>
                        <a:t>Genç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20.881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11.876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35,2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623769"/>
                  </a:ext>
                </a:extLst>
              </a:tr>
              <a:tr h="460445">
                <a:tc>
                  <a:txBody>
                    <a:bodyPr/>
                    <a:lstStyle/>
                    <a:p>
                      <a:pPr marL="68580">
                        <a:lnSpc>
                          <a:spcPts val="1850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Karlıova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27.083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8.304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18.779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44,3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308159"/>
                  </a:ext>
                </a:extLst>
              </a:tr>
              <a:tr h="460445">
                <a:tc>
                  <a:txBody>
                    <a:bodyPr/>
                    <a:lstStyle/>
                    <a:p>
                      <a:pPr marL="68580">
                        <a:lnSpc>
                          <a:spcPts val="1850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Kiğı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4.684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2.773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24,7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4740350"/>
                  </a:ext>
                </a:extLst>
              </a:tr>
              <a:tr h="460445">
                <a:tc>
                  <a:txBody>
                    <a:bodyPr/>
                    <a:lstStyle/>
                    <a:p>
                      <a:pPr marL="68580">
                        <a:lnSpc>
                          <a:spcPts val="1850"/>
                        </a:lnSpc>
                      </a:pPr>
                      <a:r>
                        <a:rPr lang="tr-TR" sz="1400" spc="-20" dirty="0" smtClean="0">
                          <a:latin typeface="+mn-lt"/>
                        </a:rPr>
                        <a:t>Solhan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33.491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20.410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13.081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14,3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014048"/>
                  </a:ext>
                </a:extLst>
              </a:tr>
              <a:tr h="460445">
                <a:tc>
                  <a:txBody>
                    <a:bodyPr/>
                    <a:lstStyle/>
                    <a:p>
                      <a:pPr marL="68580">
                        <a:lnSpc>
                          <a:spcPts val="1850"/>
                        </a:lnSpc>
                      </a:pPr>
                      <a:r>
                        <a:rPr lang="tr-TR" sz="1400" spc="-10" dirty="0" smtClean="0">
                          <a:latin typeface="+mn-lt"/>
                        </a:rPr>
                        <a:t>Yayladere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945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49,4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717420"/>
                  </a:ext>
                </a:extLst>
              </a:tr>
              <a:tr h="460445">
                <a:tc>
                  <a:txBody>
                    <a:bodyPr/>
                    <a:lstStyle/>
                    <a:p>
                      <a:pPr marL="68580">
                        <a:lnSpc>
                          <a:spcPts val="1850"/>
                        </a:lnSpc>
                      </a:pPr>
                      <a:r>
                        <a:rPr lang="tr-TR" sz="1400" spc="-10" dirty="0" smtClean="0">
                          <a:latin typeface="+mn-lt"/>
                        </a:rPr>
                        <a:t>Yedisu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1.470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20,2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102291"/>
                  </a:ext>
                </a:extLst>
              </a:tr>
              <a:tr h="460445">
                <a:tc>
                  <a:txBody>
                    <a:bodyPr/>
                    <a:lstStyle/>
                    <a:p>
                      <a:pPr marL="68580">
                        <a:lnSpc>
                          <a:spcPts val="1855"/>
                        </a:lnSpc>
                      </a:pPr>
                      <a:r>
                        <a:rPr lang="tr-TR" sz="1400" b="1" spc="-5" dirty="0" smtClean="0">
                          <a:solidFill>
                            <a:srgbClr val="FF0000"/>
                          </a:solidFill>
                          <a:latin typeface="+mn-lt"/>
                        </a:rPr>
                        <a:t>Bingöl</a:t>
                      </a:r>
                      <a:endParaRPr sz="14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282.556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191.329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91.227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-</a:t>
                      </a:r>
                      <a:r>
                        <a:rPr lang="tr-TR" sz="14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2,0</a:t>
                      </a:r>
                      <a:endParaRPr lang="tr-TR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0279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71" y="1359558"/>
            <a:ext cx="4744621" cy="47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0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8"/>
          <p:cNvSpPr txBox="1"/>
          <p:nvPr/>
        </p:nvSpPr>
        <p:spPr>
          <a:xfrm>
            <a:off x="5786522" y="961953"/>
            <a:ext cx="5659559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Barajlar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3"/>
          <p:cNvSpPr txBox="1"/>
          <p:nvPr/>
        </p:nvSpPr>
        <p:spPr>
          <a:xfrm>
            <a:off x="806826" y="5168736"/>
            <a:ext cx="4831974" cy="1025922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101600" rIns="0" bIns="0" rtlCol="0">
            <a:spAutoFit/>
          </a:bodyPr>
          <a:lstStyle/>
          <a:p>
            <a:pPr marL="289560" marR="239395" lvl="0" indent="-635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2018-2023 yılları arasında 14.223.365 </a:t>
            </a:r>
            <a:r>
              <a:rPr kumimoji="0" lang="tr-T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Mwe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elektrik</a:t>
            </a:r>
            <a:r>
              <a:rPr kumimoji="0" sz="2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üretimi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gerçekleşmiştir.  </a:t>
            </a:r>
            <a:r>
              <a:rPr kumimoji="0" lang="tr-TR" sz="20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                       </a:t>
            </a:r>
            <a:r>
              <a:rPr kumimoji="0" sz="20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Türkiye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üretiminin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lang="tr-TR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69’u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lang="tr-TR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.)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Enerji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23" y="1431282"/>
            <a:ext cx="5659558" cy="35476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5" name="Grafik 14" title="2020"/>
          <p:cNvGraphicFramePr/>
          <p:nvPr>
            <p:extLst>
              <p:ext uri="{D42A27DB-BD31-4B8C-83A1-F6EECF244321}">
                <p14:modId xmlns:p14="http://schemas.microsoft.com/office/powerpoint/2010/main" val="4127525099"/>
              </p:ext>
            </p:extLst>
          </p:nvPr>
        </p:nvGraphicFramePr>
        <p:xfrm>
          <a:off x="807868" y="1431282"/>
          <a:ext cx="4830932" cy="3547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object 8"/>
          <p:cNvSpPr txBox="1"/>
          <p:nvPr/>
        </p:nvSpPr>
        <p:spPr>
          <a:xfrm>
            <a:off x="806826" y="961953"/>
            <a:ext cx="4831974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Barajlardan</a:t>
            </a:r>
            <a:r>
              <a:rPr kumimoji="0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Üretilen </a:t>
            </a:r>
            <a:r>
              <a:rPr kumimoji="0" sz="1600" b="1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Elektrik</a:t>
            </a:r>
            <a:r>
              <a:rPr kumimoji="0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Miktarı (</a:t>
            </a:r>
            <a:r>
              <a:rPr kumimoji="0" lang="tr-TR" sz="1600" b="1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MWe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3"/>
          <p:cNvSpPr txBox="1"/>
          <p:nvPr/>
        </p:nvSpPr>
        <p:spPr>
          <a:xfrm>
            <a:off x="5786522" y="5168736"/>
            <a:ext cx="5659559" cy="1025922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101600" rIns="0" bIns="0" rtlCol="0">
            <a:spAutoFit/>
          </a:bodyPr>
          <a:lstStyle/>
          <a:p>
            <a:pPr marL="289560" marR="239395" lvl="0" indent="-635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İlimizde Toplam 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27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Adet (18 Adet Fizibilite+2 Adet İnşaat + 7 Adet İşletme) 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HES,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Adet GES santrali mevcuttur. </a:t>
            </a:r>
          </a:p>
        </p:txBody>
      </p:sp>
      <p:sp>
        <p:nvSpPr>
          <p:cNvPr id="18" name="object 15"/>
          <p:cNvSpPr txBox="1"/>
          <p:nvPr/>
        </p:nvSpPr>
        <p:spPr>
          <a:xfrm>
            <a:off x="9728959" y="4675252"/>
            <a:ext cx="1690488" cy="265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3429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Yukarı Kaleköy Barajı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599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8"/>
          <p:cNvSpPr txBox="1"/>
          <p:nvPr/>
        </p:nvSpPr>
        <p:spPr>
          <a:xfrm>
            <a:off x="693562" y="697940"/>
            <a:ext cx="10822632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İli Yıllara Göre Elektrik Tüketim Grafiği (MWH)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Enerji</a:t>
            </a:r>
          </a:p>
        </p:txBody>
      </p:sp>
      <p:graphicFrame>
        <p:nvGraphicFramePr>
          <p:cNvPr id="7" name="Grafi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256355"/>
              </p:ext>
            </p:extLst>
          </p:nvPr>
        </p:nvGraphicFramePr>
        <p:xfrm>
          <a:off x="693562" y="984545"/>
          <a:ext cx="10822632" cy="5360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97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8"/>
          <p:cNvSpPr txBox="1"/>
          <p:nvPr/>
        </p:nvSpPr>
        <p:spPr>
          <a:xfrm>
            <a:off x="677201" y="996502"/>
            <a:ext cx="10844049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Fırat </a:t>
            </a: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EDAŞ</a:t>
            </a:r>
            <a:r>
              <a:rPr lang="tr-TR" sz="1600" b="1" spc="-15" dirty="0" smtClean="0">
                <a:solidFill>
                  <a:prstClr val="white"/>
                </a:solidFill>
                <a:latin typeface="Calibri"/>
                <a:cs typeface="Calibri"/>
              </a:rPr>
              <a:t> </a:t>
            </a: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Yatırımları (2005-2023)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Enerji</a:t>
            </a:r>
          </a:p>
        </p:txBody>
      </p:sp>
      <p:graphicFrame>
        <p:nvGraphicFramePr>
          <p:cNvPr id="8" name="İçerik Yer Tutucus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4652775"/>
              </p:ext>
            </p:extLst>
          </p:nvPr>
        </p:nvGraphicFramePr>
        <p:xfrm>
          <a:off x="1463888" y="1341120"/>
          <a:ext cx="9283336" cy="5108156"/>
        </p:xfrm>
        <a:graphic>
          <a:graphicData uri="http://schemas.openxmlformats.org/drawingml/2006/table">
            <a:tbl>
              <a:tblPr/>
              <a:tblGrid>
                <a:gridCol w="4223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6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3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5056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Yılı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 Tutarı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Devreye Alınma Tarihi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2.023.391 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31.12.2005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1.597.381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31.12.2006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3.698.021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31.12.2007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4.829.354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31.12.2008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5.257.717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31.12.2009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8.578.170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31.12.2010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3.588.580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31.12.2011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10.937.801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31.12.2012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17.946.309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31.12.2013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6.589.603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31.12.2014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9.432.660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31.12.2015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15.903.091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31.12.2016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11.901.167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31.12.2017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21.926.531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31.12.2018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12.408.817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31.12.2019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12.776.437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31.12.2020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32.787.096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31.12.2021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53.014.296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30.12.2022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101.840.133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31.12.2023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468173"/>
                  </a:ext>
                </a:extLst>
              </a:tr>
              <a:tr h="222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 Proje Bedeli</a:t>
                      </a: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337.036.555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0" marR="6370" marT="6370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4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8"/>
          <p:cNvSpPr txBox="1"/>
          <p:nvPr/>
        </p:nvSpPr>
        <p:spPr>
          <a:xfrm>
            <a:off x="700584" y="961953"/>
            <a:ext cx="5659559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Doğal Gaz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Enerji</a:t>
            </a:r>
          </a:p>
        </p:txBody>
      </p:sp>
      <p:sp>
        <p:nvSpPr>
          <p:cNvPr id="12" name="object 8"/>
          <p:cNvSpPr txBox="1"/>
          <p:nvPr/>
        </p:nvSpPr>
        <p:spPr>
          <a:xfrm>
            <a:off x="6529868" y="961953"/>
            <a:ext cx="5017408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Güneş Enerjisi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53"/>
          <p:cNvSpPr txBox="1"/>
          <p:nvPr/>
        </p:nvSpPr>
        <p:spPr>
          <a:xfrm>
            <a:off x="700584" y="1356770"/>
            <a:ext cx="5659558" cy="2119170"/>
          </a:xfrm>
          <a:prstGeom prst="rect">
            <a:avLst/>
          </a:prstGeom>
          <a:ln w="19050">
            <a:solidFill>
              <a:srgbClr val="BCD6ED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377190" marR="85090" lvl="0" indent="-285750" algn="just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EPDK tarafından verilen 23/07/2014 tarih ve dağ/5142-1/358 numaralı dağıtım lisansları 30 yıl geçerlidir.</a:t>
            </a:r>
          </a:p>
          <a:p>
            <a:pPr marL="377190" marR="85090" lvl="0" indent="-285750" algn="just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Altyapı çalışmalarına 01.05.2016 tarihinde Bingöl şehrinde başlanmıştır.</a:t>
            </a:r>
          </a:p>
          <a:p>
            <a:pPr marL="377190" marR="85090" lvl="0" indent="-285750" algn="just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Bingöl şehrine 16.10.2016  tarihinde doğal gaz arz işlemi yapılmıştır.</a:t>
            </a:r>
          </a:p>
          <a:p>
            <a:pPr marL="377190" marR="85090" lvl="0" indent="-285750" algn="just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Bingöl ilinde tamamlanan toplam altyapı yatırımı </a:t>
            </a:r>
            <a:r>
              <a:rPr kumimoji="0" lang="tr-TR" sz="16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35.567.565 </a:t>
            </a:r>
            <a:r>
              <a:rPr kumimoji="0" lang="tr-TR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TL’dir.</a:t>
            </a:r>
          </a:p>
        </p:txBody>
      </p:sp>
      <p:sp>
        <p:nvSpPr>
          <p:cNvPr id="16" name="object 53"/>
          <p:cNvSpPr txBox="1"/>
          <p:nvPr/>
        </p:nvSpPr>
        <p:spPr>
          <a:xfrm>
            <a:off x="700584" y="3735994"/>
            <a:ext cx="5659558" cy="587981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 w="9144">
            <a:noFill/>
          </a:ln>
        </p:spPr>
        <p:txBody>
          <a:bodyPr vert="horz" wrap="square" lIns="0" tIns="33655" rIns="0" bIns="0" rtlCol="0">
            <a:spAutoFit/>
          </a:bodyPr>
          <a:lstStyle/>
          <a:p>
            <a:pPr marL="91440" marR="85090" lvl="0" indent="0" algn="just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Bingöl İlinde </a:t>
            </a:r>
            <a:r>
              <a:rPr kumimoji="0" lang="tr-TR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2023 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Yılı Sonu İtibariyle </a:t>
            </a:r>
            <a:r>
              <a:rPr kumimoji="0" lang="tr-TR" sz="18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43.800 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Aboneye Doğal Gaz Hizmeti Verilmiştir.</a:t>
            </a:r>
          </a:p>
        </p:txBody>
      </p:sp>
      <p:sp>
        <p:nvSpPr>
          <p:cNvPr id="10" name="object 8"/>
          <p:cNvSpPr txBox="1"/>
          <p:nvPr/>
        </p:nvSpPr>
        <p:spPr>
          <a:xfrm>
            <a:off x="700584" y="4547743"/>
            <a:ext cx="5659558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Biyokütle</a:t>
            </a:r>
            <a:r>
              <a:rPr kumimoji="0" lang="tr-TR" sz="16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Tesisleri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4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842036"/>
              </p:ext>
            </p:extLst>
          </p:nvPr>
        </p:nvGraphicFramePr>
        <p:xfrm>
          <a:off x="700584" y="4866398"/>
          <a:ext cx="5659558" cy="14784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1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7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8722">
                <a:tc gridSpan="2"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ITC ENERJİ ÜRETİM (SERBEST ÜRETİCİ)</a:t>
                      </a:r>
                    </a:p>
                    <a:p>
                      <a:pPr marL="1016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ENFAŞ</a:t>
                      </a:r>
                      <a:r>
                        <a:rPr lang="tr-TR" sz="1400" baseline="0" dirty="0">
                          <a:latin typeface="+mn-lt"/>
                          <a:cs typeface="Calibri"/>
                        </a:rPr>
                        <a:t> ENERJİ ELEKTRİK ÜRETİM A.Ş (SERBEST ÜRETİCİ)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  <a:p>
                      <a:pPr marL="1016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0" marR="0" marT="7493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700" dirty="0">
                        <a:latin typeface="Calibri"/>
                        <a:cs typeface="Calibri"/>
                      </a:endParaRPr>
                    </a:p>
                  </a:txBody>
                  <a:tcPr marL="0" marR="0" marT="7493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756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lang="tr-TR" sz="1400" spc="-5" dirty="0">
                          <a:latin typeface="+mn-lt"/>
                          <a:cs typeface="Calibri"/>
                        </a:rPr>
                        <a:t>Toplam</a:t>
                      </a:r>
                      <a:r>
                        <a:rPr lang="tr-TR" sz="1400" spc="-5" baseline="0" dirty="0">
                          <a:latin typeface="+mn-lt"/>
                          <a:cs typeface="Calibri"/>
                        </a:rPr>
                        <a:t> Üretim Kapasitesi</a:t>
                      </a:r>
                      <a:endParaRPr lang="tr-TR" sz="1400" spc="-5" dirty="0">
                        <a:latin typeface="+mn-lt"/>
                        <a:cs typeface="Calibri"/>
                      </a:endParaRPr>
                    </a:p>
                  </a:txBody>
                  <a:tcPr marL="0" marR="0" marT="7493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7,985 MW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74930" marB="0" anchor="ctr">
                    <a:lnL w="12700">
                      <a:solidFill>
                        <a:srgbClr val="9DC3E6"/>
                      </a:solidFill>
                      <a:prstDash val="solid"/>
                    </a:lnL>
                    <a:lnR w="12700">
                      <a:solidFill>
                        <a:srgbClr val="9DC3E6"/>
                      </a:solidFill>
                      <a:prstDash val="solid"/>
                    </a:lnR>
                    <a:lnT w="12700">
                      <a:solidFill>
                        <a:srgbClr val="9DC3E6"/>
                      </a:solidFill>
                      <a:prstDash val="solid"/>
                    </a:lnT>
                    <a:lnB w="12700">
                      <a:solidFill>
                        <a:srgbClr val="9DC3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574244"/>
              </p:ext>
            </p:extLst>
          </p:nvPr>
        </p:nvGraphicFramePr>
        <p:xfrm>
          <a:off x="6529868" y="1356770"/>
          <a:ext cx="5017408" cy="1557118"/>
        </p:xfrm>
        <a:graphic>
          <a:graphicData uri="http://schemas.openxmlformats.org/drawingml/2006/table">
            <a:tbl>
              <a:tblPr/>
              <a:tblGrid>
                <a:gridCol w="2451005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2566403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778559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Proje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Kurulu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Gücü</a:t>
                      </a:r>
                    </a:p>
                  </a:txBody>
                  <a:tcPr marL="0" marR="0" marT="7493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lang="tr-TR" sz="1400" spc="0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MW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7493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101471"/>
                  </a:ext>
                </a:extLst>
              </a:tr>
              <a:tr h="778559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Üretim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Kapasitesi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7493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36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lang="tr-TR" sz="1400" dirty="0">
                          <a:latin typeface="Calibri"/>
                          <a:cs typeface="Calibri"/>
                        </a:rPr>
                        <a:t>000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.000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kWh/yıl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7493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419698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68" y="3170424"/>
            <a:ext cx="5017408" cy="317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2"/>
          <p:cNvSpPr txBox="1"/>
          <p:nvPr/>
        </p:nvSpPr>
        <p:spPr>
          <a:xfrm>
            <a:off x="695738" y="2945892"/>
            <a:ext cx="10843591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429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Havaalanı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Ulaşım</a:t>
            </a:r>
          </a:p>
        </p:txBody>
      </p:sp>
      <p:sp>
        <p:nvSpPr>
          <p:cNvPr id="12" name="object 10"/>
          <p:cNvSpPr txBox="1"/>
          <p:nvPr/>
        </p:nvSpPr>
        <p:spPr>
          <a:xfrm>
            <a:off x="8458559" y="984044"/>
            <a:ext cx="3080769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Bölünmüş Yol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31" y="3391072"/>
            <a:ext cx="4458997" cy="2763973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sp>
        <p:nvSpPr>
          <p:cNvPr id="16" name="object 14"/>
          <p:cNvSpPr txBox="1"/>
          <p:nvPr/>
        </p:nvSpPr>
        <p:spPr>
          <a:xfrm>
            <a:off x="10120543" y="5853650"/>
            <a:ext cx="1392151" cy="265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Havaalanı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0"/>
          <p:cNvSpPr txBox="1"/>
          <p:nvPr/>
        </p:nvSpPr>
        <p:spPr>
          <a:xfrm>
            <a:off x="695738" y="988598"/>
            <a:ext cx="3037703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Karayolları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5" name="Grafik 14"/>
          <p:cNvGraphicFramePr>
            <a:graphicFrameLocks/>
          </p:cNvGraphicFramePr>
          <p:nvPr>
            <p:extLst/>
          </p:nvPr>
        </p:nvGraphicFramePr>
        <p:xfrm>
          <a:off x="3814439" y="682116"/>
          <a:ext cx="4563122" cy="226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Tablo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963024"/>
              </p:ext>
            </p:extLst>
          </p:nvPr>
        </p:nvGraphicFramePr>
        <p:xfrm>
          <a:off x="692458" y="1371211"/>
          <a:ext cx="3040983" cy="1409706"/>
        </p:xfrm>
        <a:graphic>
          <a:graphicData uri="http://schemas.openxmlformats.org/drawingml/2006/table">
            <a:tbl>
              <a:tblPr/>
              <a:tblGrid>
                <a:gridCol w="1711707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1329276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345291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400" spc="-10" dirty="0"/>
                        <a:t>Devlet</a:t>
                      </a:r>
                      <a:r>
                        <a:rPr sz="1400" spc="15" dirty="0"/>
                        <a:t> </a:t>
                      </a:r>
                      <a:r>
                        <a:rPr sz="1400" spc="-20" dirty="0"/>
                        <a:t>Yolları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tr-TR" sz="1400" spc="-5" dirty="0"/>
                        <a:t>222 km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101471"/>
                  </a:ext>
                </a:extLst>
              </a:tr>
              <a:tr h="354498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spc="-5" dirty="0"/>
                        <a:t>İl</a:t>
                      </a:r>
                      <a:r>
                        <a:rPr sz="1400" spc="-15" dirty="0"/>
                        <a:t> </a:t>
                      </a:r>
                      <a:r>
                        <a:rPr sz="1400" spc="-20" dirty="0"/>
                        <a:t>Yolları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tr-TR" sz="1400" spc="-5" dirty="0"/>
                        <a:t>379 km 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419698"/>
                  </a:ext>
                </a:extLst>
              </a:tr>
              <a:tr h="355419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20" dirty="0"/>
                        <a:t>Köy</a:t>
                      </a:r>
                      <a:r>
                        <a:rPr sz="1400" spc="10" dirty="0"/>
                        <a:t> </a:t>
                      </a:r>
                      <a:r>
                        <a:rPr sz="1400" spc="-20" dirty="0"/>
                        <a:t>Yolları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tr-TR" sz="1400" spc="-5" dirty="0"/>
                        <a:t>3.400 km 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12550"/>
                  </a:ext>
                </a:extLst>
              </a:tr>
              <a:tr h="354498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spc="-30" dirty="0"/>
                        <a:t>Toplam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tr-TR" sz="1400" spc="-5" dirty="0" smtClean="0"/>
                        <a:t>4.001 </a:t>
                      </a:r>
                      <a:r>
                        <a:rPr lang="tr-TR" sz="1400" spc="-5" dirty="0"/>
                        <a:t>km</a:t>
                      </a:r>
                      <a:endParaRPr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624476"/>
                  </a:ext>
                </a:extLst>
              </a:tr>
            </a:tbl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602445"/>
              </p:ext>
            </p:extLst>
          </p:nvPr>
        </p:nvGraphicFramePr>
        <p:xfrm>
          <a:off x="8458559" y="1371212"/>
          <a:ext cx="3080769" cy="1409707"/>
        </p:xfrm>
        <a:graphic>
          <a:graphicData uri="http://schemas.openxmlformats.org/drawingml/2006/table">
            <a:tbl>
              <a:tblPr/>
              <a:tblGrid>
                <a:gridCol w="1734102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1346667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420147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tr-TR" sz="1400" spc="-10" dirty="0"/>
                        <a:t>2002 Yılına Kadar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tr-TR" sz="1400" spc="-5" dirty="0"/>
                        <a:t>5 km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2476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101471"/>
                  </a:ext>
                </a:extLst>
              </a:tr>
              <a:tr h="557089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tr-TR" sz="1400" spc="-5" dirty="0" smtClean="0"/>
                        <a:t>2003-2023 </a:t>
                      </a:r>
                      <a:r>
                        <a:rPr lang="tr-TR" sz="1400" spc="-5" dirty="0"/>
                        <a:t>Yılları</a:t>
                      </a:r>
                      <a:r>
                        <a:rPr lang="tr-TR" sz="1400" spc="-5" baseline="0" dirty="0"/>
                        <a:t> arasında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tr-TR" sz="1400" spc="-5" dirty="0" smtClean="0"/>
                        <a:t>230 </a:t>
                      </a:r>
                      <a:r>
                        <a:rPr lang="tr-TR" sz="1400" spc="-5" dirty="0"/>
                        <a:t>km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419698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tr-TR" sz="1400" spc="-20" dirty="0"/>
                        <a:t>Toplam Bölünmüş Yol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tr-TR" sz="1400" spc="-5" dirty="0" smtClean="0"/>
                        <a:t>235 </a:t>
                      </a:r>
                      <a:r>
                        <a:rPr lang="tr-TR" sz="1400" spc="-5" dirty="0"/>
                        <a:t>km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12550"/>
                  </a:ext>
                </a:extLst>
              </a:tr>
            </a:tbl>
          </a:graphicData>
        </a:graphic>
      </p:graphicFrame>
      <p:graphicFrame>
        <p:nvGraphicFramePr>
          <p:cNvPr id="5" name="Grafik 4"/>
          <p:cNvGraphicFramePr/>
          <p:nvPr>
            <p:extLst>
              <p:ext uri="{D42A27DB-BD31-4B8C-83A1-F6EECF244321}">
                <p14:modId xmlns:p14="http://schemas.microsoft.com/office/powerpoint/2010/main" val="1755706389"/>
              </p:ext>
            </p:extLst>
          </p:nvPr>
        </p:nvGraphicFramePr>
        <p:xfrm>
          <a:off x="621437" y="3226098"/>
          <a:ext cx="6568503" cy="2928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472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/>
          <p:nvPr/>
        </p:nvSpPr>
        <p:spPr>
          <a:xfrm>
            <a:off x="6344018" y="972360"/>
            <a:ext cx="5191815" cy="276999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0480" rIns="0" bIns="0" rtlCol="0" anchor="ctr">
            <a:spAutoFit/>
          </a:bodyPr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56230" algn="l"/>
              </a:tabLst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Köydes </a:t>
            </a:r>
            <a:r>
              <a:rPr kumimoji="0" sz="1600" b="1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Ödeneklerinin</a:t>
            </a:r>
            <a:r>
              <a:rPr kumimoji="0" sz="16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Dağılımı</a:t>
            </a: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₺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</a:t>
            </a: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693140" y="972360"/>
            <a:ext cx="5483541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Köy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2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Yolları</a:t>
            </a:r>
            <a:r>
              <a:rPr kumimoji="0" lang="tr-TR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km</a:t>
            </a:r>
            <a:r>
              <a:rPr kumimoji="0" sz="16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Ulaşım</a:t>
            </a:r>
          </a:p>
        </p:txBody>
      </p:sp>
      <p:graphicFrame>
        <p:nvGraphicFramePr>
          <p:cNvPr id="9" name="Grafi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204543"/>
              </p:ext>
            </p:extLst>
          </p:nvPr>
        </p:nvGraphicFramePr>
        <p:xfrm>
          <a:off x="6344018" y="1497005"/>
          <a:ext cx="5191815" cy="4576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70975"/>
              </p:ext>
            </p:extLst>
          </p:nvPr>
        </p:nvGraphicFramePr>
        <p:xfrm>
          <a:off x="693140" y="1497002"/>
          <a:ext cx="5483542" cy="4168691"/>
        </p:xfrm>
        <a:graphic>
          <a:graphicData uri="http://schemas.openxmlformats.org/drawingml/2006/table">
            <a:tbl>
              <a:tblPr/>
              <a:tblGrid>
                <a:gridCol w="1502475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1440832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250533">
                  <a:extLst>
                    <a:ext uri="{9D8B030D-6E8A-4147-A177-3AD203B41FA5}">
                      <a16:colId xmlns:a16="http://schemas.microsoft.com/office/drawing/2014/main" val="3847709671"/>
                    </a:ext>
                  </a:extLst>
                </a:gridCol>
                <a:gridCol w="1289702">
                  <a:extLst>
                    <a:ext uri="{9D8B030D-6E8A-4147-A177-3AD203B41FA5}">
                      <a16:colId xmlns:a16="http://schemas.microsoft.com/office/drawing/2014/main" val="1501939229"/>
                    </a:ext>
                  </a:extLst>
                </a:gridCol>
              </a:tblGrid>
              <a:tr h="343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b="1" dirty="0">
                          <a:latin typeface="+mn-lt"/>
                        </a:rPr>
                        <a:t>İl </a:t>
                      </a:r>
                      <a:r>
                        <a:rPr sz="1400" b="1" spc="-15" dirty="0">
                          <a:latin typeface="+mn-lt"/>
                        </a:rPr>
                        <a:t>Özel</a:t>
                      </a:r>
                      <a:r>
                        <a:rPr sz="1400" b="1" spc="-40" dirty="0">
                          <a:latin typeface="+mn-lt"/>
                        </a:rPr>
                        <a:t> </a:t>
                      </a:r>
                      <a:r>
                        <a:rPr sz="1400" b="1" spc="-5" dirty="0">
                          <a:latin typeface="+mn-lt"/>
                        </a:rPr>
                        <a:t>İdaresi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96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337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b="1" spc="-15" dirty="0">
                          <a:latin typeface="+mn-lt"/>
                        </a:rPr>
                        <a:t>Köydes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96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384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b="1" spc="-30" dirty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96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101471"/>
                  </a:ext>
                </a:extLst>
              </a:tr>
              <a:tr h="34661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dirty="0">
                          <a:latin typeface="+mn-lt"/>
                        </a:rPr>
                        <a:t>BSK</a:t>
                      </a:r>
                      <a:r>
                        <a:rPr sz="1400" spc="-20" dirty="0">
                          <a:latin typeface="+mn-lt"/>
                        </a:rPr>
                        <a:t> </a:t>
                      </a:r>
                      <a:r>
                        <a:rPr sz="1400" spc="-10" dirty="0">
                          <a:latin typeface="+mn-lt"/>
                        </a:rPr>
                        <a:t>Asfalt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159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419698"/>
                  </a:ext>
                </a:extLst>
              </a:tr>
              <a:tr h="34754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dirty="0">
                          <a:latin typeface="+mn-lt"/>
                        </a:rPr>
                        <a:t>1. </a:t>
                      </a:r>
                      <a:r>
                        <a:rPr sz="1400" spc="-15" dirty="0">
                          <a:latin typeface="+mn-lt"/>
                        </a:rPr>
                        <a:t>Kat</a:t>
                      </a:r>
                      <a:r>
                        <a:rPr sz="1400" spc="-35" dirty="0">
                          <a:latin typeface="+mn-lt"/>
                        </a:rPr>
                        <a:t> </a:t>
                      </a:r>
                      <a:r>
                        <a:rPr sz="1400" spc="-10" dirty="0">
                          <a:latin typeface="+mn-lt"/>
                        </a:rPr>
                        <a:t>Asfalt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</a:rPr>
                        <a:t>16,5</a:t>
                      </a:r>
                      <a:endParaRPr lang="tr-TR"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16,5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12550"/>
                  </a:ext>
                </a:extLst>
              </a:tr>
              <a:tr h="34754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dirty="0">
                          <a:latin typeface="+mn-lt"/>
                        </a:rPr>
                        <a:t>2. </a:t>
                      </a:r>
                      <a:r>
                        <a:rPr sz="1400" spc="-15" dirty="0">
                          <a:latin typeface="+mn-lt"/>
                        </a:rPr>
                        <a:t>Kat</a:t>
                      </a:r>
                      <a:r>
                        <a:rPr sz="1400" spc="-35" dirty="0">
                          <a:latin typeface="+mn-lt"/>
                        </a:rPr>
                        <a:t> </a:t>
                      </a:r>
                      <a:r>
                        <a:rPr sz="1400" spc="-10" dirty="0">
                          <a:latin typeface="+mn-lt"/>
                        </a:rPr>
                        <a:t>Asfalt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25,40</a:t>
                      </a:r>
                      <a:endParaRPr lang="tr-TR"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25,40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11683"/>
                  </a:ext>
                </a:extLst>
              </a:tr>
              <a:tr h="34754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10" dirty="0">
                          <a:latin typeface="+mn-lt"/>
                        </a:rPr>
                        <a:t>Asfalt</a:t>
                      </a:r>
                      <a:r>
                        <a:rPr sz="1400" spc="-30" dirty="0">
                          <a:latin typeface="+mn-lt"/>
                        </a:rPr>
                        <a:t> </a:t>
                      </a:r>
                      <a:r>
                        <a:rPr sz="1400" spc="-35" dirty="0">
                          <a:latin typeface="+mn-lt"/>
                        </a:rPr>
                        <a:t>Yama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23,0 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23,0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553080"/>
                  </a:ext>
                </a:extLst>
              </a:tr>
              <a:tr h="34754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10" dirty="0">
                          <a:latin typeface="+mn-lt"/>
                        </a:rPr>
                        <a:t>Stabilize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01445"/>
                  </a:ext>
                </a:extLst>
              </a:tr>
              <a:tr h="34754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 err="1">
                          <a:latin typeface="+mn-lt"/>
                        </a:rPr>
                        <a:t>Onarım</a:t>
                      </a:r>
                      <a:r>
                        <a:rPr lang="tr-TR" sz="1400" spc="-5" dirty="0">
                          <a:latin typeface="+mn-lt"/>
                        </a:rPr>
                        <a:t>+</a:t>
                      </a:r>
                      <a:r>
                        <a:rPr lang="tr-TR" sz="1400" spc="-5" dirty="0" err="1">
                          <a:latin typeface="+mn-lt"/>
                        </a:rPr>
                        <a:t>Reglaj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3.170,0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251,00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3.421,00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882183"/>
                  </a:ext>
                </a:extLst>
              </a:tr>
              <a:tr h="34754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35" dirty="0" err="1">
                          <a:latin typeface="+mn-lt"/>
                        </a:rPr>
                        <a:t>Yeni</a:t>
                      </a:r>
                      <a:r>
                        <a:rPr sz="1400" spc="-5" dirty="0">
                          <a:latin typeface="+mn-lt"/>
                        </a:rPr>
                        <a:t> </a:t>
                      </a:r>
                      <a:r>
                        <a:rPr sz="1400" spc="-50" dirty="0" err="1">
                          <a:latin typeface="+mn-lt"/>
                        </a:rPr>
                        <a:t>Yol</a:t>
                      </a:r>
                      <a:r>
                        <a:rPr lang="tr-TR" sz="1400" spc="-50" dirty="0">
                          <a:latin typeface="+mn-lt"/>
                        </a:rPr>
                        <a:t> (Tesviye)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765386"/>
                  </a:ext>
                </a:extLst>
              </a:tr>
              <a:tr h="348484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spc="-15" dirty="0">
                          <a:latin typeface="+mn-lt"/>
                        </a:rPr>
                        <a:t>Menfez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6,0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6,0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03059"/>
                  </a:ext>
                </a:extLst>
              </a:tr>
              <a:tr h="34754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10" dirty="0">
                          <a:latin typeface="+mn-lt"/>
                        </a:rPr>
                        <a:t>İstinat Duvarı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</a:p>
                  </a:txBody>
                  <a:tcPr marL="0" marR="0" marT="222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198489"/>
                  </a:ext>
                </a:extLst>
              </a:tr>
              <a:tr h="348484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spc="-15" dirty="0">
                          <a:latin typeface="+mn-lt"/>
                        </a:rPr>
                        <a:t>Köprü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  <a:endParaRPr sz="14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131523"/>
                  </a:ext>
                </a:extLst>
              </a:tr>
              <a:tr h="348484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spc="-10" dirty="0">
                          <a:latin typeface="+mn-lt"/>
                        </a:rPr>
                        <a:t>Kilitli</a:t>
                      </a:r>
                      <a:r>
                        <a:rPr sz="1400" spc="5" dirty="0">
                          <a:latin typeface="+mn-lt"/>
                        </a:rPr>
                        <a:t> </a:t>
                      </a:r>
                      <a:r>
                        <a:rPr sz="1400" spc="-25" dirty="0">
                          <a:latin typeface="+mn-lt"/>
                        </a:rPr>
                        <a:t>Parke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baseline="20833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-</a:t>
                      </a:r>
                      <a:endParaRPr sz="1400" baseline="20833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24.200 m³</a:t>
                      </a:r>
                      <a:endParaRPr lang="tr-TR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24.200 m³</a:t>
                      </a:r>
                      <a:endParaRPr kumimoji="0" lang="tr-T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320906"/>
                  </a:ext>
                </a:extLst>
              </a:tr>
            </a:tbl>
          </a:graphicData>
        </a:graphic>
      </p:graphicFrame>
      <p:sp>
        <p:nvSpPr>
          <p:cNvPr id="10" name="object 8"/>
          <p:cNvSpPr txBox="1"/>
          <p:nvPr/>
        </p:nvSpPr>
        <p:spPr>
          <a:xfrm>
            <a:off x="678284" y="5765433"/>
            <a:ext cx="5498397" cy="308417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 w="9144">
            <a:noFill/>
          </a:ln>
        </p:spPr>
        <p:txBody>
          <a:bodyPr vert="horz" wrap="square" lIns="0" tIns="3111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Köy Yollarımızın 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Toplam </a:t>
            </a:r>
            <a:r>
              <a:rPr kumimoji="0" lang="tr-TR" sz="18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2.182 </a:t>
            </a:r>
            <a:r>
              <a:rPr kumimoji="0" lang="tr-TR" sz="18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</a:t>
            </a:r>
            <a:r>
              <a:rPr kumimoji="0" sz="1800" b="1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m`si</a:t>
            </a:r>
            <a:r>
              <a:rPr lang="tr-TR" b="1" spc="-10" dirty="0">
                <a:solidFill>
                  <a:prstClr val="white"/>
                </a:solidFill>
                <a:latin typeface="Calibri"/>
                <a:cs typeface="Calibri"/>
              </a:rPr>
              <a:t> </a:t>
            </a:r>
            <a:r>
              <a:rPr lang="tr-TR" b="1" spc="-10" dirty="0" smtClean="0">
                <a:solidFill>
                  <a:prstClr val="white"/>
                </a:solidFill>
                <a:latin typeface="Calibri"/>
                <a:cs typeface="Calibri"/>
              </a:rPr>
              <a:t>(% 64)</a:t>
            </a:r>
            <a:r>
              <a:rPr kumimoji="0" lang="tr-TR" sz="18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Asfalt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Yoldur.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678284" y="978061"/>
            <a:ext cx="10866625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İçme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Suyu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 </a:t>
            </a:r>
            <a:r>
              <a:rPr kumimoji="0" sz="16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Diğer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Çalışmalar</a:t>
            </a:r>
            <a:r>
              <a:rPr kumimoji="0" lang="tr-TR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Adet</a:t>
            </a:r>
            <a:r>
              <a:rPr kumimoji="0" sz="1600" b="1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İl Özel İdaresi ve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Köydes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Çalışmaları</a:t>
            </a: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533066"/>
              </p:ext>
            </p:extLst>
          </p:nvPr>
        </p:nvGraphicFramePr>
        <p:xfrm>
          <a:off x="678284" y="1480629"/>
          <a:ext cx="10866626" cy="4215140"/>
        </p:xfrm>
        <a:graphic>
          <a:graphicData uri="http://schemas.openxmlformats.org/drawingml/2006/table">
            <a:tbl>
              <a:tblPr/>
              <a:tblGrid>
                <a:gridCol w="2451007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1549668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405288">
                  <a:extLst>
                    <a:ext uri="{9D8B030D-6E8A-4147-A177-3AD203B41FA5}">
                      <a16:colId xmlns:a16="http://schemas.microsoft.com/office/drawing/2014/main" val="3847709671"/>
                    </a:ext>
                  </a:extLst>
                </a:gridCol>
                <a:gridCol w="1289785">
                  <a:extLst>
                    <a:ext uri="{9D8B030D-6E8A-4147-A177-3AD203B41FA5}">
                      <a16:colId xmlns:a16="http://schemas.microsoft.com/office/drawing/2014/main" val="1501939229"/>
                    </a:ext>
                  </a:extLst>
                </a:gridCol>
                <a:gridCol w="1328287">
                  <a:extLst>
                    <a:ext uri="{9D8B030D-6E8A-4147-A177-3AD203B41FA5}">
                      <a16:colId xmlns:a16="http://schemas.microsoft.com/office/drawing/2014/main" val="2632939905"/>
                    </a:ext>
                  </a:extLst>
                </a:gridCol>
                <a:gridCol w="1405288">
                  <a:extLst>
                    <a:ext uri="{9D8B030D-6E8A-4147-A177-3AD203B41FA5}">
                      <a16:colId xmlns:a16="http://schemas.microsoft.com/office/drawing/2014/main" val="2808904193"/>
                    </a:ext>
                  </a:extLst>
                </a:gridCol>
                <a:gridCol w="1437303">
                  <a:extLst>
                    <a:ext uri="{9D8B030D-6E8A-4147-A177-3AD203B41FA5}">
                      <a16:colId xmlns:a16="http://schemas.microsoft.com/office/drawing/2014/main" val="2249608932"/>
                    </a:ext>
                  </a:extLst>
                </a:gridCol>
              </a:tblGrid>
              <a:tr h="701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b="1" dirty="0">
                          <a:latin typeface="+mn-lt"/>
                        </a:rPr>
                        <a:t>İl </a:t>
                      </a:r>
                      <a:r>
                        <a:rPr sz="1400" b="1" spc="-15" dirty="0">
                          <a:latin typeface="+mn-lt"/>
                        </a:rPr>
                        <a:t>Özel</a:t>
                      </a:r>
                      <a:r>
                        <a:rPr sz="1400" b="1" spc="-35" dirty="0">
                          <a:latin typeface="+mn-lt"/>
                        </a:rPr>
                        <a:t> </a:t>
                      </a:r>
                      <a:r>
                        <a:rPr sz="1400" b="1" spc="-5" dirty="0">
                          <a:latin typeface="+mn-lt"/>
                        </a:rPr>
                        <a:t>İdaresi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322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b="1" spc="-15" dirty="0">
                          <a:latin typeface="+mn-lt"/>
                        </a:rPr>
                        <a:t>Köydes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b="1" spc="-10" dirty="0">
                          <a:latin typeface="+mn-lt"/>
                        </a:rPr>
                        <a:t>DAP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99109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b="1" dirty="0">
                          <a:latin typeface="+mn-lt"/>
                        </a:rPr>
                        <a:t>İlbank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b="1" spc="-10" dirty="0" smtClean="0">
                          <a:latin typeface="+mn-lt"/>
                        </a:rPr>
                        <a:t>AFAD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b="1" spc="-30" dirty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419698"/>
                  </a:ext>
                </a:extLst>
              </a:tr>
              <a:tr h="702827">
                <a:tc>
                  <a:txBody>
                    <a:bodyPr/>
                    <a:lstStyle/>
                    <a:p>
                      <a:pPr marL="7620" algn="just">
                        <a:lnSpc>
                          <a:spcPts val="2100"/>
                        </a:lnSpc>
                      </a:pPr>
                      <a:r>
                        <a:rPr lang="tr-TR" sz="1400" dirty="0">
                          <a:latin typeface="+mn-lt"/>
                        </a:rPr>
                        <a:t>İçme </a:t>
                      </a:r>
                      <a:r>
                        <a:rPr lang="tr-TR" sz="1400" spc="-5" dirty="0">
                          <a:latin typeface="+mn-lt"/>
                        </a:rPr>
                        <a:t>Suyu</a:t>
                      </a:r>
                      <a:r>
                        <a:rPr lang="tr-TR" sz="1400" spc="-20" dirty="0">
                          <a:latin typeface="+mn-lt"/>
                        </a:rPr>
                        <a:t> </a:t>
                      </a:r>
                      <a:r>
                        <a:rPr lang="tr-TR" sz="1400" spc="-35" dirty="0">
                          <a:latin typeface="+mn-lt"/>
                        </a:rPr>
                        <a:t>Yeni Tesis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30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2</a:t>
                      </a:r>
                      <a:endParaRPr lang="tr-TR" sz="14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130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30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30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30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2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301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12550"/>
                  </a:ext>
                </a:extLst>
              </a:tr>
              <a:tr h="70282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spc="-35" dirty="0">
                          <a:latin typeface="+mn-lt"/>
                        </a:rPr>
                        <a:t>Tesis</a:t>
                      </a:r>
                      <a:r>
                        <a:rPr lang="tr-TR" sz="1400" spc="-20" dirty="0">
                          <a:latin typeface="+mn-lt"/>
                        </a:rPr>
                        <a:t> </a:t>
                      </a:r>
                      <a:r>
                        <a:rPr lang="tr-TR" sz="1400" spc="-5" dirty="0">
                          <a:latin typeface="+mn-lt"/>
                        </a:rPr>
                        <a:t>Geliştirme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52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52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11683"/>
                  </a:ext>
                </a:extLst>
              </a:tr>
              <a:tr h="70282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spc="-5" dirty="0">
                          <a:latin typeface="+mn-lt"/>
                        </a:rPr>
                        <a:t>İçme Suyu Bakım</a:t>
                      </a:r>
                      <a:r>
                        <a:rPr lang="tr-TR" sz="1400" spc="-5" baseline="0" dirty="0">
                          <a:latin typeface="+mn-lt"/>
                        </a:rPr>
                        <a:t> Onarım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11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11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553080"/>
                  </a:ext>
                </a:extLst>
              </a:tr>
              <a:tr h="70282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spc="-15" dirty="0">
                          <a:latin typeface="+mn-lt"/>
                        </a:rPr>
                        <a:t>Kanalizasyon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9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14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882183"/>
                  </a:ext>
                </a:extLst>
              </a:tr>
              <a:tr h="70282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tr-TR" sz="1400" spc="-5" dirty="0">
                          <a:latin typeface="+mn-lt"/>
                        </a:rPr>
                        <a:t>Sulama</a:t>
                      </a:r>
                      <a:r>
                        <a:rPr lang="tr-TR" sz="1400" spc="-15" dirty="0">
                          <a:latin typeface="+mn-lt"/>
                        </a:rPr>
                        <a:t> </a:t>
                      </a:r>
                      <a:r>
                        <a:rPr lang="tr-TR" sz="1400" spc="-30" dirty="0">
                          <a:latin typeface="+mn-lt"/>
                        </a:rPr>
                        <a:t>Tesisi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0" marR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tr-TR" sz="1400" dirty="0">
                          <a:latin typeface="+mn-lt"/>
                          <a:cs typeface="Calibri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3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tr-TR" sz="1400" dirty="0">
                          <a:latin typeface="+mn-lt"/>
                        </a:rPr>
                        <a:t>-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3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765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76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fik 9"/>
          <p:cNvGraphicFramePr/>
          <p:nvPr>
            <p:extLst>
              <p:ext uri="{D42A27DB-BD31-4B8C-83A1-F6EECF244321}">
                <p14:modId xmlns:p14="http://schemas.microsoft.com/office/powerpoint/2010/main" val="849696240"/>
              </p:ext>
            </p:extLst>
          </p:nvPr>
        </p:nvGraphicFramePr>
        <p:xfrm>
          <a:off x="678284" y="1364791"/>
          <a:ext cx="5915658" cy="3266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Dikdörtgen 11"/>
          <p:cNvSpPr/>
          <p:nvPr/>
        </p:nvSpPr>
        <p:spPr>
          <a:xfrm>
            <a:off x="678284" y="4691655"/>
            <a:ext cx="5915658" cy="1470723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2023 Yılı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32.601</a:t>
            </a:r>
            <a:r>
              <a:rPr kumimoji="0" lang="tr-TR" sz="20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lang="tr-TR" sz="20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Yerli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708 </a:t>
            </a:r>
            <a:r>
              <a:rPr kumimoji="0" lang="tr-TR" sz="20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Yabancı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-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Toplam: </a:t>
            </a:r>
            <a:r>
              <a:rPr kumimoji="0" lang="tr-TR" sz="20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33.309 </a:t>
            </a:r>
            <a:r>
              <a:rPr kumimoji="0" lang="tr-TR" sz="2000" b="0" i="0" u="none" strike="noStrike" kern="1200" cap="none" spc="-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Turist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Kültür ve Turizm</a:t>
            </a:r>
          </a:p>
        </p:txBody>
      </p:sp>
      <p:sp>
        <p:nvSpPr>
          <p:cNvPr id="11" name="object 7"/>
          <p:cNvSpPr txBox="1"/>
          <p:nvPr/>
        </p:nvSpPr>
        <p:spPr>
          <a:xfrm>
            <a:off x="678284" y="978061"/>
            <a:ext cx="10815627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Turist Sayısı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96"/>
          <a:stretch/>
        </p:blipFill>
        <p:spPr>
          <a:xfrm>
            <a:off x="6774427" y="1364791"/>
            <a:ext cx="4719484" cy="4779657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sp>
        <p:nvSpPr>
          <p:cNvPr id="13" name="object 15"/>
          <p:cNvSpPr txBox="1"/>
          <p:nvPr/>
        </p:nvSpPr>
        <p:spPr>
          <a:xfrm>
            <a:off x="9943277" y="5843002"/>
            <a:ext cx="1524000" cy="26545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429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Buban</a:t>
            </a: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Bacaları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Kültür ve Turizm</a:t>
            </a:r>
          </a:p>
        </p:txBody>
      </p:sp>
      <p:grpSp>
        <p:nvGrpSpPr>
          <p:cNvPr id="51" name="Grup 50"/>
          <p:cNvGrpSpPr/>
          <p:nvPr/>
        </p:nvGrpSpPr>
        <p:grpSpPr>
          <a:xfrm>
            <a:off x="3035746" y="687570"/>
            <a:ext cx="5783789" cy="5719580"/>
            <a:chOff x="1524000" y="1468582"/>
            <a:chExt cx="16223672" cy="16043563"/>
          </a:xfrm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2" name="Resim 51"/>
            <p:cNvPicPr>
              <a:picLocks noChangeAspect="1"/>
            </p:cNvPicPr>
            <p:nvPr/>
          </p:nvPicPr>
          <p:blipFill rotWithShape="1"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74" t="39272" r="5671" b="18409"/>
            <a:stretch/>
          </p:blipFill>
          <p:spPr>
            <a:xfrm>
              <a:off x="11637818" y="7841674"/>
              <a:ext cx="5181600" cy="6927272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53" name="Resim 52"/>
            <p:cNvPicPr>
              <a:picLocks noChangeAspect="1"/>
            </p:cNvPicPr>
            <p:nvPr/>
          </p:nvPicPr>
          <p:blipFill rotWithShape="1"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" t="19975" r="74228" b="57004"/>
            <a:stretch/>
          </p:blipFill>
          <p:spPr>
            <a:xfrm>
              <a:off x="1524000" y="4682836"/>
              <a:ext cx="4073236" cy="3768437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54" name="Resim 53"/>
            <p:cNvPicPr>
              <a:picLocks noChangeAspect="1"/>
            </p:cNvPicPr>
            <p:nvPr/>
          </p:nvPicPr>
          <p:blipFill rotWithShape="1"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3" t="339" r="41896" b="78841"/>
            <a:stretch/>
          </p:blipFill>
          <p:spPr>
            <a:xfrm>
              <a:off x="5569528" y="1468582"/>
              <a:ext cx="5320146" cy="3408218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55" name="Resim 54"/>
            <p:cNvPicPr>
              <a:picLocks noChangeAspect="1"/>
            </p:cNvPicPr>
            <p:nvPr/>
          </p:nvPicPr>
          <p:blipFill rotWithShape="1"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6" t="12695" r="38003" b="55819"/>
            <a:stretch/>
          </p:blipFill>
          <p:spPr>
            <a:xfrm>
              <a:off x="6234545" y="3491345"/>
              <a:ext cx="5292437" cy="5153891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56" name="Resim 55"/>
            <p:cNvPicPr>
              <a:picLocks noChangeAspect="1"/>
            </p:cNvPicPr>
            <p:nvPr/>
          </p:nvPicPr>
          <p:blipFill rotWithShape="1"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3" t="61617" r="21075" b="1650"/>
            <a:stretch/>
          </p:blipFill>
          <p:spPr>
            <a:xfrm>
              <a:off x="4045528" y="11499272"/>
              <a:ext cx="10252364" cy="6012873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57" name="Resim 56"/>
            <p:cNvPicPr>
              <a:picLocks noChangeAspect="1"/>
            </p:cNvPicPr>
            <p:nvPr/>
          </p:nvPicPr>
          <p:blipFill rotWithShape="1"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42" t="8803" b="50233"/>
            <a:stretch/>
          </p:blipFill>
          <p:spPr>
            <a:xfrm>
              <a:off x="10224655" y="2854036"/>
              <a:ext cx="7523017" cy="6705600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58" name="Resim 57"/>
            <p:cNvPicPr>
              <a:picLocks noChangeAspect="1"/>
            </p:cNvPicPr>
            <p:nvPr/>
          </p:nvPicPr>
          <p:blipFill rotWithShape="1"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62" t="11172" r="59839" b="59881"/>
            <a:stretch/>
          </p:blipFill>
          <p:spPr>
            <a:xfrm>
              <a:off x="3713018" y="3241964"/>
              <a:ext cx="4239491" cy="4738254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59" name="Resim 58">
              <a:hlinkClick r:id="rId9" action="ppaction://hlinkfile"/>
            </p:cNvPr>
            <p:cNvPicPr>
              <a:picLocks noChangeAspect="1"/>
            </p:cNvPicPr>
            <p:nvPr/>
          </p:nvPicPr>
          <p:blipFill rotWithShape="1">
            <a:blip r:embed="rId1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0" t="36902" r="30554" b="21964"/>
            <a:stretch/>
          </p:blipFill>
          <p:spPr>
            <a:xfrm>
              <a:off x="4904509" y="7453746"/>
              <a:ext cx="7841673" cy="6733310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5" name="Grup 14"/>
          <p:cNvGrpSpPr/>
          <p:nvPr/>
        </p:nvGrpSpPr>
        <p:grpSpPr>
          <a:xfrm>
            <a:off x="701515" y="4699085"/>
            <a:ext cx="1369054" cy="1460212"/>
            <a:chOff x="489370" y="3151806"/>
            <a:chExt cx="1369054" cy="1460212"/>
          </a:xfrm>
        </p:grpSpPr>
        <p:sp>
          <p:nvSpPr>
            <p:cNvPr id="11" name="Dikdörtgen 10"/>
            <p:cNvSpPr/>
            <p:nvPr/>
          </p:nvSpPr>
          <p:spPr>
            <a:xfrm>
              <a:off x="566215" y="4064509"/>
              <a:ext cx="1215364" cy="547509"/>
            </a:xfrm>
            <a:prstGeom prst="rect">
              <a:avLst/>
            </a:prstGeom>
            <a:gradFill>
              <a:gsLst>
                <a:gs pos="0">
                  <a:srgbClr val="781E1E"/>
                </a:gs>
                <a:gs pos="50000">
                  <a:srgbClr val="9C2728"/>
                </a:gs>
                <a:gs pos="100000">
                  <a:srgbClr val="90201E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Hesarek Kayak Tesisleri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70" y="3151806"/>
              <a:ext cx="1369054" cy="912703"/>
            </a:xfrm>
            <a:prstGeom prst="rect">
              <a:avLst/>
            </a:prstGeom>
            <a:ln w="28575">
              <a:solidFill>
                <a:srgbClr val="BCD6ED"/>
              </a:solidFill>
            </a:ln>
          </p:spPr>
        </p:pic>
      </p:grpSp>
      <p:grpSp>
        <p:nvGrpSpPr>
          <p:cNvPr id="61" name="Grup 60"/>
          <p:cNvGrpSpPr/>
          <p:nvPr/>
        </p:nvGrpSpPr>
        <p:grpSpPr>
          <a:xfrm>
            <a:off x="702348" y="2853858"/>
            <a:ext cx="1311505" cy="1460212"/>
            <a:chOff x="507577" y="3151806"/>
            <a:chExt cx="1311505" cy="1460212"/>
          </a:xfrm>
        </p:grpSpPr>
        <p:sp>
          <p:nvSpPr>
            <p:cNvPr id="62" name="Dikdörtgen 61"/>
            <p:cNvSpPr/>
            <p:nvPr/>
          </p:nvSpPr>
          <p:spPr>
            <a:xfrm>
              <a:off x="546418" y="4064509"/>
              <a:ext cx="1235161" cy="547509"/>
            </a:xfrm>
            <a:prstGeom prst="rect">
              <a:avLst/>
            </a:prstGeom>
            <a:gradFill>
              <a:gsLst>
                <a:gs pos="0">
                  <a:srgbClr val="781E1E"/>
                </a:gs>
                <a:gs pos="50000">
                  <a:srgbClr val="9C2728"/>
                </a:gs>
                <a:gs pos="100000">
                  <a:srgbClr val="90201E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Buban</a:t>
              </a: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Bacaları</a:t>
              </a:r>
            </a:p>
          </p:txBody>
        </p:sp>
        <p:pic>
          <p:nvPicPr>
            <p:cNvPr id="63" name="Resim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77" y="3151806"/>
              <a:ext cx="1311505" cy="912703"/>
            </a:xfrm>
            <a:prstGeom prst="rect">
              <a:avLst/>
            </a:prstGeom>
            <a:ln w="28575">
              <a:solidFill>
                <a:srgbClr val="BCD6ED"/>
              </a:solidFill>
            </a:ln>
          </p:spPr>
        </p:pic>
      </p:grpSp>
      <p:grpSp>
        <p:nvGrpSpPr>
          <p:cNvPr id="64" name="Grup 63"/>
          <p:cNvGrpSpPr/>
          <p:nvPr/>
        </p:nvGrpSpPr>
        <p:grpSpPr>
          <a:xfrm>
            <a:off x="702348" y="990772"/>
            <a:ext cx="1369054" cy="1317752"/>
            <a:chOff x="489370" y="3235471"/>
            <a:chExt cx="1369054" cy="1317752"/>
          </a:xfrm>
        </p:grpSpPr>
        <p:sp>
          <p:nvSpPr>
            <p:cNvPr id="65" name="Dikdörtgen 64"/>
            <p:cNvSpPr/>
            <p:nvPr/>
          </p:nvSpPr>
          <p:spPr>
            <a:xfrm>
              <a:off x="566215" y="4005714"/>
              <a:ext cx="1215364" cy="547509"/>
            </a:xfrm>
            <a:prstGeom prst="rect">
              <a:avLst/>
            </a:prstGeom>
            <a:gradFill>
              <a:gsLst>
                <a:gs pos="0">
                  <a:srgbClr val="781E1E"/>
                </a:gs>
                <a:gs pos="50000">
                  <a:srgbClr val="9C2728"/>
                </a:gs>
                <a:gs pos="100000">
                  <a:srgbClr val="90201E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Kiğı Kalesi</a:t>
              </a:r>
            </a:p>
          </p:txBody>
        </p:sp>
        <p:pic>
          <p:nvPicPr>
            <p:cNvPr id="66" name="Resim 6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70" y="3235471"/>
              <a:ext cx="1369054" cy="745373"/>
            </a:xfrm>
            <a:prstGeom prst="rect">
              <a:avLst/>
            </a:prstGeom>
            <a:ln w="28575">
              <a:solidFill>
                <a:srgbClr val="BCD6ED"/>
              </a:solidFill>
            </a:ln>
          </p:spPr>
        </p:pic>
      </p:grpSp>
      <p:grpSp>
        <p:nvGrpSpPr>
          <p:cNvPr id="67" name="Grup 66"/>
          <p:cNvGrpSpPr/>
          <p:nvPr/>
        </p:nvGrpSpPr>
        <p:grpSpPr>
          <a:xfrm>
            <a:off x="2342659" y="3440543"/>
            <a:ext cx="1216937" cy="1460212"/>
            <a:chOff x="565428" y="3151806"/>
            <a:chExt cx="1216937" cy="1460212"/>
          </a:xfrm>
        </p:grpSpPr>
        <p:sp>
          <p:nvSpPr>
            <p:cNvPr id="68" name="Dikdörtgen 67"/>
            <p:cNvSpPr/>
            <p:nvPr/>
          </p:nvSpPr>
          <p:spPr>
            <a:xfrm>
              <a:off x="566215" y="4064509"/>
              <a:ext cx="1215364" cy="547509"/>
            </a:xfrm>
            <a:prstGeom prst="rect">
              <a:avLst/>
            </a:prstGeom>
            <a:gradFill>
              <a:gsLst>
                <a:gs pos="0">
                  <a:srgbClr val="781E1E"/>
                </a:gs>
                <a:gs pos="50000">
                  <a:srgbClr val="9C2728"/>
                </a:gs>
                <a:gs pos="100000">
                  <a:srgbClr val="90201E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Urartu Yolu</a:t>
              </a:r>
            </a:p>
          </p:txBody>
        </p:sp>
        <p:pic>
          <p:nvPicPr>
            <p:cNvPr id="69" name="Resim 6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28" y="3151806"/>
              <a:ext cx="1216937" cy="912703"/>
            </a:xfrm>
            <a:prstGeom prst="rect">
              <a:avLst/>
            </a:prstGeom>
            <a:ln w="28575">
              <a:solidFill>
                <a:srgbClr val="BCD6ED"/>
              </a:solidFill>
            </a:ln>
          </p:spPr>
        </p:pic>
      </p:grpSp>
      <p:grpSp>
        <p:nvGrpSpPr>
          <p:cNvPr id="71" name="Grup 70"/>
          <p:cNvGrpSpPr/>
          <p:nvPr/>
        </p:nvGrpSpPr>
        <p:grpSpPr>
          <a:xfrm>
            <a:off x="4711043" y="3946143"/>
            <a:ext cx="272421" cy="272421"/>
            <a:chOff x="3632960" y="2812930"/>
            <a:chExt cx="454662" cy="454662"/>
          </a:xfrm>
        </p:grpSpPr>
        <p:sp>
          <p:nvSpPr>
            <p:cNvPr id="72" name="Gözyaşı Damlası 71"/>
            <p:cNvSpPr/>
            <p:nvPr/>
          </p:nvSpPr>
          <p:spPr>
            <a:xfrm rot="8083629">
              <a:off x="3632960" y="2812930"/>
              <a:ext cx="454662" cy="454662"/>
            </a:xfrm>
            <a:prstGeom prst="teardrop">
              <a:avLst>
                <a:gd name="adj" fmla="val 166126"/>
              </a:avLst>
            </a:prstGeom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3725302" y="2901983"/>
              <a:ext cx="267812" cy="267812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5" name="Dirsek Bağlayıcısı 74"/>
          <p:cNvCxnSpPr>
            <a:stCxn id="72" idx="7"/>
            <a:endCxn id="14" idx="3"/>
          </p:cNvCxnSpPr>
          <p:nvPr/>
        </p:nvCxnSpPr>
        <p:spPr>
          <a:xfrm flipH="1">
            <a:off x="2070569" y="4402360"/>
            <a:ext cx="2778208" cy="753077"/>
          </a:xfrm>
          <a:prstGeom prst="bentConnector3">
            <a:avLst>
              <a:gd name="adj1" fmla="val -13076"/>
            </a:avLst>
          </a:prstGeom>
          <a:ln w="28575"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up 76"/>
          <p:cNvGrpSpPr/>
          <p:nvPr/>
        </p:nvGrpSpPr>
        <p:grpSpPr>
          <a:xfrm>
            <a:off x="5021651" y="3291180"/>
            <a:ext cx="272421" cy="272421"/>
            <a:chOff x="3632960" y="2812930"/>
            <a:chExt cx="454662" cy="454662"/>
          </a:xfrm>
        </p:grpSpPr>
        <p:sp>
          <p:nvSpPr>
            <p:cNvPr id="78" name="Gözyaşı Damlası 77"/>
            <p:cNvSpPr/>
            <p:nvPr/>
          </p:nvSpPr>
          <p:spPr>
            <a:xfrm rot="8083629">
              <a:off x="3632960" y="2812930"/>
              <a:ext cx="454662" cy="454662"/>
            </a:xfrm>
            <a:prstGeom prst="teardrop">
              <a:avLst>
                <a:gd name="adj" fmla="val 166126"/>
              </a:avLst>
            </a:prstGeom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3725302" y="2901983"/>
              <a:ext cx="267812" cy="267812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Dirsek Bağlayıcısı 79"/>
          <p:cNvCxnSpPr>
            <a:stCxn id="78" idx="7"/>
            <a:endCxn id="63" idx="3"/>
          </p:cNvCxnSpPr>
          <p:nvPr/>
        </p:nvCxnSpPr>
        <p:spPr>
          <a:xfrm flipH="1" flipV="1">
            <a:off x="2013853" y="3310210"/>
            <a:ext cx="3145532" cy="437187"/>
          </a:xfrm>
          <a:prstGeom prst="bentConnector5">
            <a:avLst>
              <a:gd name="adj1" fmla="val 13054"/>
              <a:gd name="adj2" fmla="val 178413"/>
              <a:gd name="adj3" fmla="val 78767"/>
            </a:avLst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up 84"/>
          <p:cNvGrpSpPr/>
          <p:nvPr/>
        </p:nvGrpSpPr>
        <p:grpSpPr>
          <a:xfrm>
            <a:off x="4241702" y="3625863"/>
            <a:ext cx="272421" cy="272421"/>
            <a:chOff x="3632960" y="2812930"/>
            <a:chExt cx="454662" cy="454662"/>
          </a:xfrm>
        </p:grpSpPr>
        <p:sp>
          <p:nvSpPr>
            <p:cNvPr id="86" name="Gözyaşı Damlası 85"/>
            <p:cNvSpPr/>
            <p:nvPr/>
          </p:nvSpPr>
          <p:spPr>
            <a:xfrm rot="8083629">
              <a:off x="3632960" y="2812930"/>
              <a:ext cx="454662" cy="454662"/>
            </a:xfrm>
            <a:prstGeom prst="teardrop">
              <a:avLst>
                <a:gd name="adj" fmla="val 166126"/>
              </a:avLst>
            </a:prstGeom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3725302" y="2901983"/>
              <a:ext cx="267812" cy="267812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8" name="Dirsek Bağlayıcısı 87"/>
          <p:cNvCxnSpPr>
            <a:endCxn id="69" idx="3"/>
          </p:cNvCxnSpPr>
          <p:nvPr/>
        </p:nvCxnSpPr>
        <p:spPr>
          <a:xfrm rot="10800000">
            <a:off x="3559597" y="3896896"/>
            <a:ext cx="813621" cy="203081"/>
          </a:xfrm>
          <a:prstGeom prst="bentConnector3">
            <a:avLst>
              <a:gd name="adj1" fmla="val 50000"/>
            </a:avLst>
          </a:prstGeom>
          <a:ln w="28575"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up 96"/>
          <p:cNvGrpSpPr/>
          <p:nvPr/>
        </p:nvGrpSpPr>
        <p:grpSpPr>
          <a:xfrm>
            <a:off x="4321286" y="1644168"/>
            <a:ext cx="527491" cy="455615"/>
            <a:chOff x="3632960" y="2812930"/>
            <a:chExt cx="454662" cy="454662"/>
          </a:xfrm>
        </p:grpSpPr>
        <p:sp>
          <p:nvSpPr>
            <p:cNvPr id="98" name="Gözyaşı Damlası 97"/>
            <p:cNvSpPr/>
            <p:nvPr/>
          </p:nvSpPr>
          <p:spPr>
            <a:xfrm rot="8083629">
              <a:off x="3632960" y="2812930"/>
              <a:ext cx="454662" cy="454662"/>
            </a:xfrm>
            <a:prstGeom prst="teardrop">
              <a:avLst>
                <a:gd name="adj" fmla="val 166126"/>
              </a:avLst>
            </a:prstGeom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3725302" y="2901983"/>
              <a:ext cx="267812" cy="267812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0" name="Dirsek Bağlayıcısı 99"/>
          <p:cNvCxnSpPr>
            <a:stCxn id="98" idx="7"/>
            <a:endCxn id="66" idx="3"/>
          </p:cNvCxnSpPr>
          <p:nvPr/>
        </p:nvCxnSpPr>
        <p:spPr>
          <a:xfrm flipH="1" flipV="1">
            <a:off x="2071402" y="1363459"/>
            <a:ext cx="2558594" cy="1085730"/>
          </a:xfrm>
          <a:prstGeom prst="bentConnector3">
            <a:avLst>
              <a:gd name="adj1" fmla="val -16081"/>
            </a:avLst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up 106"/>
          <p:cNvGrpSpPr/>
          <p:nvPr/>
        </p:nvGrpSpPr>
        <p:grpSpPr>
          <a:xfrm>
            <a:off x="8518457" y="4699085"/>
            <a:ext cx="1216937" cy="1460212"/>
            <a:chOff x="565428" y="3151806"/>
            <a:chExt cx="1216937" cy="1460212"/>
          </a:xfrm>
        </p:grpSpPr>
        <p:sp>
          <p:nvSpPr>
            <p:cNvPr id="108" name="Dikdörtgen 107"/>
            <p:cNvSpPr/>
            <p:nvPr/>
          </p:nvSpPr>
          <p:spPr>
            <a:xfrm>
              <a:off x="566215" y="4064509"/>
              <a:ext cx="1215364" cy="547509"/>
            </a:xfrm>
            <a:prstGeom prst="rect">
              <a:avLst/>
            </a:prstGeom>
            <a:gradFill>
              <a:gsLst>
                <a:gs pos="0">
                  <a:srgbClr val="781E1E"/>
                </a:gs>
                <a:gs pos="50000">
                  <a:srgbClr val="9C2728"/>
                </a:gs>
                <a:gs pos="100000">
                  <a:srgbClr val="90201E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Zağ Mağaraları</a:t>
              </a:r>
            </a:p>
          </p:txBody>
        </p:sp>
        <p:pic>
          <p:nvPicPr>
            <p:cNvPr id="109" name="Resim 10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28" y="3151806"/>
              <a:ext cx="1216937" cy="912702"/>
            </a:xfrm>
            <a:prstGeom prst="rect">
              <a:avLst/>
            </a:prstGeom>
            <a:ln w="28575">
              <a:solidFill>
                <a:srgbClr val="BCD6ED"/>
              </a:solidFill>
            </a:ln>
          </p:spPr>
        </p:pic>
      </p:grpSp>
      <p:grpSp>
        <p:nvGrpSpPr>
          <p:cNvPr id="110" name="Grup 109"/>
          <p:cNvGrpSpPr/>
          <p:nvPr/>
        </p:nvGrpSpPr>
        <p:grpSpPr>
          <a:xfrm>
            <a:off x="10251263" y="4544881"/>
            <a:ext cx="1220490" cy="1375135"/>
            <a:chOff x="565428" y="3205047"/>
            <a:chExt cx="1220490" cy="1375135"/>
          </a:xfrm>
        </p:grpSpPr>
        <p:sp>
          <p:nvSpPr>
            <p:cNvPr id="111" name="Dikdörtgen 110"/>
            <p:cNvSpPr/>
            <p:nvPr/>
          </p:nvSpPr>
          <p:spPr>
            <a:xfrm>
              <a:off x="570554" y="4032673"/>
              <a:ext cx="1215364" cy="547509"/>
            </a:xfrm>
            <a:prstGeom prst="rect">
              <a:avLst/>
            </a:prstGeom>
            <a:gradFill>
              <a:gsLst>
                <a:gs pos="0">
                  <a:srgbClr val="781E1E"/>
                </a:gs>
                <a:gs pos="50000">
                  <a:srgbClr val="9C2728"/>
                </a:gs>
                <a:gs pos="100000">
                  <a:srgbClr val="90201E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Yüzen Ada</a:t>
              </a:r>
            </a:p>
          </p:txBody>
        </p:sp>
        <p:pic>
          <p:nvPicPr>
            <p:cNvPr id="112" name="Resim 1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28" y="3205047"/>
              <a:ext cx="1216937" cy="806220"/>
            </a:xfrm>
            <a:prstGeom prst="rect">
              <a:avLst/>
            </a:prstGeom>
            <a:ln w="28575">
              <a:solidFill>
                <a:srgbClr val="BCD6ED"/>
              </a:solidFill>
            </a:ln>
          </p:spPr>
        </p:pic>
      </p:grpSp>
      <p:grpSp>
        <p:nvGrpSpPr>
          <p:cNvPr id="113" name="Grup 112"/>
          <p:cNvGrpSpPr/>
          <p:nvPr/>
        </p:nvGrpSpPr>
        <p:grpSpPr>
          <a:xfrm>
            <a:off x="10250477" y="2847926"/>
            <a:ext cx="1216937" cy="1361754"/>
            <a:chOff x="565428" y="3202512"/>
            <a:chExt cx="1216937" cy="1361754"/>
          </a:xfrm>
        </p:grpSpPr>
        <p:sp>
          <p:nvSpPr>
            <p:cNvPr id="114" name="Dikdörtgen 113"/>
            <p:cNvSpPr/>
            <p:nvPr/>
          </p:nvSpPr>
          <p:spPr>
            <a:xfrm>
              <a:off x="566214" y="4016757"/>
              <a:ext cx="1215364" cy="547509"/>
            </a:xfrm>
            <a:prstGeom prst="rect">
              <a:avLst/>
            </a:prstGeom>
            <a:gradFill>
              <a:gsLst>
                <a:gs pos="0">
                  <a:srgbClr val="781E1E"/>
                </a:gs>
                <a:gs pos="50000">
                  <a:srgbClr val="9C2728"/>
                </a:gs>
                <a:gs pos="100000">
                  <a:srgbClr val="90201E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Kaplıcalar</a:t>
              </a:r>
            </a:p>
          </p:txBody>
        </p:sp>
        <p:pic>
          <p:nvPicPr>
            <p:cNvPr id="115" name="Resim 1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28" y="3202512"/>
              <a:ext cx="1216937" cy="811291"/>
            </a:xfrm>
            <a:prstGeom prst="rect">
              <a:avLst/>
            </a:prstGeom>
            <a:ln w="28575">
              <a:solidFill>
                <a:srgbClr val="BCD6ED"/>
              </a:solidFill>
            </a:ln>
          </p:spPr>
        </p:pic>
      </p:grpSp>
      <p:grpSp>
        <p:nvGrpSpPr>
          <p:cNvPr id="116" name="Grup 115"/>
          <p:cNvGrpSpPr/>
          <p:nvPr/>
        </p:nvGrpSpPr>
        <p:grpSpPr>
          <a:xfrm>
            <a:off x="8526752" y="974902"/>
            <a:ext cx="1216937" cy="1371094"/>
            <a:chOff x="565428" y="3202512"/>
            <a:chExt cx="1216937" cy="1371094"/>
          </a:xfrm>
        </p:grpSpPr>
        <p:sp>
          <p:nvSpPr>
            <p:cNvPr id="117" name="Dikdörtgen 116"/>
            <p:cNvSpPr/>
            <p:nvPr/>
          </p:nvSpPr>
          <p:spPr>
            <a:xfrm>
              <a:off x="566177" y="4026097"/>
              <a:ext cx="1215364" cy="547509"/>
            </a:xfrm>
            <a:prstGeom prst="rect">
              <a:avLst/>
            </a:prstGeom>
            <a:gradFill>
              <a:gsLst>
                <a:gs pos="0">
                  <a:srgbClr val="781E1E"/>
                </a:gs>
                <a:gs pos="50000">
                  <a:srgbClr val="9C2728"/>
                </a:gs>
                <a:gs pos="100000">
                  <a:srgbClr val="90201E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Çır Şelalesi</a:t>
              </a:r>
            </a:p>
          </p:txBody>
        </p:sp>
        <p:pic>
          <p:nvPicPr>
            <p:cNvPr id="118" name="Resim 11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28" y="3202512"/>
              <a:ext cx="1216937" cy="811291"/>
            </a:xfrm>
            <a:prstGeom prst="rect">
              <a:avLst/>
            </a:prstGeom>
            <a:ln w="28575">
              <a:solidFill>
                <a:srgbClr val="BCD6ED"/>
              </a:solidFill>
            </a:ln>
          </p:spPr>
        </p:pic>
      </p:grpSp>
      <p:grpSp>
        <p:nvGrpSpPr>
          <p:cNvPr id="119" name="Grup 118"/>
          <p:cNvGrpSpPr/>
          <p:nvPr/>
        </p:nvGrpSpPr>
        <p:grpSpPr>
          <a:xfrm>
            <a:off x="10251263" y="990772"/>
            <a:ext cx="1216937" cy="1460212"/>
            <a:chOff x="565428" y="3151806"/>
            <a:chExt cx="1216937" cy="1460212"/>
          </a:xfrm>
        </p:grpSpPr>
        <p:sp>
          <p:nvSpPr>
            <p:cNvPr id="120" name="Dikdörtgen 119"/>
            <p:cNvSpPr/>
            <p:nvPr/>
          </p:nvSpPr>
          <p:spPr>
            <a:xfrm>
              <a:off x="566215" y="4064509"/>
              <a:ext cx="1215364" cy="547509"/>
            </a:xfrm>
            <a:prstGeom prst="rect">
              <a:avLst/>
            </a:prstGeom>
            <a:gradFill>
              <a:gsLst>
                <a:gs pos="0">
                  <a:srgbClr val="781E1E"/>
                </a:gs>
                <a:gs pos="50000">
                  <a:srgbClr val="9C2728"/>
                </a:gs>
                <a:gs pos="100000">
                  <a:srgbClr val="90201E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Güneşin Doğuşu</a:t>
              </a:r>
            </a:p>
          </p:txBody>
        </p:sp>
        <p:pic>
          <p:nvPicPr>
            <p:cNvPr id="121" name="Resim 12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28" y="3151806"/>
              <a:ext cx="1216937" cy="912702"/>
            </a:xfrm>
            <a:prstGeom prst="rect">
              <a:avLst/>
            </a:prstGeom>
            <a:ln w="28575">
              <a:solidFill>
                <a:srgbClr val="BCD6ED"/>
              </a:solidFill>
            </a:ln>
          </p:spPr>
        </p:pic>
      </p:grpSp>
      <p:grpSp>
        <p:nvGrpSpPr>
          <p:cNvPr id="122" name="Grup 121"/>
          <p:cNvGrpSpPr/>
          <p:nvPr/>
        </p:nvGrpSpPr>
        <p:grpSpPr>
          <a:xfrm>
            <a:off x="7139587" y="3610152"/>
            <a:ext cx="272421" cy="272421"/>
            <a:chOff x="3632960" y="2812930"/>
            <a:chExt cx="454662" cy="454662"/>
          </a:xfrm>
        </p:grpSpPr>
        <p:sp>
          <p:nvSpPr>
            <p:cNvPr id="123" name="Gözyaşı Damlası 122"/>
            <p:cNvSpPr/>
            <p:nvPr/>
          </p:nvSpPr>
          <p:spPr>
            <a:xfrm rot="8083629">
              <a:off x="3632960" y="2812930"/>
              <a:ext cx="454662" cy="454662"/>
            </a:xfrm>
            <a:prstGeom prst="teardrop">
              <a:avLst>
                <a:gd name="adj" fmla="val 166126"/>
              </a:avLst>
            </a:prstGeom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3725302" y="2901983"/>
              <a:ext cx="267812" cy="267812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5" name="Grup 124"/>
          <p:cNvGrpSpPr/>
          <p:nvPr/>
        </p:nvGrpSpPr>
        <p:grpSpPr>
          <a:xfrm>
            <a:off x="5820862" y="3000428"/>
            <a:ext cx="272421" cy="272421"/>
            <a:chOff x="3632960" y="2812930"/>
            <a:chExt cx="454662" cy="454662"/>
          </a:xfrm>
        </p:grpSpPr>
        <p:sp>
          <p:nvSpPr>
            <p:cNvPr id="126" name="Gözyaşı Damlası 125"/>
            <p:cNvSpPr/>
            <p:nvPr/>
          </p:nvSpPr>
          <p:spPr>
            <a:xfrm rot="8083629">
              <a:off x="3632960" y="2812930"/>
              <a:ext cx="454662" cy="454662"/>
            </a:xfrm>
            <a:prstGeom prst="teardrop">
              <a:avLst>
                <a:gd name="adj" fmla="val 166126"/>
              </a:avLst>
            </a:prstGeom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725302" y="2901983"/>
              <a:ext cx="267812" cy="267812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8" name="Grup 127"/>
          <p:cNvGrpSpPr/>
          <p:nvPr/>
        </p:nvGrpSpPr>
        <p:grpSpPr>
          <a:xfrm>
            <a:off x="6901958" y="3810896"/>
            <a:ext cx="272421" cy="272421"/>
            <a:chOff x="3632960" y="2812930"/>
            <a:chExt cx="454662" cy="454662"/>
          </a:xfrm>
        </p:grpSpPr>
        <p:sp>
          <p:nvSpPr>
            <p:cNvPr id="129" name="Gözyaşı Damlası 128"/>
            <p:cNvSpPr/>
            <p:nvPr/>
          </p:nvSpPr>
          <p:spPr>
            <a:xfrm rot="8083629">
              <a:off x="3632960" y="2812930"/>
              <a:ext cx="454662" cy="454662"/>
            </a:xfrm>
            <a:prstGeom prst="teardrop">
              <a:avLst>
                <a:gd name="adj" fmla="val 166126"/>
              </a:avLst>
            </a:prstGeom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3725302" y="2901983"/>
              <a:ext cx="267812" cy="267812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1" name="Grup 130"/>
          <p:cNvGrpSpPr/>
          <p:nvPr/>
        </p:nvGrpSpPr>
        <p:grpSpPr>
          <a:xfrm>
            <a:off x="6295802" y="3255124"/>
            <a:ext cx="272421" cy="272421"/>
            <a:chOff x="3632960" y="2812930"/>
            <a:chExt cx="454662" cy="454662"/>
          </a:xfrm>
        </p:grpSpPr>
        <p:sp>
          <p:nvSpPr>
            <p:cNvPr id="132" name="Gözyaşı Damlası 131"/>
            <p:cNvSpPr/>
            <p:nvPr/>
          </p:nvSpPr>
          <p:spPr>
            <a:xfrm rot="8083629">
              <a:off x="3632960" y="2812930"/>
              <a:ext cx="454662" cy="454662"/>
            </a:xfrm>
            <a:prstGeom prst="teardrop">
              <a:avLst>
                <a:gd name="adj" fmla="val 166126"/>
              </a:avLst>
            </a:prstGeom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3725302" y="2901983"/>
              <a:ext cx="267812" cy="267812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4" name="Grup 133"/>
          <p:cNvGrpSpPr/>
          <p:nvPr/>
        </p:nvGrpSpPr>
        <p:grpSpPr>
          <a:xfrm>
            <a:off x="7420781" y="2191169"/>
            <a:ext cx="272421" cy="272421"/>
            <a:chOff x="3632960" y="2812930"/>
            <a:chExt cx="454662" cy="454662"/>
          </a:xfrm>
        </p:grpSpPr>
        <p:sp>
          <p:nvSpPr>
            <p:cNvPr id="135" name="Gözyaşı Damlası 134"/>
            <p:cNvSpPr/>
            <p:nvPr/>
          </p:nvSpPr>
          <p:spPr>
            <a:xfrm rot="8083629">
              <a:off x="3632960" y="2812930"/>
              <a:ext cx="454662" cy="454662"/>
            </a:xfrm>
            <a:prstGeom prst="teardrop">
              <a:avLst>
                <a:gd name="adj" fmla="val 166126"/>
              </a:avLst>
            </a:prstGeom>
            <a:solidFill>
              <a:schemeClr val="accent1">
                <a:alpha val="67000"/>
              </a:schemeClr>
            </a:solidFill>
            <a:ln>
              <a:solidFill>
                <a:schemeClr val="tx1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3725302" y="2901983"/>
              <a:ext cx="267812" cy="267812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37" name="Dirsek Bağlayıcısı 136"/>
          <p:cNvCxnSpPr>
            <a:stCxn id="129" idx="7"/>
            <a:endCxn id="109" idx="1"/>
          </p:cNvCxnSpPr>
          <p:nvPr/>
        </p:nvCxnSpPr>
        <p:spPr>
          <a:xfrm>
            <a:off x="7039692" y="4267113"/>
            <a:ext cx="1478765" cy="888323"/>
          </a:xfrm>
          <a:prstGeom prst="bentConnector3">
            <a:avLst>
              <a:gd name="adj1" fmla="val 50000"/>
            </a:avLst>
          </a:prstGeom>
          <a:ln w="28575"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Dirsek Bağlayıcısı 139"/>
          <p:cNvCxnSpPr>
            <a:stCxn id="123" idx="7"/>
            <a:endCxn id="112" idx="1"/>
          </p:cNvCxnSpPr>
          <p:nvPr/>
        </p:nvCxnSpPr>
        <p:spPr>
          <a:xfrm>
            <a:off x="7277321" y="4066369"/>
            <a:ext cx="2973942" cy="881622"/>
          </a:xfrm>
          <a:prstGeom prst="bentConnector3">
            <a:avLst>
              <a:gd name="adj1" fmla="val 87544"/>
            </a:avLst>
          </a:prstGeom>
          <a:ln w="28575"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Dirsek Bağlayıcısı 143"/>
          <p:cNvCxnSpPr>
            <a:stCxn id="132" idx="7"/>
            <a:endCxn id="115" idx="1"/>
          </p:cNvCxnSpPr>
          <p:nvPr/>
        </p:nvCxnSpPr>
        <p:spPr>
          <a:xfrm flipV="1">
            <a:off x="6433536" y="3253572"/>
            <a:ext cx="3816941" cy="457769"/>
          </a:xfrm>
          <a:prstGeom prst="bentConnector3">
            <a:avLst>
              <a:gd name="adj1" fmla="val 50000"/>
            </a:avLst>
          </a:prstGeom>
          <a:ln w="28575"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Dirsek Bağlayıcısı 147"/>
          <p:cNvCxnSpPr>
            <a:stCxn id="126" idx="7"/>
            <a:endCxn id="118" idx="1"/>
          </p:cNvCxnSpPr>
          <p:nvPr/>
        </p:nvCxnSpPr>
        <p:spPr>
          <a:xfrm flipV="1">
            <a:off x="5958596" y="1380548"/>
            <a:ext cx="2568156" cy="2076097"/>
          </a:xfrm>
          <a:prstGeom prst="bentConnector3">
            <a:avLst>
              <a:gd name="adj1" fmla="val 50000"/>
            </a:avLst>
          </a:prstGeom>
          <a:ln w="28575"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Dirsek Bağlayıcısı 151"/>
          <p:cNvCxnSpPr>
            <a:stCxn id="135" idx="7"/>
            <a:endCxn id="121" idx="1"/>
          </p:cNvCxnSpPr>
          <p:nvPr/>
        </p:nvCxnSpPr>
        <p:spPr>
          <a:xfrm flipV="1">
            <a:off x="7558515" y="1447123"/>
            <a:ext cx="2692748" cy="1200263"/>
          </a:xfrm>
          <a:prstGeom prst="bentConnector3">
            <a:avLst>
              <a:gd name="adj1" fmla="val 91211"/>
            </a:avLst>
          </a:prstGeom>
          <a:ln w="28575"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5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692341" y="952006"/>
            <a:ext cx="10811878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İlimizde Hizmet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Veren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Konaklama Tesislerinin Sınıf ve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Türleri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777672" y="5089155"/>
            <a:ext cx="15722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5080" lvl="0" indent="-10541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14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Adet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Grubu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14" name="object 12"/>
          <p:cNvSpPr txBox="1"/>
          <p:nvPr/>
        </p:nvSpPr>
        <p:spPr>
          <a:xfrm>
            <a:off x="687781" y="4519366"/>
            <a:ext cx="10815287" cy="28762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Seyahat Acentaları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3"/>
          <p:cNvSpPr/>
          <p:nvPr/>
        </p:nvSpPr>
        <p:spPr>
          <a:xfrm>
            <a:off x="2414346" y="4932056"/>
            <a:ext cx="433070" cy="646430"/>
          </a:xfrm>
          <a:custGeom>
            <a:avLst/>
            <a:gdLst/>
            <a:ahLst/>
            <a:cxnLst/>
            <a:rect l="l" t="t" r="r" b="b"/>
            <a:pathLst>
              <a:path w="433069" h="646429">
                <a:moveTo>
                  <a:pt x="0" y="0"/>
                </a:moveTo>
                <a:lnTo>
                  <a:pt x="68397" y="1836"/>
                </a:lnTo>
                <a:lnTo>
                  <a:pt x="127802" y="6953"/>
                </a:lnTo>
                <a:lnTo>
                  <a:pt x="174650" y="14758"/>
                </a:lnTo>
                <a:lnTo>
                  <a:pt x="216407" y="36067"/>
                </a:lnTo>
                <a:lnTo>
                  <a:pt x="216407" y="287019"/>
                </a:lnTo>
                <a:lnTo>
                  <a:pt x="227441" y="298427"/>
                </a:lnTo>
                <a:lnTo>
                  <a:pt x="258165" y="308329"/>
                </a:lnTo>
                <a:lnTo>
                  <a:pt x="305013" y="316134"/>
                </a:lnTo>
                <a:lnTo>
                  <a:pt x="364418" y="321251"/>
                </a:lnTo>
                <a:lnTo>
                  <a:pt x="432816" y="323087"/>
                </a:lnTo>
                <a:lnTo>
                  <a:pt x="364418" y="324924"/>
                </a:lnTo>
                <a:lnTo>
                  <a:pt x="305013" y="330041"/>
                </a:lnTo>
                <a:lnTo>
                  <a:pt x="258165" y="337846"/>
                </a:lnTo>
                <a:lnTo>
                  <a:pt x="227441" y="347748"/>
                </a:lnTo>
                <a:lnTo>
                  <a:pt x="216407" y="359155"/>
                </a:lnTo>
                <a:lnTo>
                  <a:pt x="216407" y="610107"/>
                </a:lnTo>
                <a:lnTo>
                  <a:pt x="205374" y="621505"/>
                </a:lnTo>
                <a:lnTo>
                  <a:pt x="174650" y="631406"/>
                </a:lnTo>
                <a:lnTo>
                  <a:pt x="127802" y="639215"/>
                </a:lnTo>
                <a:lnTo>
                  <a:pt x="68397" y="644336"/>
                </a:lnTo>
                <a:lnTo>
                  <a:pt x="0" y="646175"/>
                </a:lnTo>
              </a:path>
            </a:pathLst>
          </a:custGeom>
          <a:ln w="609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3019356" y="5011664"/>
            <a:ext cx="45326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Toplam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14 A Grubu </a:t>
            </a:r>
            <a:r>
              <a:rPr kumimoji="0" sz="1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Seyahat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Acentası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bulunmaktadır.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Kültür ve Turizm</a:t>
            </a: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14053"/>
              </p:ext>
            </p:extLst>
          </p:nvPr>
        </p:nvGraphicFramePr>
        <p:xfrm>
          <a:off x="687781" y="1514376"/>
          <a:ext cx="5339715" cy="2809667"/>
        </p:xfrm>
        <a:graphic>
          <a:graphicData uri="http://schemas.openxmlformats.org/drawingml/2006/table">
            <a:tbl>
              <a:tblPr/>
              <a:tblGrid>
                <a:gridCol w="1747375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1443077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120687">
                  <a:extLst>
                    <a:ext uri="{9D8B030D-6E8A-4147-A177-3AD203B41FA5}">
                      <a16:colId xmlns:a16="http://schemas.microsoft.com/office/drawing/2014/main" val="3847709671"/>
                    </a:ext>
                  </a:extLst>
                </a:gridCol>
                <a:gridCol w="1028576">
                  <a:extLst>
                    <a:ext uri="{9D8B030D-6E8A-4147-A177-3AD203B41FA5}">
                      <a16:colId xmlns:a16="http://schemas.microsoft.com/office/drawing/2014/main" val="1501939229"/>
                    </a:ext>
                  </a:extLst>
                </a:gridCol>
              </a:tblGrid>
              <a:tr h="401381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Calibri"/>
                          <a:cs typeface="Calibri"/>
                        </a:rPr>
                        <a:t>Bingöl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Od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1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ak</a:t>
                      </a: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11683"/>
                  </a:ext>
                </a:extLst>
              </a:tr>
              <a:tr h="401381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Turizm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İşletme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Belgeli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spc="-5" dirty="0">
                          <a:latin typeface="Calibri"/>
                          <a:cs typeface="Calibri"/>
                        </a:rPr>
                        <a:t>3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spc="-10" dirty="0">
                          <a:latin typeface="Calibri"/>
                          <a:cs typeface="Calibri"/>
                        </a:rPr>
                        <a:t>177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354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168979"/>
                  </a:ext>
                </a:extLst>
              </a:tr>
              <a:tr h="401381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Yatırım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Belgeli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553080"/>
                  </a:ext>
                </a:extLst>
              </a:tr>
              <a:tr h="401381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spc="-5" dirty="0">
                          <a:latin typeface="Calibri"/>
                          <a:cs typeface="Calibri"/>
                        </a:rPr>
                        <a:t>Basit Konaklama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Belgeli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15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spc="-5" dirty="0">
                          <a:latin typeface="Calibri"/>
                          <a:cs typeface="Calibri"/>
                        </a:rPr>
                        <a:t>260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520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01445"/>
                  </a:ext>
                </a:extLst>
              </a:tr>
              <a:tr h="401381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Misafirhane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3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128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232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882183"/>
                  </a:ext>
                </a:extLst>
              </a:tr>
              <a:tr h="401381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Sezonluk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1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35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70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765386"/>
                  </a:ext>
                </a:extLst>
              </a:tr>
              <a:tr h="401381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2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Toplam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spc="-5" dirty="0" smtClean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600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 smtClean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1.176</a:t>
                      </a:r>
                      <a:endParaRPr sz="1400" b="1" dirty="0">
                        <a:solidFill>
                          <a:srgbClr val="C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03059"/>
                  </a:ext>
                </a:extLst>
              </a:tr>
            </a:tbl>
          </a:graphicData>
        </a:graphic>
      </p:graphicFrame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719535"/>
              </p:ext>
            </p:extLst>
          </p:nvPr>
        </p:nvGraphicFramePr>
        <p:xfrm>
          <a:off x="6164505" y="1515753"/>
          <a:ext cx="5338563" cy="2808289"/>
        </p:xfrm>
        <a:graphic>
          <a:graphicData uri="http://schemas.openxmlformats.org/drawingml/2006/table">
            <a:tbl>
              <a:tblPr/>
              <a:tblGrid>
                <a:gridCol w="1746998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968676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594535">
                  <a:extLst>
                    <a:ext uri="{9D8B030D-6E8A-4147-A177-3AD203B41FA5}">
                      <a16:colId xmlns:a16="http://schemas.microsoft.com/office/drawing/2014/main" val="3847709671"/>
                    </a:ext>
                  </a:extLst>
                </a:gridCol>
                <a:gridCol w="1028354">
                  <a:extLst>
                    <a:ext uri="{9D8B030D-6E8A-4147-A177-3AD203B41FA5}">
                      <a16:colId xmlns:a16="http://schemas.microsoft.com/office/drawing/2014/main" val="1501939229"/>
                    </a:ext>
                  </a:extLst>
                </a:gridCol>
              </a:tblGrid>
              <a:tr h="447723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Belgeli Tesislerin Sınıfı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400" b="1" dirty="0">
                          <a:latin typeface="+mn-lt"/>
                          <a:cs typeface="Times New Roman"/>
                        </a:rPr>
                        <a:t>Adet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Basit Konaklama Belgeli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Yatırım Belgeli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19319"/>
                  </a:ext>
                </a:extLst>
              </a:tr>
              <a:tr h="285894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Yıldızlı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4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821609"/>
                  </a:ext>
                </a:extLst>
              </a:tr>
              <a:tr h="242881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Butik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168979"/>
                  </a:ext>
                </a:extLst>
              </a:tr>
              <a:tr h="285894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Yıldızlı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2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553080"/>
                  </a:ext>
                </a:extLst>
              </a:tr>
              <a:tr h="285894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Yıldızlı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84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tr-TR" sz="1400" spc="-5" dirty="0">
                          <a:latin typeface="Calibri"/>
                          <a:cs typeface="Calibri"/>
                        </a:rPr>
                        <a:t>1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84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84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84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01445"/>
                  </a:ext>
                </a:extLst>
              </a:tr>
              <a:tr h="285894"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Yıldızlı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84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84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84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84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882183"/>
                  </a:ext>
                </a:extLst>
              </a:tr>
              <a:tr h="688215">
                <a:tc>
                  <a:txBody>
                    <a:bodyPr/>
                    <a:lstStyle/>
                    <a:p>
                      <a:pPr marL="825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 smtClean="0">
                        <a:latin typeface="+mn-lt"/>
                        <a:cs typeface="Calibri"/>
                      </a:endParaRPr>
                    </a:p>
                    <a:p>
                      <a:pPr marL="825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Basit </a:t>
                      </a:r>
                      <a:r>
                        <a:rPr lang="tr-TR" sz="1400" dirty="0">
                          <a:latin typeface="+mn-lt"/>
                          <a:cs typeface="Calibri"/>
                        </a:rPr>
                        <a:t>Konaklama Belgeli</a:t>
                      </a:r>
                    </a:p>
                    <a:p>
                      <a:pPr marL="82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15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765386"/>
                  </a:ext>
                </a:extLst>
              </a:tr>
              <a:tr h="285894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1" spc="-2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Toplam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b="1" spc="-5" dirty="0" smtClean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400" dirty="0">
                          <a:latin typeface="Calibri"/>
                          <a:cs typeface="Calibri"/>
                        </a:rPr>
                        <a:t>-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77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03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2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670074" y="973887"/>
            <a:ext cx="6204585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Bingöl’de İkamet Edenlerin Nüfusa Kayıtlı Oldukları İller </a:t>
            </a:r>
            <a:r>
              <a:rPr kumimoji="0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22</a:t>
            </a: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69439" y="4341796"/>
            <a:ext cx="6205218" cy="1798985"/>
          </a:xfrm>
          <a:prstGeom prst="rect">
            <a:avLst/>
          </a:prstGeom>
          <a:noFill/>
          <a:ln w="19050">
            <a:solidFill>
              <a:srgbClr val="BCD6E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63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/>
              <a:buChar char="•"/>
              <a:tabLst>
                <a:tab pos="286385" algn="l"/>
                <a:tab pos="287020" algn="l"/>
              </a:tabLst>
              <a:defRPr/>
            </a:pPr>
            <a:r>
              <a:rPr kumimoji="0" lang="tr-TR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Türkiye'de </a:t>
            </a:r>
            <a:r>
              <a:rPr kumimoji="0" lang="tr-TR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 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nüfusuna </a:t>
            </a:r>
            <a:r>
              <a:rPr kumimoji="0" lang="tr-TR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kayıtlı </a:t>
            </a:r>
            <a:r>
              <a:rPr kumimoji="0" lang="tr-TR" sz="180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588.185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kişi</a:t>
            </a:r>
            <a:r>
              <a:rPr kumimoji="0" lang="tr-TR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bulunmaktadır.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6385" marR="5080" lvl="0" indent="-28702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/>
              <a:buChar char="•"/>
              <a:tabLst>
                <a:tab pos="287020" algn="l"/>
              </a:tabLst>
              <a:defRPr/>
            </a:pP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 </a:t>
            </a:r>
            <a:r>
              <a:rPr kumimoji="0" lang="tr-TR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nüfusun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</a:t>
            </a:r>
            <a:r>
              <a:rPr kumimoji="0" lang="tr-TR" sz="18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42’si </a:t>
            </a:r>
            <a:r>
              <a:rPr kumimoji="0" lang="tr-TR" sz="180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Bingöl’de,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</a:t>
            </a:r>
            <a:r>
              <a:rPr kumimoji="0" lang="tr-TR" sz="18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25’i </a:t>
            </a:r>
            <a:r>
              <a:rPr kumimoji="0" lang="tr-TR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İstanbul’da,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</a:t>
            </a:r>
            <a:r>
              <a:rPr kumimoji="0" lang="tr-TR" sz="18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6’sı  </a:t>
            </a:r>
            <a:r>
              <a:rPr kumimoji="0" lang="tr-TR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Diyarbakır`da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</a:t>
            </a:r>
            <a:r>
              <a:rPr kumimoji="0" lang="tr-TR" sz="18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4’ü </a:t>
            </a:r>
            <a:r>
              <a:rPr kumimoji="0" lang="tr-TR" sz="1800" b="0" i="0" u="none" strike="noStrike" kern="1200" cap="none" spc="-3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Elazığ’da </a:t>
            </a:r>
            <a:r>
              <a:rPr kumimoji="0" lang="tr-TR" sz="180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geri </a:t>
            </a:r>
            <a:r>
              <a:rPr kumimoji="0" lang="tr-TR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kalan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</a:t>
            </a:r>
            <a:r>
              <a:rPr kumimoji="0" lang="tr-TR" sz="18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23’ü </a:t>
            </a:r>
            <a:r>
              <a:rPr kumimoji="0" lang="tr-TR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ise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diğer </a:t>
            </a:r>
            <a:r>
              <a:rPr kumimoji="0" lang="tr-TR" sz="18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şehirlerde </a:t>
            </a:r>
            <a:r>
              <a:rPr kumimoji="0" lang="tr-TR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ikamet</a:t>
            </a:r>
            <a:r>
              <a:rPr kumimoji="0" lang="tr-TR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tr-TR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etmektedir.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7022237" y="973887"/>
            <a:ext cx="4497843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Yerleşim Yerine Göre Nüfus Dağılımı (%)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9" name="Grafi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18783"/>
              </p:ext>
            </p:extLst>
          </p:nvPr>
        </p:nvGraphicFramePr>
        <p:xfrm>
          <a:off x="7022237" y="1402673"/>
          <a:ext cx="4497843" cy="4738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043410"/>
              </p:ext>
            </p:extLst>
          </p:nvPr>
        </p:nvGraphicFramePr>
        <p:xfrm>
          <a:off x="669439" y="1402673"/>
          <a:ext cx="6205218" cy="2803565"/>
        </p:xfrm>
        <a:graphic>
          <a:graphicData uri="http://schemas.openxmlformats.org/drawingml/2006/table">
            <a:tbl>
              <a:tblPr/>
              <a:tblGrid>
                <a:gridCol w="2068406">
                  <a:extLst>
                    <a:ext uri="{9D8B030D-6E8A-4147-A177-3AD203B41FA5}">
                      <a16:colId xmlns:a16="http://schemas.microsoft.com/office/drawing/2014/main" val="1078526760"/>
                    </a:ext>
                  </a:extLst>
                </a:gridCol>
                <a:gridCol w="2068406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2068406">
                  <a:extLst>
                    <a:ext uri="{9D8B030D-6E8A-4147-A177-3AD203B41FA5}">
                      <a16:colId xmlns:a16="http://schemas.microsoft.com/office/drawing/2014/main" val="176041255"/>
                    </a:ext>
                  </a:extLst>
                </a:gridCol>
              </a:tblGrid>
              <a:tr h="359500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spc="-5" dirty="0">
                          <a:latin typeface="+mn-lt"/>
                        </a:rPr>
                        <a:t>İller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9969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spc="-10" dirty="0" smtClean="0">
                          <a:latin typeface="+mn-lt"/>
                        </a:rPr>
                        <a:t>20</a:t>
                      </a:r>
                      <a:r>
                        <a:rPr lang="tr-TR" sz="1400" b="1" spc="-10" dirty="0" smtClean="0">
                          <a:latin typeface="+mn-lt"/>
                        </a:rPr>
                        <a:t>22</a:t>
                      </a:r>
                      <a:r>
                        <a:rPr sz="1400" b="1" spc="-55" dirty="0" smtClean="0">
                          <a:latin typeface="+mn-lt"/>
                        </a:rPr>
                        <a:t> </a:t>
                      </a:r>
                      <a:r>
                        <a:rPr sz="1400" b="1" spc="-20" dirty="0">
                          <a:latin typeface="+mn-lt"/>
                        </a:rPr>
                        <a:t>Yılı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9969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spc="-15" dirty="0">
                          <a:latin typeface="+mn-lt"/>
                        </a:rPr>
                        <a:t>Oran</a:t>
                      </a:r>
                      <a:r>
                        <a:rPr sz="1400" b="1" spc="-75" dirty="0">
                          <a:latin typeface="+mn-lt"/>
                        </a:rPr>
                        <a:t> </a:t>
                      </a:r>
                      <a:r>
                        <a:rPr sz="1400" b="1" spc="-5" dirty="0">
                          <a:latin typeface="+mn-lt"/>
                        </a:rPr>
                        <a:t>%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9969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880607"/>
                  </a:ext>
                </a:extLst>
              </a:tr>
              <a:tr h="35950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spc="-5" dirty="0" smtClean="0">
                          <a:latin typeface="+mn-lt"/>
                        </a:rPr>
                        <a:t>Bingöl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tr-TR" sz="1400" spc="-5" dirty="0" smtClean="0">
                          <a:latin typeface="+mn-lt"/>
                        </a:rPr>
                        <a:t>248.612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509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spc="-5" dirty="0" smtClean="0">
                          <a:latin typeface="+mn-lt"/>
                        </a:rPr>
                        <a:t>8</a:t>
                      </a:r>
                      <a:r>
                        <a:rPr lang="tr-TR" sz="1400" spc="-5" dirty="0" smtClean="0">
                          <a:latin typeface="+mn-lt"/>
                        </a:rPr>
                        <a:t>8,14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131171"/>
                  </a:ext>
                </a:extLst>
              </a:tr>
              <a:tr h="35950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tr-TR" sz="1400" spc="-5" dirty="0" smtClean="0">
                          <a:latin typeface="+mn-lt"/>
                        </a:rPr>
                        <a:t>Elazığ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tr-TR" sz="1400" spc="-5" dirty="0" smtClean="0">
                          <a:latin typeface="+mn-lt"/>
                        </a:rPr>
                        <a:t>5.993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tr-TR" sz="1400" dirty="0" smtClean="0">
                          <a:latin typeface="+mn-lt"/>
                        </a:rPr>
                        <a:t>2,12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524939"/>
                  </a:ext>
                </a:extLst>
              </a:tr>
              <a:tr h="35950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spc="-20" dirty="0">
                          <a:latin typeface="+mn-lt"/>
                        </a:rPr>
                        <a:t>Tunceli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tr-TR" sz="1400" spc="-5" dirty="0" smtClean="0">
                          <a:latin typeface="+mn-lt"/>
                        </a:rPr>
                        <a:t>276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tr-TR" sz="1400" dirty="0" smtClean="0">
                          <a:latin typeface="+mn-lt"/>
                        </a:rPr>
                        <a:t>0,10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221131"/>
                  </a:ext>
                </a:extLst>
              </a:tr>
              <a:tr h="35950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-5" dirty="0">
                          <a:latin typeface="+mn-lt"/>
                        </a:rPr>
                        <a:t>Diyarbakır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234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tr-TR" sz="1400" spc="-5" dirty="0" smtClean="0">
                          <a:latin typeface="+mn-lt"/>
                        </a:rPr>
                        <a:t>5.389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tr-TR" sz="1400" dirty="0" smtClean="0">
                          <a:latin typeface="+mn-lt"/>
                        </a:rPr>
                        <a:t>1,92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142941"/>
                  </a:ext>
                </a:extLst>
              </a:tr>
              <a:tr h="35950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spc="-5" dirty="0">
                          <a:latin typeface="+mn-lt"/>
                        </a:rPr>
                        <a:t>Malatya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tr-TR" sz="1400" spc="-5" dirty="0" smtClean="0">
                          <a:latin typeface="+mn-lt"/>
                        </a:rPr>
                        <a:t>1.282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tr-TR" sz="1400" dirty="0" smtClean="0">
                          <a:latin typeface="+mn-lt"/>
                        </a:rPr>
                        <a:t>0,45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364733"/>
                  </a:ext>
                </a:extLst>
              </a:tr>
              <a:tr h="323633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spc="-5" dirty="0">
                          <a:latin typeface="+mn-lt"/>
                        </a:rPr>
                        <a:t>Diğer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228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tr-TR" sz="1400" spc="-5" dirty="0" smtClean="0">
                          <a:latin typeface="+mn-lt"/>
                        </a:rPr>
                        <a:t>20.517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tr-TR" sz="1400" dirty="0" smtClean="0">
                          <a:latin typeface="+mn-lt"/>
                        </a:rPr>
                        <a:t>7,27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1587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322932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30" dirty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3556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tr-TR" sz="1400" b="1" spc="-5" dirty="0" smtClean="0">
                          <a:latin typeface="+mn-lt"/>
                        </a:rPr>
                        <a:t>282.069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794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572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5" dirty="0">
                          <a:latin typeface="+mn-lt"/>
                        </a:rPr>
                        <a:t>100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2794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382171"/>
                  </a:ext>
                </a:extLst>
              </a:tr>
            </a:tbl>
          </a:graphicData>
        </a:graphic>
      </p:graphicFrame>
      <p:sp>
        <p:nvSpPr>
          <p:cNvPr id="11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195345" y="6344876"/>
            <a:ext cx="132865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Nüfus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188" r="840" b="-188"/>
          <a:stretch/>
        </p:blipFill>
        <p:spPr>
          <a:xfrm>
            <a:off x="5601810" y="1393573"/>
            <a:ext cx="5903650" cy="4951303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sp>
        <p:nvSpPr>
          <p:cNvPr id="10" name="object 7"/>
          <p:cNvSpPr txBox="1"/>
          <p:nvPr/>
        </p:nvSpPr>
        <p:spPr>
          <a:xfrm>
            <a:off x="709540" y="1384608"/>
            <a:ext cx="4758932" cy="1363835"/>
          </a:xfrm>
          <a:prstGeom prst="rect">
            <a:avLst/>
          </a:prstGeom>
          <a:ln w="19050">
            <a:solidFill>
              <a:srgbClr val="BCD6ED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78460" marR="82550" indent="-287020" algn="just">
              <a:lnSpc>
                <a:spcPct val="100000"/>
              </a:lnSpc>
              <a:spcBef>
                <a:spcPts val="235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379095" algn="l"/>
              </a:tabLst>
            </a:pPr>
            <a:r>
              <a:rPr lang="tr-TR" sz="1600" spc="-5" dirty="0">
                <a:cs typeface="Calibri"/>
              </a:rPr>
              <a:t>1 tabiat anıtı,</a:t>
            </a:r>
          </a:p>
          <a:p>
            <a:pPr marL="378460" marR="82550" indent="-287020" algn="just">
              <a:lnSpc>
                <a:spcPct val="100000"/>
              </a:lnSpc>
              <a:spcBef>
                <a:spcPts val="235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379095" algn="l"/>
              </a:tabLst>
            </a:pPr>
            <a:r>
              <a:rPr lang="tr-TR" sz="1600" spc="-5" dirty="0">
                <a:cs typeface="Calibri"/>
              </a:rPr>
              <a:t>2 yaban hayatı geliştirme sahası, </a:t>
            </a:r>
          </a:p>
          <a:p>
            <a:pPr marL="378460" marR="82550" indent="-287020" algn="just">
              <a:lnSpc>
                <a:spcPct val="100000"/>
              </a:lnSpc>
              <a:spcBef>
                <a:spcPts val="235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379095" algn="l"/>
              </a:tabLst>
            </a:pPr>
            <a:r>
              <a:rPr lang="tr-TR" sz="1600" spc="-5" dirty="0">
                <a:cs typeface="Calibri"/>
              </a:rPr>
              <a:t>20 devlet avlak sahası, </a:t>
            </a:r>
          </a:p>
          <a:p>
            <a:pPr marL="378460" marR="82550" indent="-287020" algn="just">
              <a:lnSpc>
                <a:spcPct val="100000"/>
              </a:lnSpc>
              <a:spcBef>
                <a:spcPts val="235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379095" algn="l"/>
              </a:tabLst>
            </a:pPr>
            <a:r>
              <a:rPr lang="tr-TR" sz="1600" spc="-5" dirty="0">
                <a:cs typeface="Calibri"/>
              </a:rPr>
              <a:t>3 genel avlak sahası,</a:t>
            </a:r>
          </a:p>
          <a:p>
            <a:pPr marL="378460" marR="82550" indent="-287020">
              <a:lnSpc>
                <a:spcPct val="100000"/>
              </a:lnSpc>
              <a:spcBef>
                <a:spcPts val="235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379095" algn="l"/>
              </a:tabLst>
            </a:pPr>
            <a:r>
              <a:rPr lang="tr-TR" sz="1600" spc="-5" dirty="0">
                <a:cs typeface="Calibri"/>
              </a:rPr>
              <a:t>1 geçici hayvan bakımevi bulunmaktadır. </a:t>
            </a:r>
          </a:p>
        </p:txBody>
      </p:sp>
      <p:sp>
        <p:nvSpPr>
          <p:cNvPr id="11" name="object 8"/>
          <p:cNvSpPr txBox="1"/>
          <p:nvPr/>
        </p:nvSpPr>
        <p:spPr>
          <a:xfrm>
            <a:off x="709544" y="977714"/>
            <a:ext cx="10795916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lang="tr-TR" sz="1600" b="1" spc="-10" dirty="0">
                <a:solidFill>
                  <a:srgbClr val="FFFFFF"/>
                </a:solidFill>
                <a:latin typeface="Calibri"/>
                <a:cs typeface="Calibri"/>
              </a:rPr>
              <a:t>Korunan Alanlar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2" name="object 9"/>
          <p:cNvSpPr txBox="1"/>
          <p:nvPr/>
        </p:nvSpPr>
        <p:spPr>
          <a:xfrm>
            <a:off x="709540" y="2967729"/>
            <a:ext cx="4758932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lang="tr-TR" sz="1600" b="1" spc="-5" dirty="0">
                <a:solidFill>
                  <a:srgbClr val="FFFFFF"/>
                </a:solidFill>
                <a:latin typeface="Calibri"/>
                <a:cs typeface="Calibri"/>
              </a:rPr>
              <a:t>Bazı Yaban Hayvan Sayıları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Doğa Koruma ve Milli Parklar </a:t>
            </a:r>
          </a:p>
        </p:txBody>
      </p:sp>
      <p:graphicFrame>
        <p:nvGraphicFramePr>
          <p:cNvPr id="13" name="Tablo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559664"/>
              </p:ext>
            </p:extLst>
          </p:nvPr>
        </p:nvGraphicFramePr>
        <p:xfrm>
          <a:off x="709540" y="3382396"/>
          <a:ext cx="4758933" cy="2973583"/>
        </p:xfrm>
        <a:graphic>
          <a:graphicData uri="http://schemas.openxmlformats.org/drawingml/2006/table">
            <a:tbl>
              <a:tblPr/>
              <a:tblGrid>
                <a:gridCol w="1143525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1582387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2033021">
                  <a:extLst>
                    <a:ext uri="{9D8B030D-6E8A-4147-A177-3AD203B41FA5}">
                      <a16:colId xmlns:a16="http://schemas.microsoft.com/office/drawing/2014/main" val="3847709671"/>
                    </a:ext>
                  </a:extLst>
                </a:gridCol>
              </a:tblGrid>
              <a:tr h="484019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/>
                        <a:t>Yıl</a:t>
                      </a:r>
                      <a:endParaRPr lang="tr-TR" sz="12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/>
                        <a:t>Yaban </a:t>
                      </a:r>
                      <a:r>
                        <a:rPr lang="tr-TR" sz="1200" b="1" dirty="0" smtClean="0"/>
                        <a:t>Keçisi                     (Adet)</a:t>
                      </a:r>
                      <a:endParaRPr lang="tr-TR" sz="12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/>
                        <a:t>Çengel Boynuzlu Dağ </a:t>
                      </a:r>
                      <a:r>
                        <a:rPr lang="tr-TR" sz="1200" b="1" dirty="0" smtClean="0"/>
                        <a:t>Keçisi (Adet)</a:t>
                      </a:r>
                      <a:endParaRPr lang="tr-TR" sz="12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821609"/>
                  </a:ext>
                </a:extLst>
              </a:tr>
              <a:tr h="272585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/>
                        <a:t>2013</a:t>
                      </a:r>
                      <a:endParaRPr lang="tr-TR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249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396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553080"/>
                  </a:ext>
                </a:extLst>
              </a:tr>
              <a:tr h="272585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/>
                        <a:t>2014</a:t>
                      </a:r>
                      <a:endParaRPr lang="tr-TR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850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575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01445"/>
                  </a:ext>
                </a:extLst>
              </a:tr>
              <a:tr h="272585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/>
                        <a:t>2015</a:t>
                      </a:r>
                      <a:endParaRPr lang="tr-TR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562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436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882183"/>
                  </a:ext>
                </a:extLst>
              </a:tr>
              <a:tr h="272585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/>
                        <a:t>2016</a:t>
                      </a:r>
                      <a:endParaRPr lang="tr-TR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521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445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765386"/>
                  </a:ext>
                </a:extLst>
              </a:tr>
              <a:tr h="272585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/>
                        <a:t>2019</a:t>
                      </a:r>
                      <a:endParaRPr lang="tr-TR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685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631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03059"/>
                  </a:ext>
                </a:extLst>
              </a:tr>
              <a:tr h="272585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</a:rPr>
                        <a:t>678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707568"/>
                  </a:ext>
                </a:extLst>
              </a:tr>
              <a:tr h="272585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</a:rPr>
                        <a:t>766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</a:rPr>
                        <a:t>535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416672"/>
                  </a:ext>
                </a:extLst>
              </a:tr>
              <a:tr h="272585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</a:rPr>
                        <a:t>848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684210"/>
                  </a:ext>
                </a:extLst>
              </a:tr>
              <a:tr h="308884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864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227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 txBox="1"/>
          <p:nvPr/>
        </p:nvSpPr>
        <p:spPr>
          <a:xfrm>
            <a:off x="684676" y="967866"/>
            <a:ext cx="10788638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Gençlik ve Spor Verileri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Gençlik ve Spor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6" t="1015" r="6927" b="1630"/>
          <a:stretch/>
        </p:blipFill>
        <p:spPr>
          <a:xfrm>
            <a:off x="7132319" y="1414909"/>
            <a:ext cx="4340995" cy="4705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object 15"/>
          <p:cNvSpPr txBox="1"/>
          <p:nvPr/>
        </p:nvSpPr>
        <p:spPr>
          <a:xfrm>
            <a:off x="9543664" y="5854792"/>
            <a:ext cx="1920941" cy="265457"/>
          </a:xfrm>
          <a:prstGeom prst="rect">
            <a:avLst/>
          </a:prstGeom>
          <a:noFill/>
        </p:spPr>
        <p:txBody>
          <a:bodyPr vert="horz" wrap="square" lIns="0" tIns="3429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Hesarek</a:t>
            </a: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Kayak Tesisleri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177942"/>
              </p:ext>
            </p:extLst>
          </p:nvPr>
        </p:nvGraphicFramePr>
        <p:xfrm>
          <a:off x="684675" y="1414909"/>
          <a:ext cx="6274389" cy="4719386"/>
        </p:xfrm>
        <a:graphic>
          <a:graphicData uri="http://schemas.openxmlformats.org/drawingml/2006/table">
            <a:tbl>
              <a:tblPr/>
              <a:tblGrid>
                <a:gridCol w="3942227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2332162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666440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İl </a:t>
                      </a:r>
                      <a:r>
                        <a:rPr lang="tr-TR" sz="1400" b="0" spc="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Geneli </a:t>
                      </a: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Lisanslı </a:t>
                      </a:r>
                      <a:r>
                        <a:rPr lang="tr-TR" sz="1400" b="0" spc="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Sporcu</a:t>
                      </a:r>
                      <a:r>
                        <a:rPr lang="tr-TR" sz="1400" b="0" spc="-7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-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953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22.841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553080"/>
                  </a:ext>
                </a:extLst>
              </a:tr>
              <a:tr h="675491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İl </a:t>
                      </a:r>
                      <a:r>
                        <a:rPr lang="tr-TR" sz="1400" b="0" spc="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Geneli </a:t>
                      </a:r>
                      <a:r>
                        <a:rPr lang="tr-TR" sz="1400" b="0" spc="-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Faal </a:t>
                      </a:r>
                      <a:r>
                        <a:rPr lang="tr-TR" sz="1400" b="0" spc="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Sporcu</a:t>
                      </a:r>
                      <a:r>
                        <a:rPr lang="tr-TR" sz="1400" b="0" spc="-6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-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2.524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01445"/>
                  </a:ext>
                </a:extLst>
              </a:tr>
              <a:tr h="675491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Milli Sporcu</a:t>
                      </a:r>
                      <a:r>
                        <a:rPr lang="tr-TR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-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9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882183"/>
                  </a:ext>
                </a:extLst>
              </a:tr>
              <a:tr h="675491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Antrenör</a:t>
                      </a:r>
                      <a:r>
                        <a:rPr lang="tr-TR" sz="1400" b="0" spc="-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-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73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765386"/>
                  </a:ext>
                </a:extLst>
              </a:tr>
              <a:tr h="675491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tr-TR" sz="1400" b="0" spc="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Gençlik </a:t>
                      </a: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Merkezi Üye</a:t>
                      </a:r>
                      <a:r>
                        <a:rPr lang="tr-TR" sz="1400" b="0" spc="-5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-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38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19.404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03059"/>
                  </a:ext>
                </a:extLst>
              </a:tr>
              <a:tr h="675491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tr-TR" sz="1400" b="0" spc="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Gençlik Lideri</a:t>
                      </a:r>
                      <a:r>
                        <a:rPr lang="tr-TR" sz="1400" b="0" spc="-4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-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38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14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971193"/>
                  </a:ext>
                </a:extLst>
              </a:tr>
              <a:tr h="675491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tr-TR" sz="1400" b="0" spc="-1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Amatör </a:t>
                      </a:r>
                      <a:r>
                        <a:rPr lang="tr-TR" sz="1400" b="0" spc="-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Kulüp</a:t>
                      </a:r>
                      <a:r>
                        <a:rPr lang="tr-TR" sz="1400" b="0" spc="-1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-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38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84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656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2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r="19466"/>
          <a:stretch/>
        </p:blipFill>
        <p:spPr>
          <a:xfrm>
            <a:off x="7137646" y="1367247"/>
            <a:ext cx="4414049" cy="4670300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sp>
        <p:nvSpPr>
          <p:cNvPr id="6" name="object 5"/>
          <p:cNvSpPr txBox="1"/>
          <p:nvPr/>
        </p:nvSpPr>
        <p:spPr>
          <a:xfrm>
            <a:off x="684676" y="967866"/>
            <a:ext cx="10867019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Gençlik ve Spor Verileri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Gençlik ve Spor</a:t>
            </a:r>
          </a:p>
        </p:txBody>
      </p:sp>
      <p:sp>
        <p:nvSpPr>
          <p:cNvPr id="7" name="object 15"/>
          <p:cNvSpPr txBox="1"/>
          <p:nvPr/>
        </p:nvSpPr>
        <p:spPr>
          <a:xfrm>
            <a:off x="9320035" y="5719836"/>
            <a:ext cx="2231660" cy="265457"/>
          </a:xfrm>
          <a:prstGeom prst="rect">
            <a:avLst/>
          </a:prstGeom>
          <a:noFill/>
        </p:spPr>
        <p:txBody>
          <a:bodyPr vert="horz" wrap="square" lIns="0" tIns="3429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Murat Nehri Kano Etkinliği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041633"/>
              </p:ext>
            </p:extLst>
          </p:nvPr>
        </p:nvGraphicFramePr>
        <p:xfrm>
          <a:off x="684676" y="1367247"/>
          <a:ext cx="6274389" cy="4670300"/>
        </p:xfrm>
        <a:graphic>
          <a:graphicData uri="http://schemas.openxmlformats.org/drawingml/2006/table">
            <a:tbl>
              <a:tblPr/>
              <a:tblGrid>
                <a:gridCol w="3942227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2332162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467030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tr-TR" sz="1400" b="0" spc="-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Stadyum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38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553080"/>
                  </a:ext>
                </a:extLst>
              </a:tr>
              <a:tr h="467030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Spor</a:t>
                      </a:r>
                      <a:r>
                        <a:rPr lang="tr-TR" sz="1400" b="0" spc="-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Salonu</a:t>
                      </a:r>
                    </a:p>
                  </a:txBody>
                  <a:tcPr marL="0" marR="0" marT="438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8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01445"/>
                  </a:ext>
                </a:extLst>
              </a:tr>
              <a:tr h="467030">
                <a:tc>
                  <a:txBody>
                    <a:bodyPr/>
                    <a:lstStyle/>
                    <a:p>
                      <a:pPr marL="64135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tr-TR" sz="1400" b="0" spc="-2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Atletizm</a:t>
                      </a:r>
                      <a:r>
                        <a:rPr lang="tr-TR" sz="1400" b="0" spc="-2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-2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Sahası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38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882183"/>
                  </a:ext>
                </a:extLst>
              </a:tr>
              <a:tr h="467030">
                <a:tc>
                  <a:txBody>
                    <a:bodyPr/>
                    <a:lstStyle/>
                    <a:p>
                      <a:pPr marL="64135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tr-TR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Kayak</a:t>
                      </a:r>
                      <a:r>
                        <a:rPr lang="tr-TR" sz="1400" b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Tesisleri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38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030">
                <a:tc>
                  <a:txBody>
                    <a:bodyPr/>
                    <a:lstStyle/>
                    <a:p>
                      <a:pPr marL="64135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tr-TR" sz="1400" b="0" spc="-4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Sentetik </a:t>
                      </a:r>
                      <a:r>
                        <a:rPr lang="tr-TR" sz="1400" b="0" spc="-5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Çim </a:t>
                      </a:r>
                      <a:r>
                        <a:rPr lang="tr-TR" sz="1400" b="0" spc="-4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Yüzeyli </a:t>
                      </a:r>
                      <a:r>
                        <a:rPr lang="tr-TR" sz="1400" b="0" spc="-5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Futbol</a:t>
                      </a:r>
                      <a:r>
                        <a:rPr lang="tr-TR" sz="1400" b="0" spc="-3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-5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Sahası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38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8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765386"/>
                  </a:ext>
                </a:extLst>
              </a:tr>
              <a:tr h="467030">
                <a:tc>
                  <a:txBody>
                    <a:bodyPr/>
                    <a:lstStyle/>
                    <a:p>
                      <a:pPr marL="64135" algn="l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Açık </a:t>
                      </a:r>
                      <a:r>
                        <a:rPr lang="tr-TR" sz="1400" b="0" spc="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Yüzme</a:t>
                      </a:r>
                      <a:r>
                        <a:rPr lang="tr-TR" sz="1400" b="0" spc="-8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-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Havuzu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38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971193"/>
                  </a:ext>
                </a:extLst>
              </a:tr>
              <a:tr h="467030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tr-TR" sz="1400" b="0" spc="-6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Yarı </a:t>
                      </a:r>
                      <a:r>
                        <a:rPr lang="tr-TR" sz="1400" b="0" spc="-3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Olimpik </a:t>
                      </a:r>
                      <a:r>
                        <a:rPr lang="tr-TR" sz="1400" b="0" spc="-5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Kapalı </a:t>
                      </a:r>
                      <a:r>
                        <a:rPr lang="tr-TR" sz="1400" b="0" spc="-4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Yüzme</a:t>
                      </a:r>
                      <a:r>
                        <a:rPr lang="tr-TR" sz="1400" b="0" spc="-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-5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Havuzu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44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656931"/>
                  </a:ext>
                </a:extLst>
              </a:tr>
              <a:tr h="467030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Sporcu Eğitim</a:t>
                      </a:r>
                      <a:r>
                        <a:rPr lang="tr-TR" sz="1400" b="0" spc="-2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Merkezi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44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057304"/>
                  </a:ext>
                </a:extLst>
              </a:tr>
              <a:tr h="467030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tr-TR" sz="1400" b="0" spc="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Gençlik</a:t>
                      </a:r>
                      <a:r>
                        <a:rPr lang="tr-TR" sz="1400" b="0" spc="-3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Merkezi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44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3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53671"/>
                  </a:ext>
                </a:extLst>
              </a:tr>
              <a:tr h="467030">
                <a:tc>
                  <a:txBody>
                    <a:bodyPr/>
                    <a:lstStyle/>
                    <a:p>
                      <a:pPr marL="63500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tr-TR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Çok </a:t>
                      </a:r>
                      <a:r>
                        <a:rPr lang="tr-TR" sz="1400" b="0" spc="1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Amaçlı </a:t>
                      </a: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Spor</a:t>
                      </a:r>
                      <a:r>
                        <a:rPr lang="tr-TR" sz="1400" b="0" spc="-4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spc="5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Salonu</a:t>
                      </a:r>
                      <a:endParaRPr lang="tr-TR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4445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902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94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 txBox="1"/>
          <p:nvPr/>
        </p:nvSpPr>
        <p:spPr>
          <a:xfrm>
            <a:off x="684676" y="967866"/>
            <a:ext cx="10829662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Altyapı ve Kentsel Dönüşüm Hizmetleri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6801"/>
            <a:ext cx="739490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Çevre, Şehircilik ve İklim Değişikliği İl Müdürlüğü</a:t>
            </a:r>
          </a:p>
        </p:txBody>
      </p:sp>
      <p:sp>
        <p:nvSpPr>
          <p:cNvPr id="12" name="object 5"/>
          <p:cNvSpPr txBox="1"/>
          <p:nvPr/>
        </p:nvSpPr>
        <p:spPr>
          <a:xfrm>
            <a:off x="684671" y="4478174"/>
            <a:ext cx="4882409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Tespit Edilen Riskli Bina Sayıları İl Geneli (2014-2023)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336610"/>
              </p:ext>
            </p:extLst>
          </p:nvPr>
        </p:nvGraphicFramePr>
        <p:xfrm>
          <a:off x="684672" y="1472995"/>
          <a:ext cx="4882409" cy="2839779"/>
        </p:xfrm>
        <a:graphic>
          <a:graphicData uri="http://schemas.openxmlformats.org/drawingml/2006/table">
            <a:tbl>
              <a:tblPr/>
              <a:tblGrid>
                <a:gridCol w="1344596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149227">
                  <a:extLst>
                    <a:ext uri="{9D8B030D-6E8A-4147-A177-3AD203B41FA5}">
                      <a16:colId xmlns:a16="http://schemas.microsoft.com/office/drawing/2014/main" val="1250325759"/>
                    </a:ext>
                  </a:extLst>
                </a:gridCol>
                <a:gridCol w="1160491">
                  <a:extLst>
                    <a:ext uri="{9D8B030D-6E8A-4147-A177-3AD203B41FA5}">
                      <a16:colId xmlns:a16="http://schemas.microsoft.com/office/drawing/2014/main" val="3628288906"/>
                    </a:ext>
                  </a:extLst>
                </a:gridCol>
              </a:tblGrid>
              <a:tr h="545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</a:rPr>
                        <a:t>Yapılan İşlem</a:t>
                      </a:r>
                      <a:endParaRPr lang="tr-T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</a:rPr>
                        <a:t>(2013-2022)</a:t>
                      </a:r>
                      <a:endParaRPr lang="tr-T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</a:rPr>
                        <a:t>2023</a:t>
                      </a:r>
                      <a:endParaRPr lang="tr-T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</a:rPr>
                        <a:t>Genel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</a:rPr>
                        <a:t>Toplam</a:t>
                      </a:r>
                      <a:endParaRPr lang="tr-T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553080"/>
                  </a:ext>
                </a:extLst>
              </a:tr>
              <a:tr h="7748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Tespit Edilen Riskli Yapı Sayısı</a:t>
                      </a:r>
                      <a:endParaRPr lang="tr-TR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2.548</a:t>
                      </a:r>
                      <a:endParaRPr lang="tr-TR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56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2.604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01445"/>
                  </a:ext>
                </a:extLst>
              </a:tr>
              <a:tr h="6552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Yıkılan Riskli Bina Sayısı</a:t>
                      </a:r>
                      <a:endParaRPr lang="tr-TR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2.521</a:t>
                      </a:r>
                      <a:endParaRPr lang="tr-TR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43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2.564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882183"/>
                  </a:ext>
                </a:extLst>
              </a:tr>
              <a:tr h="7748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Yapılan Kira Yardımı Miktarları</a:t>
                      </a:r>
                      <a:endParaRPr lang="tr-TR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smtClean="0">
                          <a:effectLst/>
                          <a:latin typeface="+mn-lt"/>
                        </a:rPr>
                        <a:t>57.940.112 </a:t>
                      </a:r>
                      <a:r>
                        <a:rPr lang="tr-TR" sz="1300" dirty="0">
                          <a:effectLst/>
                          <a:latin typeface="+mn-lt"/>
                        </a:rPr>
                        <a:t>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smtClean="0">
                          <a:effectLst/>
                          <a:latin typeface="+mn-lt"/>
                        </a:rPr>
                        <a:t>4.023.824 </a:t>
                      </a:r>
                      <a:r>
                        <a:rPr lang="tr-TR" sz="1300" dirty="0">
                          <a:effectLst/>
                          <a:latin typeface="+mn-lt"/>
                        </a:rPr>
                        <a:t>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smtClean="0">
                          <a:effectLst/>
                          <a:latin typeface="+mn-lt"/>
                        </a:rPr>
                        <a:t>61.963.936 </a:t>
                      </a:r>
                      <a:r>
                        <a:rPr lang="tr-TR" sz="1300" dirty="0">
                          <a:effectLst/>
                          <a:latin typeface="+mn-lt"/>
                        </a:rPr>
                        <a:t>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765386"/>
                  </a:ext>
                </a:extLst>
              </a:tr>
            </a:tbl>
          </a:graphicData>
        </a:graphic>
      </p:graphicFrame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920670"/>
              </p:ext>
            </p:extLst>
          </p:nvPr>
        </p:nvGraphicFramePr>
        <p:xfrm>
          <a:off x="684672" y="4816333"/>
          <a:ext cx="4882409" cy="831433"/>
        </p:xfrm>
        <a:graphic>
          <a:graphicData uri="http://schemas.openxmlformats.org/drawingml/2006/table">
            <a:tbl>
              <a:tblPr/>
              <a:tblGrid>
                <a:gridCol w="2119036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1375600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387773">
                  <a:extLst>
                    <a:ext uri="{9D8B030D-6E8A-4147-A177-3AD203B41FA5}">
                      <a16:colId xmlns:a16="http://schemas.microsoft.com/office/drawing/2014/main" val="1250325759"/>
                    </a:ext>
                  </a:extLst>
                </a:gridCol>
              </a:tblGrid>
              <a:tr h="343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kern="1200" dirty="0">
                          <a:effectLst/>
                          <a:latin typeface="+mn-lt"/>
                        </a:rPr>
                        <a:t>Yapı Adedi</a:t>
                      </a:r>
                      <a:endParaRPr lang="tr-TR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kern="1200" dirty="0">
                          <a:effectLst/>
                          <a:latin typeface="+mn-lt"/>
                        </a:rPr>
                        <a:t>Yıkılan Bina</a:t>
                      </a:r>
                      <a:endParaRPr lang="tr-TR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901445"/>
                  </a:ext>
                </a:extLst>
              </a:tr>
              <a:tr h="487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kern="1200" dirty="0">
                          <a:effectLst/>
                          <a:latin typeface="+mn-lt"/>
                        </a:rPr>
                        <a:t>Toplam</a:t>
                      </a:r>
                      <a:endParaRPr lang="tr-TR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kern="1200" dirty="0">
                          <a:effectLst/>
                          <a:latin typeface="+mn-lt"/>
                        </a:rPr>
                        <a:t>2.774</a:t>
                      </a:r>
                      <a:endParaRPr lang="tr-TR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kern="1200" dirty="0">
                          <a:effectLst/>
                          <a:latin typeface="+mn-lt"/>
                          <a:ea typeface="+mn-ea"/>
                        </a:rPr>
                        <a:t>2.702</a:t>
                      </a:r>
                      <a:endParaRPr lang="tr-TR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882183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24" y="1472995"/>
            <a:ext cx="5678314" cy="42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6801"/>
            <a:ext cx="727061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Çevre, Şehircilik ve İklim Değişikliği İl Müdürlüğü</a:t>
            </a:r>
          </a:p>
        </p:txBody>
      </p:sp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FE5116EE-F3F3-4000-AEA9-06B537A7C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374830"/>
              </p:ext>
            </p:extLst>
          </p:nvPr>
        </p:nvGraphicFramePr>
        <p:xfrm>
          <a:off x="417444" y="1126727"/>
          <a:ext cx="11355245" cy="5146082"/>
        </p:xfrm>
        <a:graphic>
          <a:graphicData uri="http://schemas.openxmlformats.org/drawingml/2006/table">
            <a:tbl>
              <a:tblPr/>
              <a:tblGrid>
                <a:gridCol w="851648">
                  <a:extLst>
                    <a:ext uri="{9D8B030D-6E8A-4147-A177-3AD203B41FA5}">
                      <a16:colId xmlns:a16="http://schemas.microsoft.com/office/drawing/2014/main" val="518864287"/>
                    </a:ext>
                  </a:extLst>
                </a:gridCol>
                <a:gridCol w="378508">
                  <a:extLst>
                    <a:ext uri="{9D8B030D-6E8A-4147-A177-3AD203B41FA5}">
                      <a16:colId xmlns:a16="http://schemas.microsoft.com/office/drawing/2014/main" val="3881023445"/>
                    </a:ext>
                  </a:extLst>
                </a:gridCol>
                <a:gridCol w="662389">
                  <a:extLst>
                    <a:ext uri="{9D8B030D-6E8A-4147-A177-3AD203B41FA5}">
                      <a16:colId xmlns:a16="http://schemas.microsoft.com/office/drawing/2014/main" val="1622254699"/>
                    </a:ext>
                  </a:extLst>
                </a:gridCol>
                <a:gridCol w="378508">
                  <a:extLst>
                    <a:ext uri="{9D8B030D-6E8A-4147-A177-3AD203B41FA5}">
                      <a16:colId xmlns:a16="http://schemas.microsoft.com/office/drawing/2014/main" val="400068172"/>
                    </a:ext>
                  </a:extLst>
                </a:gridCol>
                <a:gridCol w="662389">
                  <a:extLst>
                    <a:ext uri="{9D8B030D-6E8A-4147-A177-3AD203B41FA5}">
                      <a16:colId xmlns:a16="http://schemas.microsoft.com/office/drawing/2014/main" val="1514445721"/>
                    </a:ext>
                  </a:extLst>
                </a:gridCol>
                <a:gridCol w="378508">
                  <a:extLst>
                    <a:ext uri="{9D8B030D-6E8A-4147-A177-3AD203B41FA5}">
                      <a16:colId xmlns:a16="http://schemas.microsoft.com/office/drawing/2014/main" val="303252689"/>
                    </a:ext>
                  </a:extLst>
                </a:gridCol>
                <a:gridCol w="662389">
                  <a:extLst>
                    <a:ext uri="{9D8B030D-6E8A-4147-A177-3AD203B41FA5}">
                      <a16:colId xmlns:a16="http://schemas.microsoft.com/office/drawing/2014/main" val="3945009946"/>
                    </a:ext>
                  </a:extLst>
                </a:gridCol>
                <a:gridCol w="473134">
                  <a:extLst>
                    <a:ext uri="{9D8B030D-6E8A-4147-A177-3AD203B41FA5}">
                      <a16:colId xmlns:a16="http://schemas.microsoft.com/office/drawing/2014/main" val="3688488047"/>
                    </a:ext>
                  </a:extLst>
                </a:gridCol>
                <a:gridCol w="567762">
                  <a:extLst>
                    <a:ext uri="{9D8B030D-6E8A-4147-A177-3AD203B41FA5}">
                      <a16:colId xmlns:a16="http://schemas.microsoft.com/office/drawing/2014/main" val="2776769271"/>
                    </a:ext>
                  </a:extLst>
                </a:gridCol>
                <a:gridCol w="378508">
                  <a:extLst>
                    <a:ext uri="{9D8B030D-6E8A-4147-A177-3AD203B41FA5}">
                      <a16:colId xmlns:a16="http://schemas.microsoft.com/office/drawing/2014/main" val="3699261480"/>
                    </a:ext>
                  </a:extLst>
                </a:gridCol>
                <a:gridCol w="662389">
                  <a:extLst>
                    <a:ext uri="{9D8B030D-6E8A-4147-A177-3AD203B41FA5}">
                      <a16:colId xmlns:a16="http://schemas.microsoft.com/office/drawing/2014/main" val="1269529664"/>
                    </a:ext>
                  </a:extLst>
                </a:gridCol>
                <a:gridCol w="473134">
                  <a:extLst>
                    <a:ext uri="{9D8B030D-6E8A-4147-A177-3AD203B41FA5}">
                      <a16:colId xmlns:a16="http://schemas.microsoft.com/office/drawing/2014/main" val="3079921569"/>
                    </a:ext>
                  </a:extLst>
                </a:gridCol>
                <a:gridCol w="662389">
                  <a:extLst>
                    <a:ext uri="{9D8B030D-6E8A-4147-A177-3AD203B41FA5}">
                      <a16:colId xmlns:a16="http://schemas.microsoft.com/office/drawing/2014/main" val="4248581590"/>
                    </a:ext>
                  </a:extLst>
                </a:gridCol>
                <a:gridCol w="378508">
                  <a:extLst>
                    <a:ext uri="{9D8B030D-6E8A-4147-A177-3AD203B41FA5}">
                      <a16:colId xmlns:a16="http://schemas.microsoft.com/office/drawing/2014/main" val="1107866525"/>
                    </a:ext>
                  </a:extLst>
                </a:gridCol>
                <a:gridCol w="662389">
                  <a:extLst>
                    <a:ext uri="{9D8B030D-6E8A-4147-A177-3AD203B41FA5}">
                      <a16:colId xmlns:a16="http://schemas.microsoft.com/office/drawing/2014/main" val="2893983994"/>
                    </a:ext>
                  </a:extLst>
                </a:gridCol>
                <a:gridCol w="385849">
                  <a:extLst>
                    <a:ext uri="{9D8B030D-6E8A-4147-A177-3AD203B41FA5}">
                      <a16:colId xmlns:a16="http://schemas.microsoft.com/office/drawing/2014/main" val="4015545689"/>
                    </a:ext>
                  </a:extLst>
                </a:gridCol>
                <a:gridCol w="501445">
                  <a:extLst>
                    <a:ext uri="{9D8B030D-6E8A-4147-A177-3AD203B41FA5}">
                      <a16:colId xmlns:a16="http://schemas.microsoft.com/office/drawing/2014/main" val="1272685917"/>
                    </a:ext>
                  </a:extLst>
                </a:gridCol>
                <a:gridCol w="511278">
                  <a:extLst>
                    <a:ext uri="{9D8B030D-6E8A-4147-A177-3AD203B41FA5}">
                      <a16:colId xmlns:a16="http://schemas.microsoft.com/office/drawing/2014/main" val="2141668512"/>
                    </a:ext>
                  </a:extLst>
                </a:gridCol>
                <a:gridCol w="570271">
                  <a:extLst>
                    <a:ext uri="{9D8B030D-6E8A-4147-A177-3AD203B41FA5}">
                      <a16:colId xmlns:a16="http://schemas.microsoft.com/office/drawing/2014/main" val="3267092296"/>
                    </a:ext>
                  </a:extLst>
                </a:gridCol>
                <a:gridCol w="442451">
                  <a:extLst>
                    <a:ext uri="{9D8B030D-6E8A-4147-A177-3AD203B41FA5}">
                      <a16:colId xmlns:a16="http://schemas.microsoft.com/office/drawing/2014/main" val="2046055109"/>
                    </a:ext>
                  </a:extLst>
                </a:gridCol>
                <a:gridCol w="711399">
                  <a:extLst>
                    <a:ext uri="{9D8B030D-6E8A-4147-A177-3AD203B41FA5}">
                      <a16:colId xmlns:a16="http://schemas.microsoft.com/office/drawing/2014/main" val="899590852"/>
                    </a:ext>
                  </a:extLst>
                </a:gridCol>
              </a:tblGrid>
              <a:tr h="325879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İLÇE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YIKIK</a:t>
                      </a:r>
                      <a:endParaRPr lang="tr-T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ACİL YIKILACAK</a:t>
                      </a:r>
                      <a:endParaRPr lang="tr-T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AĞIR</a:t>
                      </a:r>
                      <a:endParaRPr lang="tr-T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ORTA</a:t>
                      </a:r>
                      <a:endParaRPr lang="tr-T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AZ HASARLI</a:t>
                      </a:r>
                      <a:endParaRPr lang="tr-T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HASARSIZ</a:t>
                      </a:r>
                      <a:endParaRPr lang="tr-T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TESPİT YAPILAMADI</a:t>
                      </a:r>
                      <a:endParaRPr lang="tr-T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GİRİLEMEDİ</a:t>
                      </a:r>
                      <a:endParaRPr lang="tr-TR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 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 ACİL+AĞIR+YIKIK+ORTA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968997"/>
                  </a:ext>
                </a:extLst>
              </a:tr>
              <a:tr h="56485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TESPİT SAYISI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668965"/>
                  </a:ext>
                </a:extLst>
              </a:tr>
              <a:tr h="74952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BİNA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BAĞIMSIZ  BÖLÜM</a:t>
                      </a:r>
                      <a:endParaRPr lang="tr-T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BİNA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BAĞIMSIZ  BÖLÜM</a:t>
                      </a:r>
                      <a:endParaRPr lang="tr-T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BİNA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BAĞIMSIZ BÖLÜM</a:t>
                      </a:r>
                      <a:endParaRPr lang="tr-T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BİNA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BAĞIMSIZ  BÖLÜM</a:t>
                      </a:r>
                      <a:endParaRPr lang="tr-T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BİNA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BAĞIMSIZ  BÖLÜM</a:t>
                      </a:r>
                      <a:endParaRPr lang="tr-T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BİNA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BAĞIMSIZ  BÖLÜM</a:t>
                      </a:r>
                      <a:endParaRPr lang="tr-T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BİNA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BAĞIMSIZ BÖLÜM</a:t>
                      </a:r>
                      <a:endParaRPr lang="tr-T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BİNA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BAĞIMSIZ BÖLÜM</a:t>
                      </a:r>
                      <a:endParaRPr lang="tr-T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BİNA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7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BAĞIMSIZ BÖLÜM</a:t>
                      </a:r>
                      <a:endParaRPr lang="tr-T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BİNA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BAĞIMSIZ BÖLÜM</a:t>
                      </a:r>
                      <a:endParaRPr lang="tr-T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805294"/>
                  </a:ext>
                </a:extLst>
              </a:tr>
              <a:tr h="92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989525"/>
                  </a:ext>
                </a:extLst>
              </a:tr>
              <a:tr h="358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ADAKLI</a:t>
                      </a:r>
                    </a:p>
                  </a:txBody>
                  <a:tcPr marL="23841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1.282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0318607"/>
                  </a:ext>
                </a:extLst>
              </a:tr>
              <a:tr h="358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GENÇ</a:t>
                      </a:r>
                    </a:p>
                  </a:txBody>
                  <a:tcPr marL="23841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1.251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1.247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1.861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928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1.948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3.155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5.299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1.327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158295"/>
                  </a:ext>
                </a:extLst>
              </a:tr>
              <a:tr h="358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KARLIOVA</a:t>
                      </a:r>
                    </a:p>
                  </a:txBody>
                  <a:tcPr marL="23841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1.123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728590"/>
                  </a:ext>
                </a:extLst>
              </a:tr>
              <a:tr h="358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KİĞI</a:t>
                      </a:r>
                    </a:p>
                  </a:txBody>
                  <a:tcPr marL="23841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1.390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827846"/>
                  </a:ext>
                </a:extLst>
              </a:tr>
              <a:tr h="358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MERKEZ</a:t>
                      </a:r>
                    </a:p>
                  </a:txBody>
                  <a:tcPr marL="23841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1.508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1.873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2.127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3785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3.162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16.494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7.077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22.796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1.581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2.017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335397"/>
                  </a:ext>
                </a:extLst>
              </a:tr>
              <a:tr h="358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SOLHAN</a:t>
                      </a:r>
                    </a:p>
                  </a:txBody>
                  <a:tcPr marL="23841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1.108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450101"/>
                  </a:ext>
                </a:extLst>
              </a:tr>
              <a:tr h="358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YAYLADERE</a:t>
                      </a:r>
                    </a:p>
                  </a:txBody>
                  <a:tcPr marL="23841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9236022"/>
                  </a:ext>
                </a:extLst>
              </a:tr>
              <a:tr h="358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YEDİSU</a:t>
                      </a:r>
                    </a:p>
                  </a:txBody>
                  <a:tcPr marL="23841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990393"/>
                  </a:ext>
                </a:extLst>
              </a:tr>
              <a:tr h="52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7102118"/>
                  </a:ext>
                </a:extLst>
              </a:tr>
              <a:tr h="358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23841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3.284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4.570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4.795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7.774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5.037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20.228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</a:t>
                      </a: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13.847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33.815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3.424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4.825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9" marR="2649" marT="26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74164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84680" y="726327"/>
            <a:ext cx="10827139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6 Şubat Kahramanmaraş Depreminin Bingöl İlinde Neden Olduğu 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Hasar 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Tespit Bilgileri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15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 txBox="1"/>
          <p:nvPr/>
        </p:nvSpPr>
        <p:spPr>
          <a:xfrm>
            <a:off x="684676" y="967866"/>
            <a:ext cx="10853772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lang="tr-TR" sz="1600" b="1" spc="-10" dirty="0" smtClean="0">
                <a:solidFill>
                  <a:schemeClr val="bg1"/>
                </a:solidFill>
                <a:cs typeface="Calibri"/>
              </a:rPr>
              <a:t>Yapılan </a:t>
            </a:r>
            <a:r>
              <a:rPr lang="tr-TR" sz="1600" b="1" spc="-10" dirty="0">
                <a:solidFill>
                  <a:schemeClr val="bg1"/>
                </a:solidFill>
                <a:cs typeface="Calibri"/>
              </a:rPr>
              <a:t>İşlem </a:t>
            </a:r>
            <a:r>
              <a:rPr lang="tr-TR" sz="1600" b="1" spc="-10" dirty="0" smtClean="0">
                <a:solidFill>
                  <a:schemeClr val="bg1"/>
                </a:solidFill>
                <a:cs typeface="Calibri"/>
              </a:rPr>
              <a:t>Sayıları (2023) </a:t>
            </a:r>
            <a:endParaRPr lang="tr-TR"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www.bingol.gov.tr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Tapu</a:t>
            </a:r>
          </a:p>
        </p:txBody>
      </p:sp>
      <p:pic>
        <p:nvPicPr>
          <p:cNvPr id="7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t="752" r="954" b="1997"/>
          <a:stretch>
            <a:fillRect/>
          </a:stretch>
        </p:blipFill>
        <p:spPr bwMode="auto">
          <a:xfrm>
            <a:off x="5106988" y="1436689"/>
            <a:ext cx="6431460" cy="4133849"/>
          </a:xfrm>
          <a:prstGeom prst="rect">
            <a:avLst/>
          </a:prstGeom>
          <a:noFill/>
          <a:ln w="19050">
            <a:solidFill>
              <a:srgbClr val="BCD6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389104"/>
              </p:ext>
            </p:extLst>
          </p:nvPr>
        </p:nvGraphicFramePr>
        <p:xfrm>
          <a:off x="679450" y="1436688"/>
          <a:ext cx="4284663" cy="4133850"/>
        </p:xfrm>
        <a:graphic>
          <a:graphicData uri="http://schemas.openxmlformats.org/drawingml/2006/table">
            <a:tbl>
              <a:tblPr/>
              <a:tblGrid>
                <a:gridCol w="2744663">
                  <a:extLst>
                    <a:ext uri="{9D8B030D-6E8A-4147-A177-3AD203B41FA5}">
                      <a16:colId xmlns:a16="http://schemas.microsoft.com/office/drawing/2014/main" val="3666823665"/>
                    </a:ext>
                  </a:extLst>
                </a:gridCol>
                <a:gridCol w="1540000">
                  <a:extLst>
                    <a:ext uri="{9D8B030D-6E8A-4147-A177-3AD203B41FA5}">
                      <a16:colId xmlns:a16="http://schemas.microsoft.com/office/drawing/2014/main" val="1317176850"/>
                    </a:ext>
                  </a:extLst>
                </a:gridCol>
              </a:tblGrid>
              <a:tr h="688975">
                <a:tc>
                  <a:txBody>
                    <a:bodyPr/>
                    <a:lstStyle>
                      <a:lvl1pPr marL="635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Alınan Yevmiye Sayısı </a:t>
                      </a:r>
                    </a:p>
                  </a:txBody>
                  <a:tcPr marL="0" marR="0" marT="43815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22.348</a:t>
                      </a:r>
                      <a:endParaRPr kumimoji="0" lang="tr-TR" alt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54610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440123"/>
                  </a:ext>
                </a:extLst>
              </a:tr>
              <a:tr h="688975">
                <a:tc>
                  <a:txBody>
                    <a:bodyPr/>
                    <a:lstStyle>
                      <a:lvl1pPr marL="635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Alınan Toplam Başvuru Sayısı </a:t>
                      </a:r>
                    </a:p>
                  </a:txBody>
                  <a:tcPr marL="0" marR="0" marT="43815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28.481</a:t>
                      </a:r>
                      <a:endParaRPr kumimoji="0" lang="tr-TR" alt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54610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670968"/>
                  </a:ext>
                </a:extLst>
              </a:tr>
              <a:tr h="688975">
                <a:tc>
                  <a:txBody>
                    <a:bodyPr/>
                    <a:lstStyle>
                      <a:lvl1pPr marL="635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Satış, </a:t>
                      </a:r>
                      <a:r>
                        <a:rPr kumimoji="0" lang="tr-TR" altLang="tr-T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Toki</a:t>
                      </a:r>
                      <a:r>
                        <a:rPr kumimoji="0" lang="tr-TR" alt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Satışı, 2B Satışı, Pay Temliki vb. İşlemler</a:t>
                      </a:r>
                    </a:p>
                  </a:txBody>
                  <a:tcPr marL="0" marR="0" marT="43815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4.415</a:t>
                      </a:r>
                      <a:endParaRPr kumimoji="0" lang="tr-TR" alt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54610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8416781"/>
                  </a:ext>
                </a:extLst>
              </a:tr>
              <a:tr h="688975">
                <a:tc>
                  <a:txBody>
                    <a:bodyPr/>
                    <a:lstStyle>
                      <a:lvl1pPr marL="635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İpotekli Satış İşlemi </a:t>
                      </a:r>
                    </a:p>
                  </a:txBody>
                  <a:tcPr marL="0" marR="0" marT="43815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233</a:t>
                      </a:r>
                      <a:endParaRPr kumimoji="0" lang="tr-TR" alt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54610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680427"/>
                  </a:ext>
                </a:extLst>
              </a:tr>
              <a:tr h="688975">
                <a:tc>
                  <a:txBody>
                    <a:bodyPr/>
                    <a:lstStyle>
                      <a:lvl1pPr marL="635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İntikal İşlemi </a:t>
                      </a:r>
                    </a:p>
                  </a:txBody>
                  <a:tcPr marL="0" marR="0" marT="43815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494</a:t>
                      </a:r>
                      <a:endParaRPr kumimoji="0" lang="tr-TR" alt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54610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196102"/>
                  </a:ext>
                </a:extLst>
              </a:tr>
              <a:tr h="688975">
                <a:tc>
                  <a:txBody>
                    <a:bodyPr/>
                    <a:lstStyle>
                      <a:lvl1pPr marL="635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3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İpotek İşlemi</a:t>
                      </a:r>
                    </a:p>
                  </a:txBody>
                  <a:tcPr marL="0" marR="0" marT="43815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899</a:t>
                      </a:r>
                      <a:endParaRPr kumimoji="0" lang="tr-TR" alt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54610" marB="0" anchor="ctr" horzOverflow="overflow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529421"/>
                  </a:ext>
                </a:extLst>
              </a:tr>
            </a:tbl>
          </a:graphicData>
        </a:graphic>
      </p:graphicFrame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679450" y="5670550"/>
            <a:ext cx="8582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Kaynak: TAKBİS Sorgulama –Başvuru Sorgulama-Yevmiye Bilgileri ile Sorgulama</a:t>
            </a:r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591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678284" y="978061"/>
            <a:ext cx="5183501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Meydana Gelen Depremler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AFAD</a:t>
            </a:r>
          </a:p>
        </p:txBody>
      </p:sp>
      <p:sp>
        <p:nvSpPr>
          <p:cNvPr id="13" name="object 7"/>
          <p:cNvSpPr txBox="1"/>
          <p:nvPr/>
        </p:nvSpPr>
        <p:spPr>
          <a:xfrm>
            <a:off x="6395690" y="978061"/>
            <a:ext cx="5143640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14.06.2020 Karlıova Depremi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7"/>
          <p:cNvSpPr txBox="1"/>
          <p:nvPr/>
        </p:nvSpPr>
        <p:spPr>
          <a:xfrm>
            <a:off x="678283" y="4686488"/>
            <a:ext cx="10861047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Depremler Sonrası Yapılan Konutlar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678280" y="5872650"/>
            <a:ext cx="10866626" cy="308417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  <a:ln w="9144">
            <a:noFill/>
          </a:ln>
        </p:spPr>
        <p:txBody>
          <a:bodyPr vert="horz" wrap="square" lIns="0" tIns="3111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Toplam Yapılan Konut Sayısı: </a:t>
            </a:r>
            <a:r>
              <a:rPr kumimoji="0" lang="tr-TR" sz="18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20.998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651898"/>
              </p:ext>
            </p:extLst>
          </p:nvPr>
        </p:nvGraphicFramePr>
        <p:xfrm>
          <a:off x="678277" y="1432919"/>
          <a:ext cx="5183506" cy="3089758"/>
        </p:xfrm>
        <a:graphic>
          <a:graphicData uri="http://schemas.openxmlformats.org/drawingml/2006/table">
            <a:tbl>
              <a:tblPr/>
              <a:tblGrid>
                <a:gridCol w="1141641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1091954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976545">
                  <a:extLst>
                    <a:ext uri="{9D8B030D-6E8A-4147-A177-3AD203B41FA5}">
                      <a16:colId xmlns:a16="http://schemas.microsoft.com/office/drawing/2014/main" val="932378253"/>
                    </a:ext>
                  </a:extLst>
                </a:gridCol>
                <a:gridCol w="994300">
                  <a:extLst>
                    <a:ext uri="{9D8B030D-6E8A-4147-A177-3AD203B41FA5}">
                      <a16:colId xmlns:a16="http://schemas.microsoft.com/office/drawing/2014/main" val="2536763029"/>
                    </a:ext>
                  </a:extLst>
                </a:gridCol>
                <a:gridCol w="979066">
                  <a:extLst>
                    <a:ext uri="{9D8B030D-6E8A-4147-A177-3AD203B41FA5}">
                      <a16:colId xmlns:a16="http://schemas.microsoft.com/office/drawing/2014/main" val="2319830879"/>
                    </a:ext>
                  </a:extLst>
                </a:gridCol>
              </a:tblGrid>
              <a:tr h="529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1400" b="1" dirty="0">
                          <a:latin typeface="+mn-lt"/>
                          <a:cs typeface="Times New Roman"/>
                        </a:rPr>
                        <a:t>Deprem Yılı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8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Büyüklüğü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8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Merkez Üssü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8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Ölü 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98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Hasarlı Bina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882183"/>
                  </a:ext>
                </a:extLst>
              </a:tr>
              <a:tr h="365744">
                <a:tc>
                  <a:txBody>
                    <a:bodyPr/>
                    <a:lstStyle/>
                    <a:p>
                      <a:pPr marL="7620" algn="ctr">
                        <a:lnSpc>
                          <a:spcPts val="2100"/>
                        </a:lnSpc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1971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6,7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Merkez</a:t>
                      </a:r>
                      <a:r>
                        <a:rPr sz="1400" b="0" spc="-2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1400" b="0" spc="5" dirty="0">
                          <a:latin typeface="+mn-lt"/>
                          <a:cs typeface="Times New Roman"/>
                        </a:rPr>
                        <a:t>İlçe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878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5.617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934357"/>
                  </a:ext>
                </a:extLst>
              </a:tr>
              <a:tr h="365744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2003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6,4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Merkez</a:t>
                      </a:r>
                      <a:r>
                        <a:rPr sz="1400" b="0" spc="-2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1400" b="0" spc="5" dirty="0">
                          <a:latin typeface="+mn-lt"/>
                          <a:cs typeface="Times New Roman"/>
                        </a:rPr>
                        <a:t>İlçe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179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3.500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789244"/>
                  </a:ext>
                </a:extLst>
              </a:tr>
              <a:tr h="365744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2005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5,9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Karlıova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dirty="0"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694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713647"/>
                  </a:ext>
                </a:extLst>
              </a:tr>
              <a:tr h="365744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2010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6,0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Karakoçan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dirty="0"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481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248608"/>
                  </a:ext>
                </a:extLst>
              </a:tr>
              <a:tr h="365744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2015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5,3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Kiğı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dirty="0"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0" spc="5" dirty="0">
                          <a:latin typeface="+mn-lt"/>
                          <a:cs typeface="Times New Roman"/>
                        </a:rPr>
                        <a:t>1</a:t>
                      </a:r>
                      <a:r>
                        <a:rPr lang="tr-TR" sz="1400" b="0" spc="5" dirty="0">
                          <a:latin typeface="+mn-lt"/>
                          <a:cs typeface="Times New Roman"/>
                        </a:rPr>
                        <a:t>.</a:t>
                      </a:r>
                      <a:r>
                        <a:rPr sz="1400" b="0" spc="5" dirty="0">
                          <a:latin typeface="+mn-lt"/>
                          <a:cs typeface="Times New Roman"/>
                        </a:rPr>
                        <a:t>072</a:t>
                      </a:r>
                      <a:endParaRPr sz="1400" b="0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019115"/>
                  </a:ext>
                </a:extLst>
              </a:tr>
              <a:tr h="365744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tr-TR" sz="1400" b="1" dirty="0">
                          <a:latin typeface="+mn-lt"/>
                          <a:cs typeface="Calibri"/>
                        </a:rPr>
                        <a:t>2020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tr-TR" sz="1400" b="0" dirty="0">
                          <a:latin typeface="+mn-lt"/>
                          <a:cs typeface="Calibri"/>
                        </a:rPr>
                        <a:t>5,7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tr-TR" sz="1400" b="0" dirty="0">
                          <a:latin typeface="+mn-lt"/>
                          <a:cs typeface="Calibri"/>
                        </a:rPr>
                        <a:t>Karlıova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0" dirty="0">
                          <a:latin typeface="+mn-lt"/>
                        </a:rPr>
                        <a:t>1</a:t>
                      </a: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0" dirty="0">
                          <a:latin typeface="+mn-lt"/>
                        </a:rPr>
                        <a:t>5.937</a:t>
                      </a: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20207"/>
                  </a:ext>
                </a:extLst>
              </a:tr>
              <a:tr h="365744">
                <a:tc gridSpan="3"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Toplam</a:t>
                      </a:r>
                    </a:p>
                  </a:txBody>
                  <a:tcPr marL="0" marR="0" marT="4381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546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1" dirty="0">
                          <a:latin typeface="+mn-lt"/>
                          <a:cs typeface="Times New Roman"/>
                        </a:rPr>
                        <a:t>1.058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1" dirty="0">
                          <a:latin typeface="+mn-lt"/>
                          <a:cs typeface="Times New Roman"/>
                        </a:rPr>
                        <a:t>17.301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370972"/>
                  </a:ext>
                </a:extLst>
              </a:tr>
            </a:tbl>
          </a:graphicData>
        </a:graphic>
      </p:graphicFrame>
      <p:graphicFrame>
        <p:nvGraphicFramePr>
          <p:cNvPr id="15" name="Tablo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302498"/>
              </p:ext>
            </p:extLst>
          </p:nvPr>
        </p:nvGraphicFramePr>
        <p:xfrm>
          <a:off x="6395690" y="1432923"/>
          <a:ext cx="5143639" cy="3089753"/>
        </p:xfrm>
        <a:graphic>
          <a:graphicData uri="http://schemas.openxmlformats.org/drawingml/2006/table">
            <a:tbl>
              <a:tblPr/>
              <a:tblGrid>
                <a:gridCol w="2629031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2514608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276306">
                <a:tc>
                  <a:txBody>
                    <a:bodyPr/>
                    <a:lstStyle/>
                    <a:p>
                      <a:pPr marL="7620">
                        <a:lnSpc>
                          <a:spcPts val="2100"/>
                        </a:lnSpc>
                      </a:pPr>
                      <a:r>
                        <a:rPr lang="tr-TR" sz="1400" b="0" dirty="0">
                          <a:latin typeface="+mn-lt"/>
                          <a:cs typeface="Calibri"/>
                        </a:rPr>
                        <a:t>Ölü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1" spc="5" dirty="0">
                          <a:latin typeface="+mn-lt"/>
                          <a:cs typeface="Times New Roman"/>
                        </a:rPr>
                        <a:t>1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934357"/>
                  </a:ext>
                </a:extLst>
              </a:tr>
              <a:tr h="281649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tr-TR" sz="1400" b="0" dirty="0">
                          <a:latin typeface="+mn-lt"/>
                          <a:cs typeface="Calibri"/>
                        </a:rPr>
                        <a:t>Yaralı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450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1" spc="5" dirty="0">
                          <a:latin typeface="+mn-lt"/>
                          <a:cs typeface="Times New Roman"/>
                        </a:rPr>
                        <a:t>35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789244"/>
                  </a:ext>
                </a:extLst>
              </a:tr>
              <a:tr h="28234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0" dirty="0">
                          <a:latin typeface="+mn-lt"/>
                          <a:cs typeface="Calibri"/>
                        </a:rPr>
                        <a:t>Kurulan Çadır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1" dirty="0">
                          <a:latin typeface="+mn-lt"/>
                          <a:cs typeface="Times New Roman"/>
                        </a:rPr>
                        <a:t>2.904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713647"/>
                  </a:ext>
                </a:extLst>
              </a:tr>
              <a:tr h="28234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0" dirty="0">
                          <a:latin typeface="+mn-lt"/>
                          <a:cs typeface="Calibri"/>
                        </a:rPr>
                        <a:t>Yapılan Nakdi Yardım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dirty="0"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248608"/>
                  </a:ext>
                </a:extLst>
              </a:tr>
              <a:tr h="28234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0" dirty="0">
                          <a:latin typeface="+mn-lt"/>
                          <a:cs typeface="Calibri"/>
                        </a:rPr>
                        <a:t>Hasarlı Yapı Sayısı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1" dirty="0">
                          <a:latin typeface="+mn-lt"/>
                          <a:cs typeface="Times New Roman"/>
                        </a:rPr>
                        <a:t>5.937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019115"/>
                  </a:ext>
                </a:extLst>
              </a:tr>
              <a:tr h="28234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0" dirty="0">
                          <a:latin typeface="+mn-lt"/>
                          <a:cs typeface="Calibri"/>
                        </a:rPr>
                        <a:t>Hak Sahibi Sayısı (Konut)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1" dirty="0">
                          <a:latin typeface="+mn-lt"/>
                          <a:cs typeface="Times New Roman"/>
                        </a:rPr>
                        <a:t>1.036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624098"/>
                  </a:ext>
                </a:extLst>
              </a:tr>
              <a:tr h="332162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0" dirty="0">
                          <a:latin typeface="+mn-lt"/>
                          <a:cs typeface="Calibri"/>
                        </a:rPr>
                        <a:t>Hak Sahibi Sayısı (Ahır)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1" dirty="0">
                          <a:latin typeface="+mn-lt"/>
                          <a:cs typeface="Times New Roman"/>
                        </a:rPr>
                        <a:t>632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311275"/>
                  </a:ext>
                </a:extLst>
              </a:tr>
              <a:tr h="555419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0" dirty="0">
                          <a:latin typeface="+mn-lt"/>
                          <a:cs typeface="Calibri"/>
                        </a:rPr>
                        <a:t>Depremden Etkilenen Yerleşim Yeri Sayısı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1" dirty="0">
                          <a:latin typeface="+mn-lt"/>
                          <a:cs typeface="Times New Roman"/>
                        </a:rPr>
                        <a:t>108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20207"/>
                  </a:ext>
                </a:extLst>
              </a:tr>
              <a:tr h="514857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tr-TR" sz="1400" b="0" dirty="0">
                          <a:latin typeface="+mn-lt"/>
                          <a:cs typeface="Calibri"/>
                        </a:rPr>
                        <a:t>Depremden Etkilenen Kişi Sayısı (MAKS Verileri)</a:t>
                      </a:r>
                      <a:endParaRPr sz="1400" b="0" dirty="0">
                        <a:latin typeface="+mn-lt"/>
                        <a:cs typeface="Calibri"/>
                      </a:endParaRPr>
                    </a:p>
                  </a:txBody>
                  <a:tcPr marL="0" marR="0" marT="45719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1" dirty="0">
                          <a:latin typeface="+mn-lt"/>
                          <a:cs typeface="Times New Roman"/>
                        </a:rPr>
                        <a:t>31.487</a:t>
                      </a:r>
                      <a:endParaRPr sz="1400" b="1" dirty="0"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666808"/>
                  </a:ext>
                </a:extLst>
              </a:tr>
            </a:tbl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829352"/>
              </p:ext>
            </p:extLst>
          </p:nvPr>
        </p:nvGraphicFramePr>
        <p:xfrm>
          <a:off x="678277" y="4990370"/>
          <a:ext cx="10861051" cy="699324"/>
        </p:xfrm>
        <a:graphic>
          <a:graphicData uri="http://schemas.openxmlformats.org/drawingml/2006/table">
            <a:tbl>
              <a:tblPr/>
              <a:tblGrid>
                <a:gridCol w="1823402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1823402">
                  <a:extLst>
                    <a:ext uri="{9D8B030D-6E8A-4147-A177-3AD203B41FA5}">
                      <a16:colId xmlns:a16="http://schemas.microsoft.com/office/drawing/2014/main" val="3267411654"/>
                    </a:ext>
                  </a:extLst>
                </a:gridCol>
                <a:gridCol w="1823402">
                  <a:extLst>
                    <a:ext uri="{9D8B030D-6E8A-4147-A177-3AD203B41FA5}">
                      <a16:colId xmlns:a16="http://schemas.microsoft.com/office/drawing/2014/main" val="1400117297"/>
                    </a:ext>
                  </a:extLst>
                </a:gridCol>
                <a:gridCol w="1823402">
                  <a:extLst>
                    <a:ext uri="{9D8B030D-6E8A-4147-A177-3AD203B41FA5}">
                      <a16:colId xmlns:a16="http://schemas.microsoft.com/office/drawing/2014/main" val="1865860061"/>
                    </a:ext>
                  </a:extLst>
                </a:gridCol>
                <a:gridCol w="1823402">
                  <a:extLst>
                    <a:ext uri="{9D8B030D-6E8A-4147-A177-3AD203B41FA5}">
                      <a16:colId xmlns:a16="http://schemas.microsoft.com/office/drawing/2014/main" val="3353337018"/>
                    </a:ext>
                  </a:extLst>
                </a:gridCol>
                <a:gridCol w="1744041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</a:tblGrid>
              <a:tr h="356773">
                <a:tc>
                  <a:txBody>
                    <a:bodyPr/>
                    <a:lstStyle/>
                    <a:p>
                      <a:pPr marL="121285" marR="110489" indent="17780" algn="ctr">
                        <a:lnSpc>
                          <a:spcPts val="2150"/>
                        </a:lnSpc>
                        <a:spcBef>
                          <a:spcPts val="285"/>
                        </a:spcBef>
                      </a:pPr>
                      <a:r>
                        <a:rPr lang="tr-TR" sz="1400" b="1" spc="-1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EYY’li</a:t>
                      </a:r>
                      <a:r>
                        <a:rPr lang="tr-TR" sz="1400" b="1" spc="-1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 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Konut</a:t>
                      </a:r>
                    </a:p>
                  </a:txBody>
                  <a:tcPr marL="0" marR="0" marT="361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1285" marR="42545" indent="-71120" algn="ctr">
                        <a:lnSpc>
                          <a:spcPts val="2150"/>
                        </a:lnSpc>
                        <a:spcBef>
                          <a:spcPts val="285"/>
                        </a:spcBef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İhaleli  </a:t>
                      </a:r>
                      <a:r>
                        <a:rPr lang="tr-TR" sz="1400" b="1" spc="-10" dirty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Konut</a:t>
                      </a:r>
                      <a:endParaRPr lang="tr-TR" sz="1400" b="1" dirty="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8125" marR="130810" indent="-99060" algn="ctr">
                        <a:lnSpc>
                          <a:spcPts val="2150"/>
                        </a:lnSpc>
                        <a:spcBef>
                          <a:spcPts val="285"/>
                        </a:spcBef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 TOKİ Konut </a:t>
                      </a:r>
                      <a:endParaRPr lang="tr-TR" sz="1400" b="1" dirty="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5415" marR="130810" indent="-6350" algn="ctr">
                        <a:lnSpc>
                          <a:spcPts val="2150"/>
                        </a:lnSpc>
                        <a:spcBef>
                          <a:spcPts val="285"/>
                        </a:spcBef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TOKİ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Ahır</a:t>
                      </a:r>
                      <a:endParaRPr lang="tr-TR" sz="1400" b="1" dirty="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5415" marR="130810" indent="-6350" algn="ctr">
                        <a:lnSpc>
                          <a:spcPts val="2150"/>
                        </a:lnSpc>
                        <a:spcBef>
                          <a:spcPts val="285"/>
                        </a:spcBef>
                      </a:pP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EYY’li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 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Ahır</a:t>
                      </a:r>
                    </a:p>
                  </a:txBody>
                  <a:tcPr marL="0" marR="0" marT="361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5415" marR="130810" indent="-6350" algn="ctr">
                        <a:lnSpc>
                          <a:spcPts val="2150"/>
                        </a:lnSpc>
                        <a:spcBef>
                          <a:spcPts val="285"/>
                        </a:spcBef>
                      </a:pP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EYY’li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 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İşyeri</a:t>
                      </a:r>
                    </a:p>
                  </a:txBody>
                  <a:tcPr marL="0" marR="0" marT="3619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934357"/>
                  </a:ext>
                </a:extLst>
              </a:tr>
              <a:tr h="342551">
                <a:tc>
                  <a:txBody>
                    <a:bodyPr/>
                    <a:lstStyle/>
                    <a:p>
                      <a:pPr marL="261620" algn="l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0" spc="5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        </a:t>
                      </a:r>
                      <a:r>
                        <a:rPr lang="tr-TR" sz="1400" b="0" spc="5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tr-TR" sz="1400" b="0" spc="5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15.516</a:t>
                      </a:r>
                      <a:endParaRPr sz="1400" b="0" dirty="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2420" algn="l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0" spc="5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         2.674</a:t>
                      </a:r>
                      <a:endParaRPr sz="1400" b="0" dirty="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0" spc="5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                 2.808</a:t>
                      </a:r>
                      <a:endParaRPr sz="1400" b="0" dirty="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419</a:t>
                      </a:r>
                      <a:endParaRPr sz="1400" b="0" dirty="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0" spc="5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                  </a:t>
                      </a: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552</a:t>
                      </a:r>
                      <a:endParaRPr sz="1400" b="0" dirty="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tr-TR" sz="1400" b="0" spc="5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                 </a:t>
                      </a: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178</a:t>
                      </a:r>
                      <a:endParaRPr sz="1400" b="0" dirty="0"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3048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789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6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Telekominikasyon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684676" y="967866"/>
            <a:ext cx="10835811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Telekom Bilgileri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684675" y="4650410"/>
            <a:ext cx="10835812" cy="280205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Kent Güvenlik Sistemi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3"/>
          <p:cNvSpPr txBox="1">
            <a:spLocks/>
          </p:cNvSpPr>
          <p:nvPr/>
        </p:nvSpPr>
        <p:spPr>
          <a:xfrm>
            <a:off x="684675" y="5149792"/>
            <a:ext cx="10835813" cy="975907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vert="horz" wrap="square" lIns="0" tIns="26669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492885" algn="l"/>
              </a:tabLst>
              <a:defRPr/>
            </a:pPr>
            <a:r>
              <a:rPr kumimoji="0" lang="en-US" sz="2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İl </a:t>
            </a:r>
            <a:r>
              <a:rPr lang="tr-TR" sz="2000" spc="-100" dirty="0" err="1">
                <a:solidFill>
                  <a:prstClr val="white"/>
                </a:solidFill>
                <a:latin typeface="Calibri" panose="020F0502020204030204"/>
                <a:cs typeface="Arial"/>
              </a:rPr>
              <a:t>m</a:t>
            </a:r>
            <a:r>
              <a:rPr kumimoji="0" lang="en-US" sz="2000" b="0" i="0" u="none" strike="noStrike" kern="1200" cap="none" spc="-1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erkezi</a:t>
            </a:r>
            <a:r>
              <a:rPr kumimoji="0" lang="tr-TR" sz="2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n</a:t>
            </a:r>
            <a:r>
              <a:rPr kumimoji="0" lang="en-US" sz="2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de </a:t>
            </a:r>
            <a:r>
              <a:rPr kumimoji="0" lang="tr-TR" sz="2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%</a:t>
            </a:r>
            <a:r>
              <a:rPr kumimoji="0" lang="tr-TR" sz="20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99,90</a:t>
            </a:r>
            <a:endParaRPr kumimoji="0" lang="tr-TR" sz="20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Arial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492885" algn="l"/>
              </a:tabLst>
              <a:defRPr/>
            </a:pPr>
            <a:r>
              <a:rPr kumimoji="0" lang="tr-TR" sz="20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i</a:t>
            </a:r>
            <a:r>
              <a:rPr kumimoji="0" lang="en-US" sz="2000" b="0" i="0" u="none" strike="noStrike" kern="1200" cap="none" spc="-1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lçe</a:t>
            </a:r>
            <a:r>
              <a:rPr kumimoji="0" lang="en-US" sz="20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lang="tr-TR" sz="2000" spc="-100" dirty="0" err="1">
                <a:solidFill>
                  <a:prstClr val="white"/>
                </a:solidFill>
                <a:latin typeface="Calibri" panose="020F0502020204030204"/>
                <a:cs typeface="Arial"/>
              </a:rPr>
              <a:t>m</a:t>
            </a:r>
            <a:r>
              <a:rPr kumimoji="0" lang="en-US" sz="2000" b="0" i="0" u="none" strike="noStrike" kern="1200" cap="none" spc="-1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erkezleri</a:t>
            </a:r>
            <a:r>
              <a:rPr kumimoji="0" lang="tr-TR" sz="2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n</a:t>
            </a:r>
            <a:r>
              <a:rPr kumimoji="0" lang="en-US" sz="2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de </a:t>
            </a:r>
            <a:r>
              <a:rPr kumimoji="0" lang="tr-TR" sz="20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i</a:t>
            </a:r>
            <a:r>
              <a:rPr kumimoji="0" lang="en-US" sz="20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se </a:t>
            </a:r>
            <a:r>
              <a:rPr kumimoji="0" lang="tr-TR" sz="2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%</a:t>
            </a:r>
            <a:r>
              <a:rPr kumimoji="0" lang="tr-TR" sz="20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91,60 </a:t>
            </a:r>
            <a:r>
              <a:rPr kumimoji="0" lang="tr-TR" sz="2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oranında</a:t>
            </a:r>
            <a:r>
              <a:rPr kumimoji="0" lang="en-US" sz="2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endParaRPr kumimoji="0" lang="tr-TR" sz="20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Arial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492885" algn="l"/>
              </a:tabLst>
              <a:defRPr/>
            </a:pPr>
            <a:r>
              <a:rPr kumimoji="0" lang="en-US" sz="20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fiber  </a:t>
            </a:r>
            <a:r>
              <a:rPr kumimoji="0" lang="en-US" sz="2000" b="0" i="0" u="none" strike="noStrike" kern="1200" cap="none" spc="-1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altyap</a:t>
            </a:r>
            <a:r>
              <a:rPr kumimoji="0" lang="tr-TR" sz="20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ı </a:t>
            </a:r>
            <a:r>
              <a:rPr lang="tr-TR" sz="2000" spc="-100" dirty="0" smtClean="0">
                <a:solidFill>
                  <a:prstClr val="white"/>
                </a:solidFill>
                <a:latin typeface="Calibri" panose="020F0502020204030204"/>
                <a:cs typeface="Arial"/>
              </a:rPr>
              <a:t>e</a:t>
            </a:r>
            <a:r>
              <a:rPr kumimoji="0" lang="en-US" sz="2000" b="0" i="0" u="none" strike="noStrike" kern="1200" cap="none" spc="-1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rişimi</a:t>
            </a:r>
            <a:r>
              <a:rPr kumimoji="0" lang="en-US" sz="20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 </a:t>
            </a:r>
            <a:r>
              <a:rPr lang="tr-TR" sz="2000" spc="-100" dirty="0" smtClean="0">
                <a:solidFill>
                  <a:prstClr val="white"/>
                </a:solidFill>
                <a:latin typeface="Calibri" panose="020F0502020204030204"/>
                <a:cs typeface="Arial"/>
              </a:rPr>
              <a:t>s</a:t>
            </a:r>
            <a:r>
              <a:rPr kumimoji="0" lang="en-US" sz="2000" b="0" i="0" u="none" strike="noStrike" kern="1200" cap="none" spc="-1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ağlan</a:t>
            </a:r>
            <a:r>
              <a:rPr kumimoji="0" lang="tr-TR" sz="2000" b="0" i="0" u="none" strike="noStrike" kern="1200" cap="none" spc="-1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mıştır</a:t>
            </a:r>
            <a:endParaRPr kumimoji="0" lang="en-US" sz="20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Arial"/>
            </a:endParaRP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4810"/>
              </p:ext>
            </p:extLst>
          </p:nvPr>
        </p:nvGraphicFramePr>
        <p:xfrm>
          <a:off x="684675" y="1428953"/>
          <a:ext cx="10835812" cy="3002280"/>
        </p:xfrm>
        <a:graphic>
          <a:graphicData uri="http://schemas.openxmlformats.org/drawingml/2006/table">
            <a:tbl>
              <a:tblPr/>
              <a:tblGrid>
                <a:gridCol w="5417906">
                  <a:extLst>
                    <a:ext uri="{9D8B030D-6E8A-4147-A177-3AD203B41FA5}">
                      <a16:colId xmlns:a16="http://schemas.microsoft.com/office/drawing/2014/main" val="839246816"/>
                    </a:ext>
                  </a:extLst>
                </a:gridCol>
                <a:gridCol w="5417906">
                  <a:extLst>
                    <a:ext uri="{9D8B030D-6E8A-4147-A177-3AD203B41FA5}">
                      <a16:colId xmlns:a16="http://schemas.microsoft.com/office/drawing/2014/main" val="3267411654"/>
                    </a:ext>
                  </a:extLst>
                </a:gridCol>
              </a:tblGrid>
              <a:tr h="3002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Santral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Say</a:t>
                      </a:r>
                      <a:r>
                        <a:rPr lang="tr-TR" sz="1400" u="none" strike="noStrike" baseline="0" dirty="0">
                          <a:effectLst/>
                          <a:latin typeface="+mn-lt"/>
                        </a:rPr>
                        <a:t>ısı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934357"/>
                  </a:ext>
                </a:extLst>
              </a:tr>
              <a:tr h="300228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Fiber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Kabin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Sa</a:t>
                      </a:r>
                      <a:r>
                        <a:rPr lang="tr-TR" sz="1400" u="none" strike="noStrike" dirty="0" err="1">
                          <a:effectLst/>
                          <a:latin typeface="+mn-lt"/>
                        </a:rPr>
                        <a:t>yısı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smtClean="0">
                          <a:effectLst/>
                          <a:latin typeface="+mn-lt"/>
                        </a:rPr>
                        <a:t>351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789244"/>
                  </a:ext>
                </a:extLst>
              </a:tr>
              <a:tr h="300228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İnternet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Abone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u="none" strike="noStrike" dirty="0">
                          <a:effectLst/>
                          <a:latin typeface="+mn-lt"/>
                        </a:rPr>
                        <a:t>Sayısı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35.414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43767"/>
                  </a:ext>
                </a:extLst>
              </a:tr>
              <a:tr h="3002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Telefon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Abone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u="none" strike="noStrike" dirty="0">
                          <a:effectLst/>
                          <a:latin typeface="+mn-lt"/>
                        </a:rPr>
                        <a:t>Sayısı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19.229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119642"/>
                  </a:ext>
                </a:extLst>
              </a:tr>
              <a:tr h="300228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Wimax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baseline="0" dirty="0" err="1">
                          <a:effectLst/>
                          <a:latin typeface="+mn-lt"/>
                        </a:rPr>
                        <a:t>İstasyon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u="none" strike="noStrike" baseline="0" dirty="0">
                          <a:effectLst/>
                          <a:latin typeface="+mn-lt"/>
                        </a:rPr>
                        <a:t>Sayısı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538436"/>
                  </a:ext>
                </a:extLst>
              </a:tr>
              <a:tr h="300228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Wimax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baseline="0" dirty="0" err="1">
                          <a:effectLst/>
                          <a:latin typeface="+mn-lt"/>
                        </a:rPr>
                        <a:t>Hizmet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baseline="0" dirty="0" err="1">
                          <a:effectLst/>
                          <a:latin typeface="+mn-lt"/>
                        </a:rPr>
                        <a:t>Verilen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baseline="0" dirty="0" err="1">
                          <a:effectLst/>
                          <a:latin typeface="+mn-lt"/>
                        </a:rPr>
                        <a:t>Köy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u="none" strike="noStrike" baseline="0" dirty="0">
                          <a:effectLst/>
                          <a:latin typeface="+mn-lt"/>
                        </a:rPr>
                        <a:t>Sayısı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780097"/>
                  </a:ext>
                </a:extLst>
              </a:tr>
              <a:tr h="300228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Fiber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baseline="0" dirty="0" err="1">
                          <a:effectLst/>
                          <a:latin typeface="+mn-lt"/>
                        </a:rPr>
                        <a:t>Metraji</a:t>
                      </a:r>
                      <a:r>
                        <a:rPr lang="tr-TR" sz="14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(km)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2.188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233135"/>
                  </a:ext>
                </a:extLst>
              </a:tr>
              <a:tr h="3002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İ</a:t>
                      </a:r>
                      <a:r>
                        <a:rPr lang="tr-TR" sz="1400" u="none" strike="noStrike" dirty="0" smtClean="0">
                          <a:effectLst/>
                          <a:latin typeface="+mn-lt"/>
                        </a:rPr>
                        <a:t>l</a:t>
                      </a:r>
                      <a:r>
                        <a:rPr lang="tr-TR" sz="1400" u="none" strike="noStrike" baseline="0" dirty="0" smtClean="0">
                          <a:effectLst/>
                          <a:latin typeface="+mn-lt"/>
                        </a:rPr>
                        <a:t> Geneli Hız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( Mbit)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178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66253"/>
                  </a:ext>
                </a:extLst>
              </a:tr>
              <a:tr h="3002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Fiber </a:t>
                      </a: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Dönüşüm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u="none" strike="noStrike" dirty="0">
                          <a:effectLst/>
                          <a:latin typeface="+mn-lt"/>
                        </a:rPr>
                        <a:t>Oranı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0,9</a:t>
                      </a:r>
                      <a:r>
                        <a:rPr lang="tr-TR" sz="1400" u="none" strike="noStrike" dirty="0" smtClean="0">
                          <a:effectLst/>
                          <a:latin typeface="+mn-lt"/>
                        </a:rPr>
                        <a:t>8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905475"/>
                  </a:ext>
                </a:extLst>
              </a:tr>
              <a:tr h="300228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Personel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u="none" strike="noStrike" baseline="0" dirty="0">
                          <a:effectLst/>
                          <a:latin typeface="+mn-lt"/>
                        </a:rPr>
                        <a:t>Sayısı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659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0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Devam Eden Yatırımlar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29" y="701336"/>
            <a:ext cx="11514338" cy="57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1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www.bingol.gov.tr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İhale Aşamasındaki Yatırımlar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29" y="772356"/>
            <a:ext cx="11514338" cy="557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670817" y="949179"/>
            <a:ext cx="10878010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Yeni Kimlik Başvuru Sayısı </a:t>
            </a: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</a:t>
            </a:r>
            <a:r>
              <a:rPr kumimoji="0" sz="16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Nüfus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971" r="8263" b="201"/>
          <a:stretch/>
        </p:blipFill>
        <p:spPr>
          <a:xfrm>
            <a:off x="5481762" y="1391479"/>
            <a:ext cx="6067065" cy="4743039"/>
          </a:xfrm>
          <a:prstGeom prst="rect">
            <a:avLst/>
          </a:prstGeom>
          <a:ln w="19050">
            <a:solidFill>
              <a:srgbClr val="BCD6ED"/>
            </a:solidFill>
          </a:ln>
        </p:spPr>
      </p:pic>
      <p:sp>
        <p:nvSpPr>
          <p:cNvPr id="9" name="object 14"/>
          <p:cNvSpPr txBox="1"/>
          <p:nvPr/>
        </p:nvSpPr>
        <p:spPr>
          <a:xfrm>
            <a:off x="10472792" y="5844771"/>
            <a:ext cx="1049401" cy="265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Kültür Park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087700"/>
              </p:ext>
            </p:extLst>
          </p:nvPr>
        </p:nvGraphicFramePr>
        <p:xfrm>
          <a:off x="674702" y="1391479"/>
          <a:ext cx="4686570" cy="4743039"/>
        </p:xfrm>
        <a:graphic>
          <a:graphicData uri="http://schemas.openxmlformats.org/drawingml/2006/table">
            <a:tbl>
              <a:tblPr/>
              <a:tblGrid>
                <a:gridCol w="1562190">
                  <a:extLst>
                    <a:ext uri="{9D8B030D-6E8A-4147-A177-3AD203B41FA5}">
                      <a16:colId xmlns:a16="http://schemas.microsoft.com/office/drawing/2014/main" val="1078526760"/>
                    </a:ext>
                  </a:extLst>
                </a:gridCol>
                <a:gridCol w="1562190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562190">
                  <a:extLst>
                    <a:ext uri="{9D8B030D-6E8A-4147-A177-3AD203B41FA5}">
                      <a16:colId xmlns:a16="http://schemas.microsoft.com/office/drawing/2014/main" val="176041255"/>
                    </a:ext>
                  </a:extLst>
                </a:gridCol>
              </a:tblGrid>
              <a:tr h="484057">
                <a:tc>
                  <a:txBody>
                    <a:bodyPr/>
                    <a:lstStyle/>
                    <a:p>
                      <a:pPr marL="9525" lvl="0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b="1" spc="-5" dirty="0">
                          <a:latin typeface="+mn-lt"/>
                        </a:rPr>
                        <a:t>İlçeler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174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latin typeface="+mn-lt"/>
                        </a:rPr>
                        <a:t>Ba</a:t>
                      </a:r>
                      <a:r>
                        <a:rPr lang="tr-TR" sz="1400" b="1" spc="-30" dirty="0" smtClean="0">
                          <a:latin typeface="+mn-lt"/>
                        </a:rPr>
                        <a:t>ş</a:t>
                      </a:r>
                      <a:r>
                        <a:rPr lang="tr-TR" sz="1400" b="1" dirty="0" smtClean="0">
                          <a:latin typeface="+mn-lt"/>
                        </a:rPr>
                        <a:t>vuru  </a:t>
                      </a:r>
                      <a:r>
                        <a:rPr lang="tr-TR" sz="1400" b="1" spc="-10" dirty="0" smtClean="0">
                          <a:latin typeface="+mn-lt"/>
                        </a:rPr>
                        <a:t>Masası</a:t>
                      </a:r>
                      <a:endParaRPr lang="tr-TR" sz="1400" b="1" dirty="0" smtClean="0">
                        <a:latin typeface="+mn-lt"/>
                        <a:cs typeface="Calibri"/>
                      </a:endParaRPr>
                    </a:p>
                  </a:txBody>
                  <a:tcPr marL="0" marR="0" marT="1174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b="1" spc="-10" dirty="0">
                          <a:latin typeface="+mn-lt"/>
                        </a:rPr>
                        <a:t>Başvuru Sayısı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117475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880607"/>
                  </a:ext>
                </a:extLst>
              </a:tr>
              <a:tr h="484057">
                <a:tc>
                  <a:txBody>
                    <a:bodyPr/>
                    <a:lstStyle/>
                    <a:p>
                      <a:pPr marL="9525" lvl="0">
                        <a:lnSpc>
                          <a:spcPts val="1895"/>
                        </a:lnSpc>
                      </a:pPr>
                      <a:r>
                        <a:rPr sz="1400" spc="-20" dirty="0">
                          <a:latin typeface="+mn-lt"/>
                        </a:rPr>
                        <a:t>Merkez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9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6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885"/>
                        </a:lnSpc>
                      </a:pPr>
                      <a:r>
                        <a:rPr lang="tr-TR" sz="1400" dirty="0" smtClean="0">
                          <a:latin typeface="+mn-lt"/>
                          <a:cs typeface="Calibri"/>
                        </a:rPr>
                        <a:t>194.279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604301"/>
                  </a:ext>
                </a:extLst>
              </a:tr>
              <a:tr h="484057">
                <a:tc>
                  <a:txBody>
                    <a:bodyPr/>
                    <a:lstStyle/>
                    <a:p>
                      <a:pPr marL="9525" lvl="0">
                        <a:lnSpc>
                          <a:spcPts val="1895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Adaklı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95"/>
                        </a:lnSpc>
                      </a:pPr>
                      <a:r>
                        <a:rPr sz="1400" dirty="0">
                          <a:latin typeface="+mn-lt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9"/>
                        </a:lnSpc>
                      </a:pPr>
                      <a:r>
                        <a:rPr lang="tr-TR" sz="1400" dirty="0" smtClean="0">
                          <a:latin typeface="+mn-lt"/>
                          <a:cs typeface="+mn-cs"/>
                        </a:rPr>
                        <a:t>10.504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8928869"/>
                  </a:ext>
                </a:extLst>
              </a:tr>
              <a:tr h="484057">
                <a:tc>
                  <a:txBody>
                    <a:bodyPr/>
                    <a:lstStyle/>
                    <a:p>
                      <a:pPr marL="9525" lvl="0">
                        <a:lnSpc>
                          <a:spcPts val="1895"/>
                        </a:lnSpc>
                      </a:pPr>
                      <a:r>
                        <a:rPr lang="tr-TR" sz="1400" spc="-15" dirty="0" smtClean="0">
                          <a:latin typeface="+mn-lt"/>
                        </a:rPr>
                        <a:t>Genç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9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9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36.648</a:t>
                      </a:r>
                      <a:endParaRPr lang="tr-TR"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131171"/>
                  </a:ext>
                </a:extLst>
              </a:tr>
              <a:tr h="484057">
                <a:tc>
                  <a:txBody>
                    <a:bodyPr/>
                    <a:lstStyle/>
                    <a:p>
                      <a:pPr marL="9525" lvl="0">
                        <a:lnSpc>
                          <a:spcPts val="1895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Karlıova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9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9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33.973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524939"/>
                  </a:ext>
                </a:extLst>
              </a:tr>
              <a:tr h="484057">
                <a:tc>
                  <a:txBody>
                    <a:bodyPr/>
                    <a:lstStyle/>
                    <a:p>
                      <a:pPr marL="9525" lvl="0">
                        <a:lnSpc>
                          <a:spcPts val="1895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Solhan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9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2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9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42.167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221131"/>
                  </a:ext>
                </a:extLst>
              </a:tr>
              <a:tr h="484057">
                <a:tc>
                  <a:txBody>
                    <a:bodyPr/>
                    <a:lstStyle/>
                    <a:p>
                      <a:pPr marL="9525" lvl="0">
                        <a:lnSpc>
                          <a:spcPts val="1895"/>
                        </a:lnSpc>
                      </a:pPr>
                      <a:r>
                        <a:rPr lang="tr-TR" sz="1400" spc="-20" dirty="0" smtClean="0">
                          <a:latin typeface="+mn-lt"/>
                        </a:rPr>
                        <a:t>Yayladere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9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2.444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142941"/>
                  </a:ext>
                </a:extLst>
              </a:tr>
              <a:tr h="484057">
                <a:tc>
                  <a:txBody>
                    <a:bodyPr/>
                    <a:lstStyle/>
                    <a:p>
                      <a:pPr marL="9525" lvl="0">
                        <a:lnSpc>
                          <a:spcPts val="1895"/>
                        </a:lnSpc>
                      </a:pPr>
                      <a:r>
                        <a:rPr lang="tr-TR" sz="1400" spc="-10" dirty="0" smtClean="0">
                          <a:latin typeface="+mn-lt"/>
                        </a:rPr>
                        <a:t>Yedisu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95"/>
                        </a:lnSpc>
                      </a:pPr>
                      <a:r>
                        <a:rPr sz="1400" dirty="0">
                          <a:latin typeface="+mn-lt"/>
                        </a:rPr>
                        <a:t>1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89"/>
                        </a:lnSpc>
                      </a:pPr>
                      <a:r>
                        <a:rPr lang="tr-TR" sz="1400" spc="-5" dirty="0" smtClean="0">
                          <a:latin typeface="+mn-lt"/>
                        </a:rPr>
                        <a:t>3.233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364733"/>
                  </a:ext>
                </a:extLst>
              </a:tr>
              <a:tr h="435763">
                <a:tc>
                  <a:txBody>
                    <a:bodyPr/>
                    <a:lstStyle/>
                    <a:p>
                      <a:pPr marL="9525" lvl="0">
                        <a:lnSpc>
                          <a:spcPts val="1895"/>
                        </a:lnSpc>
                      </a:pPr>
                      <a:r>
                        <a:rPr lang="tr-TR" sz="1400" spc="-10" dirty="0" smtClean="0">
                          <a:latin typeface="+mn-lt"/>
                        </a:rPr>
                        <a:t>Kiğı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895"/>
                        </a:lnSpc>
                      </a:pPr>
                      <a:r>
                        <a:rPr lang="tr-TR" sz="1400" dirty="0" smtClean="0">
                          <a:latin typeface="+mn-lt"/>
                        </a:rPr>
                        <a:t>1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lang="tr-TR" sz="1400" spc="-5" dirty="0" smtClean="0">
                          <a:latin typeface="+mn-lt"/>
                          <a:cs typeface="+mn-cs"/>
                        </a:rPr>
                        <a:t>8.064</a:t>
                      </a:r>
                      <a:endParaRPr sz="1400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244692"/>
                  </a:ext>
                </a:extLst>
              </a:tr>
              <a:tr h="434820">
                <a:tc>
                  <a:txBody>
                    <a:bodyPr/>
                    <a:lstStyle/>
                    <a:p>
                      <a:pPr marL="9525" lvl="0" algn="ctr">
                        <a:lnSpc>
                          <a:spcPts val="1895"/>
                        </a:lnSpc>
                      </a:pPr>
                      <a:r>
                        <a:rPr sz="1400" b="1" spc="-30" dirty="0">
                          <a:latin typeface="+mn-lt"/>
                        </a:rPr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895"/>
                        </a:lnSpc>
                      </a:pPr>
                      <a:r>
                        <a:rPr lang="tr-TR" sz="1400" b="1" spc="-5" dirty="0" smtClean="0">
                          <a:latin typeface="+mn-lt"/>
                        </a:rPr>
                        <a:t>16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lang="tr-TR" sz="1400" b="1" spc="-5" dirty="0" smtClean="0">
                          <a:latin typeface="+mn-lt"/>
                        </a:rPr>
                        <a:t>331.312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382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09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" y="0"/>
            <a:ext cx="12192000" cy="6858000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304800" y="267855"/>
            <a:ext cx="11647055" cy="6354618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0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"/>
          <p:cNvSpPr txBox="1"/>
          <p:nvPr/>
        </p:nvSpPr>
        <p:spPr>
          <a:xfrm>
            <a:off x="660551" y="966464"/>
            <a:ext cx="6139449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Öğrenci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Sayıları (</a:t>
            </a:r>
            <a:r>
              <a:rPr kumimoji="0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</a:t>
            </a: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-20</a:t>
            </a: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24</a:t>
            </a:r>
            <a:r>
              <a:rPr kumimoji="0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Öğretim</a:t>
            </a:r>
            <a:r>
              <a:rPr kumimoji="0" sz="16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2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Yılı</a:t>
            </a:r>
            <a:r>
              <a:rPr kumimoji="0" lang="tr-TR" sz="16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20"/>
          <p:cNvSpPr txBox="1"/>
          <p:nvPr/>
        </p:nvSpPr>
        <p:spPr>
          <a:xfrm>
            <a:off x="7028220" y="961925"/>
            <a:ext cx="4468494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Taşınan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Öğrenci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Sayıları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23</a:t>
            </a: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-20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24</a:t>
            </a:r>
            <a:r>
              <a:rPr kumimoji="0" sz="16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660551" y="4157611"/>
            <a:ext cx="5926020" cy="279563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19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Öğretmen 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Sayıları (</a:t>
            </a: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2023-2024 </a:t>
            </a:r>
            <a:r>
              <a:rPr kumimoji="0" lang="tr-TR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Öğretim Yılı)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7028218" y="4380687"/>
            <a:ext cx="4468495" cy="1761695"/>
          </a:xfrm>
          <a:prstGeom prst="rect">
            <a:avLst/>
          </a:prstGeom>
          <a:noFill/>
          <a:ln w="19050">
            <a:solidFill>
              <a:srgbClr val="BCD6E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C00000"/>
              </a:buClr>
              <a:buSzPct val="150000"/>
              <a:buFontTx/>
              <a:buNone/>
              <a:tabLst>
                <a:tab pos="286385" algn="l"/>
                <a:tab pos="287020" algn="l"/>
              </a:tabLst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İlde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523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yerleşim yerinden,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104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taşıma merkezine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537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araçla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5.708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Öğrenci taşınmaktadır. 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8332022" y="3572132"/>
            <a:ext cx="93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11,07%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9652604" y="3607078"/>
            <a:ext cx="93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88,93%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27"/>
          <p:cNvSpPr/>
          <p:nvPr/>
        </p:nvSpPr>
        <p:spPr>
          <a:xfrm>
            <a:off x="6886491" y="961925"/>
            <a:ext cx="124949" cy="5180457"/>
          </a:xfrm>
          <a:custGeom>
            <a:avLst/>
            <a:gdLst/>
            <a:ahLst/>
            <a:cxnLst/>
            <a:rect l="l" t="t" r="r" b="b"/>
            <a:pathLst>
              <a:path h="3876040">
                <a:moveTo>
                  <a:pt x="0" y="0"/>
                </a:moveTo>
                <a:lnTo>
                  <a:pt x="0" y="3875786"/>
                </a:lnTo>
              </a:path>
            </a:pathLst>
          </a:custGeom>
          <a:ln w="19050">
            <a:solidFill>
              <a:srgbClr val="BCD6ED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Eğitim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Grafik 9"/>
          <p:cNvGraphicFramePr/>
          <p:nvPr>
            <p:extLst/>
          </p:nvPr>
        </p:nvGraphicFramePr>
        <p:xfrm>
          <a:off x="7315199" y="1386348"/>
          <a:ext cx="3923071" cy="224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73791"/>
              </p:ext>
            </p:extLst>
          </p:nvPr>
        </p:nvGraphicFramePr>
        <p:xfrm>
          <a:off x="660550" y="1627721"/>
          <a:ext cx="5917803" cy="1874520"/>
        </p:xfrm>
        <a:graphic>
          <a:graphicData uri="http://schemas.openxmlformats.org/drawingml/2006/table">
            <a:tbl>
              <a:tblPr/>
              <a:tblGrid>
                <a:gridCol w="1589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6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76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İlçe Adı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Temel Eğitim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Orta Öğretim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Okul Öncesi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İlkokul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Ortaokul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Meslek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Merkez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39.275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İlçeler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İl Geneli Örgün Eğitim </a:t>
                      </a:r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Toplamı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59.990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286081"/>
              </p:ext>
            </p:extLst>
          </p:nvPr>
        </p:nvGraphicFramePr>
        <p:xfrm>
          <a:off x="660552" y="4553428"/>
          <a:ext cx="5922179" cy="1588953"/>
        </p:xfrm>
        <a:graphic>
          <a:graphicData uri="http://schemas.openxmlformats.org/drawingml/2006/table">
            <a:tbl>
              <a:tblPr/>
              <a:tblGrid>
                <a:gridCol w="142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7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83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10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419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Öğretmen Sayısı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Temel Eğitim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Orta Öğretim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Bağlı Kurumlar </a:t>
                      </a:r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(HEM-RAM-ÖĞRT EVİ)</a:t>
                      </a:r>
                      <a:endParaRPr lang="tr-T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33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Okul Öncesi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İlkokul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Ortaokul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Meslek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808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Resmi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808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Özel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808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1.378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4.095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DC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8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7"/>
          <p:cNvSpPr/>
          <p:nvPr/>
        </p:nvSpPr>
        <p:spPr>
          <a:xfrm>
            <a:off x="6693043" y="4874561"/>
            <a:ext cx="4840224" cy="1262192"/>
          </a:xfrm>
          <a:prstGeom prst="rect">
            <a:avLst/>
          </a:prstGeom>
          <a:gradFill>
            <a:gsLst>
              <a:gs pos="0">
                <a:srgbClr val="781E1E"/>
              </a:gs>
              <a:gs pos="50000">
                <a:srgbClr val="9C2728"/>
              </a:gs>
              <a:gs pos="100000">
                <a:srgbClr val="90201E"/>
              </a:gs>
            </a:gsLst>
            <a:path path="circle">
              <a:fillToRect t="100000" r="100000"/>
            </a:path>
          </a:gradFill>
        </p:spPr>
        <p:txBody>
          <a:bodyPr wrap="square" lIns="0" tIns="0" rIns="0" bIns="0" rtlCol="0" anchor="ctr"/>
          <a:lstStyle/>
          <a:p>
            <a:pPr marL="383540" marR="20320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Bingöl, </a:t>
            </a:r>
            <a:r>
              <a:rPr kumimoji="0" lang="tr-TR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derslik </a:t>
            </a:r>
            <a:r>
              <a:rPr kumimoji="0" lang="tr-TR" sz="20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 </a:t>
            </a:r>
            <a:r>
              <a:rPr kumimoji="0" lang="tr-TR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öğretmen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başına düşen  </a:t>
            </a:r>
            <a:r>
              <a:rPr kumimoji="0" lang="tr-TR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öğrenci sayısında </a:t>
            </a:r>
            <a:r>
              <a:rPr kumimoji="0" lang="tr-TR" sz="20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Türkiye </a:t>
            </a:r>
            <a:r>
              <a:rPr kumimoji="0" lang="tr-TR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ortalamasından daha iyi durumdadır.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8"/>
          <p:cNvSpPr txBox="1"/>
          <p:nvPr/>
        </p:nvSpPr>
        <p:spPr>
          <a:xfrm>
            <a:off x="648859" y="950027"/>
            <a:ext cx="5760720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94685" algn="l"/>
              </a:tabLst>
              <a:defRPr/>
            </a:pPr>
            <a:r>
              <a:rPr kumimoji="0" lang="tr-TR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Okul ve Derslik Sayısı</a:t>
            </a:r>
            <a:r>
              <a:rPr kumimoji="0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(</a:t>
            </a: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2023-2024)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30"/>
          <p:cNvSpPr txBox="1"/>
          <p:nvPr/>
        </p:nvSpPr>
        <p:spPr>
          <a:xfrm>
            <a:off x="6693043" y="950027"/>
            <a:ext cx="4840224" cy="279564"/>
          </a:xfrm>
          <a:prstGeom prst="rect">
            <a:avLst/>
          </a:prstGeom>
          <a:solidFill>
            <a:srgbClr val="333E50"/>
          </a:solidFill>
        </p:spPr>
        <p:txBody>
          <a:bodyPr vert="horz" wrap="square" lIns="0" tIns="33020" rIns="0" bIns="0" rtlCol="0" anchor="ctr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Öğretmen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Başına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Düşen Öğrenci </a:t>
            </a:r>
            <a:r>
              <a:rPr kumimoji="0" sz="16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Sayısı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tr-TR" sz="1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2023-2024</a:t>
            </a:r>
            <a:r>
              <a:rPr kumimoji="0" sz="16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27"/>
          <p:cNvSpPr/>
          <p:nvPr/>
        </p:nvSpPr>
        <p:spPr>
          <a:xfrm>
            <a:off x="6544002" y="965587"/>
            <a:ext cx="109867" cy="5186726"/>
          </a:xfrm>
          <a:custGeom>
            <a:avLst/>
            <a:gdLst/>
            <a:ahLst/>
            <a:cxnLst/>
            <a:rect l="l" t="t" r="r" b="b"/>
            <a:pathLst>
              <a:path h="3876040">
                <a:moveTo>
                  <a:pt x="0" y="0"/>
                </a:moveTo>
                <a:lnTo>
                  <a:pt x="0" y="3875786"/>
                </a:lnTo>
              </a:path>
            </a:pathLst>
          </a:custGeom>
          <a:ln w="19050">
            <a:solidFill>
              <a:srgbClr val="BCD6ED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417444" y="233775"/>
            <a:ext cx="4336181" cy="3753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Eğitim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781E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www.bingol.gov.tr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781E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Grafik 13"/>
          <p:cNvGraphicFramePr>
            <a:graphicFrameLocks/>
          </p:cNvGraphicFramePr>
          <p:nvPr>
            <p:extLst/>
          </p:nvPr>
        </p:nvGraphicFramePr>
        <p:xfrm>
          <a:off x="648859" y="3581259"/>
          <a:ext cx="5760720" cy="2555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afik 15"/>
          <p:cNvGraphicFramePr>
            <a:graphicFrameLocks/>
          </p:cNvGraphicFramePr>
          <p:nvPr>
            <p:extLst/>
          </p:nvPr>
        </p:nvGraphicFramePr>
        <p:xfrm>
          <a:off x="6693043" y="1365322"/>
          <a:ext cx="4840224" cy="3288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/>
          </p:nvPr>
        </p:nvGraphicFramePr>
        <p:xfrm>
          <a:off x="648859" y="1318383"/>
          <a:ext cx="5760719" cy="1290314"/>
        </p:xfrm>
        <a:graphic>
          <a:graphicData uri="http://schemas.openxmlformats.org/drawingml/2006/table">
            <a:tbl>
              <a:tblPr/>
              <a:tblGrid>
                <a:gridCol w="1149183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1155122">
                  <a:extLst>
                    <a:ext uri="{9D8B030D-6E8A-4147-A177-3AD203B41FA5}">
                      <a16:colId xmlns:a16="http://schemas.microsoft.com/office/drawing/2014/main" val="3136482857"/>
                    </a:ext>
                  </a:extLst>
                </a:gridCol>
                <a:gridCol w="1155123">
                  <a:extLst>
                    <a:ext uri="{9D8B030D-6E8A-4147-A177-3AD203B41FA5}">
                      <a16:colId xmlns:a16="http://schemas.microsoft.com/office/drawing/2014/main" val="3718226340"/>
                    </a:ext>
                  </a:extLst>
                </a:gridCol>
                <a:gridCol w="1173032">
                  <a:extLst>
                    <a:ext uri="{9D8B030D-6E8A-4147-A177-3AD203B41FA5}">
                      <a16:colId xmlns:a16="http://schemas.microsoft.com/office/drawing/2014/main" val="3914165483"/>
                    </a:ext>
                  </a:extLst>
                </a:gridCol>
                <a:gridCol w="1128259">
                  <a:extLst>
                    <a:ext uri="{9D8B030D-6E8A-4147-A177-3AD203B41FA5}">
                      <a16:colId xmlns:a16="http://schemas.microsoft.com/office/drawing/2014/main" val="3939923929"/>
                    </a:ext>
                  </a:extLst>
                </a:gridCol>
              </a:tblGrid>
              <a:tr h="386077"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latin typeface="+mn-lt"/>
                        </a:rPr>
                        <a:t>Okul Öncesi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latin typeface="+mn-lt"/>
                        </a:rPr>
                        <a:t>İlköğretim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latin typeface="+mn-lt"/>
                        </a:rPr>
                        <a:t>Ortaöğretim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latin typeface="+mn-lt"/>
                        </a:rPr>
                        <a:t>Özel Eğitim Okulu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latin typeface="+mn-lt"/>
                        </a:rPr>
                        <a:t>Bilsem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524939"/>
                  </a:ext>
                </a:extLst>
              </a:tr>
              <a:tr h="386077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+mn-lt"/>
                        </a:rPr>
                        <a:t>26</a:t>
                      </a:r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+mn-lt"/>
                        </a:rPr>
                        <a:t>296</a:t>
                      </a:r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+mn-lt"/>
                        </a:rPr>
                        <a:t>51</a:t>
                      </a:r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+mn-lt"/>
                        </a:rPr>
                        <a:t>11</a:t>
                      </a:r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latin typeface="+mn-lt"/>
                        </a:rPr>
                        <a:t>2</a:t>
                      </a:r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119179"/>
                  </a:ext>
                </a:extLst>
              </a:tr>
              <a:tr h="386077">
                <a:tc gridSpan="5">
                  <a:txBody>
                    <a:bodyPr/>
                    <a:lstStyle/>
                    <a:p>
                      <a:pPr marL="9525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r>
                        <a:rPr lang="tr-TR" sz="1400" b="1" dirty="0" smtClean="0">
                          <a:latin typeface="+mn-lt"/>
                          <a:cs typeface="Calibri"/>
                        </a:rPr>
                        <a:t>Toplam 384 Okul + 2 Bilsem=386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R="1270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R="635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R="1270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R="1270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5394643"/>
                  </a:ext>
                </a:extLst>
              </a:tr>
            </a:tbl>
          </a:graphicData>
        </a:graphic>
      </p:graphicFrame>
      <p:graphicFrame>
        <p:nvGraphicFramePr>
          <p:cNvPr id="20" name="Tablo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999979"/>
              </p:ext>
            </p:extLst>
          </p:nvPr>
        </p:nvGraphicFramePr>
        <p:xfrm>
          <a:off x="648860" y="2697489"/>
          <a:ext cx="5760718" cy="772154"/>
        </p:xfrm>
        <a:graphic>
          <a:graphicData uri="http://schemas.openxmlformats.org/drawingml/2006/table">
            <a:tbl>
              <a:tblPr/>
              <a:tblGrid>
                <a:gridCol w="1097279">
                  <a:extLst>
                    <a:ext uri="{9D8B030D-6E8A-4147-A177-3AD203B41FA5}">
                      <a16:colId xmlns:a16="http://schemas.microsoft.com/office/drawing/2014/main" val="1620524514"/>
                    </a:ext>
                  </a:extLst>
                </a:gridCol>
                <a:gridCol w="904775">
                  <a:extLst>
                    <a:ext uri="{9D8B030D-6E8A-4147-A177-3AD203B41FA5}">
                      <a16:colId xmlns:a16="http://schemas.microsoft.com/office/drawing/2014/main" val="1258973349"/>
                    </a:ext>
                  </a:extLst>
                </a:gridCol>
                <a:gridCol w="683393">
                  <a:extLst>
                    <a:ext uri="{9D8B030D-6E8A-4147-A177-3AD203B41FA5}">
                      <a16:colId xmlns:a16="http://schemas.microsoft.com/office/drawing/2014/main" val="3136482857"/>
                    </a:ext>
                  </a:extLst>
                </a:gridCol>
                <a:gridCol w="895150">
                  <a:extLst>
                    <a:ext uri="{9D8B030D-6E8A-4147-A177-3AD203B41FA5}">
                      <a16:colId xmlns:a16="http://schemas.microsoft.com/office/drawing/2014/main" val="3718226340"/>
                    </a:ext>
                  </a:extLst>
                </a:gridCol>
                <a:gridCol w="808522">
                  <a:extLst>
                    <a:ext uri="{9D8B030D-6E8A-4147-A177-3AD203B41FA5}">
                      <a16:colId xmlns:a16="http://schemas.microsoft.com/office/drawing/2014/main" val="3914165483"/>
                    </a:ext>
                  </a:extLst>
                </a:gridCol>
                <a:gridCol w="673768">
                  <a:extLst>
                    <a:ext uri="{9D8B030D-6E8A-4147-A177-3AD203B41FA5}">
                      <a16:colId xmlns:a16="http://schemas.microsoft.com/office/drawing/2014/main" val="3939923929"/>
                    </a:ext>
                  </a:extLst>
                </a:gridCol>
                <a:gridCol w="697831">
                  <a:extLst>
                    <a:ext uri="{9D8B030D-6E8A-4147-A177-3AD203B41FA5}">
                      <a16:colId xmlns:a16="http://schemas.microsoft.com/office/drawing/2014/main" val="1456772144"/>
                    </a:ext>
                  </a:extLst>
                </a:gridCol>
              </a:tblGrid>
              <a:tr h="386077">
                <a:tc>
                  <a:txBody>
                    <a:bodyPr/>
                    <a:lstStyle/>
                    <a:p>
                      <a:pPr algn="ctr"/>
                      <a:endParaRPr lang="tr-TR" sz="14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10" dirty="0"/>
                        <a:t>Okul</a:t>
                      </a:r>
                      <a:r>
                        <a:rPr sz="1400" b="1" spc="-85" dirty="0"/>
                        <a:t> </a:t>
                      </a:r>
                      <a:r>
                        <a:rPr sz="1400" b="1" spc="-5" dirty="0"/>
                        <a:t>Öncesi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19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15" dirty="0"/>
                        <a:t>İlkokul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19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10" dirty="0"/>
                        <a:t>O</a:t>
                      </a:r>
                      <a:r>
                        <a:rPr sz="1400" b="1" dirty="0"/>
                        <a:t>r</a:t>
                      </a:r>
                      <a:r>
                        <a:rPr sz="1400" b="1" spc="-15" dirty="0"/>
                        <a:t>t</a:t>
                      </a:r>
                      <a:r>
                        <a:rPr sz="1400" b="1" dirty="0"/>
                        <a:t>ao</a:t>
                      </a:r>
                      <a:r>
                        <a:rPr sz="1400" b="1" spc="-15" dirty="0"/>
                        <a:t>k</a:t>
                      </a:r>
                      <a:r>
                        <a:rPr sz="1400" b="1" spc="-10" dirty="0"/>
                        <a:t>u</a:t>
                      </a:r>
                      <a:r>
                        <a:rPr sz="1400" b="1" dirty="0"/>
                        <a:t>l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19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tr-TR" sz="1400" b="1" dirty="0" smtClean="0"/>
                        <a:t>Genel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19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dirty="0"/>
                        <a:t>Meslek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19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tr-TR" sz="1400" b="1" dirty="0" smtClean="0"/>
                        <a:t>Toplam</a:t>
                      </a:r>
                      <a:endParaRPr sz="1400" b="1" dirty="0">
                        <a:latin typeface="+mn-lt"/>
                        <a:cs typeface="Calibri"/>
                      </a:endParaRPr>
                    </a:p>
                  </a:txBody>
                  <a:tcPr marL="0" marR="0" marT="4191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524939"/>
                  </a:ext>
                </a:extLst>
              </a:tr>
              <a:tr h="386077">
                <a:tc>
                  <a:txBody>
                    <a:bodyPr/>
                    <a:lstStyle/>
                    <a:p>
                      <a:pPr marL="9525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r>
                        <a:rPr sz="1400" dirty="0"/>
                        <a:t>Derslik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r>
                        <a:rPr lang="tr-TR" sz="1400" dirty="0" smtClean="0">
                          <a:latin typeface="Calibri"/>
                          <a:cs typeface="Calibri"/>
                        </a:rPr>
                        <a:t>233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r>
                        <a:rPr lang="tr-TR" sz="1400" dirty="0" smtClean="0"/>
                        <a:t>906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r>
                        <a:rPr lang="tr-TR" sz="1400" dirty="0" smtClean="0"/>
                        <a:t>787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r>
                        <a:rPr lang="tr-TR" sz="1400" dirty="0" smtClean="0">
                          <a:latin typeface="Calibri"/>
                          <a:cs typeface="Calibri"/>
                        </a:rPr>
                        <a:t>277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r>
                        <a:rPr lang="tr-TR" sz="1400" spc="-5" dirty="0" smtClean="0"/>
                        <a:t>463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650"/>
                        </a:lnSpc>
                        <a:spcBef>
                          <a:spcPts val="655"/>
                        </a:spcBef>
                      </a:pPr>
                      <a:r>
                        <a:rPr lang="tr-TR" sz="1400" dirty="0" smtClean="0"/>
                        <a:t>2.666</a:t>
                      </a:r>
                      <a:endParaRPr sz="1400" b="1" dirty="0">
                        <a:solidFill>
                          <a:srgbClr val="C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318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119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0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10444</TotalTime>
  <Words>5421</Words>
  <Application>Microsoft Office PowerPoint</Application>
  <PresentationFormat>Geniş ekran</PresentationFormat>
  <Paragraphs>2370</Paragraphs>
  <Slides>70</Slides>
  <Notes>43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70</vt:i4>
      </vt:variant>
    </vt:vector>
  </HeadingPairs>
  <TitlesOfParts>
    <vt:vector size="85" baseType="lpstr">
      <vt:lpstr>Arial</vt:lpstr>
      <vt:lpstr>Arial Black</vt:lpstr>
      <vt:lpstr>Bookman Old Style</vt:lpstr>
      <vt:lpstr>Calibri</vt:lpstr>
      <vt:lpstr>Calibri Light</vt:lpstr>
      <vt:lpstr>Cambria</vt:lpstr>
      <vt:lpstr>Sora ExtraBold</vt:lpstr>
      <vt:lpstr>Times New Roman</vt:lpstr>
      <vt:lpstr>Wingdings</vt:lpstr>
      <vt:lpstr>Wingdings 2</vt:lpstr>
      <vt:lpstr>Office Teması</vt:lpstr>
      <vt:lpstr>1_HDOfficeLightV0</vt:lpstr>
      <vt:lpstr>1_Office Teması</vt:lpstr>
      <vt:lpstr>2_Office Teması</vt:lpstr>
      <vt:lpstr>4_Office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ibrahim gültekin</dc:creator>
  <cp:lastModifiedBy>Mehmet Emin TAŞ</cp:lastModifiedBy>
  <cp:revision>948</cp:revision>
  <cp:lastPrinted>2024-01-15T06:21:44Z</cp:lastPrinted>
  <dcterms:created xsi:type="dcterms:W3CDTF">2020-10-09T22:27:01Z</dcterms:created>
  <dcterms:modified xsi:type="dcterms:W3CDTF">2024-01-15T11:54:34Z</dcterms:modified>
</cp:coreProperties>
</file>