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320" r:id="rId10"/>
    <p:sldId id="328" r:id="rId11"/>
    <p:sldId id="329" r:id="rId12"/>
    <p:sldId id="316" r:id="rId13"/>
    <p:sldId id="317" r:id="rId14"/>
    <p:sldId id="264" r:id="rId15"/>
    <p:sldId id="326" r:id="rId16"/>
    <p:sldId id="327" r:id="rId17"/>
    <p:sldId id="265" r:id="rId18"/>
    <p:sldId id="318" r:id="rId19"/>
    <p:sldId id="267" r:id="rId20"/>
    <p:sldId id="322"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323" r:id="rId34"/>
    <p:sldId id="281" r:id="rId35"/>
    <p:sldId id="330" r:id="rId36"/>
    <p:sldId id="283" r:id="rId37"/>
    <p:sldId id="284" r:id="rId38"/>
    <p:sldId id="285" r:id="rId39"/>
    <p:sldId id="287" r:id="rId40"/>
    <p:sldId id="288" r:id="rId41"/>
    <p:sldId id="289" r:id="rId42"/>
    <p:sldId id="291" r:id="rId43"/>
    <p:sldId id="292" r:id="rId44"/>
    <p:sldId id="293" r:id="rId45"/>
    <p:sldId id="294" r:id="rId46"/>
    <p:sldId id="295" r:id="rId47"/>
    <p:sldId id="296" r:id="rId48"/>
    <p:sldId id="314" r:id="rId49"/>
    <p:sldId id="315" r:id="rId50"/>
    <p:sldId id="297" r:id="rId51"/>
    <p:sldId id="298" r:id="rId52"/>
    <p:sldId id="299" r:id="rId53"/>
    <p:sldId id="300" r:id="rId54"/>
    <p:sldId id="303" r:id="rId55"/>
    <p:sldId id="304" r:id="rId56"/>
    <p:sldId id="305" r:id="rId57"/>
    <p:sldId id="306" r:id="rId58"/>
    <p:sldId id="307" r:id="rId59"/>
    <p:sldId id="308" r:id="rId60"/>
    <p:sldId id="309" r:id="rId61"/>
    <p:sldId id="310" r:id="rId62"/>
    <p:sldId id="311" r:id="rId63"/>
    <p:sldId id="312" r:id="rId64"/>
    <p:sldId id="313" r:id="rId6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6B63248-9C74-4268-9496-0CBE7013CD88}" type="datetimeFigureOut">
              <a:rPr lang="tr-TR" smtClean="0"/>
              <a:t>15.02.2024</a:t>
            </a:fld>
            <a:endParaRPr lang="tr-TR"/>
          </a:p>
        </p:txBody>
      </p:sp>
      <p:sp>
        <p:nvSpPr>
          <p:cNvPr id="4" name="Slayt Resmi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9D50D76-3F39-4BF7-8E7D-9C573A0B37B5}" type="slidenum">
              <a:rPr lang="tr-TR" smtClean="0"/>
              <a:t>‹#›</a:t>
            </a:fld>
            <a:endParaRPr lang="tr-TR"/>
          </a:p>
        </p:txBody>
      </p:sp>
    </p:spTree>
    <p:extLst>
      <p:ext uri="{BB962C8B-B14F-4D97-AF65-F5344CB8AC3E}">
        <p14:creationId xmlns:p14="http://schemas.microsoft.com/office/powerpoint/2010/main" val="279611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9D50D76-3F39-4BF7-8E7D-9C573A0B37B5}" type="slidenum">
              <a:rPr lang="tr-TR" smtClean="0"/>
              <a:t>20</a:t>
            </a:fld>
            <a:endParaRPr lang="tr-TR"/>
          </a:p>
        </p:txBody>
      </p:sp>
    </p:spTree>
    <p:extLst>
      <p:ext uri="{BB962C8B-B14F-4D97-AF65-F5344CB8AC3E}">
        <p14:creationId xmlns:p14="http://schemas.microsoft.com/office/powerpoint/2010/main" val="398912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150" b="1" i="1">
                <a:solidFill>
                  <a:schemeClr val="tx1"/>
                </a:solidFill>
                <a:latin typeface="Lucida Sans Unicode"/>
                <a:cs typeface="Lucida Sans Unicode"/>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2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D690571-CA70-40FE-A5C8-09B774A804AB}" type="datetime1">
              <a:rPr lang="en-US" smtClean="0"/>
              <a:t>2/15/2024</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0" dirty="0"/>
              <a:t>‹#›</a:t>
            </a:fld>
            <a:endParaRP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1">
                <a:solidFill>
                  <a:schemeClr val="tx1"/>
                </a:solidFill>
                <a:latin typeface="Lucida Sans Unicode"/>
                <a:cs typeface="Lucida Sans Unicode"/>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37E1414-3BE6-4577-93D3-80204093BEC3}" type="datetime1">
              <a:rPr lang="en-US" smtClean="0"/>
              <a:t>2/15/2024</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0" dirty="0"/>
              <a:t>‹#›</a:t>
            </a:fld>
            <a:endParaRP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1">
                <a:solidFill>
                  <a:schemeClr val="tx1"/>
                </a:solidFill>
                <a:latin typeface="Lucida Sans Unicode"/>
                <a:cs typeface="Lucida Sans Unicode"/>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3290173-B3D7-40C4-889A-947C1C5E84D8}" type="datetime1">
              <a:rPr lang="en-US" smtClean="0"/>
              <a:t>2/15/2024</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0" dirty="0"/>
              <a:t>‹#›</a:t>
            </a:fld>
            <a:endParaRP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1">
                <a:solidFill>
                  <a:schemeClr val="tx1"/>
                </a:solidFill>
                <a:latin typeface="Lucida Sans Unicode"/>
                <a:cs typeface="Lucida Sans Unicod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2F37D0-A9A1-4709-9A4D-61E4896A81F6}" type="datetime1">
              <a:rPr lang="en-US" smtClean="0"/>
              <a:t>2/15/2024</a:t>
            </a:fld>
            <a:endParaRPr lang="en-US"/>
          </a:p>
        </p:txBody>
      </p:sp>
      <p:sp>
        <p:nvSpPr>
          <p:cNvPr id="5" name="Holder 5"/>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0" dirty="0"/>
              <a:t>‹#›</a:t>
            </a:fld>
            <a:endParaRP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FC17FBD-D643-463E-80A5-1362804A5E9E}" type="datetime1">
              <a:rPr lang="en-US" smtClean="0"/>
              <a:t>2/15/2024</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0" dirty="0"/>
              <a:t>‹#›</a:t>
            </a:fld>
            <a:endParaRP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99872" y="5945123"/>
            <a:ext cx="4899660" cy="913130"/>
          </a:xfrm>
          <a:custGeom>
            <a:avLst/>
            <a:gdLst/>
            <a:ahLst/>
            <a:cxnLst/>
            <a:rect l="l" t="t" r="r" b="b"/>
            <a:pathLst>
              <a:path w="4899660" h="913129">
                <a:moveTo>
                  <a:pt x="85583" y="21310"/>
                </a:moveTo>
                <a:lnTo>
                  <a:pt x="3638402" y="912873"/>
                </a:lnTo>
                <a:lnTo>
                  <a:pt x="4899651" y="912873"/>
                </a:lnTo>
                <a:lnTo>
                  <a:pt x="85583" y="21310"/>
                </a:lnTo>
                <a:close/>
              </a:path>
              <a:path w="4899660" h="913129">
                <a:moveTo>
                  <a:pt x="660" y="0"/>
                </a:moveTo>
                <a:lnTo>
                  <a:pt x="0" y="5460"/>
                </a:lnTo>
                <a:lnTo>
                  <a:pt x="85583" y="21310"/>
                </a:lnTo>
                <a:lnTo>
                  <a:pt x="660" y="0"/>
                </a:lnTo>
                <a:close/>
              </a:path>
            </a:pathLst>
          </a:custGeom>
          <a:solidFill>
            <a:srgbClr val="9FCADC">
              <a:alpha val="39999"/>
            </a:srgbClr>
          </a:solidFill>
        </p:spPr>
        <p:txBody>
          <a:bodyPr wrap="square" lIns="0" tIns="0" rIns="0" bIns="0" rtlCol="0"/>
          <a:lstStyle/>
          <a:p>
            <a:endParaRPr/>
          </a:p>
        </p:txBody>
      </p:sp>
      <p:sp>
        <p:nvSpPr>
          <p:cNvPr id="17" name="bg object 17"/>
          <p:cNvSpPr/>
          <p:nvPr/>
        </p:nvSpPr>
        <p:spPr>
          <a:xfrm>
            <a:off x="486155" y="5939027"/>
            <a:ext cx="3655695" cy="919480"/>
          </a:xfrm>
          <a:custGeom>
            <a:avLst/>
            <a:gdLst/>
            <a:ahLst/>
            <a:cxnLst/>
            <a:rect l="l" t="t" r="r" b="b"/>
            <a:pathLst>
              <a:path w="3655695" h="919479">
                <a:moveTo>
                  <a:pt x="0" y="0"/>
                </a:moveTo>
                <a:lnTo>
                  <a:pt x="7924" y="6350"/>
                </a:lnTo>
                <a:lnTo>
                  <a:pt x="2871728" y="918969"/>
                </a:lnTo>
                <a:lnTo>
                  <a:pt x="3655490" y="918969"/>
                </a:lnTo>
                <a:lnTo>
                  <a:pt x="0" y="0"/>
                </a:lnTo>
                <a:close/>
              </a:path>
            </a:pathLst>
          </a:custGeom>
          <a:solidFill>
            <a:srgbClr val="000000"/>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0" y="5789678"/>
            <a:ext cx="3396234" cy="1066038"/>
          </a:xfrm>
          <a:prstGeom prst="rect">
            <a:avLst/>
          </a:prstGeom>
        </p:spPr>
      </p:pic>
      <p:pic>
        <p:nvPicPr>
          <p:cNvPr id="19" name="bg object 19"/>
          <p:cNvPicPr/>
          <p:nvPr/>
        </p:nvPicPr>
        <p:blipFill>
          <a:blip r:embed="rId8" cstate="print"/>
          <a:stretch>
            <a:fillRect/>
          </a:stretch>
        </p:blipFill>
        <p:spPr>
          <a:xfrm>
            <a:off x="0" y="5784670"/>
            <a:ext cx="3370854" cy="1073326"/>
          </a:xfrm>
          <a:prstGeom prst="rect">
            <a:avLst/>
          </a:prstGeom>
        </p:spPr>
      </p:pic>
      <p:sp>
        <p:nvSpPr>
          <p:cNvPr id="2" name="Holder 2"/>
          <p:cNvSpPr>
            <a:spLocks noGrp="1"/>
          </p:cNvSpPr>
          <p:nvPr>
            <p:ph type="title"/>
          </p:nvPr>
        </p:nvSpPr>
        <p:spPr>
          <a:xfrm>
            <a:off x="2411348" y="352266"/>
            <a:ext cx="4737734" cy="507365"/>
          </a:xfrm>
          <a:prstGeom prst="rect">
            <a:avLst/>
          </a:prstGeom>
        </p:spPr>
        <p:txBody>
          <a:bodyPr wrap="square" lIns="0" tIns="0" rIns="0" bIns="0">
            <a:spAutoFit/>
          </a:bodyPr>
          <a:lstStyle>
            <a:lvl1pPr>
              <a:defRPr sz="3150" b="1" i="1">
                <a:solidFill>
                  <a:schemeClr val="tx1"/>
                </a:solidFill>
                <a:latin typeface="Lucida Sans Unicode"/>
                <a:cs typeface="Lucida Sans Unicode"/>
              </a:defRPr>
            </a:lvl1pPr>
          </a:lstStyle>
          <a:p>
            <a:endParaRPr/>
          </a:p>
        </p:txBody>
      </p:sp>
      <p:sp>
        <p:nvSpPr>
          <p:cNvPr id="3" name="Holder 3"/>
          <p:cNvSpPr>
            <a:spLocks noGrp="1"/>
          </p:cNvSpPr>
          <p:nvPr>
            <p:ph type="body" idx="1"/>
          </p:nvPr>
        </p:nvSpPr>
        <p:spPr>
          <a:xfrm>
            <a:off x="2398267" y="1321759"/>
            <a:ext cx="5871209" cy="4103370"/>
          </a:xfrm>
          <a:prstGeom prst="rect">
            <a:avLst/>
          </a:prstGeom>
        </p:spPr>
        <p:txBody>
          <a:bodyPr wrap="square" lIns="0" tIns="0" rIns="0" bIns="0">
            <a:spAutoFit/>
          </a:bodyPr>
          <a:lstStyle>
            <a:lvl1pPr>
              <a:defRPr sz="12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84505643-C9BE-4F24-AA16-D2B116B68A8A}" type="datetime1">
              <a:rPr lang="en-US" smtClean="0"/>
              <a:t>2/15/2024</a:t>
            </a:fld>
            <a:endParaRPr lang="en-US"/>
          </a:p>
        </p:txBody>
      </p:sp>
      <p:sp>
        <p:nvSpPr>
          <p:cNvPr id="6" name="Holder 6"/>
          <p:cNvSpPr>
            <a:spLocks noGrp="1"/>
          </p:cNvSpPr>
          <p:nvPr>
            <p:ph type="sldNum" sz="quarter" idx="7"/>
          </p:nvPr>
        </p:nvSpPr>
        <p:spPr>
          <a:xfrm>
            <a:off x="8744711" y="6573513"/>
            <a:ext cx="229489" cy="167004"/>
          </a:xfrm>
          <a:prstGeom prst="rect">
            <a:avLst/>
          </a:prstGeom>
        </p:spPr>
        <p:txBody>
          <a:bodyPr wrap="square" lIns="0" tIns="0" rIns="0" bIns="0">
            <a:spAutoFit/>
          </a:bodyPr>
          <a:lstStyle>
            <a:lvl1pPr>
              <a:defRPr sz="1000" b="0" i="0">
                <a:solidFill>
                  <a:schemeClr val="tx1"/>
                </a:solidFill>
                <a:latin typeface="Arial"/>
                <a:cs typeface="Arial"/>
              </a:defRPr>
            </a:lvl1pPr>
          </a:lstStyle>
          <a:p>
            <a:pPr marL="107950">
              <a:lnSpc>
                <a:spcPct val="10000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3095"/>
            <a:chOff x="0" y="4953000"/>
            <a:chExt cx="9144000" cy="1903095"/>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dirty="0"/>
            </a:p>
          </p:txBody>
        </p:sp>
        <p:sp>
          <p:nvSpPr>
            <p:cNvPr id="4" name="object 4"/>
            <p:cNvSpPr/>
            <p:nvPr/>
          </p:nvSpPr>
          <p:spPr>
            <a:xfrm>
              <a:off x="112471" y="5236463"/>
              <a:ext cx="9031605" cy="789940"/>
            </a:xfrm>
            <a:custGeom>
              <a:avLst/>
              <a:gdLst/>
              <a:ahLst/>
              <a:cxnLst/>
              <a:rect l="l" t="t" r="r" b="b"/>
              <a:pathLst>
                <a:path w="9031605" h="789939">
                  <a:moveTo>
                    <a:pt x="9031528" y="0"/>
                  </a:moveTo>
                  <a:lnTo>
                    <a:pt x="0" y="0"/>
                  </a:lnTo>
                  <a:lnTo>
                    <a:pt x="9031528" y="789432"/>
                  </a:lnTo>
                  <a:lnTo>
                    <a:pt x="9031528" y="0"/>
                  </a:lnTo>
                  <a:close/>
                </a:path>
              </a:pathLst>
            </a:custGeom>
            <a:solidFill>
              <a:srgbClr val="000000"/>
            </a:solidFill>
          </p:spPr>
          <p:txBody>
            <a:bodyPr wrap="square" lIns="0" tIns="0" rIns="0" bIns="0" rtlCol="0"/>
            <a:lstStyle/>
            <a:p>
              <a:endParaRPr dirty="0"/>
            </a:p>
          </p:txBody>
        </p:sp>
        <p:pic>
          <p:nvPicPr>
            <p:cNvPr id="5" name="object 5"/>
            <p:cNvPicPr/>
            <p:nvPr/>
          </p:nvPicPr>
          <p:blipFill>
            <a:blip r:embed="rId2" cstate="print"/>
            <a:stretch>
              <a:fillRect/>
            </a:stretch>
          </p:blipFill>
          <p:spPr>
            <a:xfrm>
              <a:off x="0" y="4998720"/>
              <a:ext cx="9141714" cy="1856994"/>
            </a:xfrm>
            <a:prstGeom prst="rect">
              <a:avLst/>
            </a:prstGeom>
          </p:spPr>
        </p:pic>
        <p:pic>
          <p:nvPicPr>
            <p:cNvPr id="6" name="object 6"/>
            <p:cNvPicPr/>
            <p:nvPr/>
          </p:nvPicPr>
          <p:blipFill>
            <a:blip r:embed="rId3" cstate="print"/>
            <a:stretch>
              <a:fillRect/>
            </a:stretch>
          </p:blipFill>
          <p:spPr>
            <a:xfrm>
              <a:off x="0" y="4991317"/>
              <a:ext cx="9144000" cy="801952"/>
            </a:xfrm>
            <a:prstGeom prst="rect">
              <a:avLst/>
            </a:prstGeom>
          </p:spPr>
        </p:pic>
      </p:grpSp>
      <p:pic>
        <p:nvPicPr>
          <p:cNvPr id="7" name="object 7"/>
          <p:cNvPicPr/>
          <p:nvPr/>
        </p:nvPicPr>
        <p:blipFill>
          <a:blip r:embed="rId4" cstate="print"/>
          <a:stretch>
            <a:fillRect/>
          </a:stretch>
        </p:blipFill>
        <p:spPr>
          <a:xfrm>
            <a:off x="2285227" y="3150535"/>
            <a:ext cx="4571259" cy="470315"/>
          </a:xfrm>
          <a:prstGeom prst="rect">
            <a:avLst/>
          </a:prstGeom>
        </p:spPr>
      </p:pic>
      <p:sp>
        <p:nvSpPr>
          <p:cNvPr id="9" name="object 9"/>
          <p:cNvSpPr txBox="1">
            <a:spLocks noGrp="1"/>
          </p:cNvSpPr>
          <p:nvPr>
            <p:ph type="title"/>
          </p:nvPr>
        </p:nvSpPr>
        <p:spPr>
          <a:xfrm>
            <a:off x="2842005" y="86105"/>
            <a:ext cx="3782695" cy="1732280"/>
          </a:xfrm>
          <a:prstGeom prst="rect">
            <a:avLst/>
          </a:prstGeom>
        </p:spPr>
        <p:txBody>
          <a:bodyPr vert="horz" wrap="square" lIns="0" tIns="12065" rIns="0" bIns="0" rtlCol="0">
            <a:spAutoFit/>
          </a:bodyPr>
          <a:lstStyle/>
          <a:p>
            <a:pPr marL="12700" marR="5080" indent="1557655">
              <a:lnSpc>
                <a:spcPct val="100000"/>
              </a:lnSpc>
              <a:spcBef>
                <a:spcPts val="95"/>
              </a:spcBef>
            </a:pPr>
            <a:r>
              <a:rPr sz="2800" i="0" spc="-20" dirty="0">
                <a:latin typeface="Times New Roman"/>
                <a:cs typeface="Times New Roman"/>
              </a:rPr>
              <a:t>T.C. </a:t>
            </a:r>
            <a:r>
              <a:rPr sz="2800" i="0" dirty="0">
                <a:latin typeface="Times New Roman"/>
                <a:cs typeface="Times New Roman"/>
              </a:rPr>
              <a:t>İÇİŞLERİ</a:t>
            </a:r>
            <a:r>
              <a:rPr sz="2800" i="0" spc="-160" dirty="0">
                <a:latin typeface="Times New Roman"/>
                <a:cs typeface="Times New Roman"/>
              </a:rPr>
              <a:t> </a:t>
            </a:r>
            <a:r>
              <a:rPr sz="2800" i="0" spc="-10" dirty="0">
                <a:latin typeface="Times New Roman"/>
                <a:cs typeface="Times New Roman"/>
              </a:rPr>
              <a:t>BAKANLIĞI</a:t>
            </a:r>
            <a:endParaRPr sz="2800" dirty="0">
              <a:latin typeface="Times New Roman"/>
              <a:cs typeface="Times New Roman"/>
            </a:endParaRPr>
          </a:p>
          <a:p>
            <a:pPr marL="335915" marR="15875" indent="-316230">
              <a:lnSpc>
                <a:spcPct val="100000"/>
              </a:lnSpc>
            </a:pPr>
            <a:r>
              <a:rPr sz="2800" i="0" spc="-35" dirty="0">
                <a:latin typeface="Times New Roman"/>
                <a:cs typeface="Times New Roman"/>
              </a:rPr>
              <a:t>Teftiş</a:t>
            </a:r>
            <a:r>
              <a:rPr sz="2800" i="0" spc="-114" dirty="0">
                <a:latin typeface="Times New Roman"/>
                <a:cs typeface="Times New Roman"/>
              </a:rPr>
              <a:t> </a:t>
            </a:r>
            <a:r>
              <a:rPr sz="2800" i="0" dirty="0">
                <a:latin typeface="Times New Roman"/>
                <a:cs typeface="Times New Roman"/>
              </a:rPr>
              <a:t>Kurulu</a:t>
            </a:r>
            <a:r>
              <a:rPr sz="2800" i="0" spc="-105" dirty="0">
                <a:latin typeface="Times New Roman"/>
                <a:cs typeface="Times New Roman"/>
              </a:rPr>
              <a:t> </a:t>
            </a:r>
            <a:r>
              <a:rPr sz="2800" i="0" spc="-10" dirty="0">
                <a:latin typeface="Times New Roman"/>
                <a:cs typeface="Times New Roman"/>
              </a:rPr>
              <a:t>Başkanlığı </a:t>
            </a:r>
            <a:r>
              <a:rPr sz="2800" i="0" dirty="0">
                <a:latin typeface="Times New Roman"/>
                <a:cs typeface="Times New Roman"/>
              </a:rPr>
              <a:t>Mülkiye</a:t>
            </a:r>
            <a:r>
              <a:rPr sz="2800" i="0" spc="-105" dirty="0">
                <a:latin typeface="Times New Roman"/>
                <a:cs typeface="Times New Roman"/>
              </a:rPr>
              <a:t> </a:t>
            </a:r>
            <a:r>
              <a:rPr sz="2800" i="0" spc="-10" dirty="0">
                <a:latin typeface="Times New Roman"/>
                <a:cs typeface="Times New Roman"/>
              </a:rPr>
              <a:t>Müfettişliği</a:t>
            </a:r>
            <a:endParaRPr sz="2800" dirty="0">
              <a:latin typeface="Times New Roman"/>
              <a:cs typeface="Times New Roman"/>
            </a:endParaRPr>
          </a:p>
        </p:txBody>
      </p:sp>
      <p:pic>
        <p:nvPicPr>
          <p:cNvPr id="11" name="object 11"/>
          <p:cNvPicPr/>
          <p:nvPr/>
        </p:nvPicPr>
        <p:blipFill>
          <a:blip r:embed="rId5" cstate="print"/>
          <a:stretch>
            <a:fillRect/>
          </a:stretch>
        </p:blipFill>
        <p:spPr>
          <a:xfrm>
            <a:off x="394715" y="225552"/>
            <a:ext cx="1620000" cy="1620000"/>
          </a:xfrm>
          <a:prstGeom prst="rect">
            <a:avLst/>
          </a:prstGeom>
        </p:spPr>
      </p:pic>
      <p:sp>
        <p:nvSpPr>
          <p:cNvPr id="10" name="Slayt Numarası Yer Tutucusu 9">
            <a:extLst>
              <a:ext uri="{FF2B5EF4-FFF2-40B4-BE49-F238E27FC236}">
                <a16:creationId xmlns:a16="http://schemas.microsoft.com/office/drawing/2014/main" id="{5CB79019-1B7B-49CA-B3CC-39F23B1B7699}"/>
              </a:ext>
            </a:extLst>
          </p:cNvPr>
          <p:cNvSpPr>
            <a:spLocks noGrp="1"/>
          </p:cNvSpPr>
          <p:nvPr>
            <p:ph type="sldNum" sz="quarter" idx="7"/>
          </p:nvPr>
        </p:nvSpPr>
        <p:spPr/>
        <p:txBody>
          <a:bodyPr/>
          <a:lstStyle/>
          <a:p>
            <a:pPr marL="107950">
              <a:lnSpc>
                <a:spcPct val="100000"/>
              </a:lnSpc>
            </a:pPr>
            <a:fld id="{81D60167-4931-47E6-BA6A-407CBD079E47}" type="slidenum">
              <a:rPr lang="tr-TR" spc="-50" smtClean="0"/>
              <a:t>1</a:t>
            </a:fld>
            <a:endParaRPr lang="tr-T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7"/>
          </p:nvPr>
        </p:nvSpPr>
        <p:spPr>
          <a:xfrm>
            <a:off x="8610601" y="6573513"/>
            <a:ext cx="363600" cy="132087"/>
          </a:xfrm>
        </p:spPr>
        <p:txBody>
          <a:bodyPr/>
          <a:lstStyle/>
          <a:p>
            <a:pPr marL="107950">
              <a:lnSpc>
                <a:spcPct val="100000"/>
              </a:lnSpc>
            </a:pPr>
            <a:fld id="{81D60167-4931-47E6-BA6A-407CBD079E47}" type="slidenum">
              <a:rPr lang="tr-TR" spc="-50" smtClean="0"/>
              <a:t>10</a:t>
            </a:fld>
            <a:endParaRPr lang="tr-TR" spc="-50" dirty="0"/>
          </a:p>
        </p:txBody>
      </p:sp>
      <p:sp>
        <p:nvSpPr>
          <p:cNvPr id="5" name="Metin kutusu 4"/>
          <p:cNvSpPr txBox="1"/>
          <p:nvPr/>
        </p:nvSpPr>
        <p:spPr>
          <a:xfrm>
            <a:off x="2057400" y="304800"/>
            <a:ext cx="54864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DİSİPLİN</a:t>
            </a:r>
            <a:r>
              <a:rPr lang="tr-TR" sz="3200" b="1" dirty="0">
                <a:solidFill>
                  <a:srgbClr val="FF0000"/>
                </a:solidFill>
                <a:latin typeface="Times New Roman" panose="02020603050405020304" pitchFamily="18" charset="0"/>
                <a:cs typeface="Times New Roman" panose="02020603050405020304" pitchFamily="18" charset="0"/>
              </a:rPr>
              <a:t> </a:t>
            </a:r>
            <a:r>
              <a:rPr lang="tr-TR" sz="3200" b="1" dirty="0">
                <a:solidFill>
                  <a:schemeClr val="tx2"/>
                </a:solidFill>
                <a:latin typeface="Times New Roman" panose="02020603050405020304" pitchFamily="18" charset="0"/>
                <a:cs typeface="Times New Roman" panose="02020603050405020304" pitchFamily="18" charset="0"/>
              </a:rPr>
              <a:t>AMİRLERİ</a:t>
            </a:r>
          </a:p>
        </p:txBody>
      </p:sp>
      <p:sp>
        <p:nvSpPr>
          <p:cNvPr id="6" name="object 2"/>
          <p:cNvSpPr txBox="1"/>
          <p:nvPr/>
        </p:nvSpPr>
        <p:spPr>
          <a:xfrm>
            <a:off x="540000" y="1620000"/>
            <a:ext cx="8070600" cy="4137030"/>
          </a:xfrm>
          <a:prstGeom prst="rect">
            <a:avLst/>
          </a:prstGeom>
        </p:spPr>
        <p:txBody>
          <a:bodyPr vert="horz" wrap="square" lIns="0" tIns="12700" rIns="0" bIns="0" rtlCol="0">
            <a:spAutoFit/>
          </a:bodyPr>
          <a:lstStyle/>
          <a:p>
            <a:pPr marL="12700" marR="5080" algn="just">
              <a:buClr>
                <a:srgbClr val="00B0F0"/>
              </a:buClr>
            </a:pPr>
            <a:r>
              <a:rPr lang="tr-TR" sz="2000" i="0" dirty="0">
                <a:solidFill>
                  <a:schemeClr val="tx1"/>
                </a:solidFill>
                <a:effectLst/>
                <a:latin typeface="Times New Roman" panose="02020603050405020304" pitchFamily="18" charset="0"/>
              </a:rPr>
              <a:t> </a:t>
            </a:r>
            <a:r>
              <a:rPr lang="tr-TR" sz="2000" b="1" i="0" dirty="0">
                <a:solidFill>
                  <a:schemeClr val="tx1"/>
                </a:solidFill>
                <a:effectLst/>
                <a:latin typeface="Times New Roman" panose="02020603050405020304" pitchFamily="18" charset="0"/>
              </a:rPr>
              <a:t>Disiplin hükümlerinin uygulanması bakımından; </a:t>
            </a:r>
          </a:p>
          <a:p>
            <a:pPr marL="12700" marR="5080" algn="just">
              <a:buClr>
                <a:srgbClr val="00B0F0"/>
              </a:buClr>
            </a:pPr>
            <a:endParaRPr lang="tr-TR" sz="2000" b="1" i="0" dirty="0">
              <a:solidFill>
                <a:schemeClr val="tx1"/>
              </a:solidFill>
              <a:effectLst/>
              <a:latin typeface="Times New Roman" panose="02020603050405020304" pitchFamily="18" charset="0"/>
            </a:endParaRPr>
          </a:p>
          <a:p>
            <a:pPr marL="298450" marR="5080" indent="-285750" algn="just">
              <a:buClr>
                <a:srgbClr val="00B0F0"/>
              </a:buClr>
              <a:buFont typeface="Wingdings" panose="05000000000000000000" pitchFamily="2" charset="2"/>
              <a:buChar char="§"/>
            </a:pPr>
            <a:r>
              <a:rPr lang="tr-TR" sz="2000" dirty="0">
                <a:solidFill>
                  <a:srgbClr val="FF0000"/>
                </a:solidFill>
                <a:effectLst/>
                <a:latin typeface="Times New Roman" panose="02020603050405020304" pitchFamily="18" charset="0"/>
              </a:rPr>
              <a:t>Cumhurbaşkanı</a:t>
            </a:r>
            <a:r>
              <a:rPr lang="tr-TR" sz="2000" i="1" dirty="0">
                <a:solidFill>
                  <a:schemeClr val="tx1"/>
                </a:solidFill>
                <a:effectLst/>
                <a:latin typeface="Times New Roman" panose="02020603050405020304" pitchFamily="18" charset="0"/>
              </a:rPr>
              <a:t>, tüm kamu idarelerinde, </a:t>
            </a:r>
          </a:p>
          <a:p>
            <a:pPr marL="298450" marR="5080" indent="-285750" algn="just">
              <a:buClr>
                <a:srgbClr val="00B0F0"/>
              </a:buClr>
              <a:buFont typeface="Wingdings" panose="05000000000000000000" pitchFamily="2" charset="2"/>
              <a:buChar char="§"/>
            </a:pPr>
            <a:r>
              <a:rPr lang="tr-TR" sz="2000" dirty="0">
                <a:solidFill>
                  <a:srgbClr val="FF0000"/>
                </a:solidFill>
                <a:effectLst/>
                <a:latin typeface="Times New Roman" panose="02020603050405020304" pitchFamily="18" charset="0"/>
              </a:rPr>
              <a:t>Bakanlar</a:t>
            </a:r>
            <a:r>
              <a:rPr lang="tr-TR" sz="2000" i="1" dirty="0">
                <a:solidFill>
                  <a:srgbClr val="FF0000"/>
                </a:solidFill>
                <a:effectLst/>
                <a:latin typeface="Times New Roman" panose="02020603050405020304" pitchFamily="18" charset="0"/>
              </a:rPr>
              <a:t>, </a:t>
            </a:r>
            <a:r>
              <a:rPr lang="tr-TR" sz="2000" i="1" dirty="0">
                <a:solidFill>
                  <a:schemeClr val="tx1"/>
                </a:solidFill>
                <a:effectLst/>
                <a:latin typeface="Times New Roman" panose="02020603050405020304" pitchFamily="18" charset="0"/>
              </a:rPr>
              <a:t>bakanlık teşkilatında,  </a:t>
            </a:r>
          </a:p>
          <a:p>
            <a:pPr marL="298450" marR="5080" indent="-285750" algn="just">
              <a:buClr>
                <a:srgbClr val="00B0F0"/>
              </a:buClr>
              <a:buFont typeface="Wingdings" panose="05000000000000000000" pitchFamily="2" charset="2"/>
              <a:buChar char="§"/>
            </a:pPr>
            <a:r>
              <a:rPr lang="tr-TR" sz="2000" dirty="0">
                <a:solidFill>
                  <a:srgbClr val="FF0000"/>
                </a:solidFill>
                <a:effectLst/>
                <a:latin typeface="Times New Roman" panose="02020603050405020304" pitchFamily="18" charset="0"/>
              </a:rPr>
              <a:t>Üst yöneticiler</a:t>
            </a:r>
            <a:r>
              <a:rPr lang="tr-TR" sz="2000" i="1" dirty="0">
                <a:solidFill>
                  <a:srgbClr val="FF0000"/>
                </a:solidFill>
                <a:effectLst/>
                <a:latin typeface="Times New Roman" panose="02020603050405020304" pitchFamily="18" charset="0"/>
              </a:rPr>
              <a:t>, </a:t>
            </a:r>
            <a:r>
              <a:rPr lang="tr-TR" sz="2000" i="1" dirty="0">
                <a:solidFill>
                  <a:schemeClr val="tx1"/>
                </a:solidFill>
                <a:effectLst/>
                <a:latin typeface="Times New Roman" panose="02020603050405020304" pitchFamily="18" charset="0"/>
              </a:rPr>
              <a:t>başında bulundukları kamu idarelerinde veya kendilerine bağlı birimlerde, </a:t>
            </a:r>
          </a:p>
          <a:p>
            <a:pPr marL="298450" marR="5080" indent="-285750" algn="just">
              <a:buClr>
                <a:srgbClr val="00B0F0"/>
              </a:buClr>
              <a:buFont typeface="Wingdings" panose="05000000000000000000" pitchFamily="2" charset="2"/>
              <a:buChar char="§"/>
            </a:pPr>
            <a:r>
              <a:rPr lang="tr-TR" sz="2000" dirty="0">
                <a:solidFill>
                  <a:srgbClr val="FF0000"/>
                </a:solidFill>
                <a:effectLst/>
                <a:latin typeface="Times New Roman" panose="02020603050405020304" pitchFamily="18" charset="0"/>
              </a:rPr>
              <a:t>Bölge müdürleri</a:t>
            </a:r>
            <a:r>
              <a:rPr lang="tr-TR" sz="2000" i="1" dirty="0">
                <a:solidFill>
                  <a:schemeClr val="tx1"/>
                </a:solidFill>
                <a:effectLst/>
                <a:latin typeface="Times New Roman" panose="02020603050405020304" pitchFamily="18" charset="0"/>
              </a:rPr>
              <a:t>, taşra teşkilatı bölge kuruluşlarında, </a:t>
            </a:r>
          </a:p>
          <a:p>
            <a:pPr marL="298450" marR="5080" indent="-285750" algn="just">
              <a:buClr>
                <a:srgbClr val="00B0F0"/>
              </a:buClr>
              <a:buFont typeface="Wingdings" panose="05000000000000000000" pitchFamily="2" charset="2"/>
              <a:buChar char="§"/>
            </a:pPr>
            <a:r>
              <a:rPr lang="tr-TR" sz="2000" dirty="0">
                <a:solidFill>
                  <a:srgbClr val="FF0000"/>
                </a:solidFill>
                <a:effectLst/>
                <a:latin typeface="Times New Roman" panose="02020603050405020304" pitchFamily="18" charset="0"/>
              </a:rPr>
              <a:t>Valiler</a:t>
            </a:r>
            <a:r>
              <a:rPr lang="tr-TR" sz="2000" i="1" dirty="0">
                <a:solidFill>
                  <a:schemeClr val="tx1"/>
                </a:solidFill>
                <a:effectLst/>
                <a:latin typeface="Times New Roman" panose="02020603050405020304" pitchFamily="18" charset="0"/>
              </a:rPr>
              <a:t>, taşra teşkilatı il ve ilçe kuruluşlarında, </a:t>
            </a:r>
          </a:p>
          <a:p>
            <a:pPr marL="298450" marR="5080" indent="-285750" algn="just">
              <a:buClr>
                <a:srgbClr val="00B0F0"/>
              </a:buClr>
              <a:buFont typeface="Wingdings" panose="05000000000000000000" pitchFamily="2" charset="2"/>
              <a:buChar char="§"/>
            </a:pPr>
            <a:r>
              <a:rPr lang="tr-TR" sz="2000" dirty="0">
                <a:solidFill>
                  <a:srgbClr val="FF0000"/>
                </a:solidFill>
                <a:effectLst/>
                <a:latin typeface="Times New Roman" panose="02020603050405020304" pitchFamily="18" charset="0"/>
              </a:rPr>
              <a:t>Kaymakamlar, </a:t>
            </a:r>
            <a:r>
              <a:rPr lang="tr-TR" sz="2000" i="1" dirty="0">
                <a:solidFill>
                  <a:schemeClr val="tx1"/>
                </a:solidFill>
                <a:effectLst/>
                <a:latin typeface="Times New Roman" panose="02020603050405020304" pitchFamily="18" charset="0"/>
              </a:rPr>
              <a:t>taşra teşkilatı ilçe kuruluşlarında, </a:t>
            </a:r>
          </a:p>
          <a:p>
            <a:pPr marL="298450" marR="5080" indent="-285750" algn="just">
              <a:buClr>
                <a:srgbClr val="00B0F0"/>
              </a:buClr>
              <a:buFont typeface="Wingdings" panose="05000000000000000000" pitchFamily="2" charset="2"/>
              <a:buChar char="§"/>
            </a:pPr>
            <a:r>
              <a:rPr lang="tr-TR" sz="2000" dirty="0">
                <a:solidFill>
                  <a:srgbClr val="FF0000"/>
                </a:solidFill>
                <a:effectLst/>
                <a:latin typeface="Times New Roman" panose="02020603050405020304" pitchFamily="18" charset="0"/>
              </a:rPr>
              <a:t>Belediye başkanları</a:t>
            </a:r>
            <a:r>
              <a:rPr lang="tr-TR" sz="2000" i="1" dirty="0">
                <a:solidFill>
                  <a:srgbClr val="FF0000"/>
                </a:solidFill>
                <a:effectLst/>
                <a:latin typeface="Times New Roman" panose="02020603050405020304" pitchFamily="18" charset="0"/>
              </a:rPr>
              <a:t>, </a:t>
            </a:r>
            <a:r>
              <a:rPr lang="tr-TR" sz="2000" i="1" dirty="0">
                <a:solidFill>
                  <a:schemeClr val="tx1"/>
                </a:solidFill>
                <a:effectLst/>
                <a:latin typeface="Times New Roman" panose="02020603050405020304" pitchFamily="18" charset="0"/>
              </a:rPr>
              <a:t>belediye ve bağlı kuruluşlarında, </a:t>
            </a:r>
          </a:p>
          <a:p>
            <a:pPr marL="298450" marR="5080" indent="-285750" algn="just">
              <a:buClr>
                <a:srgbClr val="00B0F0"/>
              </a:buClr>
              <a:buFont typeface="Wingdings" panose="05000000000000000000" pitchFamily="2" charset="2"/>
              <a:buChar char="§"/>
            </a:pPr>
            <a:r>
              <a:rPr lang="tr-TR" sz="2000" dirty="0">
                <a:solidFill>
                  <a:srgbClr val="FF0000"/>
                </a:solidFill>
                <a:effectLst/>
                <a:latin typeface="Times New Roman" panose="02020603050405020304" pitchFamily="18" charset="0"/>
              </a:rPr>
              <a:t>Misyon şefleri </a:t>
            </a:r>
            <a:r>
              <a:rPr lang="tr-TR" sz="2000" i="1" dirty="0">
                <a:solidFill>
                  <a:schemeClr val="tx1"/>
                </a:solidFill>
                <a:effectLst/>
                <a:latin typeface="Times New Roman" panose="02020603050405020304" pitchFamily="18" charset="0"/>
              </a:rPr>
              <a:t>yurt dışı teşkilatında, görevli bütün memurlar hakkında disiplin amirliği yetkisini haizdir</a:t>
            </a:r>
            <a:r>
              <a:rPr lang="tr-TR" sz="2000" i="0" dirty="0">
                <a:solidFill>
                  <a:schemeClr val="tx1"/>
                </a:solidFill>
                <a:effectLst/>
                <a:latin typeface="Times New Roman" panose="02020603050405020304" pitchFamily="18" charset="0"/>
              </a:rPr>
              <a:t>.</a:t>
            </a:r>
            <a:r>
              <a:rPr lang="tr-TR" sz="2400" b="0" i="0" dirty="0">
                <a:solidFill>
                  <a:srgbClr val="FF0000"/>
                </a:solidFill>
                <a:effectLst/>
                <a:latin typeface="Times New Roman" panose="02020603050405020304" pitchFamily="18" charset="0"/>
              </a:rPr>
              <a:t> </a:t>
            </a:r>
            <a:r>
              <a:rPr kumimoji="0" lang="tr-TR" sz="1600" b="0" i="1" u="none" strike="noStrike" kern="0" cap="none" spc="-10" normalizeH="0" baseline="0" noProof="0" dirty="0">
                <a:ln>
                  <a:noFill/>
                </a:ln>
                <a:solidFill>
                  <a:sysClr val="windowText" lastClr="000000"/>
                </a:solidFill>
                <a:effectLst/>
                <a:uLnTx/>
                <a:uFillTx/>
                <a:latin typeface="Times New Roman"/>
                <a:cs typeface="Times New Roman"/>
              </a:rPr>
              <a:t>(Devlet Memurları Disiplin </a:t>
            </a:r>
            <a:r>
              <a:rPr kumimoji="0" lang="tr-TR" sz="1600" b="0" i="1" u="none" strike="noStrike" kern="0" cap="none" spc="0" normalizeH="0" baseline="0" noProof="0" dirty="0">
                <a:ln>
                  <a:noFill/>
                </a:ln>
                <a:solidFill>
                  <a:sysClr val="windowText" lastClr="000000"/>
                </a:solidFill>
                <a:effectLst/>
                <a:uLnTx/>
                <a:uFillTx/>
                <a:latin typeface="Times New Roman"/>
                <a:cs typeface="Times New Roman"/>
              </a:rPr>
              <a:t>Yönetmeliği </a:t>
            </a:r>
            <a:r>
              <a:rPr kumimoji="0" lang="tr-TR" sz="1600" b="0" i="1" u="none" strike="noStrike" kern="0" cap="none" spc="0" normalizeH="0" baseline="0" noProof="0" dirty="0" err="1">
                <a:ln>
                  <a:noFill/>
                </a:ln>
                <a:solidFill>
                  <a:sysClr val="windowText" lastClr="000000"/>
                </a:solidFill>
                <a:effectLst/>
                <a:uLnTx/>
                <a:uFillTx/>
                <a:latin typeface="Times New Roman"/>
                <a:cs typeface="Times New Roman"/>
              </a:rPr>
              <a:t>md.</a:t>
            </a:r>
            <a:r>
              <a:rPr kumimoji="0" lang="tr-TR" sz="1600" b="0" i="1" u="none" strike="noStrike" kern="0" cap="none" spc="0" normalizeH="0" baseline="0" noProof="0" dirty="0">
                <a:ln>
                  <a:noFill/>
                </a:ln>
                <a:solidFill>
                  <a:sysClr val="windowText" lastClr="000000"/>
                </a:solidFill>
                <a:effectLst/>
                <a:uLnTx/>
                <a:uFillTx/>
                <a:latin typeface="Times New Roman"/>
                <a:cs typeface="Times New Roman"/>
              </a:rPr>
              <a:t> </a:t>
            </a:r>
            <a:r>
              <a:rPr lang="tr-TR" sz="1600" i="1" dirty="0">
                <a:latin typeface="Times New Roman"/>
                <a:cs typeface="Times New Roman"/>
              </a:rPr>
              <a:t>5</a:t>
            </a:r>
            <a:r>
              <a:rPr kumimoji="0" lang="tr-TR" sz="1600" b="0" i="1" u="none" strike="noStrike" kern="0" cap="none" spc="0" normalizeH="0" baseline="0" noProof="0" dirty="0">
                <a:ln>
                  <a:noFill/>
                </a:ln>
                <a:solidFill>
                  <a:sysClr val="windowText" lastClr="000000"/>
                </a:solidFill>
                <a:effectLst/>
                <a:uLnTx/>
                <a:uFillTx/>
                <a:latin typeface="Times New Roman"/>
                <a:cs typeface="Times New Roman"/>
              </a:rPr>
              <a:t>)</a:t>
            </a:r>
            <a:endParaRPr kumimoji="0" lang="tr-TR" sz="1900" b="0" i="0" u="none" strike="noStrike" kern="0" cap="none" spc="0" normalizeH="0" baseline="0" noProof="0" dirty="0">
              <a:ln>
                <a:noFill/>
              </a:ln>
              <a:solidFill>
                <a:srgbClr val="2CA1BE"/>
              </a:solidFill>
              <a:effectLst/>
              <a:uLnTx/>
              <a:uFillTx/>
              <a:latin typeface="Segoe UI Symbol"/>
              <a:cs typeface="Segoe UI Symbol"/>
            </a:endParaRPr>
          </a:p>
          <a:p>
            <a:pPr marL="298450" marR="5080" indent="-285750" algn="just">
              <a:buClr>
                <a:srgbClr val="00B0F0"/>
              </a:buClr>
              <a:buFont typeface="Wingdings" panose="05000000000000000000" pitchFamily="2" charset="2"/>
              <a:buChar char="§"/>
            </a:pPr>
            <a:endParaRPr sz="2400" dirty="0">
              <a:solidFill>
                <a:srgbClr val="FF0000"/>
              </a:solidFill>
              <a:latin typeface="Times New Roman"/>
              <a:cs typeface="Times New Roman"/>
            </a:endParaRPr>
          </a:p>
        </p:txBody>
      </p:sp>
      <p:pic>
        <p:nvPicPr>
          <p:cNvPr id="7" name="object 4"/>
          <p:cNvPicPr/>
          <p:nvPr/>
        </p:nvPicPr>
        <p:blipFill>
          <a:blip r:embed="rId2" cstate="print"/>
          <a:stretch>
            <a:fillRect/>
          </a:stretch>
        </p:blipFill>
        <p:spPr>
          <a:xfrm>
            <a:off x="540000" y="180000"/>
            <a:ext cx="1080000" cy="1080000"/>
          </a:xfrm>
          <a:prstGeom prst="rect">
            <a:avLst/>
          </a:prstGeom>
        </p:spPr>
      </p:pic>
    </p:spTree>
    <p:extLst>
      <p:ext uri="{BB962C8B-B14F-4D97-AF65-F5344CB8AC3E}">
        <p14:creationId xmlns:p14="http://schemas.microsoft.com/office/powerpoint/2010/main" val="3248377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7"/>
          </p:nvPr>
        </p:nvSpPr>
        <p:spPr/>
        <p:txBody>
          <a:bodyPr/>
          <a:lstStyle/>
          <a:p>
            <a:pPr marL="107950">
              <a:lnSpc>
                <a:spcPct val="100000"/>
              </a:lnSpc>
            </a:pPr>
            <a:fld id="{81D60167-4931-47E6-BA6A-407CBD079E47}" type="slidenum">
              <a:rPr lang="tr-TR" spc="-50" smtClean="0"/>
              <a:t>11</a:t>
            </a:fld>
            <a:endParaRPr lang="tr-TR" spc="-50" dirty="0"/>
          </a:p>
        </p:txBody>
      </p:sp>
      <p:sp>
        <p:nvSpPr>
          <p:cNvPr id="5" name="Metin kutusu 4"/>
          <p:cNvSpPr txBox="1"/>
          <p:nvPr/>
        </p:nvSpPr>
        <p:spPr>
          <a:xfrm>
            <a:off x="2057400" y="304800"/>
            <a:ext cx="54864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DİSİPLİN</a:t>
            </a:r>
            <a:r>
              <a:rPr lang="tr-TR" sz="3200" b="1" dirty="0">
                <a:solidFill>
                  <a:srgbClr val="FF0000"/>
                </a:solidFill>
                <a:latin typeface="Times New Roman" panose="02020603050405020304" pitchFamily="18" charset="0"/>
                <a:cs typeface="Times New Roman" panose="02020603050405020304" pitchFamily="18" charset="0"/>
              </a:rPr>
              <a:t> </a:t>
            </a:r>
            <a:r>
              <a:rPr lang="tr-TR" sz="3200" b="1" dirty="0">
                <a:solidFill>
                  <a:schemeClr val="tx2"/>
                </a:solidFill>
                <a:latin typeface="Times New Roman" panose="02020603050405020304" pitchFamily="18" charset="0"/>
                <a:cs typeface="Times New Roman" panose="02020603050405020304" pitchFamily="18" charset="0"/>
              </a:rPr>
              <a:t>AMİRLERİ</a:t>
            </a:r>
          </a:p>
        </p:txBody>
      </p:sp>
      <p:sp>
        <p:nvSpPr>
          <p:cNvPr id="6" name="object 2"/>
          <p:cNvSpPr txBox="1"/>
          <p:nvPr/>
        </p:nvSpPr>
        <p:spPr>
          <a:xfrm>
            <a:off x="540000" y="1620000"/>
            <a:ext cx="8070600" cy="4506362"/>
          </a:xfrm>
          <a:prstGeom prst="rect">
            <a:avLst/>
          </a:prstGeom>
        </p:spPr>
        <p:txBody>
          <a:bodyPr vert="horz" wrap="square" lIns="0" tIns="12700" rIns="0" bIns="0" rtlCol="0">
            <a:spAutoFit/>
          </a:bodyPr>
          <a:lstStyle/>
          <a:p>
            <a:pPr marL="12700" marR="5080" algn="just">
              <a:buClr>
                <a:srgbClr val="00B0F0"/>
              </a:buClr>
            </a:pPr>
            <a:r>
              <a:rPr lang="tr-TR" sz="2000" i="0" dirty="0">
                <a:solidFill>
                  <a:schemeClr val="tx1"/>
                </a:solidFill>
                <a:effectLst/>
                <a:latin typeface="Times New Roman" panose="02020603050405020304" pitchFamily="18" charset="0"/>
              </a:rPr>
              <a:t> </a:t>
            </a:r>
            <a:endParaRPr lang="tr-TR" sz="2000" b="1" i="0" dirty="0">
              <a:solidFill>
                <a:schemeClr val="tx1"/>
              </a:solidFill>
              <a:effectLst/>
              <a:latin typeface="Times New Roman" panose="02020603050405020304" pitchFamily="18" charset="0"/>
            </a:endParaRPr>
          </a:p>
          <a:p>
            <a:pPr marL="298450" marR="5080" indent="-285750" algn="just">
              <a:buClr>
                <a:srgbClr val="00B0F0"/>
              </a:buClr>
              <a:buFont typeface="Wingdings" panose="05000000000000000000" pitchFamily="2" charset="2"/>
              <a:buChar char="§"/>
            </a:pPr>
            <a:r>
              <a:rPr lang="tr-TR" sz="2400" dirty="0">
                <a:solidFill>
                  <a:schemeClr val="tx1"/>
                </a:solidFill>
                <a:effectLst/>
                <a:latin typeface="Times New Roman" panose="02020603050405020304" pitchFamily="18" charset="0"/>
              </a:rPr>
              <a:t>Taşra teşkilatı </a:t>
            </a:r>
            <a:r>
              <a:rPr lang="tr-TR" sz="2400" dirty="0">
                <a:solidFill>
                  <a:srgbClr val="FF0000"/>
                </a:solidFill>
                <a:effectLst/>
                <a:latin typeface="Times New Roman" panose="02020603050405020304" pitchFamily="18" charset="0"/>
              </a:rPr>
              <a:t>bölge kuruluşlarının merkezinin bulunduğu ilin valisi, bölge müdürünün disiplin amiridir. </a:t>
            </a:r>
          </a:p>
          <a:p>
            <a:pPr marL="12700" marR="5080" algn="just">
              <a:buClr>
                <a:srgbClr val="00B0F0"/>
              </a:buClr>
            </a:pPr>
            <a:endParaRPr lang="tr-TR" sz="2000" dirty="0">
              <a:solidFill>
                <a:schemeClr val="tx1"/>
              </a:solidFill>
              <a:effectLst/>
              <a:latin typeface="Times New Roman" panose="02020603050405020304" pitchFamily="18" charset="0"/>
            </a:endParaRPr>
          </a:p>
          <a:p>
            <a:pPr marL="298450" marR="5080" indent="-285750" algn="just">
              <a:buClr>
                <a:srgbClr val="00B0F0"/>
              </a:buClr>
              <a:buFont typeface="Wingdings" panose="05000000000000000000" pitchFamily="2" charset="2"/>
              <a:buChar char="§"/>
            </a:pPr>
            <a:r>
              <a:rPr lang="tr-TR" sz="2400" dirty="0">
                <a:solidFill>
                  <a:srgbClr val="FF0000"/>
                </a:solidFill>
                <a:latin typeface="Times New Roman" panose="02020603050405020304" pitchFamily="18" charset="0"/>
              </a:rPr>
              <a:t>D</a:t>
            </a:r>
            <a:r>
              <a:rPr lang="tr-TR" sz="2400" dirty="0">
                <a:solidFill>
                  <a:srgbClr val="FF0000"/>
                </a:solidFill>
                <a:effectLst/>
                <a:latin typeface="Times New Roman" panose="02020603050405020304" pitchFamily="18" charset="0"/>
              </a:rPr>
              <a:t>isiplin amirleri; </a:t>
            </a:r>
            <a:r>
              <a:rPr lang="tr-TR" sz="2400" dirty="0">
                <a:solidFill>
                  <a:schemeClr val="tx1"/>
                </a:solidFill>
                <a:effectLst/>
                <a:latin typeface="Times New Roman" panose="02020603050405020304" pitchFamily="18" charset="0"/>
              </a:rPr>
              <a:t>kamu idarelerinin kuruluş ve görev özelliklerine göre hazırlanan ve yürürlüğe konulan </a:t>
            </a:r>
            <a:r>
              <a:rPr lang="tr-TR" sz="2400" dirty="0">
                <a:solidFill>
                  <a:srgbClr val="FF0000"/>
                </a:solidFill>
                <a:effectLst/>
                <a:latin typeface="Times New Roman" panose="02020603050405020304" pitchFamily="18" charset="0"/>
              </a:rPr>
              <a:t>özel yönetmelikler ile tespit edilir. </a:t>
            </a:r>
          </a:p>
          <a:p>
            <a:pPr marL="298450" marR="5080" indent="-285750" algn="just">
              <a:buClr>
                <a:srgbClr val="00B0F0"/>
              </a:buClr>
              <a:buFont typeface="Wingdings" panose="05000000000000000000" pitchFamily="2" charset="2"/>
              <a:buChar char="§"/>
            </a:pPr>
            <a:endParaRPr lang="tr-TR" sz="2000" i="1" dirty="0">
              <a:solidFill>
                <a:schemeClr val="tx1"/>
              </a:solidFill>
              <a:latin typeface="Times New Roman" panose="02020603050405020304" pitchFamily="18" charset="0"/>
            </a:endParaRPr>
          </a:p>
          <a:p>
            <a:pPr marL="298450" marR="5080" indent="-285750" algn="just">
              <a:buClr>
                <a:srgbClr val="00B0F0"/>
              </a:buClr>
              <a:buFont typeface="Wingdings" panose="05000000000000000000" pitchFamily="2" charset="2"/>
              <a:buChar char="§"/>
            </a:pPr>
            <a:r>
              <a:rPr lang="tr-TR" sz="2400" b="0" i="0" dirty="0">
                <a:solidFill>
                  <a:schemeClr val="tx1"/>
                </a:solidFill>
                <a:effectLst/>
                <a:latin typeface="Times New Roman" panose="02020603050405020304" pitchFamily="18" charset="0"/>
              </a:rPr>
              <a:t>Disiplin amiri olarak tespit edilen unvanlara ait kadrolara </a:t>
            </a:r>
            <a:r>
              <a:rPr lang="tr-TR" sz="2400" b="0" i="0" dirty="0">
                <a:solidFill>
                  <a:srgbClr val="FF0000"/>
                </a:solidFill>
                <a:effectLst/>
                <a:latin typeface="Times New Roman" panose="02020603050405020304" pitchFamily="18" charset="0"/>
              </a:rPr>
              <a:t>görevlendirilenler veya bu görevleri vekâleten yürütenler, görevi yürüttükleri sürece disiplin amirliği yetkisini haizdir</a:t>
            </a:r>
            <a:r>
              <a:rPr lang="tr-TR" sz="2400" b="0" i="0" dirty="0">
                <a:solidFill>
                  <a:schemeClr val="tx1"/>
                </a:solidFill>
                <a:effectLst/>
                <a:latin typeface="Times New Roman" panose="02020603050405020304" pitchFamily="18" charset="0"/>
              </a:rPr>
              <a:t>. </a:t>
            </a:r>
            <a:r>
              <a:rPr kumimoji="0" lang="tr-TR" sz="1600" b="0" i="1" u="none" strike="noStrike" kern="0" cap="none" spc="-10" normalizeH="0" baseline="0" noProof="0" dirty="0">
                <a:ln>
                  <a:noFill/>
                </a:ln>
                <a:solidFill>
                  <a:sysClr val="windowText" lastClr="000000"/>
                </a:solidFill>
                <a:effectLst/>
                <a:uLnTx/>
                <a:uFillTx/>
                <a:latin typeface="Times New Roman"/>
                <a:cs typeface="Times New Roman"/>
              </a:rPr>
              <a:t>(Devlet Memurları Disiplin </a:t>
            </a:r>
            <a:r>
              <a:rPr kumimoji="0" lang="tr-TR" sz="1600" b="0" i="1" u="none" strike="noStrike" kern="0" cap="none" spc="0" normalizeH="0" baseline="0" noProof="0" dirty="0">
                <a:ln>
                  <a:noFill/>
                </a:ln>
                <a:solidFill>
                  <a:sysClr val="windowText" lastClr="000000"/>
                </a:solidFill>
                <a:effectLst/>
                <a:uLnTx/>
                <a:uFillTx/>
                <a:latin typeface="Times New Roman"/>
                <a:cs typeface="Times New Roman"/>
              </a:rPr>
              <a:t>Yönetmeliği </a:t>
            </a:r>
            <a:r>
              <a:rPr kumimoji="0" lang="tr-TR" sz="1600" b="0" i="1" u="none" strike="noStrike" kern="0" cap="none" spc="0" normalizeH="0" baseline="0" noProof="0" dirty="0" err="1">
                <a:ln>
                  <a:noFill/>
                </a:ln>
                <a:solidFill>
                  <a:sysClr val="windowText" lastClr="000000"/>
                </a:solidFill>
                <a:effectLst/>
                <a:uLnTx/>
                <a:uFillTx/>
                <a:latin typeface="Times New Roman"/>
                <a:cs typeface="Times New Roman"/>
              </a:rPr>
              <a:t>md.</a:t>
            </a:r>
            <a:r>
              <a:rPr kumimoji="0" lang="tr-TR" sz="1600" b="0" i="1" u="none" strike="noStrike" kern="0" cap="none" spc="0" normalizeH="0" baseline="0" noProof="0" dirty="0">
                <a:ln>
                  <a:noFill/>
                </a:ln>
                <a:solidFill>
                  <a:sysClr val="windowText" lastClr="000000"/>
                </a:solidFill>
                <a:effectLst/>
                <a:uLnTx/>
                <a:uFillTx/>
                <a:latin typeface="Times New Roman"/>
                <a:cs typeface="Times New Roman"/>
              </a:rPr>
              <a:t> </a:t>
            </a:r>
            <a:r>
              <a:rPr lang="tr-TR" sz="1600" i="1" dirty="0">
                <a:latin typeface="Times New Roman"/>
                <a:cs typeface="Times New Roman"/>
              </a:rPr>
              <a:t>5</a:t>
            </a:r>
            <a:r>
              <a:rPr kumimoji="0" lang="tr-TR" sz="1600" b="0" i="1" u="none" strike="noStrike" kern="0" cap="none" spc="0" normalizeH="0" baseline="0" noProof="0" dirty="0">
                <a:ln>
                  <a:noFill/>
                </a:ln>
                <a:solidFill>
                  <a:sysClr val="windowText" lastClr="000000"/>
                </a:solidFill>
                <a:effectLst/>
                <a:uLnTx/>
                <a:uFillTx/>
                <a:latin typeface="Times New Roman"/>
                <a:cs typeface="Times New Roman"/>
              </a:rPr>
              <a:t>)</a:t>
            </a:r>
            <a:endParaRPr kumimoji="0" lang="tr-TR" sz="1900" b="0" i="0" u="none" strike="noStrike" kern="0" cap="none" spc="0" normalizeH="0" baseline="0" noProof="0" dirty="0">
              <a:ln>
                <a:noFill/>
              </a:ln>
              <a:solidFill>
                <a:srgbClr val="2CA1BE"/>
              </a:solidFill>
              <a:effectLst/>
              <a:uLnTx/>
              <a:uFillTx/>
              <a:latin typeface="Segoe UI Symbol"/>
              <a:cs typeface="Segoe UI Symbol"/>
            </a:endParaRPr>
          </a:p>
          <a:p>
            <a:pPr marL="298450" marR="5080" indent="-285750" algn="just">
              <a:buClr>
                <a:srgbClr val="00B0F0"/>
              </a:buClr>
              <a:buFont typeface="Wingdings" panose="05000000000000000000" pitchFamily="2" charset="2"/>
              <a:buChar char="§"/>
            </a:pPr>
            <a:endParaRPr sz="2400" dirty="0">
              <a:solidFill>
                <a:srgbClr val="FF0000"/>
              </a:solidFill>
              <a:latin typeface="Times New Roman"/>
              <a:cs typeface="Times New Roman"/>
            </a:endParaRPr>
          </a:p>
        </p:txBody>
      </p:sp>
      <p:pic>
        <p:nvPicPr>
          <p:cNvPr id="7" name="object 4"/>
          <p:cNvPicPr/>
          <p:nvPr/>
        </p:nvPicPr>
        <p:blipFill>
          <a:blip r:embed="rId2" cstate="print"/>
          <a:stretch>
            <a:fillRect/>
          </a:stretch>
        </p:blipFill>
        <p:spPr>
          <a:xfrm>
            <a:off x="540000" y="180000"/>
            <a:ext cx="1080000" cy="1080000"/>
          </a:xfrm>
          <a:prstGeom prst="rect">
            <a:avLst/>
          </a:prstGeom>
        </p:spPr>
      </p:pic>
    </p:spTree>
    <p:extLst>
      <p:ext uri="{BB962C8B-B14F-4D97-AF65-F5344CB8AC3E}">
        <p14:creationId xmlns:p14="http://schemas.microsoft.com/office/powerpoint/2010/main" val="2845523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7"/>
          </p:nvPr>
        </p:nvSpPr>
        <p:spPr/>
        <p:txBody>
          <a:bodyPr/>
          <a:lstStyle/>
          <a:p>
            <a:pPr marL="107950">
              <a:lnSpc>
                <a:spcPct val="100000"/>
              </a:lnSpc>
            </a:pPr>
            <a:fld id="{81D60167-4931-47E6-BA6A-407CBD079E47}" type="slidenum">
              <a:rPr lang="tr-TR" spc="-50" smtClean="0"/>
              <a:t>12</a:t>
            </a:fld>
            <a:endParaRPr lang="tr-TR" spc="-50" dirty="0"/>
          </a:p>
        </p:txBody>
      </p:sp>
      <p:sp>
        <p:nvSpPr>
          <p:cNvPr id="5" name="Metin kutusu 4"/>
          <p:cNvSpPr txBox="1"/>
          <p:nvPr/>
        </p:nvSpPr>
        <p:spPr>
          <a:xfrm>
            <a:off x="1832100" y="305893"/>
            <a:ext cx="5486400"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DİSİPLİN AMİRLERİNİN GÖREV VE YETKİLERİ</a:t>
            </a:r>
          </a:p>
        </p:txBody>
      </p:sp>
      <p:sp>
        <p:nvSpPr>
          <p:cNvPr id="6" name="object 2"/>
          <p:cNvSpPr txBox="1"/>
          <p:nvPr/>
        </p:nvSpPr>
        <p:spPr>
          <a:xfrm>
            <a:off x="540000" y="1800000"/>
            <a:ext cx="8070600" cy="4399153"/>
          </a:xfrm>
          <a:prstGeom prst="rect">
            <a:avLst/>
          </a:prstGeom>
        </p:spPr>
        <p:txBody>
          <a:bodyPr vert="horz" wrap="square" lIns="0" tIns="12700" rIns="0" bIns="0" rtlCol="0">
            <a:spAutoFit/>
          </a:bodyPr>
          <a:lstStyle/>
          <a:p>
            <a:pPr marL="298450" marR="5080" indent="-285750" algn="just">
              <a:buClr>
                <a:srgbClr val="00B0F0"/>
              </a:buClr>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Disiplin amirleri </a:t>
            </a:r>
            <a:r>
              <a:rPr lang="tr-TR" sz="2800" dirty="0">
                <a:solidFill>
                  <a:srgbClr val="FF0000"/>
                </a:solidFill>
                <a:latin typeface="Times New Roman" panose="02020603050405020304" pitchFamily="18" charset="0"/>
                <a:cs typeface="Times New Roman" panose="02020603050405020304" pitchFamily="18" charset="0"/>
              </a:rPr>
              <a:t>uyarma, kınama ve aylıktan kesme cezalarını vermeye </a:t>
            </a:r>
            <a:r>
              <a:rPr lang="tr-TR" sz="2800" dirty="0">
                <a:latin typeface="Times New Roman" panose="02020603050405020304" pitchFamily="18" charset="0"/>
                <a:cs typeface="Times New Roman" panose="02020603050405020304" pitchFamily="18" charset="0"/>
              </a:rPr>
              <a:t>yetkilidir.</a:t>
            </a:r>
            <a:r>
              <a:rPr sz="2800" dirty="0">
                <a:solidFill>
                  <a:srgbClr val="2CA1BE"/>
                </a:solidFill>
                <a:latin typeface="Times New Roman" panose="02020603050405020304" pitchFamily="18" charset="0"/>
                <a:cs typeface="Times New Roman" panose="02020603050405020304" pitchFamily="18" charset="0"/>
              </a:rPr>
              <a:t>​</a:t>
            </a:r>
            <a:endParaRPr lang="tr-TR" sz="2800" dirty="0">
              <a:solidFill>
                <a:srgbClr val="2CA1BE"/>
              </a:solidFill>
              <a:latin typeface="Times New Roman" panose="02020603050405020304" pitchFamily="18" charset="0"/>
              <a:cs typeface="Times New Roman" panose="02020603050405020304" pitchFamily="18" charset="0"/>
            </a:endParaRPr>
          </a:p>
          <a:p>
            <a:pPr marL="298450" marR="5080" indent="-285750" algn="just">
              <a:buClr>
                <a:srgbClr val="00B0F0"/>
              </a:buClr>
              <a:buFont typeface="Wingdings" panose="05000000000000000000" pitchFamily="2" charset="2"/>
              <a:buChar char="§"/>
            </a:pPr>
            <a:endParaRPr lang="tr-TR" sz="2800" dirty="0">
              <a:solidFill>
                <a:srgbClr val="2CA1BE"/>
              </a:solidFill>
              <a:latin typeface="Times New Roman" panose="02020603050405020304" pitchFamily="18" charset="0"/>
              <a:cs typeface="Times New Roman" panose="02020603050405020304" pitchFamily="18" charset="0"/>
            </a:endParaRPr>
          </a:p>
          <a:p>
            <a:pPr marL="298450" marR="5080" indent="-285750" algn="just">
              <a:buClr>
                <a:srgbClr val="00B0F0"/>
              </a:buClr>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Disiplin amirleri tarafından verilen </a:t>
            </a:r>
            <a:r>
              <a:rPr lang="tr-TR" sz="2800" dirty="0">
                <a:solidFill>
                  <a:srgbClr val="FF0000"/>
                </a:solidFill>
                <a:latin typeface="Times New Roman" panose="02020603050405020304" pitchFamily="18" charset="0"/>
                <a:cs typeface="Times New Roman" panose="02020603050405020304" pitchFamily="18" charset="0"/>
              </a:rPr>
              <a:t>disiplin cezasına karşı yapılan itirazın kabulü hâlinde</a:t>
            </a:r>
            <a:r>
              <a:rPr lang="tr-TR" sz="2800" dirty="0">
                <a:latin typeface="Times New Roman" panose="02020603050405020304" pitchFamily="18" charset="0"/>
                <a:cs typeface="Times New Roman" panose="02020603050405020304" pitchFamily="18" charset="0"/>
              </a:rPr>
              <a:t> disiplin amirleri, </a:t>
            </a:r>
            <a:r>
              <a:rPr lang="tr-TR" sz="2800" dirty="0">
                <a:solidFill>
                  <a:srgbClr val="FF0000"/>
                </a:solidFill>
                <a:latin typeface="Times New Roman" panose="02020603050405020304" pitchFamily="18" charset="0"/>
                <a:cs typeface="Times New Roman" panose="02020603050405020304" pitchFamily="18" charset="0"/>
              </a:rPr>
              <a:t>kararı gözden geçirerek verilen cezayı hafifletebilir veya tamamen kaldırabilir.</a:t>
            </a:r>
          </a:p>
          <a:p>
            <a:pPr marL="12700" marR="5080" algn="just">
              <a:buClr>
                <a:srgbClr val="00B0F0"/>
              </a:buClr>
            </a:pPr>
            <a:endParaRPr lang="tr-TR" sz="2800" dirty="0">
              <a:solidFill>
                <a:srgbClr val="FF0000"/>
              </a:solidFill>
              <a:latin typeface="Times New Roman" panose="02020603050405020304" pitchFamily="18" charset="0"/>
              <a:cs typeface="Times New Roman" panose="02020603050405020304" pitchFamily="18" charset="0"/>
            </a:endParaRPr>
          </a:p>
          <a:p>
            <a:pPr marL="298450" marR="5080" indent="-285750" algn="just">
              <a:buClr>
                <a:srgbClr val="00B0F0"/>
              </a:buClr>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Disiplin amirliği </a:t>
            </a:r>
            <a:r>
              <a:rPr lang="tr-TR" sz="2800" dirty="0">
                <a:solidFill>
                  <a:srgbClr val="FF0000"/>
                </a:solidFill>
                <a:latin typeface="Times New Roman" panose="02020603050405020304" pitchFamily="18" charset="0"/>
                <a:cs typeface="Times New Roman" panose="02020603050405020304" pitchFamily="18" charset="0"/>
              </a:rPr>
              <a:t>yetkisi devredilemez.</a:t>
            </a:r>
          </a:p>
          <a:p>
            <a:pPr marL="12700" marR="5080" algn="just">
              <a:lnSpc>
                <a:spcPct val="114999"/>
              </a:lnSpc>
              <a:spcBef>
                <a:spcPts val="100"/>
              </a:spcBef>
            </a:pPr>
            <a:endParaRPr sz="2800" dirty="0">
              <a:latin typeface="Times New Roman"/>
              <a:cs typeface="Times New Roman"/>
            </a:endParaRPr>
          </a:p>
        </p:txBody>
      </p:sp>
      <p:pic>
        <p:nvPicPr>
          <p:cNvPr id="7" name="object 4"/>
          <p:cNvPicPr/>
          <p:nvPr/>
        </p:nvPicPr>
        <p:blipFill>
          <a:blip r:embed="rId2" cstate="print"/>
          <a:stretch>
            <a:fillRect/>
          </a:stretch>
        </p:blipFill>
        <p:spPr>
          <a:xfrm>
            <a:off x="540000" y="180000"/>
            <a:ext cx="1080000" cy="1080000"/>
          </a:xfrm>
          <a:prstGeom prst="rect">
            <a:avLst/>
          </a:prstGeom>
        </p:spPr>
      </p:pic>
    </p:spTree>
    <p:extLst>
      <p:ext uri="{BB962C8B-B14F-4D97-AF65-F5344CB8AC3E}">
        <p14:creationId xmlns:p14="http://schemas.microsoft.com/office/powerpoint/2010/main" val="2967450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7"/>
          </p:nvPr>
        </p:nvSpPr>
        <p:spPr/>
        <p:txBody>
          <a:bodyPr/>
          <a:lstStyle/>
          <a:p>
            <a:pPr marL="107950">
              <a:lnSpc>
                <a:spcPct val="100000"/>
              </a:lnSpc>
            </a:pPr>
            <a:fld id="{81D60167-4931-47E6-BA6A-407CBD079E47}" type="slidenum">
              <a:rPr lang="tr-TR" spc="-50" smtClean="0"/>
              <a:t>13</a:t>
            </a:fld>
            <a:endParaRPr lang="tr-TR" spc="-50" dirty="0"/>
          </a:p>
        </p:txBody>
      </p:sp>
      <p:sp>
        <p:nvSpPr>
          <p:cNvPr id="6" name="object 2"/>
          <p:cNvSpPr txBox="1"/>
          <p:nvPr/>
        </p:nvSpPr>
        <p:spPr>
          <a:xfrm>
            <a:off x="540000" y="1800000"/>
            <a:ext cx="8070600" cy="4420954"/>
          </a:xfrm>
          <a:prstGeom prst="rect">
            <a:avLst/>
          </a:prstGeom>
        </p:spPr>
        <p:txBody>
          <a:bodyPr vert="horz" wrap="square" lIns="0" tIns="12700" rIns="0" bIns="0" rtlCol="0">
            <a:spAutoFit/>
          </a:bodyPr>
          <a:lstStyle/>
          <a:p>
            <a:pPr marL="298450" marR="5080" indent="-285750" algn="just">
              <a:buClr>
                <a:srgbClr val="00B0F0"/>
              </a:buClr>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Disiplin amirleri, memurların 657 sayılı Kanunun 125 inci maddesinde yer alan disipline aykırı davranışlarını öğrendikleri tarihten itibaren 657 sayılı Kanunda ve ilgili </a:t>
            </a:r>
            <a:r>
              <a:rPr lang="tr-TR" sz="2400" dirty="0">
                <a:solidFill>
                  <a:srgbClr val="FF0000"/>
                </a:solidFill>
                <a:latin typeface="Times New Roman" panose="02020603050405020304" pitchFamily="18" charset="0"/>
                <a:cs typeface="Times New Roman" panose="02020603050405020304" pitchFamily="18" charset="0"/>
              </a:rPr>
              <a:t>mevzuatında belirtilen süreler içinde disiplin soruşturmasını başlatmak ve gerekli cezayı uygulayarak disiplin cezası verme yetkisinin zaman aşımına uğramasını önlemek zorundadır.</a:t>
            </a:r>
          </a:p>
          <a:p>
            <a:pPr marL="298450" marR="5080" indent="-285750" algn="just">
              <a:buClr>
                <a:srgbClr val="00B0F0"/>
              </a:buClr>
              <a:buFont typeface="Wingdings" panose="05000000000000000000" pitchFamily="2" charset="2"/>
              <a:buChar char="§"/>
            </a:pPr>
            <a:endParaRPr lang="tr-TR" sz="2400" dirty="0">
              <a:solidFill>
                <a:srgbClr val="FF0000"/>
              </a:solidFill>
              <a:latin typeface="Times New Roman" panose="02020603050405020304" pitchFamily="18" charset="0"/>
              <a:cs typeface="Times New Roman" panose="02020603050405020304" pitchFamily="18" charset="0"/>
            </a:endParaRPr>
          </a:p>
          <a:p>
            <a:pPr marL="298450" marR="5080" indent="-285750" algn="just">
              <a:buClr>
                <a:srgbClr val="00B0F0"/>
              </a:buClr>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Disiplin amirleri yetkilerini, ilgili mevzuatın memurlara tanıdığı hakları göz önünde tutarak, </a:t>
            </a:r>
            <a:r>
              <a:rPr lang="tr-TR" sz="2400" dirty="0">
                <a:solidFill>
                  <a:srgbClr val="FF0000"/>
                </a:solidFill>
                <a:latin typeface="Times New Roman" panose="02020603050405020304" pitchFamily="18" charset="0"/>
                <a:cs typeface="Times New Roman" panose="02020603050405020304" pitchFamily="18" charset="0"/>
              </a:rPr>
              <a:t>hakkaniyet ve eşitliği esas alan bir tutum ve davranış içinde kullanmakla yükümlüdür.</a:t>
            </a:r>
            <a:r>
              <a:rPr lang="tr-TR" dirty="0">
                <a:latin typeface="Times New Roman" panose="02020603050405020304" pitchFamily="18" charset="0"/>
                <a:cs typeface="Times New Roman" panose="02020603050405020304" pitchFamily="18" charset="0"/>
              </a:rPr>
              <a:t> </a:t>
            </a:r>
            <a:r>
              <a:rPr lang="tr-TR" sz="1600" i="1" spc="-10" dirty="0">
                <a:latin typeface="Times New Roman"/>
                <a:cs typeface="Times New Roman"/>
              </a:rPr>
              <a:t>(Devlet Memurları Disiplin </a:t>
            </a:r>
            <a:r>
              <a:rPr lang="tr-TR" sz="1600" i="1" dirty="0">
                <a:latin typeface="Times New Roman"/>
                <a:cs typeface="Times New Roman"/>
              </a:rPr>
              <a:t>Yönetmeliği </a:t>
            </a:r>
            <a:r>
              <a:rPr lang="tr-TR" sz="1600" i="1" dirty="0" err="1">
                <a:latin typeface="Times New Roman"/>
                <a:cs typeface="Times New Roman"/>
              </a:rPr>
              <a:t>md.</a:t>
            </a:r>
            <a:r>
              <a:rPr lang="tr-TR" sz="1600" i="1" dirty="0">
                <a:latin typeface="Times New Roman"/>
                <a:cs typeface="Times New Roman"/>
              </a:rPr>
              <a:t> 7)</a:t>
            </a:r>
            <a:endParaRPr lang="tr-TR" sz="1900" dirty="0">
              <a:solidFill>
                <a:srgbClr val="2CA1BE"/>
              </a:solidFill>
              <a:latin typeface="Segoe UI Symbol"/>
              <a:cs typeface="Segoe UI Symbol"/>
            </a:endParaRPr>
          </a:p>
          <a:p>
            <a:pPr marL="12700" marR="5080" algn="just">
              <a:lnSpc>
                <a:spcPct val="114999"/>
              </a:lnSpc>
              <a:spcBef>
                <a:spcPts val="100"/>
              </a:spcBef>
            </a:pPr>
            <a:endParaRPr sz="2800" dirty="0">
              <a:latin typeface="Times New Roman"/>
              <a:cs typeface="Times New Roman"/>
            </a:endParaRPr>
          </a:p>
        </p:txBody>
      </p:sp>
      <p:pic>
        <p:nvPicPr>
          <p:cNvPr id="7" name="object 4"/>
          <p:cNvPicPr/>
          <p:nvPr/>
        </p:nvPicPr>
        <p:blipFill>
          <a:blip r:embed="rId2" cstate="print"/>
          <a:stretch>
            <a:fillRect/>
          </a:stretch>
        </p:blipFill>
        <p:spPr>
          <a:xfrm>
            <a:off x="540000" y="180000"/>
            <a:ext cx="1080000" cy="1080000"/>
          </a:xfrm>
          <a:prstGeom prst="rect">
            <a:avLst/>
          </a:prstGeom>
        </p:spPr>
      </p:pic>
      <p:sp>
        <p:nvSpPr>
          <p:cNvPr id="8" name="Metin kutusu 7"/>
          <p:cNvSpPr txBox="1"/>
          <p:nvPr/>
        </p:nvSpPr>
        <p:spPr>
          <a:xfrm>
            <a:off x="1832100" y="305893"/>
            <a:ext cx="5486400"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DİSİPLİN AMİRLERİNİN GÖREV VE YETKİLERİ</a:t>
            </a:r>
          </a:p>
        </p:txBody>
      </p:sp>
    </p:spTree>
    <p:extLst>
      <p:ext uri="{BB962C8B-B14F-4D97-AF65-F5344CB8AC3E}">
        <p14:creationId xmlns:p14="http://schemas.microsoft.com/office/powerpoint/2010/main" val="1377521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829527"/>
          </a:xfrm>
          <a:prstGeom prst="rect">
            <a:avLst/>
          </a:prstGeom>
        </p:spPr>
        <p:txBody>
          <a:bodyPr vert="horz" wrap="square" lIns="0" tIns="12700" rIns="0" bIns="0" rtlCol="0">
            <a:spAutoFit/>
          </a:bodyPr>
          <a:lstStyle/>
          <a:p>
            <a:pPr marL="355600" marR="5080" indent="-342900" algn="just">
              <a:lnSpc>
                <a:spcPct val="114999"/>
              </a:lnSpc>
              <a:spcBef>
                <a:spcPts val="100"/>
              </a:spcBef>
              <a:buFont typeface="Arial" panose="020B0604020202020204" pitchFamily="34" charset="0"/>
              <a:buChar char="•"/>
            </a:pPr>
            <a:r>
              <a:rPr lang="tr-TR" sz="2200" dirty="0">
                <a:latin typeface="Times New Roman" panose="02020603050405020304" pitchFamily="18" charset="0"/>
                <a:ea typeface="Calibri" panose="020F0502020204030204" pitchFamily="34" charset="0"/>
              </a:rPr>
              <a:t>Uyarma, kınama ve aylıktan kesme disiplin cezası gerektiren fiil veya hâli bulunan memurlar hakkında disiplin soruşturması açılması ve ceza verilmesine ilişkin hususlarda yetkili disiplin amirleri, </a:t>
            </a:r>
            <a:r>
              <a:rPr lang="tr-TR" sz="2200" dirty="0">
                <a:solidFill>
                  <a:srgbClr val="FF0000"/>
                </a:solidFill>
                <a:latin typeface="Times New Roman" panose="02020603050405020304" pitchFamily="18" charset="0"/>
                <a:ea typeface="Calibri" panose="020F0502020204030204" pitchFamily="34" charset="0"/>
              </a:rPr>
              <a:t>disipline aykırı fiil veya hâlin </a:t>
            </a:r>
            <a:r>
              <a:rPr lang="tr-TR" sz="2200" u="sng" dirty="0">
                <a:solidFill>
                  <a:srgbClr val="FF0000"/>
                </a:solidFill>
                <a:latin typeface="Times New Roman" panose="02020603050405020304" pitchFamily="18" charset="0"/>
                <a:ea typeface="Calibri" panose="020F0502020204030204" pitchFamily="34" charset="0"/>
              </a:rPr>
              <a:t>işlendiği sırada</a:t>
            </a:r>
            <a:r>
              <a:rPr lang="tr-TR" sz="2200" dirty="0">
                <a:solidFill>
                  <a:srgbClr val="FF0000"/>
                </a:solidFill>
                <a:latin typeface="Times New Roman" panose="02020603050405020304" pitchFamily="18" charset="0"/>
                <a:ea typeface="Calibri" panose="020F0502020204030204" pitchFamily="34" charset="0"/>
              </a:rPr>
              <a:t> memurun görev yerindeki disiplin amirleridir</a:t>
            </a:r>
            <a:r>
              <a:rPr lang="tr-TR" sz="2200" dirty="0">
                <a:latin typeface="Times New Roman" panose="02020603050405020304" pitchFamily="18" charset="0"/>
                <a:ea typeface="Calibri" panose="020F0502020204030204" pitchFamily="34" charset="0"/>
              </a:rPr>
              <a:t>.</a:t>
            </a:r>
            <a:r>
              <a:rPr lang="tr-TR" sz="2600" dirty="0">
                <a:latin typeface="Times New Roman" panose="02020603050405020304" pitchFamily="18" charset="0"/>
                <a:ea typeface="Calibri" panose="020F0502020204030204" pitchFamily="34" charset="0"/>
              </a:rPr>
              <a:t> </a:t>
            </a:r>
            <a:r>
              <a:rPr sz="1600" i="1" spc="-10" dirty="0">
                <a:latin typeface="Times New Roman"/>
                <a:cs typeface="Times New Roman"/>
              </a:rPr>
              <a:t>(</a:t>
            </a:r>
            <a:r>
              <a:rPr lang="tr-TR" sz="1600" i="1" spc="-10" dirty="0">
                <a:latin typeface="Times New Roman"/>
                <a:cs typeface="Times New Roman"/>
              </a:rPr>
              <a:t>Devlet Memurları </a:t>
            </a:r>
            <a:r>
              <a:rPr sz="1600" i="1" spc="-10" dirty="0" err="1">
                <a:latin typeface="Times New Roman"/>
                <a:cs typeface="Times New Roman"/>
              </a:rPr>
              <a:t>Disiplin</a:t>
            </a:r>
            <a:r>
              <a:rPr sz="1600" i="1" spc="-10" dirty="0">
                <a:latin typeface="Times New Roman"/>
                <a:cs typeface="Times New Roman"/>
              </a:rPr>
              <a:t> </a:t>
            </a:r>
            <a:r>
              <a:rPr sz="1600" i="1" dirty="0" err="1">
                <a:latin typeface="Times New Roman"/>
                <a:cs typeface="Times New Roman"/>
              </a:rPr>
              <a:t>Yönetmel</a:t>
            </a:r>
            <a:r>
              <a:rPr lang="tr-TR" sz="1600" i="1" dirty="0">
                <a:latin typeface="Times New Roman"/>
                <a:cs typeface="Times New Roman"/>
              </a:rPr>
              <a:t>iği </a:t>
            </a:r>
            <a:r>
              <a:rPr lang="tr-TR" sz="1600" i="1" dirty="0" err="1">
                <a:latin typeface="Times New Roman"/>
                <a:cs typeface="Times New Roman"/>
              </a:rPr>
              <a:t>md.</a:t>
            </a:r>
            <a:r>
              <a:rPr lang="tr-TR" sz="1600" i="1" dirty="0">
                <a:latin typeface="Times New Roman"/>
                <a:cs typeface="Times New Roman"/>
              </a:rPr>
              <a:t> 24</a:t>
            </a:r>
            <a:r>
              <a:rPr sz="1600" i="1" dirty="0">
                <a:latin typeface="Times New Roman"/>
                <a:cs typeface="Times New Roman"/>
              </a:rPr>
              <a:t>)</a:t>
            </a:r>
            <a:endParaRPr lang="tr-TR" sz="1600" i="1" dirty="0">
              <a:latin typeface="Times New Roman"/>
              <a:cs typeface="Times New Roman"/>
            </a:endParaRPr>
          </a:p>
          <a:p>
            <a:pPr marL="355600" marR="5080" indent="-342900" algn="just">
              <a:lnSpc>
                <a:spcPct val="114999"/>
              </a:lnSpc>
              <a:spcBef>
                <a:spcPts val="100"/>
              </a:spcBef>
              <a:buFont typeface="Arial" panose="020B0604020202020204" pitchFamily="34" charset="0"/>
              <a:buChar char="•"/>
            </a:pPr>
            <a:endParaRPr lang="tr-TR" sz="2400" i="1" dirty="0">
              <a:latin typeface="Times New Roman"/>
              <a:cs typeface="Times New Roman"/>
            </a:endParaRPr>
          </a:p>
          <a:p>
            <a:pPr marL="298450" marR="5080" indent="-285750" algn="just">
              <a:lnSpc>
                <a:spcPct val="114999"/>
              </a:lnSpc>
              <a:spcBef>
                <a:spcPts val="100"/>
              </a:spcBef>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Kademe ilerlemesinin durdurulması cezası teklifini ve uyarma, kınama ve aylıktan kesme cezalarına karşı yapılan itirazları değerlendirmeye yetkili disiplin kurulu, </a:t>
            </a:r>
            <a:r>
              <a:rPr lang="tr-TR" sz="2200" dirty="0">
                <a:solidFill>
                  <a:srgbClr val="FF0000"/>
                </a:solidFill>
                <a:latin typeface="Times New Roman" panose="02020603050405020304" pitchFamily="18" charset="0"/>
                <a:cs typeface="Times New Roman" panose="02020603050405020304" pitchFamily="18" charset="0"/>
              </a:rPr>
              <a:t>disipline aykırı fiil veya hâlin </a:t>
            </a:r>
            <a:r>
              <a:rPr lang="tr-TR" sz="2200" u="sng" dirty="0">
                <a:solidFill>
                  <a:srgbClr val="FF0000"/>
                </a:solidFill>
                <a:latin typeface="Times New Roman" panose="02020603050405020304" pitchFamily="18" charset="0"/>
                <a:cs typeface="Times New Roman" panose="02020603050405020304" pitchFamily="18" charset="0"/>
              </a:rPr>
              <a:t>işlendiği sırada</a:t>
            </a:r>
            <a:r>
              <a:rPr lang="tr-TR" sz="2200" dirty="0">
                <a:solidFill>
                  <a:srgbClr val="FF0000"/>
                </a:solidFill>
                <a:latin typeface="Times New Roman" panose="02020603050405020304" pitchFamily="18" charset="0"/>
                <a:cs typeface="Times New Roman" panose="02020603050405020304" pitchFamily="18" charset="0"/>
              </a:rPr>
              <a:t> memurun görev yerindeki disiplin kuruludur.</a:t>
            </a:r>
            <a:r>
              <a:rPr lang="tr-TR" sz="2500" dirty="0">
                <a:solidFill>
                  <a:srgbClr val="FF0000"/>
                </a:solidFill>
                <a:latin typeface="Times New Roman" panose="02020603050405020304" pitchFamily="18" charset="0"/>
                <a:cs typeface="Times New Roman" panose="02020603050405020304" pitchFamily="18" charset="0"/>
              </a:rPr>
              <a:t> </a:t>
            </a:r>
            <a:r>
              <a:rPr lang="tr-TR" sz="1600" i="1" spc="-10" dirty="0">
                <a:latin typeface="Times New Roman"/>
                <a:cs typeface="Times New Roman"/>
              </a:rPr>
              <a:t>(Devlet Memurları Disiplin </a:t>
            </a:r>
            <a:r>
              <a:rPr lang="tr-TR" sz="1600" i="1" dirty="0">
                <a:latin typeface="Times New Roman"/>
                <a:cs typeface="Times New Roman"/>
              </a:rPr>
              <a:t>Yönetmeliği </a:t>
            </a:r>
            <a:r>
              <a:rPr lang="tr-TR" sz="1600" i="1" dirty="0" err="1">
                <a:latin typeface="Times New Roman"/>
                <a:cs typeface="Times New Roman"/>
              </a:rPr>
              <a:t>md.</a:t>
            </a:r>
            <a:r>
              <a:rPr lang="tr-TR" sz="1600" i="1" dirty="0">
                <a:latin typeface="Times New Roman"/>
                <a:cs typeface="Times New Roman"/>
              </a:rPr>
              <a:t> 25)</a:t>
            </a:r>
            <a:endParaRPr lang="tr-TR" sz="1600" dirty="0">
              <a:latin typeface="Times New Roman" panose="02020603050405020304" pitchFamily="18" charset="0"/>
              <a:cs typeface="Times New Roman" panose="02020603050405020304" pitchFamily="18" charset="0"/>
            </a:endParaRPr>
          </a:p>
          <a:p>
            <a:pPr marL="12700" marR="5080" algn="just">
              <a:lnSpc>
                <a:spcPct val="114999"/>
              </a:lnSpc>
              <a:spcBef>
                <a:spcPts val="100"/>
              </a:spcBef>
            </a:pPr>
            <a:r>
              <a:rPr sz="1900" dirty="0">
                <a:solidFill>
                  <a:srgbClr val="2CA1BE"/>
                </a:solidFill>
                <a:latin typeface="Segoe UI Symbol"/>
                <a:cs typeface="Segoe UI Symbol"/>
              </a:rPr>
              <a:t>🞂​</a:t>
            </a:r>
            <a:endParaRPr sz="2800" dirty="0">
              <a:latin typeface="Times New Roman"/>
              <a:cs typeface="Times New Roman"/>
            </a:endParaRPr>
          </a:p>
        </p:txBody>
      </p:sp>
      <p:sp>
        <p:nvSpPr>
          <p:cNvPr id="5" name="object 5"/>
          <p:cNvSpPr txBox="1">
            <a:spLocks noGrp="1"/>
          </p:cNvSpPr>
          <p:nvPr>
            <p:ph type="sldNum" sz="quarter" idx="7"/>
          </p:nvPr>
        </p:nvSpPr>
        <p:spPr>
          <a:xfrm>
            <a:off x="8610601" y="6573513"/>
            <a:ext cx="363600"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t>14</a:t>
            </a:fld>
            <a:endParaRPr spc="-50" dirty="0"/>
          </a:p>
        </p:txBody>
      </p:sp>
      <p:sp>
        <p:nvSpPr>
          <p:cNvPr id="6" name="Metin kutusu 5"/>
          <p:cNvSpPr txBox="1"/>
          <p:nvPr/>
        </p:nvSpPr>
        <p:spPr>
          <a:xfrm>
            <a:off x="1832100" y="304800"/>
            <a:ext cx="54864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YETKİLİ DİSİPLİN AMİRİ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7200" cy="419795"/>
          </a:xfrm>
          <a:prstGeom prst="rect">
            <a:avLst/>
          </a:prstGeom>
        </p:spPr>
        <p:txBody>
          <a:bodyPr vert="horz" wrap="square" lIns="0" tIns="12700" rIns="0" bIns="0" rtlCol="0">
            <a:spAutoFit/>
          </a:bodyPr>
          <a:lstStyle/>
          <a:p>
            <a:pPr marL="12700" marR="5080">
              <a:lnSpc>
                <a:spcPct val="115100"/>
              </a:lnSpc>
              <a:spcBef>
                <a:spcPts val="100"/>
              </a:spcBef>
            </a:pPr>
            <a:r>
              <a:rPr sz="1900" dirty="0">
                <a:solidFill>
                  <a:srgbClr val="2CA1BE"/>
                </a:solidFill>
                <a:latin typeface="Segoe UI Symbol"/>
                <a:cs typeface="Segoe UI Symbol"/>
              </a:rPr>
              <a:t>​</a:t>
            </a:r>
            <a:r>
              <a:rPr sz="2200" b="1" i="1" spc="-10" dirty="0">
                <a:latin typeface="Times New Roman"/>
                <a:cs typeface="Times New Roman"/>
              </a:rPr>
              <a:t>“</a:t>
            </a:r>
            <a:r>
              <a:rPr lang="tr-TR" sz="2200" b="1" i="1" spc="-10" dirty="0">
                <a:latin typeface="Times New Roman"/>
                <a:cs typeface="Times New Roman"/>
              </a:rPr>
              <a:t>Devlet Memurları </a:t>
            </a:r>
            <a:r>
              <a:rPr sz="2200" b="1" i="1" spc="-10" dirty="0" err="1">
                <a:latin typeface="Times New Roman"/>
                <a:cs typeface="Times New Roman"/>
              </a:rPr>
              <a:t>Disipl</a:t>
            </a:r>
            <a:r>
              <a:rPr lang="tr-TR" sz="2200" b="1" i="1" spc="-10" dirty="0">
                <a:latin typeface="Times New Roman"/>
                <a:cs typeface="Times New Roman"/>
              </a:rPr>
              <a:t>in </a:t>
            </a:r>
            <a:r>
              <a:rPr sz="2200" b="1" i="1" dirty="0" err="1">
                <a:latin typeface="Times New Roman"/>
                <a:cs typeface="Times New Roman"/>
              </a:rPr>
              <a:t>Yönetmeliği</a:t>
            </a:r>
            <a:r>
              <a:rPr sz="2200" b="1" i="1" dirty="0">
                <a:latin typeface="Times New Roman"/>
                <a:cs typeface="Times New Roman"/>
              </a:rPr>
              <a:t>”</a:t>
            </a:r>
            <a:r>
              <a:rPr sz="2200" b="1" i="1" spc="-120" dirty="0">
                <a:latin typeface="Times New Roman"/>
                <a:cs typeface="Times New Roman"/>
              </a:rPr>
              <a:t> </a:t>
            </a:r>
            <a:r>
              <a:rPr sz="2200" dirty="0">
                <a:latin typeface="Times New Roman"/>
                <a:cs typeface="Times New Roman"/>
              </a:rPr>
              <a:t>hükümlerine</a:t>
            </a:r>
            <a:r>
              <a:rPr sz="2200" spc="-100" dirty="0">
                <a:latin typeface="Times New Roman"/>
                <a:cs typeface="Times New Roman"/>
              </a:rPr>
              <a:t> </a:t>
            </a:r>
            <a:r>
              <a:rPr sz="2200" spc="-10" dirty="0" err="1">
                <a:latin typeface="Times New Roman"/>
                <a:cs typeface="Times New Roman"/>
              </a:rPr>
              <a:t>göre</a:t>
            </a:r>
            <a:r>
              <a:rPr sz="2200" spc="-10" dirty="0">
                <a:latin typeface="Times New Roman"/>
                <a:cs typeface="Times New Roman"/>
              </a:rPr>
              <a:t>;</a:t>
            </a:r>
            <a:r>
              <a:rPr lang="tr-TR" sz="2500" spc="-10" dirty="0">
                <a:latin typeface="Times New Roman"/>
                <a:cs typeface="Times New Roman"/>
              </a:rPr>
              <a:t> </a:t>
            </a:r>
            <a:r>
              <a:rPr lang="tr-TR" spc="-10" dirty="0">
                <a:latin typeface="Times New Roman"/>
                <a:cs typeface="Times New Roman"/>
              </a:rPr>
              <a:t>(</a:t>
            </a:r>
            <a:r>
              <a:rPr lang="tr-TR" i="1" spc="-10" dirty="0" err="1">
                <a:latin typeface="Times New Roman"/>
                <a:cs typeface="Times New Roman"/>
              </a:rPr>
              <a:t>md.</a:t>
            </a:r>
            <a:r>
              <a:rPr lang="tr-TR" i="1" spc="-10" dirty="0">
                <a:latin typeface="Times New Roman"/>
                <a:cs typeface="Times New Roman"/>
              </a:rPr>
              <a:t> 8)</a:t>
            </a:r>
            <a:endParaRPr i="1" dirty="0">
              <a:latin typeface="Times New Roman"/>
              <a:cs typeface="Times New Roman"/>
            </a:endParaRPr>
          </a:p>
        </p:txBody>
      </p:sp>
      <p:sp>
        <p:nvSpPr>
          <p:cNvPr id="7" name="object 7"/>
          <p:cNvSpPr txBox="1"/>
          <p:nvPr/>
        </p:nvSpPr>
        <p:spPr>
          <a:xfrm>
            <a:off x="540000" y="2052000"/>
            <a:ext cx="8077200" cy="3514424"/>
          </a:xfrm>
          <a:prstGeom prst="rect">
            <a:avLst/>
          </a:prstGeom>
        </p:spPr>
        <p:txBody>
          <a:bodyPr vert="horz" wrap="square" lIns="0" tIns="127635" rIns="0" bIns="0" rtlCol="0">
            <a:spAutoFit/>
          </a:bodyPr>
          <a:lstStyle/>
          <a:p>
            <a:r>
              <a:rPr lang="tr-TR" sz="2000" dirty="0">
                <a:latin typeface="Times New Roman" panose="02020603050405020304" pitchFamily="18" charset="0"/>
                <a:cs typeface="Times New Roman" panose="02020603050405020304" pitchFamily="18" charset="0"/>
              </a:rPr>
              <a:t>a) Kamu idarelerinin </a:t>
            </a:r>
            <a:r>
              <a:rPr lang="tr-TR" sz="2000" dirty="0">
                <a:solidFill>
                  <a:srgbClr val="FF0000"/>
                </a:solidFill>
                <a:latin typeface="Times New Roman" panose="02020603050405020304" pitchFamily="18" charset="0"/>
                <a:cs typeface="Times New Roman" panose="02020603050405020304" pitchFamily="18" charset="0"/>
              </a:rPr>
              <a:t>merkez teşkilatlarında disiplin kurulu,</a:t>
            </a:r>
          </a:p>
          <a:p>
            <a:r>
              <a:rPr lang="tr-TR" sz="2000" dirty="0">
                <a:latin typeface="Times New Roman" panose="02020603050405020304" pitchFamily="18" charset="0"/>
                <a:cs typeface="Times New Roman" panose="02020603050405020304" pitchFamily="18" charset="0"/>
              </a:rPr>
              <a:t>b) Taşra teşkilatları için illerde müşterek bir </a:t>
            </a:r>
            <a:r>
              <a:rPr lang="tr-TR" sz="2000" dirty="0">
                <a:solidFill>
                  <a:srgbClr val="FF0000"/>
                </a:solidFill>
                <a:latin typeface="Times New Roman" panose="02020603050405020304" pitchFamily="18" charset="0"/>
                <a:cs typeface="Times New Roman" panose="02020603050405020304" pitchFamily="18" charset="0"/>
              </a:rPr>
              <a:t>il disiplin kurulu,</a:t>
            </a:r>
          </a:p>
          <a:p>
            <a:r>
              <a:rPr lang="tr-TR" sz="2000" dirty="0">
                <a:latin typeface="Times New Roman" panose="02020603050405020304" pitchFamily="18" charset="0"/>
                <a:cs typeface="Times New Roman" panose="02020603050405020304" pitchFamily="18" charset="0"/>
              </a:rPr>
              <a:t>c) İl milli eğitim müdürlüklerinde </a:t>
            </a:r>
            <a:r>
              <a:rPr lang="tr-TR" sz="2000" dirty="0">
                <a:solidFill>
                  <a:srgbClr val="FF0000"/>
                </a:solidFill>
                <a:latin typeface="Times New Roman" panose="02020603050405020304" pitchFamily="18" charset="0"/>
                <a:cs typeface="Times New Roman" panose="02020603050405020304" pitchFamily="18" charset="0"/>
              </a:rPr>
              <a:t>il milli eğitim disiplin kurulu,</a:t>
            </a:r>
          </a:p>
          <a:p>
            <a:r>
              <a:rPr lang="tr-TR" sz="2000" dirty="0">
                <a:latin typeface="Times New Roman" panose="02020603050405020304" pitchFamily="18" charset="0"/>
                <a:cs typeface="Times New Roman" panose="02020603050405020304" pitchFamily="18" charset="0"/>
              </a:rPr>
              <a:t>ç) Taşra teşkilatı bölge kuruluşlarının bölge merkezinde </a:t>
            </a:r>
            <a:r>
              <a:rPr lang="tr-TR" sz="2000" dirty="0">
                <a:solidFill>
                  <a:srgbClr val="FF0000"/>
                </a:solidFill>
                <a:latin typeface="Times New Roman" panose="02020603050405020304" pitchFamily="18" charset="0"/>
                <a:cs typeface="Times New Roman" panose="02020603050405020304" pitchFamily="18" charset="0"/>
              </a:rPr>
              <a:t>bölge disiplin kurulu,</a:t>
            </a:r>
          </a:p>
          <a:p>
            <a:r>
              <a:rPr lang="tr-TR" sz="2000" dirty="0">
                <a:latin typeface="Times New Roman" panose="02020603050405020304" pitchFamily="18" charset="0"/>
                <a:cs typeface="Times New Roman" panose="02020603050405020304" pitchFamily="18" charset="0"/>
              </a:rPr>
              <a:t>d) İl özel idarelerinde </a:t>
            </a:r>
            <a:r>
              <a:rPr lang="tr-TR" sz="2000" dirty="0">
                <a:solidFill>
                  <a:srgbClr val="FF0000"/>
                </a:solidFill>
                <a:latin typeface="Times New Roman" panose="02020603050405020304" pitchFamily="18" charset="0"/>
                <a:cs typeface="Times New Roman" panose="02020603050405020304" pitchFamily="18" charset="0"/>
              </a:rPr>
              <a:t>il özel idare disiplin kurulu,</a:t>
            </a:r>
          </a:p>
          <a:p>
            <a:r>
              <a:rPr lang="tr-TR" sz="2000" dirty="0">
                <a:latin typeface="Times New Roman" panose="02020603050405020304" pitchFamily="18" charset="0"/>
                <a:cs typeface="Times New Roman" panose="02020603050405020304" pitchFamily="18" charset="0"/>
              </a:rPr>
              <a:t>e) Büyükşehir belediyeleri ve diğer belediyelerde </a:t>
            </a:r>
            <a:r>
              <a:rPr lang="tr-TR" sz="2000" dirty="0">
                <a:solidFill>
                  <a:srgbClr val="FF0000"/>
                </a:solidFill>
                <a:latin typeface="Times New Roman" panose="02020603050405020304" pitchFamily="18" charset="0"/>
                <a:cs typeface="Times New Roman" panose="02020603050405020304" pitchFamily="18" charset="0"/>
              </a:rPr>
              <a:t>belediye disiplin kurulu, </a:t>
            </a:r>
          </a:p>
          <a:p>
            <a:r>
              <a:rPr lang="tr-TR" sz="2000" dirty="0">
                <a:latin typeface="Times New Roman" panose="02020603050405020304" pitchFamily="18" charset="0"/>
                <a:cs typeface="Times New Roman" panose="02020603050405020304" pitchFamily="18" charset="0"/>
              </a:rPr>
              <a:t>f) Mahallî idare birliklerinde </a:t>
            </a:r>
            <a:r>
              <a:rPr lang="tr-TR" sz="2000" dirty="0">
                <a:solidFill>
                  <a:srgbClr val="FF0000"/>
                </a:solidFill>
                <a:latin typeface="Times New Roman" panose="02020603050405020304" pitchFamily="18" charset="0"/>
                <a:cs typeface="Times New Roman" panose="02020603050405020304" pitchFamily="18" charset="0"/>
              </a:rPr>
              <a:t>birlik disiplin kurulu, </a:t>
            </a:r>
          </a:p>
          <a:p>
            <a:pPr algn="just"/>
            <a:endParaRPr lang="tr-TR" sz="2000" b="1" spc="-10" dirty="0">
              <a:latin typeface="Times New Roman" panose="02020603050405020304" pitchFamily="18" charset="0"/>
              <a:cs typeface="Times New Roman" panose="02020603050405020304" pitchFamily="18" charset="0"/>
            </a:endParaRPr>
          </a:p>
          <a:p>
            <a:pPr algn="just"/>
            <a:r>
              <a:rPr lang="tr-TR" sz="2000" b="1" spc="-10" dirty="0">
                <a:latin typeface="Times New Roman" panose="02020603050405020304" pitchFamily="18" charset="0"/>
                <a:cs typeface="Times New Roman" panose="02020603050405020304" pitchFamily="18" charset="0"/>
              </a:rPr>
              <a:t>Ayrıca; </a:t>
            </a:r>
            <a:r>
              <a:rPr lang="tr-TR" sz="2000" dirty="0">
                <a:latin typeface="Times New Roman" panose="02020603050405020304" pitchFamily="18" charset="0"/>
                <a:cs typeface="Times New Roman" panose="02020603050405020304" pitchFamily="18" charset="0"/>
              </a:rPr>
              <a:t>Disiplin ve soruşturma işlemlerinde 657 sayılı Kanun, bu Yönetmelik ve ilgili mevzuat gereğince verilen görevleri yapmak üzere </a:t>
            </a:r>
            <a:r>
              <a:rPr lang="tr-TR" sz="2000" dirty="0">
                <a:solidFill>
                  <a:srgbClr val="FF0000"/>
                </a:solidFill>
                <a:latin typeface="Times New Roman" panose="02020603050405020304" pitchFamily="18" charset="0"/>
                <a:cs typeface="Times New Roman" panose="02020603050405020304" pitchFamily="18" charset="0"/>
              </a:rPr>
              <a:t>kamu idarelerinin merkez teşkilatlarında yüksek disiplin kurulu kurulur.</a:t>
            </a:r>
            <a:r>
              <a:rPr lang="tr-TR" sz="2000" b="1" dirty="0">
                <a:solidFill>
                  <a:srgbClr val="FF0000"/>
                </a:solidFill>
                <a:latin typeface="Times New Roman" panose="02020603050405020304" pitchFamily="18" charset="0"/>
                <a:cs typeface="Times New Roman" panose="02020603050405020304" pitchFamily="18" charset="0"/>
              </a:rPr>
              <a:t> </a:t>
            </a:r>
            <a:r>
              <a:rPr lang="tr-TR" spc="-10" dirty="0">
                <a:solidFill>
                  <a:schemeClr val="tx1"/>
                </a:solidFill>
                <a:latin typeface="Times New Roman"/>
                <a:cs typeface="Times New Roman"/>
              </a:rPr>
              <a:t>(</a:t>
            </a:r>
            <a:r>
              <a:rPr lang="tr-TR" i="1" spc="-10" dirty="0" err="1">
                <a:solidFill>
                  <a:schemeClr val="tx1"/>
                </a:solidFill>
                <a:latin typeface="Times New Roman"/>
                <a:cs typeface="Times New Roman"/>
              </a:rPr>
              <a:t>md.</a:t>
            </a:r>
            <a:r>
              <a:rPr lang="tr-TR" i="1" spc="-10" dirty="0">
                <a:solidFill>
                  <a:schemeClr val="tx1"/>
                </a:solidFill>
                <a:latin typeface="Times New Roman"/>
                <a:cs typeface="Times New Roman"/>
              </a:rPr>
              <a:t> 15)</a:t>
            </a:r>
            <a:endParaRPr dirty="0">
              <a:solidFill>
                <a:schemeClr val="tx1"/>
              </a:solidFill>
              <a:latin typeface="Times New Roman"/>
              <a:cs typeface="Times New Roman"/>
            </a:endParaRPr>
          </a:p>
        </p:txBody>
      </p:sp>
      <p:sp>
        <p:nvSpPr>
          <p:cNvPr id="9" name="object 9"/>
          <p:cNvSpPr txBox="1"/>
          <p:nvPr/>
        </p:nvSpPr>
        <p:spPr>
          <a:xfrm>
            <a:off x="8770111" y="6561531"/>
            <a:ext cx="16573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Arial"/>
                <a:cs typeface="Arial"/>
              </a:rPr>
              <a:t>46</a:t>
            </a:r>
            <a:endParaRPr sz="1000">
              <a:latin typeface="Arial"/>
              <a:cs typeface="Arial"/>
            </a:endParaRPr>
          </a:p>
        </p:txBody>
      </p:sp>
      <p:pic>
        <p:nvPicPr>
          <p:cNvPr id="11" name="object 4"/>
          <p:cNvPicPr/>
          <p:nvPr/>
        </p:nvPicPr>
        <p:blipFill>
          <a:blip r:embed="rId2" cstate="print"/>
          <a:stretch>
            <a:fillRect/>
          </a:stretch>
        </p:blipFill>
        <p:spPr>
          <a:xfrm>
            <a:off x="540000" y="180000"/>
            <a:ext cx="1080000" cy="1080000"/>
          </a:xfrm>
          <a:prstGeom prst="rect">
            <a:avLst/>
          </a:prstGeom>
        </p:spPr>
      </p:pic>
      <p:sp>
        <p:nvSpPr>
          <p:cNvPr id="12" name="Metin kutusu 11"/>
          <p:cNvSpPr txBox="1"/>
          <p:nvPr/>
        </p:nvSpPr>
        <p:spPr>
          <a:xfrm>
            <a:off x="1835400" y="220173"/>
            <a:ext cx="5486400"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DİSİPLİN KURULLARININ OLUŞUMU</a:t>
            </a:r>
          </a:p>
        </p:txBody>
      </p:sp>
    </p:spTree>
    <p:extLst>
      <p:ext uri="{BB962C8B-B14F-4D97-AF65-F5344CB8AC3E}">
        <p14:creationId xmlns:p14="http://schemas.microsoft.com/office/powerpoint/2010/main" val="2402256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0000" y="1620000"/>
            <a:ext cx="8070600" cy="5726568"/>
          </a:xfrm>
          <a:prstGeom prst="rect">
            <a:avLst/>
          </a:prstGeom>
        </p:spPr>
        <p:txBody>
          <a:bodyPr vert="horz" wrap="square" lIns="0" tIns="12065" rIns="0" bIns="0" rtlCol="0">
            <a:spAutoFit/>
          </a:bodyPr>
          <a:lstStyle/>
          <a:p>
            <a:pPr marL="268605" marR="5080" indent="-256540" algn="just">
              <a:spcBef>
                <a:spcPts val="95"/>
              </a:spcBef>
              <a:tabLst>
                <a:tab pos="268605" algn="l"/>
              </a:tabLst>
            </a:pPr>
            <a:r>
              <a:rPr sz="1900" dirty="0">
                <a:solidFill>
                  <a:srgbClr val="2CA1BE"/>
                </a:solidFill>
                <a:latin typeface="Segoe UI Symbol"/>
                <a:cs typeface="Segoe UI Symbol"/>
              </a:rPr>
              <a:t>🞂​</a:t>
            </a:r>
            <a:r>
              <a:rPr sz="1900" spc="440" dirty="0">
                <a:solidFill>
                  <a:srgbClr val="2CA1BE"/>
                </a:solidFill>
                <a:latin typeface="Segoe UI Symbol"/>
                <a:cs typeface="Segoe UI Symbol"/>
              </a:rPr>
              <a:t> </a:t>
            </a:r>
            <a:r>
              <a:rPr sz="2400" b="1" dirty="0">
                <a:solidFill>
                  <a:srgbClr val="FF0000"/>
                </a:solidFill>
                <a:latin typeface="Times New Roman"/>
                <a:cs typeface="Times New Roman"/>
              </a:rPr>
              <a:t>Yüksek</a:t>
            </a:r>
            <a:r>
              <a:rPr sz="2400" b="1" spc="175" dirty="0">
                <a:solidFill>
                  <a:srgbClr val="FF0000"/>
                </a:solidFill>
                <a:latin typeface="Times New Roman"/>
                <a:cs typeface="Times New Roman"/>
              </a:rPr>
              <a:t> </a:t>
            </a:r>
            <a:r>
              <a:rPr sz="2400" b="1" dirty="0">
                <a:solidFill>
                  <a:srgbClr val="FF0000"/>
                </a:solidFill>
                <a:latin typeface="Times New Roman"/>
                <a:cs typeface="Times New Roman"/>
              </a:rPr>
              <a:t>Disiplin</a:t>
            </a:r>
            <a:r>
              <a:rPr sz="2400" b="1" spc="180" dirty="0">
                <a:solidFill>
                  <a:srgbClr val="FF0000"/>
                </a:solidFill>
                <a:latin typeface="Times New Roman"/>
                <a:cs typeface="Times New Roman"/>
              </a:rPr>
              <a:t> </a:t>
            </a:r>
            <a:r>
              <a:rPr sz="2400" b="1" dirty="0">
                <a:solidFill>
                  <a:srgbClr val="FF0000"/>
                </a:solidFill>
                <a:latin typeface="Times New Roman"/>
                <a:cs typeface="Times New Roman"/>
              </a:rPr>
              <a:t>Kurulu;</a:t>
            </a:r>
            <a:r>
              <a:rPr sz="2400" b="1" spc="170" dirty="0">
                <a:solidFill>
                  <a:srgbClr val="FF0000"/>
                </a:solidFill>
                <a:latin typeface="Times New Roman"/>
                <a:cs typeface="Times New Roman"/>
              </a:rPr>
              <a:t> </a:t>
            </a:r>
            <a:r>
              <a:rPr lang="tr-TR" sz="2000" dirty="0">
                <a:latin typeface="Times New Roman" panose="02020603050405020304" pitchFamily="18" charset="0"/>
                <a:cs typeface="Times New Roman" panose="02020603050405020304" pitchFamily="18" charset="0"/>
              </a:rPr>
              <a:t>Yüksek disiplin kurulu, bir başkan ve dört üye ile varsa memurun üyesi olduğu sendikanın temsilcisinden oluşur. Yüksek disiplin kurullarının başkanı Bakanlıklarda bakan tarafından görevlendirilen bakan yardımcısıdır. Kurullarının üyeliklerine; kamu idarelerinde hukuk, personel, teftiş veya denetim hizmetlerini yürüten hizmet birimlerinin başında bulunan yöneticiler esas olmak kaydıyla birim yöneticileri arasından görevlendirme yapılır</a:t>
            </a:r>
            <a:r>
              <a:rPr lang="tr-TR" sz="2200" dirty="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(Devlet Memurları Disiplin Yönetmeliği </a:t>
            </a:r>
            <a:r>
              <a:rPr lang="tr-TR" i="1" dirty="0" err="1">
                <a:latin typeface="Times New Roman" panose="02020603050405020304" pitchFamily="18" charset="0"/>
                <a:cs typeface="Times New Roman" panose="02020603050405020304" pitchFamily="18" charset="0"/>
              </a:rPr>
              <a:t>md.</a:t>
            </a:r>
            <a:r>
              <a:rPr lang="tr-TR" i="1" dirty="0">
                <a:latin typeface="Times New Roman" panose="02020603050405020304" pitchFamily="18" charset="0"/>
                <a:cs typeface="Times New Roman" panose="02020603050405020304" pitchFamily="18" charset="0"/>
              </a:rPr>
              <a:t> 16)</a:t>
            </a:r>
          </a:p>
          <a:p>
            <a:pPr marL="268605" marR="5080" indent="-256540" algn="just">
              <a:spcBef>
                <a:spcPts val="95"/>
              </a:spcBef>
              <a:tabLst>
                <a:tab pos="268605" algn="l"/>
              </a:tabLst>
            </a:pPr>
            <a:endParaRPr lang="tr-TR" i="1" dirty="0">
              <a:latin typeface="Times New Roman" panose="02020603050405020304" pitchFamily="18" charset="0"/>
              <a:cs typeface="Times New Roman" panose="02020603050405020304" pitchFamily="18" charset="0"/>
            </a:endParaRPr>
          </a:p>
          <a:p>
            <a:pPr marL="268605" marR="5080" indent="-256540" algn="just">
              <a:spcBef>
                <a:spcPts val="95"/>
              </a:spcBef>
              <a:tabLst>
                <a:tab pos="268605" algn="l"/>
              </a:tabLst>
            </a:pPr>
            <a:r>
              <a:rPr lang="tr-TR" sz="1400" spc="-50" dirty="0">
                <a:solidFill>
                  <a:srgbClr val="2CA1BE"/>
                </a:solidFill>
                <a:latin typeface="Segoe UI Symbol"/>
                <a:cs typeface="Times New Roman" panose="02020603050405020304" pitchFamily="18" charset="0"/>
              </a:rPr>
              <a:t>🞂</a:t>
            </a:r>
            <a:r>
              <a:rPr lang="tr-TR" sz="1400" dirty="0">
                <a:solidFill>
                  <a:srgbClr val="2CA1BE"/>
                </a:solidFill>
                <a:latin typeface="Segoe UI Symbol"/>
                <a:cs typeface="Times New Roman" panose="02020603050405020304" pitchFamily="18" charset="0"/>
              </a:rPr>
              <a:t>​	</a:t>
            </a:r>
            <a:r>
              <a:rPr lang="tr-TR" sz="2400" b="1" spc="-25" dirty="0">
                <a:solidFill>
                  <a:srgbClr val="FF0000"/>
                </a:solidFill>
                <a:latin typeface="Times New Roman"/>
                <a:cs typeface="Times New Roman"/>
              </a:rPr>
              <a:t>İl </a:t>
            </a:r>
            <a:r>
              <a:rPr lang="tr-TR" sz="2400" b="1" spc="-10" dirty="0">
                <a:solidFill>
                  <a:srgbClr val="FF0000"/>
                </a:solidFill>
                <a:latin typeface="Times New Roman"/>
                <a:cs typeface="Times New Roman"/>
              </a:rPr>
              <a:t>Disiplin Kurulu, </a:t>
            </a:r>
            <a:r>
              <a:rPr lang="tr-TR" sz="2000" dirty="0">
                <a:latin typeface="Times New Roman" panose="02020603050405020304" pitchFamily="18" charset="0"/>
                <a:cs typeface="Times New Roman" panose="02020603050405020304" pitchFamily="18" charset="0"/>
              </a:rPr>
              <a:t>İl disiplin kurulu; valinin görevlendireceği vali yardımcısının başkanlığında, vali tarafından görevlendirilen il hukuk işleri müdürü veya il idare kurulu müdürü ile üç il idare şube başkanı ve varsa memurun üyesi olduğu sendikanın temsilcisinden oluşur</a:t>
            </a:r>
            <a:r>
              <a:rPr lang="tr-TR" sz="2200" dirty="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(Devlet Memurları Disiplin Yönetmeliği </a:t>
            </a:r>
            <a:r>
              <a:rPr lang="tr-TR" i="1" dirty="0" err="1">
                <a:latin typeface="Times New Roman" panose="02020603050405020304" pitchFamily="18" charset="0"/>
                <a:cs typeface="Times New Roman" panose="02020603050405020304" pitchFamily="18" charset="0"/>
              </a:rPr>
              <a:t>md.</a:t>
            </a:r>
            <a:r>
              <a:rPr lang="tr-TR" i="1" dirty="0">
                <a:latin typeface="Times New Roman" panose="02020603050405020304" pitchFamily="18" charset="0"/>
                <a:cs typeface="Times New Roman" panose="02020603050405020304" pitchFamily="18" charset="0"/>
              </a:rPr>
              <a:t> 10)</a:t>
            </a:r>
          </a:p>
          <a:p>
            <a:pPr marL="268605" marR="5080" indent="-256540" algn="just">
              <a:spcBef>
                <a:spcPts val="95"/>
              </a:spcBef>
              <a:tabLst>
                <a:tab pos="268605" algn="l"/>
              </a:tabLst>
            </a:pPr>
            <a:endParaRPr lang="tr-TR" sz="2200" dirty="0">
              <a:latin typeface="Times New Roman" panose="02020603050405020304" pitchFamily="18" charset="0"/>
              <a:cs typeface="Times New Roman" panose="02020603050405020304" pitchFamily="18" charset="0"/>
            </a:endParaRPr>
          </a:p>
          <a:p>
            <a:pPr marL="268605" marR="5080" indent="-256540" algn="just">
              <a:spcBef>
                <a:spcPts val="95"/>
              </a:spcBef>
              <a:tabLst>
                <a:tab pos="268605" algn="l"/>
              </a:tabLst>
            </a:pPr>
            <a:endParaRPr lang="tr-TR" sz="2800" i="1" dirty="0">
              <a:latin typeface="Times New Roman" panose="02020603050405020304" pitchFamily="18" charset="0"/>
              <a:cs typeface="Times New Roman" panose="02020603050405020304" pitchFamily="18" charset="0"/>
            </a:endParaRPr>
          </a:p>
          <a:p>
            <a:pPr marL="268605">
              <a:lnSpc>
                <a:spcPct val="100000"/>
              </a:lnSpc>
              <a:spcBef>
                <a:spcPts val="5"/>
              </a:spcBef>
            </a:pPr>
            <a:endParaRPr lang="tr-TR" sz="2800" dirty="0">
              <a:latin typeface="Times New Roman"/>
              <a:cs typeface="Times New Roman"/>
            </a:endParaRPr>
          </a:p>
        </p:txBody>
      </p:sp>
      <p:sp>
        <p:nvSpPr>
          <p:cNvPr id="2" name="Slayt Numarası Yer Tutucusu 1">
            <a:extLst>
              <a:ext uri="{FF2B5EF4-FFF2-40B4-BE49-F238E27FC236}">
                <a16:creationId xmlns:a16="http://schemas.microsoft.com/office/drawing/2014/main" id="{7DA11F6A-AB63-49DC-B3FB-ED3C24632410}"/>
              </a:ext>
            </a:extLst>
          </p:cNvPr>
          <p:cNvSpPr>
            <a:spLocks noGrp="1"/>
          </p:cNvSpPr>
          <p:nvPr>
            <p:ph type="sldNum" sz="quarter" idx="7"/>
          </p:nvPr>
        </p:nvSpPr>
        <p:spPr>
          <a:xfrm>
            <a:off x="8744711" y="6573513"/>
            <a:ext cx="359583" cy="132087"/>
          </a:xfrm>
        </p:spPr>
        <p:txBody>
          <a:bodyPr/>
          <a:lstStyle/>
          <a:p>
            <a:pPr marL="107950">
              <a:lnSpc>
                <a:spcPct val="100000"/>
              </a:lnSpc>
            </a:pPr>
            <a:fld id="{81D60167-4931-47E6-BA6A-407CBD079E47}" type="slidenum">
              <a:rPr lang="tr-TR" spc="-50" smtClean="0"/>
              <a:t>16</a:t>
            </a:fld>
            <a:endParaRPr lang="tr-TR" spc="-50" dirty="0"/>
          </a:p>
        </p:txBody>
      </p:sp>
      <p:sp>
        <p:nvSpPr>
          <p:cNvPr id="6" name="Metin kutusu 5"/>
          <p:cNvSpPr txBox="1"/>
          <p:nvPr/>
        </p:nvSpPr>
        <p:spPr>
          <a:xfrm>
            <a:off x="1835400" y="220173"/>
            <a:ext cx="5486400"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DİSİPLİN KURULLARININ OLUŞUMU</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extLst>
      <p:ext uri="{BB962C8B-B14F-4D97-AF65-F5344CB8AC3E}">
        <p14:creationId xmlns:p14="http://schemas.microsoft.com/office/powerpoint/2010/main" val="44688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799" y="210866"/>
            <a:ext cx="5494041" cy="56618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wrap="square" lIns="0" tIns="12065" rIns="0" bIns="0" rtlCol="0">
            <a:spAutoFit/>
          </a:bodyPr>
          <a:lstStyle/>
          <a:p>
            <a:pPr marL="12700" algn="ctr">
              <a:lnSpc>
                <a:spcPct val="100000"/>
              </a:lnSpc>
              <a:spcBef>
                <a:spcPts val="95"/>
              </a:spcBef>
            </a:pPr>
            <a:r>
              <a:rPr lang="tr-TR" sz="3600" i="0" spc="-10" dirty="0">
                <a:solidFill>
                  <a:schemeClr val="tx2"/>
                </a:solidFill>
                <a:latin typeface="Times New Roman"/>
                <a:cs typeface="Times New Roman"/>
              </a:rPr>
              <a:t>ZAMANAŞIMI</a:t>
            </a:r>
            <a:endParaRPr sz="3600" dirty="0">
              <a:solidFill>
                <a:schemeClr val="tx2"/>
              </a:solidFill>
              <a:latin typeface="Times New Roman"/>
              <a:cs typeface="Times New Roman"/>
            </a:endParaRPr>
          </a:p>
        </p:txBody>
      </p:sp>
      <p:sp>
        <p:nvSpPr>
          <p:cNvPr id="3" name="object 3"/>
          <p:cNvSpPr txBox="1"/>
          <p:nvPr/>
        </p:nvSpPr>
        <p:spPr>
          <a:xfrm>
            <a:off x="540000" y="1620000"/>
            <a:ext cx="7986573" cy="3893886"/>
          </a:xfrm>
          <a:prstGeom prst="rect">
            <a:avLst/>
          </a:prstGeom>
        </p:spPr>
        <p:txBody>
          <a:bodyPr vert="horz" wrap="square" lIns="0" tIns="12700" rIns="0" bIns="0" rtlCol="0">
            <a:spAutoFit/>
          </a:bodyPr>
          <a:lstStyle/>
          <a:p>
            <a:pPr marL="12700" marR="5715" algn="just">
              <a:lnSpc>
                <a:spcPct val="114999"/>
              </a:lnSpc>
              <a:spcBef>
                <a:spcPts val="100"/>
              </a:spcBef>
            </a:pPr>
            <a:r>
              <a:rPr lang="tr-TR" sz="2800" i="1" u="sng" spc="-10" dirty="0">
                <a:solidFill>
                  <a:srgbClr val="FF0000"/>
                </a:solidFill>
                <a:latin typeface="Times New Roman" panose="02020603050405020304" pitchFamily="18" charset="0"/>
                <a:cs typeface="Times New Roman" panose="02020603050405020304" pitchFamily="18" charset="0"/>
              </a:rPr>
              <a:t>Soruşturmaya</a:t>
            </a:r>
            <a:r>
              <a:rPr lang="tr-TR" sz="2800" i="1" u="sng" spc="-40" dirty="0">
                <a:solidFill>
                  <a:srgbClr val="FF0000"/>
                </a:solidFill>
                <a:latin typeface="Times New Roman" panose="02020603050405020304" pitchFamily="18" charset="0"/>
                <a:cs typeface="Times New Roman" panose="02020603050405020304" pitchFamily="18" charset="0"/>
              </a:rPr>
              <a:t> </a:t>
            </a:r>
            <a:r>
              <a:rPr lang="tr-TR" sz="2800" i="1" u="sng" dirty="0">
                <a:solidFill>
                  <a:srgbClr val="FF0000"/>
                </a:solidFill>
                <a:latin typeface="Times New Roman" panose="02020603050405020304" pitchFamily="18" charset="0"/>
                <a:cs typeface="Times New Roman" panose="02020603050405020304" pitchFamily="18" charset="0"/>
              </a:rPr>
              <a:t>Başlama</a:t>
            </a:r>
            <a:r>
              <a:rPr lang="tr-TR" sz="2800" i="1" u="sng" spc="-50" dirty="0">
                <a:solidFill>
                  <a:srgbClr val="FF0000"/>
                </a:solidFill>
                <a:latin typeface="Times New Roman" panose="02020603050405020304" pitchFamily="18" charset="0"/>
                <a:cs typeface="Times New Roman" panose="02020603050405020304" pitchFamily="18" charset="0"/>
              </a:rPr>
              <a:t> </a:t>
            </a:r>
            <a:r>
              <a:rPr lang="tr-TR" sz="2800" i="1" u="sng" spc="-10" dirty="0">
                <a:solidFill>
                  <a:srgbClr val="FF0000"/>
                </a:solidFill>
                <a:latin typeface="Times New Roman" panose="02020603050405020304" pitchFamily="18" charset="0"/>
                <a:cs typeface="Times New Roman" panose="02020603050405020304" pitchFamily="18" charset="0"/>
              </a:rPr>
              <a:t>Zamanaşımı</a:t>
            </a:r>
            <a:endParaRPr lang="tr-TR" sz="2800" i="1" u="sng" dirty="0">
              <a:solidFill>
                <a:srgbClr val="2CA1BE"/>
              </a:solidFill>
              <a:latin typeface="Times New Roman" panose="02020603050405020304" pitchFamily="18" charset="0"/>
              <a:cs typeface="Times New Roman" panose="02020603050405020304" pitchFamily="18" charset="0"/>
            </a:endParaRPr>
          </a:p>
          <a:p>
            <a:pPr marL="12700" marR="5715" algn="just"/>
            <a:r>
              <a:rPr sz="2000" dirty="0">
                <a:solidFill>
                  <a:srgbClr val="2CA1BE"/>
                </a:solidFill>
                <a:latin typeface="Segoe UI Symbol"/>
                <a:cs typeface="Segoe UI Symbol"/>
              </a:rPr>
              <a:t>🞂​</a:t>
            </a:r>
            <a:r>
              <a:rPr sz="2000" spc="150" dirty="0">
                <a:solidFill>
                  <a:srgbClr val="2CA1BE"/>
                </a:solidFill>
                <a:latin typeface="Segoe UI Symbol"/>
                <a:cs typeface="Segoe UI Symbol"/>
              </a:rPr>
              <a:t> </a:t>
            </a:r>
            <a:r>
              <a:rPr sz="2200" dirty="0">
                <a:latin typeface="Times New Roman"/>
                <a:cs typeface="Times New Roman"/>
              </a:rPr>
              <a:t>657</a:t>
            </a:r>
            <a:r>
              <a:rPr sz="2200" spc="145" dirty="0">
                <a:latin typeface="Times New Roman"/>
                <a:cs typeface="Times New Roman"/>
              </a:rPr>
              <a:t>  </a:t>
            </a:r>
            <a:r>
              <a:rPr sz="2200" dirty="0">
                <a:latin typeface="Times New Roman"/>
                <a:cs typeface="Times New Roman"/>
              </a:rPr>
              <a:t>sayılı</a:t>
            </a:r>
            <a:r>
              <a:rPr sz="2200" spc="145" dirty="0">
                <a:latin typeface="Times New Roman"/>
                <a:cs typeface="Times New Roman"/>
              </a:rPr>
              <a:t>  </a:t>
            </a:r>
            <a:r>
              <a:rPr sz="2200" dirty="0">
                <a:latin typeface="Times New Roman"/>
                <a:cs typeface="Times New Roman"/>
              </a:rPr>
              <a:t>Devlet</a:t>
            </a:r>
            <a:r>
              <a:rPr sz="2200" spc="145" dirty="0">
                <a:latin typeface="Times New Roman"/>
                <a:cs typeface="Times New Roman"/>
              </a:rPr>
              <a:t>  </a:t>
            </a:r>
            <a:r>
              <a:rPr sz="2200" dirty="0">
                <a:latin typeface="Times New Roman"/>
                <a:cs typeface="Times New Roman"/>
              </a:rPr>
              <a:t>Memurları</a:t>
            </a:r>
            <a:r>
              <a:rPr sz="2200" spc="145" dirty="0">
                <a:latin typeface="Times New Roman"/>
                <a:cs typeface="Times New Roman"/>
              </a:rPr>
              <a:t>  </a:t>
            </a:r>
            <a:r>
              <a:rPr sz="2200" dirty="0">
                <a:latin typeface="Times New Roman"/>
                <a:cs typeface="Times New Roman"/>
              </a:rPr>
              <a:t>Kanunu'nun</a:t>
            </a:r>
            <a:r>
              <a:rPr sz="2200" spc="150" dirty="0">
                <a:latin typeface="Times New Roman"/>
                <a:cs typeface="Times New Roman"/>
              </a:rPr>
              <a:t>  </a:t>
            </a:r>
            <a:r>
              <a:rPr sz="2200" dirty="0">
                <a:latin typeface="Times New Roman"/>
                <a:cs typeface="Times New Roman"/>
              </a:rPr>
              <a:t>127</a:t>
            </a:r>
            <a:r>
              <a:rPr sz="2200" spc="140" dirty="0">
                <a:latin typeface="Times New Roman"/>
                <a:cs typeface="Times New Roman"/>
              </a:rPr>
              <a:t>  </a:t>
            </a:r>
            <a:r>
              <a:rPr sz="2200" spc="-20" dirty="0">
                <a:latin typeface="Times New Roman"/>
                <a:cs typeface="Times New Roman"/>
              </a:rPr>
              <a:t>inci </a:t>
            </a:r>
            <a:r>
              <a:rPr sz="2200" dirty="0">
                <a:latin typeface="Times New Roman"/>
                <a:cs typeface="Times New Roman"/>
              </a:rPr>
              <a:t>maddesine</a:t>
            </a:r>
            <a:r>
              <a:rPr sz="2200" spc="135" dirty="0">
                <a:latin typeface="Times New Roman"/>
                <a:cs typeface="Times New Roman"/>
              </a:rPr>
              <a:t> </a:t>
            </a:r>
            <a:r>
              <a:rPr sz="2200" dirty="0">
                <a:latin typeface="Times New Roman"/>
                <a:cs typeface="Times New Roman"/>
              </a:rPr>
              <a:t>göre,</a:t>
            </a:r>
            <a:r>
              <a:rPr sz="2200" spc="135" dirty="0">
                <a:latin typeface="Times New Roman"/>
                <a:cs typeface="Times New Roman"/>
              </a:rPr>
              <a:t> </a:t>
            </a:r>
            <a:r>
              <a:rPr sz="2200" dirty="0">
                <a:latin typeface="Times New Roman"/>
                <a:cs typeface="Times New Roman"/>
              </a:rPr>
              <a:t>disipline</a:t>
            </a:r>
            <a:r>
              <a:rPr sz="2200" spc="140" dirty="0">
                <a:latin typeface="Times New Roman"/>
                <a:cs typeface="Times New Roman"/>
              </a:rPr>
              <a:t> </a:t>
            </a:r>
            <a:r>
              <a:rPr sz="2200" dirty="0">
                <a:latin typeface="Times New Roman"/>
                <a:cs typeface="Times New Roman"/>
              </a:rPr>
              <a:t>aykırı</a:t>
            </a:r>
            <a:r>
              <a:rPr sz="2200" spc="140" dirty="0">
                <a:latin typeface="Times New Roman"/>
                <a:cs typeface="Times New Roman"/>
              </a:rPr>
              <a:t> </a:t>
            </a:r>
            <a:r>
              <a:rPr sz="2200" dirty="0">
                <a:latin typeface="Times New Roman"/>
                <a:cs typeface="Times New Roman"/>
              </a:rPr>
              <a:t>fiil</a:t>
            </a:r>
            <a:r>
              <a:rPr sz="2200" spc="140" dirty="0">
                <a:latin typeface="Times New Roman"/>
                <a:cs typeface="Times New Roman"/>
              </a:rPr>
              <a:t> </a:t>
            </a:r>
            <a:r>
              <a:rPr sz="2200" dirty="0">
                <a:latin typeface="Times New Roman"/>
                <a:cs typeface="Times New Roman"/>
              </a:rPr>
              <a:t>ve</a:t>
            </a:r>
            <a:r>
              <a:rPr sz="2200" spc="130" dirty="0">
                <a:latin typeface="Times New Roman"/>
                <a:cs typeface="Times New Roman"/>
              </a:rPr>
              <a:t> </a:t>
            </a:r>
            <a:r>
              <a:rPr sz="2200" dirty="0">
                <a:latin typeface="Times New Roman"/>
                <a:cs typeface="Times New Roman"/>
              </a:rPr>
              <a:t>hâlleri</a:t>
            </a:r>
            <a:r>
              <a:rPr sz="2200" spc="140" dirty="0">
                <a:latin typeface="Times New Roman"/>
                <a:cs typeface="Times New Roman"/>
              </a:rPr>
              <a:t> </a:t>
            </a:r>
            <a:r>
              <a:rPr sz="2200" spc="-10" dirty="0">
                <a:latin typeface="Times New Roman"/>
                <a:cs typeface="Times New Roman"/>
              </a:rPr>
              <a:t>işleyenler </a:t>
            </a:r>
            <a:r>
              <a:rPr sz="2200" dirty="0">
                <a:latin typeface="Times New Roman"/>
                <a:cs typeface="Times New Roman"/>
              </a:rPr>
              <a:t>hakkında,</a:t>
            </a:r>
            <a:r>
              <a:rPr sz="2200" spc="235" dirty="0">
                <a:latin typeface="Times New Roman"/>
                <a:cs typeface="Times New Roman"/>
              </a:rPr>
              <a:t>  </a:t>
            </a:r>
            <a:r>
              <a:rPr sz="2200" dirty="0">
                <a:solidFill>
                  <a:srgbClr val="FF0000"/>
                </a:solidFill>
                <a:latin typeface="Times New Roman"/>
                <a:cs typeface="Times New Roman"/>
              </a:rPr>
              <a:t>bu</a:t>
            </a:r>
            <a:r>
              <a:rPr sz="2200" spc="245" dirty="0">
                <a:solidFill>
                  <a:srgbClr val="FF0000"/>
                </a:solidFill>
                <a:latin typeface="Times New Roman"/>
                <a:cs typeface="Times New Roman"/>
              </a:rPr>
              <a:t>  </a:t>
            </a:r>
            <a:r>
              <a:rPr sz="2200" dirty="0">
                <a:solidFill>
                  <a:srgbClr val="FF0000"/>
                </a:solidFill>
                <a:latin typeface="Times New Roman"/>
                <a:cs typeface="Times New Roman"/>
              </a:rPr>
              <a:t>fiil</a:t>
            </a:r>
            <a:r>
              <a:rPr sz="2200" spc="245" dirty="0">
                <a:solidFill>
                  <a:srgbClr val="FF0000"/>
                </a:solidFill>
                <a:latin typeface="Times New Roman"/>
                <a:cs typeface="Times New Roman"/>
              </a:rPr>
              <a:t>  </a:t>
            </a:r>
            <a:r>
              <a:rPr sz="2200" dirty="0">
                <a:solidFill>
                  <a:srgbClr val="FF0000"/>
                </a:solidFill>
                <a:latin typeface="Times New Roman"/>
                <a:cs typeface="Times New Roman"/>
              </a:rPr>
              <a:t>ve</a:t>
            </a:r>
            <a:r>
              <a:rPr sz="2200" spc="240" dirty="0">
                <a:solidFill>
                  <a:srgbClr val="FF0000"/>
                </a:solidFill>
                <a:latin typeface="Times New Roman"/>
                <a:cs typeface="Times New Roman"/>
              </a:rPr>
              <a:t>  </a:t>
            </a:r>
            <a:r>
              <a:rPr sz="2200" dirty="0">
                <a:solidFill>
                  <a:srgbClr val="FF0000"/>
                </a:solidFill>
                <a:latin typeface="Times New Roman"/>
                <a:cs typeface="Times New Roman"/>
              </a:rPr>
              <a:t>hâllerin</a:t>
            </a:r>
            <a:r>
              <a:rPr sz="2200" spc="250" dirty="0">
                <a:solidFill>
                  <a:srgbClr val="FF0000"/>
                </a:solidFill>
                <a:latin typeface="Times New Roman"/>
                <a:cs typeface="Times New Roman"/>
              </a:rPr>
              <a:t>  </a:t>
            </a:r>
            <a:r>
              <a:rPr sz="2200" dirty="0">
                <a:solidFill>
                  <a:srgbClr val="FF0000"/>
                </a:solidFill>
                <a:latin typeface="Times New Roman"/>
                <a:cs typeface="Times New Roman"/>
              </a:rPr>
              <a:t>işlendiğinin</a:t>
            </a:r>
            <a:r>
              <a:rPr sz="2200" spc="254" dirty="0">
                <a:solidFill>
                  <a:srgbClr val="FF0000"/>
                </a:solidFill>
                <a:latin typeface="Times New Roman"/>
                <a:cs typeface="Times New Roman"/>
              </a:rPr>
              <a:t>  </a:t>
            </a:r>
            <a:r>
              <a:rPr sz="2200" spc="-10" dirty="0">
                <a:solidFill>
                  <a:srgbClr val="FF0000"/>
                </a:solidFill>
                <a:latin typeface="Times New Roman"/>
                <a:cs typeface="Times New Roman"/>
              </a:rPr>
              <a:t>disiplin </a:t>
            </a:r>
            <a:r>
              <a:rPr sz="2200" dirty="0">
                <a:solidFill>
                  <a:srgbClr val="FF0000"/>
                </a:solidFill>
                <a:latin typeface="Times New Roman"/>
                <a:cs typeface="Times New Roman"/>
              </a:rPr>
              <a:t>âmirlerince</a:t>
            </a:r>
            <a:r>
              <a:rPr sz="2200" spc="-105" dirty="0">
                <a:solidFill>
                  <a:srgbClr val="FF0000"/>
                </a:solidFill>
                <a:latin typeface="Times New Roman"/>
                <a:cs typeface="Times New Roman"/>
              </a:rPr>
              <a:t> </a:t>
            </a:r>
            <a:r>
              <a:rPr sz="2200" dirty="0">
                <a:solidFill>
                  <a:srgbClr val="FF0000"/>
                </a:solidFill>
                <a:latin typeface="Times New Roman"/>
                <a:cs typeface="Times New Roman"/>
              </a:rPr>
              <a:t>öğrenildiği</a:t>
            </a:r>
            <a:r>
              <a:rPr sz="2200" spc="-85" dirty="0">
                <a:solidFill>
                  <a:srgbClr val="FF0000"/>
                </a:solidFill>
                <a:latin typeface="Times New Roman"/>
                <a:cs typeface="Times New Roman"/>
              </a:rPr>
              <a:t> </a:t>
            </a:r>
            <a:r>
              <a:rPr sz="2200" dirty="0">
                <a:solidFill>
                  <a:srgbClr val="FF0000"/>
                </a:solidFill>
                <a:latin typeface="Times New Roman"/>
                <a:cs typeface="Times New Roman"/>
              </a:rPr>
              <a:t>tarihten</a:t>
            </a:r>
            <a:r>
              <a:rPr sz="2200" spc="-85" dirty="0">
                <a:solidFill>
                  <a:srgbClr val="FF0000"/>
                </a:solidFill>
                <a:latin typeface="Times New Roman"/>
                <a:cs typeface="Times New Roman"/>
              </a:rPr>
              <a:t> </a:t>
            </a:r>
            <a:r>
              <a:rPr sz="2200" spc="-10" dirty="0" err="1">
                <a:solidFill>
                  <a:srgbClr val="FF0000"/>
                </a:solidFill>
                <a:latin typeface="Times New Roman"/>
                <a:cs typeface="Times New Roman"/>
              </a:rPr>
              <a:t>itibaren</a:t>
            </a:r>
            <a:r>
              <a:rPr sz="2200" i="1" spc="-10" dirty="0">
                <a:solidFill>
                  <a:srgbClr val="FF0000"/>
                </a:solidFill>
                <a:latin typeface="Times New Roman"/>
                <a:cs typeface="Times New Roman"/>
              </a:rPr>
              <a:t>,</a:t>
            </a:r>
            <a:endParaRPr lang="tr-TR" sz="2200" i="1" spc="-10" dirty="0">
              <a:solidFill>
                <a:srgbClr val="FF0000"/>
              </a:solidFill>
              <a:latin typeface="Times New Roman"/>
              <a:cs typeface="Times New Roman"/>
            </a:endParaRPr>
          </a:p>
          <a:p>
            <a:pPr marL="12700" marR="5715" algn="just"/>
            <a:endParaRPr sz="2200" dirty="0">
              <a:solidFill>
                <a:srgbClr val="FF0000"/>
              </a:solidFill>
              <a:latin typeface="Times New Roman"/>
              <a:cs typeface="Times New Roman"/>
            </a:endParaRPr>
          </a:p>
          <a:p>
            <a:pPr marL="12700" marR="5080" algn="just"/>
            <a:r>
              <a:rPr sz="2200" dirty="0">
                <a:solidFill>
                  <a:srgbClr val="2CA1BE"/>
                </a:solidFill>
                <a:latin typeface="Segoe UI Symbol"/>
                <a:cs typeface="Segoe UI Symbol"/>
              </a:rPr>
              <a:t>🞂​</a:t>
            </a:r>
            <a:r>
              <a:rPr sz="2200" spc="160" dirty="0">
                <a:solidFill>
                  <a:srgbClr val="2CA1BE"/>
                </a:solidFill>
                <a:latin typeface="Segoe UI Symbol"/>
                <a:cs typeface="Segoe UI Symbol"/>
              </a:rPr>
              <a:t> </a:t>
            </a:r>
            <a:r>
              <a:rPr sz="2200" dirty="0">
                <a:latin typeface="Times New Roman"/>
                <a:cs typeface="Times New Roman"/>
              </a:rPr>
              <a:t>Uyarma,</a:t>
            </a:r>
            <a:r>
              <a:rPr sz="2200" spc="355" dirty="0">
                <a:latin typeface="Times New Roman"/>
                <a:cs typeface="Times New Roman"/>
              </a:rPr>
              <a:t>   </a:t>
            </a:r>
            <a:r>
              <a:rPr sz="2200" dirty="0">
                <a:latin typeface="Times New Roman"/>
                <a:cs typeface="Times New Roman"/>
              </a:rPr>
              <a:t>kınama,</a:t>
            </a:r>
            <a:r>
              <a:rPr sz="2200" spc="350" dirty="0">
                <a:latin typeface="Times New Roman"/>
                <a:cs typeface="Times New Roman"/>
              </a:rPr>
              <a:t>   </a:t>
            </a:r>
            <a:r>
              <a:rPr sz="2200" dirty="0">
                <a:latin typeface="Times New Roman"/>
                <a:cs typeface="Times New Roman"/>
              </a:rPr>
              <a:t>aylıktan</a:t>
            </a:r>
            <a:r>
              <a:rPr sz="2200" spc="350" dirty="0">
                <a:latin typeface="Times New Roman"/>
                <a:cs typeface="Times New Roman"/>
              </a:rPr>
              <a:t>   </a:t>
            </a:r>
            <a:r>
              <a:rPr sz="2200" dirty="0">
                <a:latin typeface="Times New Roman"/>
                <a:cs typeface="Times New Roman"/>
              </a:rPr>
              <a:t>kesme</a:t>
            </a:r>
            <a:r>
              <a:rPr sz="2200" spc="350" dirty="0">
                <a:latin typeface="Times New Roman"/>
                <a:cs typeface="Times New Roman"/>
              </a:rPr>
              <a:t>   </a:t>
            </a:r>
            <a:r>
              <a:rPr sz="2200" dirty="0">
                <a:latin typeface="Times New Roman"/>
                <a:cs typeface="Times New Roman"/>
              </a:rPr>
              <a:t>ve</a:t>
            </a:r>
            <a:r>
              <a:rPr sz="2200" spc="350" dirty="0">
                <a:latin typeface="Times New Roman"/>
                <a:cs typeface="Times New Roman"/>
              </a:rPr>
              <a:t>   </a:t>
            </a:r>
            <a:r>
              <a:rPr sz="2200" spc="-10" dirty="0">
                <a:latin typeface="Times New Roman"/>
                <a:cs typeface="Times New Roman"/>
              </a:rPr>
              <a:t>kademe </a:t>
            </a:r>
            <a:r>
              <a:rPr sz="2200" dirty="0">
                <a:latin typeface="Times New Roman"/>
                <a:cs typeface="Times New Roman"/>
              </a:rPr>
              <a:t>ilerlemesinin</a:t>
            </a:r>
            <a:r>
              <a:rPr sz="2200" spc="-15" dirty="0">
                <a:latin typeface="Times New Roman"/>
                <a:cs typeface="Times New Roman"/>
              </a:rPr>
              <a:t> </a:t>
            </a:r>
            <a:r>
              <a:rPr sz="2200" dirty="0">
                <a:latin typeface="Times New Roman"/>
                <a:cs typeface="Times New Roman"/>
              </a:rPr>
              <a:t>durdurulması</a:t>
            </a:r>
            <a:r>
              <a:rPr sz="2200" spc="-20" dirty="0">
                <a:latin typeface="Times New Roman"/>
                <a:cs typeface="Times New Roman"/>
              </a:rPr>
              <a:t> </a:t>
            </a:r>
            <a:r>
              <a:rPr sz="2200" dirty="0">
                <a:latin typeface="Times New Roman"/>
                <a:cs typeface="Times New Roman"/>
              </a:rPr>
              <a:t>cezalarını</a:t>
            </a:r>
            <a:r>
              <a:rPr sz="2200" spc="-15" dirty="0">
                <a:latin typeface="Times New Roman"/>
                <a:cs typeface="Times New Roman"/>
              </a:rPr>
              <a:t> </a:t>
            </a:r>
            <a:r>
              <a:rPr sz="2200" dirty="0">
                <a:latin typeface="Times New Roman"/>
                <a:cs typeface="Times New Roman"/>
              </a:rPr>
              <a:t>gerektiren</a:t>
            </a:r>
            <a:r>
              <a:rPr sz="2200" spc="-15" dirty="0">
                <a:latin typeface="Times New Roman"/>
                <a:cs typeface="Times New Roman"/>
              </a:rPr>
              <a:t> </a:t>
            </a:r>
            <a:r>
              <a:rPr sz="2200" spc="-10" dirty="0">
                <a:latin typeface="Times New Roman"/>
                <a:cs typeface="Times New Roman"/>
              </a:rPr>
              <a:t>hâllerde </a:t>
            </a:r>
            <a:r>
              <a:rPr sz="2200" i="1" u="sng" dirty="0">
                <a:solidFill>
                  <a:srgbClr val="FF0000"/>
                </a:solidFill>
                <a:uFill>
                  <a:solidFill>
                    <a:srgbClr val="FF0000"/>
                  </a:solidFill>
                </a:uFill>
                <a:latin typeface="Times New Roman"/>
                <a:cs typeface="Times New Roman"/>
              </a:rPr>
              <a:t>1</a:t>
            </a:r>
            <a:r>
              <a:rPr sz="2200" i="1" u="sng" spc="-45" dirty="0">
                <a:solidFill>
                  <a:srgbClr val="FF0000"/>
                </a:solidFill>
                <a:uFill>
                  <a:solidFill>
                    <a:srgbClr val="FF0000"/>
                  </a:solidFill>
                </a:uFill>
                <a:latin typeface="Times New Roman"/>
                <a:cs typeface="Times New Roman"/>
              </a:rPr>
              <a:t> </a:t>
            </a:r>
            <a:r>
              <a:rPr sz="2200" i="1" u="sng" dirty="0">
                <a:solidFill>
                  <a:srgbClr val="FF0000"/>
                </a:solidFill>
                <a:uFill>
                  <a:solidFill>
                    <a:srgbClr val="FF0000"/>
                  </a:solidFill>
                </a:uFill>
                <a:latin typeface="Times New Roman"/>
                <a:cs typeface="Times New Roman"/>
              </a:rPr>
              <a:t>(Bir)</a:t>
            </a:r>
            <a:r>
              <a:rPr sz="2200" i="1" u="sng" spc="-25" dirty="0">
                <a:solidFill>
                  <a:srgbClr val="FF0000"/>
                </a:solidFill>
                <a:uFill>
                  <a:solidFill>
                    <a:srgbClr val="FF0000"/>
                  </a:solidFill>
                </a:uFill>
                <a:latin typeface="Times New Roman"/>
                <a:cs typeface="Times New Roman"/>
              </a:rPr>
              <a:t> ay,</a:t>
            </a:r>
            <a:endParaRPr lang="tr-TR" sz="2200" i="1" u="sng" spc="-25" dirty="0">
              <a:solidFill>
                <a:srgbClr val="FF0000"/>
              </a:solidFill>
              <a:uFill>
                <a:solidFill>
                  <a:srgbClr val="FF0000"/>
                </a:solidFill>
              </a:uFill>
              <a:latin typeface="Times New Roman"/>
              <a:cs typeface="Times New Roman"/>
            </a:endParaRPr>
          </a:p>
          <a:p>
            <a:pPr marL="12700" marR="5080" algn="just"/>
            <a:endParaRPr sz="2200" dirty="0">
              <a:latin typeface="Times New Roman"/>
              <a:cs typeface="Times New Roman"/>
            </a:endParaRPr>
          </a:p>
          <a:p>
            <a:pPr marL="12700" marR="5715" algn="just"/>
            <a:r>
              <a:rPr sz="2200" dirty="0">
                <a:solidFill>
                  <a:srgbClr val="2CA1BE"/>
                </a:solidFill>
                <a:latin typeface="Segoe UI Symbol"/>
                <a:cs typeface="Segoe UI Symbol"/>
              </a:rPr>
              <a:t>🞂​</a:t>
            </a:r>
            <a:r>
              <a:rPr sz="2200" spc="150" dirty="0">
                <a:solidFill>
                  <a:srgbClr val="2CA1BE"/>
                </a:solidFill>
                <a:latin typeface="Segoe UI Symbol"/>
                <a:cs typeface="Segoe UI Symbol"/>
              </a:rPr>
              <a:t> </a:t>
            </a:r>
            <a:r>
              <a:rPr sz="2200" dirty="0">
                <a:latin typeface="Times New Roman"/>
                <a:cs typeface="Times New Roman"/>
              </a:rPr>
              <a:t>Devlet</a:t>
            </a:r>
            <a:r>
              <a:rPr sz="2200" spc="135" dirty="0">
                <a:latin typeface="Times New Roman"/>
                <a:cs typeface="Times New Roman"/>
              </a:rPr>
              <a:t>  </a:t>
            </a:r>
            <a:r>
              <a:rPr sz="2200" dirty="0">
                <a:latin typeface="Times New Roman"/>
                <a:cs typeface="Times New Roman"/>
              </a:rPr>
              <a:t>memurluğundan</a:t>
            </a:r>
            <a:r>
              <a:rPr sz="2200" spc="140" dirty="0">
                <a:latin typeface="Times New Roman"/>
                <a:cs typeface="Times New Roman"/>
              </a:rPr>
              <a:t>  </a:t>
            </a:r>
            <a:r>
              <a:rPr sz="2200" dirty="0">
                <a:latin typeface="Times New Roman"/>
                <a:cs typeface="Times New Roman"/>
              </a:rPr>
              <a:t>çıkarma</a:t>
            </a:r>
            <a:r>
              <a:rPr sz="2200" spc="135" dirty="0">
                <a:latin typeface="Times New Roman"/>
                <a:cs typeface="Times New Roman"/>
              </a:rPr>
              <a:t>  </a:t>
            </a:r>
            <a:r>
              <a:rPr sz="2200" dirty="0">
                <a:latin typeface="Times New Roman"/>
                <a:cs typeface="Times New Roman"/>
              </a:rPr>
              <a:t>cezasını</a:t>
            </a:r>
            <a:r>
              <a:rPr sz="2200" spc="125" dirty="0">
                <a:latin typeface="Times New Roman"/>
                <a:cs typeface="Times New Roman"/>
              </a:rPr>
              <a:t>  </a:t>
            </a:r>
            <a:r>
              <a:rPr sz="2200" spc="-10" dirty="0">
                <a:latin typeface="Times New Roman"/>
                <a:cs typeface="Times New Roman"/>
              </a:rPr>
              <a:t>gerektiren </a:t>
            </a:r>
            <a:r>
              <a:rPr sz="2200" dirty="0">
                <a:latin typeface="Times New Roman"/>
                <a:cs typeface="Times New Roman"/>
              </a:rPr>
              <a:t>hâllerde</a:t>
            </a:r>
            <a:r>
              <a:rPr sz="2200" spc="-20" dirty="0">
                <a:latin typeface="Times New Roman"/>
                <a:cs typeface="Times New Roman"/>
              </a:rPr>
              <a:t> </a:t>
            </a:r>
            <a:r>
              <a:rPr sz="2200" dirty="0">
                <a:latin typeface="Times New Roman"/>
                <a:cs typeface="Times New Roman"/>
              </a:rPr>
              <a:t>ise</a:t>
            </a:r>
            <a:r>
              <a:rPr sz="2200" spc="-10" dirty="0">
                <a:latin typeface="Times New Roman"/>
                <a:cs typeface="Times New Roman"/>
              </a:rPr>
              <a:t> </a:t>
            </a:r>
            <a:r>
              <a:rPr sz="2200" i="1" u="sng" dirty="0">
                <a:solidFill>
                  <a:srgbClr val="FF0000"/>
                </a:solidFill>
                <a:uFill>
                  <a:solidFill>
                    <a:srgbClr val="FF0000"/>
                  </a:solidFill>
                </a:uFill>
                <a:latin typeface="Times New Roman"/>
                <a:cs typeface="Times New Roman"/>
              </a:rPr>
              <a:t>6</a:t>
            </a:r>
            <a:r>
              <a:rPr sz="2200" i="1" u="sng" spc="-5" dirty="0">
                <a:solidFill>
                  <a:srgbClr val="FF0000"/>
                </a:solidFill>
                <a:uFill>
                  <a:solidFill>
                    <a:srgbClr val="FF0000"/>
                  </a:solidFill>
                </a:uFill>
                <a:latin typeface="Times New Roman"/>
                <a:cs typeface="Times New Roman"/>
              </a:rPr>
              <a:t> </a:t>
            </a:r>
            <a:r>
              <a:rPr sz="2200" i="1" u="sng" dirty="0">
                <a:solidFill>
                  <a:srgbClr val="FF0000"/>
                </a:solidFill>
                <a:uFill>
                  <a:solidFill>
                    <a:srgbClr val="FF0000"/>
                  </a:solidFill>
                </a:uFill>
                <a:latin typeface="Times New Roman"/>
                <a:cs typeface="Times New Roman"/>
              </a:rPr>
              <a:t>(Altı)</a:t>
            </a:r>
            <a:r>
              <a:rPr sz="2200" i="1" u="sng" spc="5" dirty="0">
                <a:solidFill>
                  <a:srgbClr val="FF0000"/>
                </a:solidFill>
                <a:uFill>
                  <a:solidFill>
                    <a:srgbClr val="FF0000"/>
                  </a:solidFill>
                </a:uFill>
                <a:latin typeface="Times New Roman"/>
                <a:cs typeface="Times New Roman"/>
              </a:rPr>
              <a:t> </a:t>
            </a:r>
            <a:r>
              <a:rPr sz="2200" i="1" u="sng" spc="-25" dirty="0">
                <a:solidFill>
                  <a:srgbClr val="FF0000"/>
                </a:solidFill>
                <a:uFill>
                  <a:solidFill>
                    <a:srgbClr val="FF0000"/>
                  </a:solidFill>
                </a:uFill>
                <a:latin typeface="Times New Roman"/>
                <a:cs typeface="Times New Roman"/>
              </a:rPr>
              <a:t>ay,</a:t>
            </a:r>
            <a:r>
              <a:rPr lang="tr-TR" sz="2200" i="1" spc="-25" dirty="0">
                <a:solidFill>
                  <a:srgbClr val="FF0000"/>
                </a:solidFill>
                <a:uFill>
                  <a:solidFill>
                    <a:srgbClr val="FF0000"/>
                  </a:solidFill>
                </a:uFill>
                <a:latin typeface="Times New Roman"/>
                <a:cs typeface="Times New Roman"/>
              </a:rPr>
              <a:t> </a:t>
            </a:r>
            <a:r>
              <a:rPr sz="2200" dirty="0" err="1">
                <a:latin typeface="Times New Roman"/>
                <a:cs typeface="Times New Roman"/>
              </a:rPr>
              <a:t>içinde</a:t>
            </a:r>
            <a:r>
              <a:rPr sz="2200" spc="95" dirty="0">
                <a:latin typeface="Times New Roman"/>
                <a:cs typeface="Times New Roman"/>
              </a:rPr>
              <a:t> </a:t>
            </a:r>
            <a:r>
              <a:rPr sz="2200" dirty="0">
                <a:latin typeface="Times New Roman"/>
                <a:cs typeface="Times New Roman"/>
              </a:rPr>
              <a:t>disiplin</a:t>
            </a:r>
            <a:r>
              <a:rPr sz="2200" spc="95" dirty="0">
                <a:latin typeface="Times New Roman"/>
                <a:cs typeface="Times New Roman"/>
              </a:rPr>
              <a:t> </a:t>
            </a:r>
            <a:r>
              <a:rPr sz="2200" dirty="0">
                <a:latin typeface="Times New Roman"/>
                <a:cs typeface="Times New Roman"/>
              </a:rPr>
              <a:t>soruşturmasına</a:t>
            </a:r>
            <a:r>
              <a:rPr sz="2200" spc="75" dirty="0">
                <a:latin typeface="Times New Roman"/>
                <a:cs typeface="Times New Roman"/>
              </a:rPr>
              <a:t> </a:t>
            </a:r>
            <a:r>
              <a:rPr sz="2200" dirty="0">
                <a:latin typeface="Times New Roman"/>
                <a:cs typeface="Times New Roman"/>
              </a:rPr>
              <a:t>başlanmadığı</a:t>
            </a:r>
            <a:r>
              <a:rPr sz="2200" spc="105" dirty="0">
                <a:latin typeface="Times New Roman"/>
                <a:cs typeface="Times New Roman"/>
              </a:rPr>
              <a:t> </a:t>
            </a:r>
            <a:r>
              <a:rPr sz="2200" spc="-10" dirty="0">
                <a:latin typeface="Times New Roman"/>
                <a:cs typeface="Times New Roman"/>
              </a:rPr>
              <a:t>takdirde </a:t>
            </a:r>
            <a:r>
              <a:rPr sz="2200" dirty="0">
                <a:latin typeface="Times New Roman"/>
                <a:cs typeface="Times New Roman"/>
              </a:rPr>
              <a:t>disiplin</a:t>
            </a:r>
            <a:r>
              <a:rPr sz="2200" spc="-60" dirty="0">
                <a:latin typeface="Times New Roman"/>
                <a:cs typeface="Times New Roman"/>
              </a:rPr>
              <a:t> </a:t>
            </a:r>
            <a:r>
              <a:rPr sz="2200" dirty="0">
                <a:latin typeface="Times New Roman"/>
                <a:cs typeface="Times New Roman"/>
              </a:rPr>
              <a:t>cezası</a:t>
            </a:r>
            <a:r>
              <a:rPr sz="2200" spc="-35" dirty="0">
                <a:latin typeface="Times New Roman"/>
                <a:cs typeface="Times New Roman"/>
              </a:rPr>
              <a:t> </a:t>
            </a:r>
            <a:r>
              <a:rPr sz="2200" dirty="0">
                <a:latin typeface="Times New Roman"/>
                <a:cs typeface="Times New Roman"/>
              </a:rPr>
              <a:t>verme</a:t>
            </a:r>
            <a:r>
              <a:rPr sz="2200" spc="-20" dirty="0">
                <a:latin typeface="Times New Roman"/>
                <a:cs typeface="Times New Roman"/>
              </a:rPr>
              <a:t> </a:t>
            </a:r>
            <a:r>
              <a:rPr sz="2200" dirty="0">
                <a:latin typeface="Times New Roman"/>
                <a:cs typeface="Times New Roman"/>
              </a:rPr>
              <a:t>yetkisi</a:t>
            </a:r>
            <a:r>
              <a:rPr sz="2200" spc="-55" dirty="0">
                <a:latin typeface="Times New Roman"/>
                <a:cs typeface="Times New Roman"/>
              </a:rPr>
              <a:t> </a:t>
            </a:r>
            <a:r>
              <a:rPr sz="2200" dirty="0">
                <a:latin typeface="Times New Roman"/>
                <a:cs typeface="Times New Roman"/>
              </a:rPr>
              <a:t>zamanaşımına</a:t>
            </a:r>
            <a:r>
              <a:rPr sz="2200" spc="-15" dirty="0">
                <a:latin typeface="Times New Roman"/>
                <a:cs typeface="Times New Roman"/>
              </a:rPr>
              <a:t> </a:t>
            </a:r>
            <a:r>
              <a:rPr sz="2200" spc="-10" dirty="0">
                <a:latin typeface="Times New Roman"/>
                <a:cs typeface="Times New Roman"/>
              </a:rPr>
              <a:t>uğrar.</a:t>
            </a:r>
            <a:endParaRPr sz="2200" dirty="0">
              <a:latin typeface="Times New Roman"/>
              <a:cs typeface="Times New Roman"/>
            </a:endParaRPr>
          </a:p>
        </p:txBody>
      </p:sp>
      <p:sp>
        <p:nvSpPr>
          <p:cNvPr id="5" name="object 5"/>
          <p:cNvSpPr txBox="1"/>
          <p:nvPr/>
        </p:nvSpPr>
        <p:spPr>
          <a:xfrm>
            <a:off x="8770111" y="6561531"/>
            <a:ext cx="165735" cy="166071"/>
          </a:xfrm>
          <a:prstGeom prst="rect">
            <a:avLst/>
          </a:prstGeom>
        </p:spPr>
        <p:txBody>
          <a:bodyPr vert="horz" wrap="square" lIns="0" tIns="12065" rIns="0" bIns="0" rtlCol="0">
            <a:spAutoFit/>
          </a:bodyPr>
          <a:lstStyle/>
          <a:p>
            <a:pPr marL="12700">
              <a:lnSpc>
                <a:spcPct val="100000"/>
              </a:lnSpc>
              <a:spcBef>
                <a:spcPts val="95"/>
              </a:spcBef>
            </a:pPr>
            <a:r>
              <a:rPr sz="1000" spc="-25" dirty="0">
                <a:latin typeface="Arial"/>
                <a:cs typeface="Arial"/>
              </a:rPr>
              <a:t>1</a:t>
            </a:r>
            <a:r>
              <a:rPr lang="tr-TR" sz="1000" spc="-25" dirty="0">
                <a:latin typeface="Arial"/>
                <a:cs typeface="Arial"/>
              </a:rPr>
              <a:t>3</a:t>
            </a:r>
            <a:endParaRPr sz="1000" dirty="0">
              <a:latin typeface="Arial"/>
              <a:cs typeface="Arial"/>
            </a:endParaRPr>
          </a:p>
        </p:txBody>
      </p:sp>
      <p:pic>
        <p:nvPicPr>
          <p:cNvPr id="8"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0000" y="1620000"/>
            <a:ext cx="7986573" cy="4848507"/>
          </a:xfrm>
          <a:prstGeom prst="rect">
            <a:avLst/>
          </a:prstGeom>
        </p:spPr>
        <p:txBody>
          <a:bodyPr vert="horz" wrap="square" lIns="0" tIns="12700" rIns="0" bIns="0" rtlCol="0">
            <a:spAutoFit/>
          </a:bodyPr>
          <a:lstStyle/>
          <a:p>
            <a:pPr marL="12700" marR="5715" algn="just">
              <a:lnSpc>
                <a:spcPct val="114999"/>
              </a:lnSpc>
              <a:spcBef>
                <a:spcPts val="100"/>
              </a:spcBef>
            </a:pPr>
            <a:r>
              <a:rPr lang="tr-TR" sz="2800" i="1" u="sng" spc="-10" dirty="0">
                <a:solidFill>
                  <a:srgbClr val="FF0000"/>
                </a:solidFill>
                <a:latin typeface="Times New Roman" panose="02020603050405020304" pitchFamily="18" charset="0"/>
                <a:cs typeface="Times New Roman" panose="02020603050405020304" pitchFamily="18" charset="0"/>
              </a:rPr>
              <a:t>Karar Verme</a:t>
            </a:r>
            <a:r>
              <a:rPr lang="tr-TR" sz="2800" i="1" u="sng" spc="-50" dirty="0">
                <a:solidFill>
                  <a:srgbClr val="FF0000"/>
                </a:solidFill>
                <a:latin typeface="Times New Roman" panose="02020603050405020304" pitchFamily="18" charset="0"/>
                <a:cs typeface="Times New Roman" panose="02020603050405020304" pitchFamily="18" charset="0"/>
              </a:rPr>
              <a:t> </a:t>
            </a:r>
            <a:r>
              <a:rPr lang="tr-TR" sz="2800" i="1" u="sng" spc="-10" dirty="0">
                <a:solidFill>
                  <a:srgbClr val="FF0000"/>
                </a:solidFill>
                <a:latin typeface="Times New Roman" panose="02020603050405020304" pitchFamily="18" charset="0"/>
                <a:cs typeface="Times New Roman" panose="02020603050405020304" pitchFamily="18" charset="0"/>
              </a:rPr>
              <a:t>Zamanaşımı</a:t>
            </a:r>
            <a:endParaRPr lang="tr-TR" sz="2800" i="1" u="sng" dirty="0">
              <a:solidFill>
                <a:srgbClr val="2CA1BE"/>
              </a:solidFill>
              <a:latin typeface="Times New Roman" panose="02020603050405020304" pitchFamily="18" charset="0"/>
              <a:cs typeface="Times New Roman" panose="02020603050405020304" pitchFamily="18" charset="0"/>
            </a:endParaRPr>
          </a:p>
          <a:p>
            <a:pPr marL="12700" marR="5080" algn="just"/>
            <a:r>
              <a:rPr sz="2000" dirty="0">
                <a:solidFill>
                  <a:srgbClr val="2CA1BE"/>
                </a:solidFill>
                <a:latin typeface="Segoe UI Symbol"/>
                <a:cs typeface="Segoe UI Symbol"/>
              </a:rPr>
              <a:t>🞂​</a:t>
            </a:r>
            <a:r>
              <a:rPr sz="2000" spc="150" dirty="0">
                <a:solidFill>
                  <a:srgbClr val="2CA1BE"/>
                </a:solidFill>
                <a:latin typeface="Segoe UI Symbol"/>
                <a:cs typeface="Segoe UI Symbol"/>
              </a:rPr>
              <a:t> </a:t>
            </a:r>
            <a:r>
              <a:rPr lang="tr-TR" sz="2200" dirty="0">
                <a:latin typeface="Times New Roman"/>
                <a:cs typeface="Times New Roman"/>
              </a:rPr>
              <a:t>657</a:t>
            </a:r>
            <a:r>
              <a:rPr lang="tr-TR" sz="2200" spc="400" dirty="0">
                <a:latin typeface="Times New Roman"/>
                <a:cs typeface="Times New Roman"/>
              </a:rPr>
              <a:t>  </a:t>
            </a:r>
            <a:r>
              <a:rPr lang="tr-TR" sz="2200" dirty="0">
                <a:latin typeface="Times New Roman"/>
                <a:cs typeface="Times New Roman"/>
              </a:rPr>
              <a:t>sayılı</a:t>
            </a:r>
            <a:r>
              <a:rPr lang="tr-TR" sz="2200" spc="405" dirty="0">
                <a:latin typeface="Times New Roman"/>
                <a:cs typeface="Times New Roman"/>
              </a:rPr>
              <a:t>  </a:t>
            </a:r>
            <a:r>
              <a:rPr lang="tr-TR" sz="2200" dirty="0">
                <a:latin typeface="Times New Roman"/>
                <a:cs typeface="Times New Roman"/>
              </a:rPr>
              <a:t>Devlet</a:t>
            </a:r>
            <a:r>
              <a:rPr lang="tr-TR" sz="2200" spc="395" dirty="0">
                <a:latin typeface="Times New Roman"/>
                <a:cs typeface="Times New Roman"/>
              </a:rPr>
              <a:t>  </a:t>
            </a:r>
            <a:r>
              <a:rPr lang="tr-TR" sz="2200" dirty="0">
                <a:latin typeface="Times New Roman"/>
                <a:cs typeface="Times New Roman"/>
              </a:rPr>
              <a:t>Memurları</a:t>
            </a:r>
            <a:r>
              <a:rPr lang="tr-TR" sz="2200" spc="400" dirty="0">
                <a:latin typeface="Times New Roman"/>
                <a:cs typeface="Times New Roman"/>
              </a:rPr>
              <a:t>  </a:t>
            </a:r>
            <a:r>
              <a:rPr lang="tr-TR" sz="2200" dirty="0">
                <a:latin typeface="Times New Roman"/>
                <a:cs typeface="Times New Roman"/>
              </a:rPr>
              <a:t>Kanunu'nun</a:t>
            </a:r>
            <a:r>
              <a:rPr lang="tr-TR" sz="2200" spc="409" dirty="0">
                <a:latin typeface="Times New Roman"/>
                <a:cs typeface="Times New Roman"/>
              </a:rPr>
              <a:t>  </a:t>
            </a:r>
            <a:r>
              <a:rPr lang="tr-TR" sz="2200" dirty="0">
                <a:latin typeface="Times New Roman"/>
                <a:cs typeface="Times New Roman"/>
              </a:rPr>
              <a:t>127</a:t>
            </a:r>
            <a:r>
              <a:rPr lang="tr-TR" sz="2200" spc="405" dirty="0">
                <a:latin typeface="Times New Roman"/>
                <a:cs typeface="Times New Roman"/>
              </a:rPr>
              <a:t>  </a:t>
            </a:r>
            <a:r>
              <a:rPr lang="tr-TR" sz="2200" spc="-20" dirty="0">
                <a:latin typeface="Times New Roman"/>
                <a:cs typeface="Times New Roman"/>
              </a:rPr>
              <a:t>inci </a:t>
            </a:r>
            <a:r>
              <a:rPr lang="tr-TR" sz="2200" dirty="0">
                <a:latin typeface="Times New Roman"/>
                <a:cs typeface="Times New Roman"/>
              </a:rPr>
              <a:t>maddesinin</a:t>
            </a:r>
            <a:r>
              <a:rPr lang="tr-TR" sz="2200" spc="305" dirty="0">
                <a:latin typeface="Times New Roman"/>
                <a:cs typeface="Times New Roman"/>
              </a:rPr>
              <a:t>  </a:t>
            </a:r>
            <a:r>
              <a:rPr lang="tr-TR" sz="2200" dirty="0">
                <a:latin typeface="Times New Roman"/>
                <a:cs typeface="Times New Roman"/>
              </a:rPr>
              <a:t>2</a:t>
            </a:r>
            <a:r>
              <a:rPr lang="tr-TR" sz="2200" spc="310" dirty="0">
                <a:latin typeface="Times New Roman"/>
                <a:cs typeface="Times New Roman"/>
              </a:rPr>
              <a:t>  </a:t>
            </a:r>
            <a:r>
              <a:rPr lang="tr-TR" sz="2200" dirty="0" err="1">
                <a:latin typeface="Times New Roman"/>
                <a:cs typeface="Times New Roman"/>
              </a:rPr>
              <a:t>nci</a:t>
            </a:r>
            <a:r>
              <a:rPr lang="tr-TR" sz="2200" spc="300" dirty="0">
                <a:latin typeface="Times New Roman"/>
                <a:cs typeface="Times New Roman"/>
              </a:rPr>
              <a:t>  </a:t>
            </a:r>
            <a:r>
              <a:rPr lang="tr-TR" sz="2200" dirty="0">
                <a:latin typeface="Times New Roman"/>
                <a:cs typeface="Times New Roman"/>
              </a:rPr>
              <a:t>fıkrası</a:t>
            </a:r>
            <a:r>
              <a:rPr lang="tr-TR" sz="2200" spc="305" dirty="0">
                <a:latin typeface="Times New Roman"/>
                <a:cs typeface="Times New Roman"/>
              </a:rPr>
              <a:t>  </a:t>
            </a:r>
            <a:r>
              <a:rPr lang="tr-TR" sz="2200" dirty="0">
                <a:latin typeface="Times New Roman"/>
                <a:cs typeface="Times New Roman"/>
              </a:rPr>
              <a:t>uyarınca,</a:t>
            </a:r>
            <a:r>
              <a:rPr lang="tr-TR" sz="2200" spc="305" dirty="0">
                <a:latin typeface="Times New Roman"/>
                <a:cs typeface="Times New Roman"/>
              </a:rPr>
              <a:t>  </a:t>
            </a:r>
            <a:r>
              <a:rPr lang="tr-TR" sz="2200" i="1" dirty="0">
                <a:solidFill>
                  <a:srgbClr val="FF0000"/>
                </a:solidFill>
                <a:latin typeface="Times New Roman"/>
                <a:cs typeface="Times New Roman"/>
              </a:rPr>
              <a:t>disiplin</a:t>
            </a:r>
            <a:r>
              <a:rPr lang="tr-TR" sz="2200" i="1" spc="305" dirty="0">
                <a:solidFill>
                  <a:srgbClr val="FF0000"/>
                </a:solidFill>
                <a:latin typeface="Times New Roman"/>
                <a:cs typeface="Times New Roman"/>
              </a:rPr>
              <a:t>  </a:t>
            </a:r>
            <a:r>
              <a:rPr lang="tr-TR" sz="2200" i="1" spc="-10" dirty="0">
                <a:solidFill>
                  <a:srgbClr val="FF0000"/>
                </a:solidFill>
                <a:latin typeface="Times New Roman"/>
                <a:cs typeface="Times New Roman"/>
              </a:rPr>
              <a:t>cezasını </a:t>
            </a:r>
            <a:r>
              <a:rPr lang="tr-TR" sz="2200" i="1" dirty="0">
                <a:solidFill>
                  <a:srgbClr val="FF0000"/>
                </a:solidFill>
                <a:latin typeface="Times New Roman"/>
                <a:cs typeface="Times New Roman"/>
              </a:rPr>
              <a:t>gerektiren</a:t>
            </a:r>
            <a:r>
              <a:rPr lang="tr-TR" sz="2200" i="1" spc="530" dirty="0">
                <a:solidFill>
                  <a:srgbClr val="FF0000"/>
                </a:solidFill>
                <a:latin typeface="Times New Roman"/>
                <a:cs typeface="Times New Roman"/>
              </a:rPr>
              <a:t> </a:t>
            </a:r>
            <a:r>
              <a:rPr lang="tr-TR" sz="2200" i="1" dirty="0">
                <a:solidFill>
                  <a:srgbClr val="FF0000"/>
                </a:solidFill>
                <a:latin typeface="Times New Roman"/>
                <a:cs typeface="Times New Roman"/>
              </a:rPr>
              <a:t>fiil</a:t>
            </a:r>
            <a:r>
              <a:rPr lang="tr-TR" sz="2200" i="1" spc="545" dirty="0">
                <a:solidFill>
                  <a:srgbClr val="FF0000"/>
                </a:solidFill>
                <a:latin typeface="Times New Roman"/>
                <a:cs typeface="Times New Roman"/>
              </a:rPr>
              <a:t> </a:t>
            </a:r>
            <a:r>
              <a:rPr lang="tr-TR" sz="2200" i="1" dirty="0">
                <a:solidFill>
                  <a:srgbClr val="FF0000"/>
                </a:solidFill>
                <a:latin typeface="Times New Roman"/>
                <a:cs typeface="Times New Roman"/>
              </a:rPr>
              <a:t>ve</a:t>
            </a:r>
            <a:r>
              <a:rPr lang="tr-TR" sz="2200" i="1" spc="530" dirty="0">
                <a:solidFill>
                  <a:srgbClr val="FF0000"/>
                </a:solidFill>
                <a:latin typeface="Times New Roman"/>
                <a:cs typeface="Times New Roman"/>
              </a:rPr>
              <a:t> </a:t>
            </a:r>
            <a:r>
              <a:rPr lang="tr-TR" sz="2200" i="1" dirty="0">
                <a:solidFill>
                  <a:srgbClr val="FF0000"/>
                </a:solidFill>
                <a:latin typeface="Times New Roman"/>
                <a:cs typeface="Times New Roman"/>
              </a:rPr>
              <a:t>hâllerin</a:t>
            </a:r>
            <a:r>
              <a:rPr lang="tr-TR" sz="2200" i="1" spc="560" dirty="0">
                <a:solidFill>
                  <a:srgbClr val="FF0000"/>
                </a:solidFill>
                <a:latin typeface="Times New Roman"/>
                <a:cs typeface="Times New Roman"/>
              </a:rPr>
              <a:t> </a:t>
            </a:r>
            <a:r>
              <a:rPr lang="tr-TR" sz="2200" i="1" dirty="0">
                <a:solidFill>
                  <a:srgbClr val="FF0000"/>
                </a:solidFill>
                <a:latin typeface="Times New Roman"/>
                <a:cs typeface="Times New Roman"/>
              </a:rPr>
              <a:t>işlendiği</a:t>
            </a:r>
            <a:r>
              <a:rPr lang="tr-TR" sz="2200" i="1" spc="545" dirty="0">
                <a:solidFill>
                  <a:srgbClr val="FF0000"/>
                </a:solidFill>
                <a:latin typeface="Times New Roman"/>
                <a:cs typeface="Times New Roman"/>
              </a:rPr>
              <a:t> </a:t>
            </a:r>
            <a:r>
              <a:rPr lang="tr-TR" sz="2200" i="1" dirty="0">
                <a:solidFill>
                  <a:srgbClr val="FF0000"/>
                </a:solidFill>
                <a:latin typeface="Times New Roman"/>
                <a:cs typeface="Times New Roman"/>
              </a:rPr>
              <a:t>tarihten</a:t>
            </a:r>
            <a:r>
              <a:rPr lang="tr-TR" sz="2200" i="1" spc="540" dirty="0">
                <a:solidFill>
                  <a:srgbClr val="FF0000"/>
                </a:solidFill>
                <a:latin typeface="Times New Roman"/>
                <a:cs typeface="Times New Roman"/>
              </a:rPr>
              <a:t> </a:t>
            </a:r>
            <a:r>
              <a:rPr lang="tr-TR" sz="2200" i="1" dirty="0">
                <a:solidFill>
                  <a:srgbClr val="FF0000"/>
                </a:solidFill>
                <a:latin typeface="Times New Roman"/>
                <a:cs typeface="Times New Roman"/>
              </a:rPr>
              <a:t>itibaren</a:t>
            </a:r>
            <a:r>
              <a:rPr lang="tr-TR" sz="2200" b="1" i="1" spc="545" dirty="0">
                <a:latin typeface="Times New Roman"/>
                <a:cs typeface="Times New Roman"/>
              </a:rPr>
              <a:t> </a:t>
            </a:r>
            <a:r>
              <a:rPr lang="tr-TR" sz="2200" b="1" i="1" spc="-50" dirty="0">
                <a:solidFill>
                  <a:srgbClr val="FF0000"/>
                </a:solidFill>
                <a:latin typeface="Times New Roman"/>
                <a:cs typeface="Times New Roman"/>
              </a:rPr>
              <a:t>2 </a:t>
            </a:r>
            <a:r>
              <a:rPr lang="tr-TR" sz="2200" b="1" i="1" dirty="0">
                <a:solidFill>
                  <a:srgbClr val="FF0000"/>
                </a:solidFill>
                <a:latin typeface="Times New Roman"/>
                <a:cs typeface="Times New Roman"/>
              </a:rPr>
              <a:t>(İki)</a:t>
            </a:r>
            <a:r>
              <a:rPr lang="tr-TR" sz="2200" b="1" i="1" spc="-25" dirty="0">
                <a:solidFill>
                  <a:srgbClr val="FF0000"/>
                </a:solidFill>
                <a:latin typeface="Times New Roman"/>
                <a:cs typeface="Times New Roman"/>
              </a:rPr>
              <a:t> </a:t>
            </a:r>
            <a:r>
              <a:rPr lang="tr-TR" sz="2200" b="1" i="1" dirty="0">
                <a:solidFill>
                  <a:srgbClr val="FF0000"/>
                </a:solidFill>
                <a:latin typeface="Times New Roman"/>
                <a:cs typeface="Times New Roman"/>
              </a:rPr>
              <a:t>yıl</a:t>
            </a:r>
            <a:r>
              <a:rPr lang="tr-TR" sz="2200" b="1" i="1" spc="-20" dirty="0">
                <a:solidFill>
                  <a:srgbClr val="FF0000"/>
                </a:solidFill>
                <a:latin typeface="Times New Roman"/>
                <a:cs typeface="Times New Roman"/>
              </a:rPr>
              <a:t> </a:t>
            </a:r>
            <a:r>
              <a:rPr lang="tr-TR" sz="2200" dirty="0">
                <a:latin typeface="Times New Roman"/>
                <a:cs typeface="Times New Roman"/>
              </a:rPr>
              <a:t>geçtikten</a:t>
            </a:r>
            <a:r>
              <a:rPr lang="tr-TR" sz="2200" spc="-30" dirty="0">
                <a:latin typeface="Times New Roman"/>
                <a:cs typeface="Times New Roman"/>
              </a:rPr>
              <a:t> </a:t>
            </a:r>
            <a:r>
              <a:rPr lang="tr-TR" sz="2200" dirty="0">
                <a:latin typeface="Times New Roman"/>
                <a:cs typeface="Times New Roman"/>
              </a:rPr>
              <a:t>sonra</a:t>
            </a:r>
            <a:r>
              <a:rPr lang="tr-TR" sz="2200" spc="-35" dirty="0">
                <a:latin typeface="Times New Roman"/>
                <a:cs typeface="Times New Roman"/>
              </a:rPr>
              <a:t> </a:t>
            </a:r>
            <a:r>
              <a:rPr lang="tr-TR" sz="2200" dirty="0">
                <a:latin typeface="Times New Roman"/>
                <a:cs typeface="Times New Roman"/>
              </a:rPr>
              <a:t>disiplin</a:t>
            </a:r>
            <a:r>
              <a:rPr lang="tr-TR" sz="2200" spc="-40" dirty="0">
                <a:latin typeface="Times New Roman"/>
                <a:cs typeface="Times New Roman"/>
              </a:rPr>
              <a:t> </a:t>
            </a:r>
            <a:r>
              <a:rPr lang="tr-TR" sz="2200" dirty="0">
                <a:latin typeface="Times New Roman"/>
                <a:cs typeface="Times New Roman"/>
              </a:rPr>
              <a:t>cezası</a:t>
            </a:r>
            <a:r>
              <a:rPr lang="tr-TR" sz="2200" spc="-10" dirty="0">
                <a:latin typeface="Times New Roman"/>
                <a:cs typeface="Times New Roman"/>
              </a:rPr>
              <a:t> verilemez.</a:t>
            </a:r>
            <a:endParaRPr lang="tr-TR" sz="2200" dirty="0">
              <a:solidFill>
                <a:srgbClr val="FF0000"/>
              </a:solidFill>
              <a:latin typeface="Times New Roman"/>
              <a:cs typeface="Times New Roman"/>
            </a:endParaRPr>
          </a:p>
          <a:p>
            <a:pPr marL="12700" marR="5080" algn="just"/>
            <a:endParaRPr lang="tr-TR" sz="2200" spc="-10" dirty="0">
              <a:solidFill>
                <a:srgbClr val="FF0000"/>
              </a:solidFill>
              <a:latin typeface="Times New Roman"/>
              <a:cs typeface="Times New Roman"/>
            </a:endParaRPr>
          </a:p>
          <a:p>
            <a:pPr marL="12700" marR="5080" algn="just">
              <a:lnSpc>
                <a:spcPct val="114999"/>
              </a:lnSpc>
              <a:spcBef>
                <a:spcPts val="95"/>
              </a:spcBef>
            </a:pPr>
            <a:r>
              <a:rPr lang="tr-TR" sz="2200" spc="-10" dirty="0">
                <a:latin typeface="Times New Roman"/>
                <a:cs typeface="Times New Roman"/>
              </a:rPr>
              <a:t>Yukarıda belirtilen</a:t>
            </a:r>
            <a:r>
              <a:rPr lang="tr-TR" sz="2200" dirty="0">
                <a:latin typeface="Times New Roman"/>
                <a:cs typeface="Times New Roman"/>
              </a:rPr>
              <a:t> </a:t>
            </a:r>
            <a:r>
              <a:rPr lang="tr-TR" sz="2200" spc="-10" dirty="0">
                <a:latin typeface="Times New Roman"/>
                <a:cs typeface="Times New Roman"/>
              </a:rPr>
              <a:t>süreler dışında </a:t>
            </a:r>
            <a:r>
              <a:rPr lang="tr-TR" sz="2200" spc="-25" dirty="0">
                <a:latin typeface="Times New Roman"/>
                <a:cs typeface="Times New Roman"/>
              </a:rPr>
              <a:t>657</a:t>
            </a:r>
            <a:r>
              <a:rPr lang="tr-TR" sz="2200" dirty="0">
                <a:latin typeface="Times New Roman"/>
                <a:cs typeface="Times New Roman"/>
              </a:rPr>
              <a:t> </a:t>
            </a:r>
            <a:r>
              <a:rPr lang="tr-TR" sz="2200" spc="-10" dirty="0">
                <a:latin typeface="Times New Roman"/>
                <a:cs typeface="Times New Roman"/>
              </a:rPr>
              <a:t>sayılı</a:t>
            </a:r>
            <a:r>
              <a:rPr lang="tr-TR" sz="2200" dirty="0">
                <a:latin typeface="Times New Roman"/>
                <a:cs typeface="Times New Roman"/>
              </a:rPr>
              <a:t>	</a:t>
            </a:r>
            <a:r>
              <a:rPr lang="tr-TR" sz="2200" spc="-10" dirty="0">
                <a:latin typeface="Times New Roman"/>
                <a:cs typeface="Times New Roman"/>
              </a:rPr>
              <a:t>Devlet Memurları Kanunu’nda öngörülen diğer sürelerin ihlâli </a:t>
            </a:r>
            <a:r>
              <a:rPr lang="tr-TR" sz="2200" dirty="0">
                <a:latin typeface="Times New Roman"/>
                <a:cs typeface="Times New Roman"/>
              </a:rPr>
              <a:t>disiplin</a:t>
            </a:r>
            <a:r>
              <a:rPr lang="tr-TR" sz="2200" spc="10" dirty="0">
                <a:latin typeface="Times New Roman"/>
                <a:cs typeface="Times New Roman"/>
              </a:rPr>
              <a:t> </a:t>
            </a:r>
            <a:r>
              <a:rPr lang="tr-TR" sz="2200" dirty="0">
                <a:latin typeface="Times New Roman"/>
                <a:cs typeface="Times New Roman"/>
              </a:rPr>
              <a:t>soruşturması</a:t>
            </a:r>
            <a:r>
              <a:rPr lang="tr-TR" sz="2200" spc="-5" dirty="0">
                <a:latin typeface="Times New Roman"/>
                <a:cs typeface="Times New Roman"/>
              </a:rPr>
              <a:t> </a:t>
            </a:r>
            <a:r>
              <a:rPr lang="tr-TR" sz="2200" dirty="0">
                <a:latin typeface="Times New Roman"/>
                <a:cs typeface="Times New Roman"/>
              </a:rPr>
              <a:t>ve</a:t>
            </a:r>
            <a:r>
              <a:rPr lang="tr-TR" sz="2200" spc="-5" dirty="0">
                <a:latin typeface="Times New Roman"/>
                <a:cs typeface="Times New Roman"/>
              </a:rPr>
              <a:t> </a:t>
            </a:r>
            <a:r>
              <a:rPr lang="tr-TR" sz="2200" dirty="0">
                <a:latin typeface="Times New Roman"/>
                <a:cs typeface="Times New Roman"/>
              </a:rPr>
              <a:t>cezasını</a:t>
            </a:r>
            <a:r>
              <a:rPr lang="tr-TR" sz="2200" spc="10" dirty="0">
                <a:latin typeface="Times New Roman"/>
                <a:cs typeface="Times New Roman"/>
              </a:rPr>
              <a:t> </a:t>
            </a:r>
            <a:r>
              <a:rPr lang="tr-TR" sz="2200" dirty="0">
                <a:latin typeface="Times New Roman"/>
                <a:cs typeface="Times New Roman"/>
              </a:rPr>
              <a:t>zamanaşımına</a:t>
            </a:r>
            <a:r>
              <a:rPr lang="tr-TR" sz="2200" spc="5" dirty="0">
                <a:latin typeface="Times New Roman"/>
                <a:cs typeface="Times New Roman"/>
              </a:rPr>
              <a:t> </a:t>
            </a:r>
            <a:r>
              <a:rPr lang="tr-TR" sz="2200" spc="-10" dirty="0">
                <a:latin typeface="Times New Roman"/>
                <a:cs typeface="Times New Roman"/>
              </a:rPr>
              <a:t>uğratmaz. </a:t>
            </a:r>
            <a:r>
              <a:rPr lang="tr-TR" sz="2200" dirty="0">
                <a:latin typeface="Times New Roman"/>
                <a:cs typeface="Times New Roman"/>
              </a:rPr>
              <a:t>Bu</a:t>
            </a:r>
            <a:r>
              <a:rPr lang="tr-TR" sz="2200" spc="25" dirty="0">
                <a:latin typeface="Times New Roman"/>
                <a:cs typeface="Times New Roman"/>
              </a:rPr>
              <a:t> </a:t>
            </a:r>
            <a:r>
              <a:rPr lang="tr-TR" sz="2200" dirty="0">
                <a:latin typeface="Times New Roman"/>
                <a:cs typeface="Times New Roman"/>
              </a:rPr>
              <a:t>süreler,</a:t>
            </a:r>
            <a:r>
              <a:rPr lang="tr-TR" sz="2200" spc="25" dirty="0">
                <a:latin typeface="Times New Roman"/>
                <a:cs typeface="Times New Roman"/>
              </a:rPr>
              <a:t> </a:t>
            </a:r>
            <a:r>
              <a:rPr lang="tr-TR" sz="2200" dirty="0">
                <a:latin typeface="Times New Roman"/>
                <a:cs typeface="Times New Roman"/>
              </a:rPr>
              <a:t>hizmet</a:t>
            </a:r>
            <a:r>
              <a:rPr lang="tr-TR" sz="2200" spc="25" dirty="0">
                <a:latin typeface="Times New Roman"/>
                <a:cs typeface="Times New Roman"/>
              </a:rPr>
              <a:t> </a:t>
            </a:r>
            <a:r>
              <a:rPr lang="tr-TR" sz="2200" dirty="0">
                <a:latin typeface="Times New Roman"/>
                <a:cs typeface="Times New Roman"/>
              </a:rPr>
              <a:t>içi</a:t>
            </a:r>
            <a:r>
              <a:rPr lang="tr-TR" sz="2200" spc="20" dirty="0">
                <a:latin typeface="Times New Roman"/>
                <a:cs typeface="Times New Roman"/>
              </a:rPr>
              <a:t> </a:t>
            </a:r>
            <a:r>
              <a:rPr lang="tr-TR" sz="2200" dirty="0">
                <a:latin typeface="Times New Roman"/>
                <a:cs typeface="Times New Roman"/>
              </a:rPr>
              <a:t>düzenleyici</a:t>
            </a:r>
            <a:r>
              <a:rPr lang="tr-TR" sz="2200" spc="15" dirty="0">
                <a:latin typeface="Times New Roman"/>
                <a:cs typeface="Times New Roman"/>
              </a:rPr>
              <a:t> </a:t>
            </a:r>
            <a:r>
              <a:rPr lang="tr-TR" sz="2200" spc="-10" dirty="0">
                <a:latin typeface="Times New Roman"/>
                <a:cs typeface="Times New Roman"/>
              </a:rPr>
              <a:t>sürelerdir.</a:t>
            </a:r>
            <a:r>
              <a:rPr lang="tr-TR" sz="2200" spc="20" dirty="0">
                <a:latin typeface="Times New Roman"/>
                <a:cs typeface="Times New Roman"/>
              </a:rPr>
              <a:t> </a:t>
            </a:r>
            <a:r>
              <a:rPr lang="tr-TR" sz="2000" i="1" spc="-10" dirty="0">
                <a:latin typeface="Times New Roman"/>
                <a:cs typeface="Times New Roman"/>
              </a:rPr>
              <a:t>(Örneğin </a:t>
            </a:r>
            <a:r>
              <a:rPr lang="tr-TR" sz="2000" i="1" dirty="0">
                <a:latin typeface="Times New Roman"/>
                <a:cs typeface="Times New Roman"/>
              </a:rPr>
              <a:t>soruşturma</a:t>
            </a:r>
            <a:r>
              <a:rPr lang="tr-TR" sz="2000" i="1" spc="5" dirty="0">
                <a:latin typeface="Times New Roman"/>
                <a:cs typeface="Times New Roman"/>
              </a:rPr>
              <a:t> </a:t>
            </a:r>
            <a:r>
              <a:rPr lang="tr-TR" sz="2000" i="1" dirty="0">
                <a:latin typeface="Times New Roman"/>
                <a:cs typeface="Times New Roman"/>
              </a:rPr>
              <a:t>raporunun</a:t>
            </a:r>
            <a:r>
              <a:rPr lang="tr-TR" sz="2000" i="1" spc="25" dirty="0">
                <a:latin typeface="Times New Roman"/>
                <a:cs typeface="Times New Roman"/>
              </a:rPr>
              <a:t> </a:t>
            </a:r>
            <a:r>
              <a:rPr lang="tr-TR" sz="2000" i="1" dirty="0">
                <a:latin typeface="Times New Roman"/>
                <a:cs typeface="Times New Roman"/>
              </a:rPr>
              <a:t>disiplin</a:t>
            </a:r>
            <a:r>
              <a:rPr lang="tr-TR" sz="2000" i="1" spc="10" dirty="0">
                <a:latin typeface="Times New Roman"/>
                <a:cs typeface="Times New Roman"/>
              </a:rPr>
              <a:t> </a:t>
            </a:r>
            <a:r>
              <a:rPr lang="tr-TR" sz="2000" i="1" dirty="0">
                <a:latin typeface="Times New Roman"/>
                <a:cs typeface="Times New Roman"/>
              </a:rPr>
              <a:t>amirine</a:t>
            </a:r>
            <a:r>
              <a:rPr lang="tr-TR" sz="2000" i="1" spc="15" dirty="0">
                <a:latin typeface="Times New Roman"/>
                <a:cs typeface="Times New Roman"/>
              </a:rPr>
              <a:t> </a:t>
            </a:r>
            <a:r>
              <a:rPr lang="tr-TR" sz="2000" i="1" dirty="0">
                <a:latin typeface="Times New Roman"/>
                <a:cs typeface="Times New Roman"/>
              </a:rPr>
              <a:t>tevdiinden</a:t>
            </a:r>
            <a:r>
              <a:rPr lang="tr-TR" sz="2000" i="1" spc="20" dirty="0">
                <a:latin typeface="Times New Roman"/>
                <a:cs typeface="Times New Roman"/>
              </a:rPr>
              <a:t> </a:t>
            </a:r>
            <a:r>
              <a:rPr lang="tr-TR" sz="2000" i="1" spc="-10" dirty="0">
                <a:latin typeface="Times New Roman"/>
                <a:cs typeface="Times New Roman"/>
              </a:rPr>
              <a:t>itibaren </a:t>
            </a:r>
            <a:r>
              <a:rPr lang="tr-TR" sz="2000" i="1" spc="-25" dirty="0">
                <a:latin typeface="Times New Roman"/>
                <a:cs typeface="Times New Roman"/>
              </a:rPr>
              <a:t>15 gün </a:t>
            </a:r>
            <a:r>
              <a:rPr lang="tr-TR" sz="2000" i="1" spc="-10" dirty="0">
                <a:latin typeface="Times New Roman"/>
                <a:cs typeface="Times New Roman"/>
              </a:rPr>
              <a:t>içerisinde karar vermemesi, soruşturmayı </a:t>
            </a:r>
            <a:r>
              <a:rPr lang="tr-TR" sz="2000" i="1" dirty="0">
                <a:latin typeface="Times New Roman"/>
                <a:cs typeface="Times New Roman"/>
              </a:rPr>
              <a:t>zamanaşımına</a:t>
            </a:r>
            <a:r>
              <a:rPr lang="tr-TR" sz="2000" i="1" spc="-65" dirty="0">
                <a:latin typeface="Times New Roman"/>
                <a:cs typeface="Times New Roman"/>
              </a:rPr>
              <a:t> </a:t>
            </a:r>
            <a:r>
              <a:rPr lang="tr-TR" sz="2000" i="1" spc="-10" dirty="0">
                <a:latin typeface="Times New Roman"/>
                <a:cs typeface="Times New Roman"/>
              </a:rPr>
              <a:t>uğratmaz.)</a:t>
            </a:r>
            <a:endParaRPr lang="tr-TR" sz="2000" i="1" dirty="0">
              <a:latin typeface="Times New Roman"/>
              <a:cs typeface="Times New Roman"/>
            </a:endParaRPr>
          </a:p>
          <a:p>
            <a:pPr marL="12700" marR="5080" algn="just"/>
            <a:endParaRPr lang="tr-TR" sz="2400" spc="-10" dirty="0">
              <a:latin typeface="Times New Roman"/>
              <a:cs typeface="Times New Roman"/>
            </a:endParaRPr>
          </a:p>
        </p:txBody>
      </p:sp>
      <p:sp>
        <p:nvSpPr>
          <p:cNvPr id="5" name="object 5"/>
          <p:cNvSpPr txBox="1"/>
          <p:nvPr/>
        </p:nvSpPr>
        <p:spPr>
          <a:xfrm>
            <a:off x="8770111" y="6561531"/>
            <a:ext cx="165735" cy="166071"/>
          </a:xfrm>
          <a:prstGeom prst="rect">
            <a:avLst/>
          </a:prstGeom>
        </p:spPr>
        <p:txBody>
          <a:bodyPr vert="horz" wrap="square" lIns="0" tIns="12065" rIns="0" bIns="0" rtlCol="0">
            <a:spAutoFit/>
          </a:bodyPr>
          <a:lstStyle/>
          <a:p>
            <a:pPr marL="12700">
              <a:lnSpc>
                <a:spcPct val="100000"/>
              </a:lnSpc>
              <a:spcBef>
                <a:spcPts val="95"/>
              </a:spcBef>
            </a:pPr>
            <a:r>
              <a:rPr sz="1000" spc="-25" dirty="0">
                <a:latin typeface="Arial"/>
                <a:cs typeface="Arial"/>
              </a:rPr>
              <a:t>1</a:t>
            </a:r>
            <a:r>
              <a:rPr lang="tr-TR" sz="1000" spc="-25" dirty="0">
                <a:latin typeface="Arial"/>
                <a:cs typeface="Arial"/>
              </a:rPr>
              <a:t>4</a:t>
            </a:r>
            <a:endParaRPr sz="1000" dirty="0">
              <a:latin typeface="Arial"/>
              <a:cs typeface="Arial"/>
            </a:endParaRPr>
          </a:p>
        </p:txBody>
      </p:sp>
      <p:pic>
        <p:nvPicPr>
          <p:cNvPr id="8" name="object 4"/>
          <p:cNvPicPr/>
          <p:nvPr/>
        </p:nvPicPr>
        <p:blipFill>
          <a:blip r:embed="rId2" cstate="print"/>
          <a:stretch>
            <a:fillRect/>
          </a:stretch>
        </p:blipFill>
        <p:spPr>
          <a:xfrm>
            <a:off x="540000" y="180000"/>
            <a:ext cx="1080000" cy="1080000"/>
          </a:xfrm>
          <a:prstGeom prst="rect">
            <a:avLst/>
          </a:prstGeom>
        </p:spPr>
      </p:pic>
      <p:sp>
        <p:nvSpPr>
          <p:cNvPr id="7" name="object 2"/>
          <p:cNvSpPr txBox="1">
            <a:spLocks noGrp="1"/>
          </p:cNvSpPr>
          <p:nvPr>
            <p:ph type="title"/>
          </p:nvPr>
        </p:nvSpPr>
        <p:spPr>
          <a:xfrm>
            <a:off x="2438400" y="212635"/>
            <a:ext cx="4737734" cy="5073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wrap="square" lIns="0" tIns="12065" rIns="0" bIns="0" rtlCol="0">
            <a:spAutoFit/>
          </a:bodyPr>
          <a:lstStyle/>
          <a:p>
            <a:pPr marL="12700" algn="ctr">
              <a:lnSpc>
                <a:spcPct val="100000"/>
              </a:lnSpc>
              <a:spcBef>
                <a:spcPts val="95"/>
              </a:spcBef>
            </a:pPr>
            <a:r>
              <a:rPr lang="tr-TR" sz="3600" i="0" spc="-10" dirty="0">
                <a:solidFill>
                  <a:schemeClr val="tx2"/>
                </a:solidFill>
                <a:latin typeface="Times New Roman"/>
                <a:cs typeface="Times New Roman"/>
              </a:rPr>
              <a:t>ZAMANAŞIMI</a:t>
            </a:r>
            <a:endParaRPr sz="3600" dirty="0">
              <a:solidFill>
                <a:schemeClr val="tx2"/>
              </a:solidFill>
              <a:latin typeface="Times New Roman"/>
              <a:cs typeface="Times New Roman"/>
            </a:endParaRPr>
          </a:p>
        </p:txBody>
      </p:sp>
    </p:spTree>
    <p:extLst>
      <p:ext uri="{BB962C8B-B14F-4D97-AF65-F5344CB8AC3E}">
        <p14:creationId xmlns:p14="http://schemas.microsoft.com/office/powerpoint/2010/main" val="3925272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4372351"/>
          </a:xfrm>
          <a:prstGeom prst="rect">
            <a:avLst/>
          </a:prstGeom>
        </p:spPr>
        <p:txBody>
          <a:bodyPr vert="horz" wrap="square" lIns="0" tIns="12065" rIns="0" bIns="0" rtlCol="0">
            <a:spAutoFit/>
          </a:bodyPr>
          <a:lstStyle/>
          <a:p>
            <a:pPr marR="8890" indent="12700" algn="just">
              <a:lnSpc>
                <a:spcPct val="100000"/>
              </a:lnSpc>
              <a:spcBef>
                <a:spcPts val="95"/>
              </a:spcBef>
            </a:pPr>
            <a:r>
              <a:rPr sz="2400" b="1" i="1" dirty="0">
                <a:solidFill>
                  <a:schemeClr val="tx1"/>
                </a:solidFill>
                <a:latin typeface="Times New Roman"/>
                <a:cs typeface="Times New Roman"/>
              </a:rPr>
              <a:t>14.03.2019</a:t>
            </a:r>
            <a:r>
              <a:rPr sz="2400" b="1" i="1" spc="165" dirty="0">
                <a:solidFill>
                  <a:schemeClr val="tx1"/>
                </a:solidFill>
                <a:latin typeface="Times New Roman"/>
                <a:cs typeface="Times New Roman"/>
              </a:rPr>
              <a:t> </a:t>
            </a:r>
            <a:r>
              <a:rPr sz="2400" b="1" i="1" dirty="0">
                <a:solidFill>
                  <a:schemeClr val="tx1"/>
                </a:solidFill>
                <a:latin typeface="Times New Roman"/>
                <a:cs typeface="Times New Roman"/>
              </a:rPr>
              <a:t>tarihinde</a:t>
            </a:r>
            <a:r>
              <a:rPr sz="2400" b="1" i="1" spc="185" dirty="0">
                <a:solidFill>
                  <a:schemeClr val="tx1"/>
                </a:solidFill>
                <a:latin typeface="Times New Roman"/>
                <a:cs typeface="Times New Roman"/>
              </a:rPr>
              <a:t> </a:t>
            </a:r>
            <a:r>
              <a:rPr sz="2400" b="1" i="1" dirty="0">
                <a:solidFill>
                  <a:schemeClr val="tx1"/>
                </a:solidFill>
                <a:latin typeface="Times New Roman"/>
                <a:cs typeface="Times New Roman"/>
              </a:rPr>
              <a:t>mazeretsiz</a:t>
            </a:r>
            <a:r>
              <a:rPr sz="2400" b="1" i="1" spc="165" dirty="0">
                <a:solidFill>
                  <a:schemeClr val="tx1"/>
                </a:solidFill>
                <a:latin typeface="Times New Roman"/>
                <a:cs typeface="Times New Roman"/>
              </a:rPr>
              <a:t> </a:t>
            </a:r>
            <a:r>
              <a:rPr sz="2400" b="1" i="1" dirty="0">
                <a:solidFill>
                  <a:schemeClr val="tx1"/>
                </a:solidFill>
                <a:latin typeface="Times New Roman"/>
                <a:cs typeface="Times New Roman"/>
              </a:rPr>
              <a:t>olarak</a:t>
            </a:r>
            <a:r>
              <a:rPr sz="2400" b="1" i="1" spc="170" dirty="0">
                <a:solidFill>
                  <a:schemeClr val="tx1"/>
                </a:solidFill>
                <a:latin typeface="Times New Roman"/>
                <a:cs typeface="Times New Roman"/>
              </a:rPr>
              <a:t> </a:t>
            </a:r>
            <a:r>
              <a:rPr sz="2400" b="1" i="1" dirty="0">
                <a:solidFill>
                  <a:schemeClr val="tx1"/>
                </a:solidFill>
                <a:latin typeface="Times New Roman"/>
                <a:cs typeface="Times New Roman"/>
              </a:rPr>
              <a:t>göreve</a:t>
            </a:r>
            <a:r>
              <a:rPr sz="2400" b="1" i="1" spc="170" dirty="0">
                <a:solidFill>
                  <a:schemeClr val="tx1"/>
                </a:solidFill>
                <a:latin typeface="Times New Roman"/>
                <a:cs typeface="Times New Roman"/>
              </a:rPr>
              <a:t> </a:t>
            </a:r>
            <a:r>
              <a:rPr sz="2400" b="1" i="1" spc="-10" dirty="0">
                <a:solidFill>
                  <a:schemeClr val="tx1"/>
                </a:solidFill>
                <a:latin typeface="Times New Roman"/>
                <a:cs typeface="Times New Roman"/>
              </a:rPr>
              <a:t>gelmeyen </a:t>
            </a:r>
            <a:r>
              <a:rPr sz="2400" b="1" i="1" dirty="0">
                <a:solidFill>
                  <a:schemeClr val="tx1"/>
                </a:solidFill>
                <a:latin typeface="Times New Roman"/>
                <a:cs typeface="Times New Roman"/>
              </a:rPr>
              <a:t>memur</a:t>
            </a:r>
            <a:r>
              <a:rPr sz="2400" b="1" i="1" spc="-70" dirty="0">
                <a:solidFill>
                  <a:schemeClr val="tx1"/>
                </a:solidFill>
                <a:latin typeface="Times New Roman"/>
                <a:cs typeface="Times New Roman"/>
              </a:rPr>
              <a:t> </a:t>
            </a:r>
            <a:r>
              <a:rPr sz="2400" b="1" i="1" dirty="0">
                <a:solidFill>
                  <a:schemeClr val="tx1"/>
                </a:solidFill>
                <a:latin typeface="Times New Roman"/>
                <a:cs typeface="Times New Roman"/>
              </a:rPr>
              <a:t>ile</a:t>
            </a:r>
            <a:r>
              <a:rPr sz="2400" b="1" i="1" spc="-35" dirty="0">
                <a:solidFill>
                  <a:schemeClr val="tx1"/>
                </a:solidFill>
                <a:latin typeface="Times New Roman"/>
                <a:cs typeface="Times New Roman"/>
              </a:rPr>
              <a:t> </a:t>
            </a:r>
            <a:r>
              <a:rPr sz="2400" b="1" i="1" dirty="0" err="1">
                <a:solidFill>
                  <a:schemeClr val="tx1"/>
                </a:solidFill>
                <a:latin typeface="Times New Roman"/>
                <a:cs typeface="Times New Roman"/>
              </a:rPr>
              <a:t>ilgili</a:t>
            </a:r>
            <a:r>
              <a:rPr sz="2400" b="1" i="1" spc="-45" dirty="0">
                <a:solidFill>
                  <a:schemeClr val="tx1"/>
                </a:solidFill>
                <a:latin typeface="Times New Roman"/>
                <a:cs typeface="Times New Roman"/>
              </a:rPr>
              <a:t> </a:t>
            </a:r>
            <a:r>
              <a:rPr sz="2400" b="1" i="1" spc="-10" dirty="0" err="1">
                <a:solidFill>
                  <a:schemeClr val="tx1"/>
                </a:solidFill>
                <a:latin typeface="Times New Roman"/>
                <a:cs typeface="Times New Roman"/>
              </a:rPr>
              <a:t>olarak</a:t>
            </a:r>
            <a:r>
              <a:rPr sz="2400" b="1" i="1" spc="-10" dirty="0">
                <a:solidFill>
                  <a:schemeClr val="tx1"/>
                </a:solidFill>
                <a:latin typeface="Times New Roman"/>
                <a:cs typeface="Times New Roman"/>
              </a:rPr>
              <a:t>;</a:t>
            </a:r>
            <a:endParaRPr lang="tr-TR" sz="2400" b="1" i="1" spc="-10" dirty="0">
              <a:solidFill>
                <a:schemeClr val="tx1"/>
              </a:solidFill>
              <a:latin typeface="Times New Roman"/>
              <a:cs typeface="Times New Roman"/>
            </a:endParaRPr>
          </a:p>
          <a:p>
            <a:pPr marR="8890" indent="12700" algn="just">
              <a:lnSpc>
                <a:spcPct val="100000"/>
              </a:lnSpc>
              <a:spcBef>
                <a:spcPts val="95"/>
              </a:spcBef>
            </a:pPr>
            <a:endParaRPr lang="tr-TR" sz="2800" dirty="0">
              <a:solidFill>
                <a:srgbClr val="FF0000"/>
              </a:solidFill>
              <a:latin typeface="Times New Roman"/>
              <a:cs typeface="Times New Roman"/>
            </a:endParaRPr>
          </a:p>
          <a:p>
            <a:pPr marR="8890" indent="12700" algn="just">
              <a:lnSpc>
                <a:spcPct val="100000"/>
              </a:lnSpc>
              <a:spcBef>
                <a:spcPts val="95"/>
              </a:spcBef>
            </a:pPr>
            <a:r>
              <a:rPr lang="tr-TR" sz="2400" dirty="0">
                <a:latin typeface="Times New Roman"/>
                <a:cs typeface="Times New Roman"/>
              </a:rPr>
              <a:t>	</a:t>
            </a:r>
            <a:r>
              <a:rPr lang="tr-TR" sz="2400" noProof="1">
                <a:latin typeface="Times New Roman"/>
                <a:cs typeface="Times New Roman"/>
              </a:rPr>
              <a:t>14.04.2019 tarihine kadar disiplin soruşturmasına başlanılması gereklidir. Devlet memurluğundan çıkarma cezasını gerektiren bir suç ise, 14.09.2019 disiplin soruşturmasına başlanılması gereklidir.</a:t>
            </a:r>
            <a:r>
              <a:rPr lang="tr-TR" sz="2800" noProof="1">
                <a:latin typeface="Times New Roman"/>
                <a:cs typeface="Times New Roman"/>
              </a:rPr>
              <a:t> </a:t>
            </a:r>
            <a:r>
              <a:rPr lang="tr-TR" sz="2000" i="1" noProof="1">
                <a:solidFill>
                  <a:srgbClr val="FF0000"/>
                </a:solidFill>
                <a:latin typeface="Times New Roman"/>
                <a:cs typeface="Times New Roman"/>
              </a:rPr>
              <a:t>(</a:t>
            </a:r>
            <a:r>
              <a:rPr lang="tr-TR" sz="2000" b="1" i="1" noProof="1">
                <a:solidFill>
                  <a:srgbClr val="FF0000"/>
                </a:solidFill>
                <a:latin typeface="Times New Roman"/>
                <a:cs typeface="Times New Roman"/>
              </a:rPr>
              <a:t>Soruşturma Zamanaşımı</a:t>
            </a:r>
            <a:r>
              <a:rPr lang="tr-TR" sz="2000" i="1" noProof="1">
                <a:solidFill>
                  <a:srgbClr val="FF0000"/>
                </a:solidFill>
                <a:latin typeface="Times New Roman"/>
                <a:cs typeface="Times New Roman"/>
              </a:rPr>
              <a:t>)</a:t>
            </a:r>
          </a:p>
          <a:p>
            <a:pPr marR="8890" indent="12700" algn="just">
              <a:lnSpc>
                <a:spcPct val="100000"/>
              </a:lnSpc>
              <a:spcBef>
                <a:spcPts val="95"/>
              </a:spcBef>
            </a:pPr>
            <a:endParaRPr lang="tr-TR" sz="2000" i="1" noProof="1">
              <a:solidFill>
                <a:srgbClr val="FF0000"/>
              </a:solidFill>
              <a:latin typeface="Times New Roman"/>
              <a:cs typeface="Times New Roman"/>
            </a:endParaRPr>
          </a:p>
          <a:p>
            <a:pPr marR="8890" indent="12700" algn="just">
              <a:lnSpc>
                <a:spcPct val="100000"/>
              </a:lnSpc>
              <a:spcBef>
                <a:spcPts val="95"/>
              </a:spcBef>
            </a:pPr>
            <a:r>
              <a:rPr lang="tr-TR" sz="2800" noProof="1">
                <a:latin typeface="Times New Roman"/>
                <a:cs typeface="Times New Roman"/>
              </a:rPr>
              <a:t>	</a:t>
            </a:r>
            <a:r>
              <a:rPr lang="tr-TR" sz="2400" noProof="1">
                <a:latin typeface="Times New Roman"/>
                <a:cs typeface="Times New Roman"/>
              </a:rPr>
              <a:t>14.03.2021  tarihine  kadar  konu  ile  ilgili  soruşturma tamamlanıp  cezaya  ilişkin  işlem  tesis  edilmesi  gerekir.</a:t>
            </a:r>
            <a:r>
              <a:rPr lang="tr-TR" sz="2800" noProof="1">
                <a:latin typeface="Times New Roman"/>
                <a:cs typeface="Times New Roman"/>
              </a:rPr>
              <a:t> </a:t>
            </a:r>
            <a:r>
              <a:rPr lang="tr-TR" sz="2000" i="1" noProof="1">
                <a:solidFill>
                  <a:srgbClr val="FF0000"/>
                </a:solidFill>
                <a:latin typeface="Times New Roman"/>
                <a:cs typeface="Times New Roman"/>
              </a:rPr>
              <a:t>(</a:t>
            </a:r>
            <a:r>
              <a:rPr lang="tr-TR" sz="2000" b="1" i="1" noProof="1">
                <a:solidFill>
                  <a:srgbClr val="FF0000"/>
                </a:solidFill>
                <a:latin typeface="Times New Roman"/>
                <a:cs typeface="Times New Roman"/>
              </a:rPr>
              <a:t>Ceza Zamanaşımı</a:t>
            </a:r>
            <a:r>
              <a:rPr lang="tr-TR" sz="2000" i="1" noProof="1">
                <a:solidFill>
                  <a:srgbClr val="FF0000"/>
                </a:solidFill>
                <a:latin typeface="Times New Roman"/>
                <a:cs typeface="Times New Roman"/>
              </a:rPr>
              <a: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19</a:t>
            </a:fld>
            <a:endParaRPr spc="-25" dirty="0"/>
          </a:p>
        </p:txBody>
      </p:sp>
      <p:pic>
        <p:nvPicPr>
          <p:cNvPr id="6" name="object 4"/>
          <p:cNvPicPr/>
          <p:nvPr/>
        </p:nvPicPr>
        <p:blipFill>
          <a:blip r:embed="rId2" cstate="print"/>
          <a:stretch>
            <a:fillRect/>
          </a:stretch>
        </p:blipFill>
        <p:spPr>
          <a:xfrm>
            <a:off x="540000" y="180000"/>
            <a:ext cx="1080000" cy="1080000"/>
          </a:xfrm>
          <a:prstGeom prst="rect">
            <a:avLst/>
          </a:prstGeom>
        </p:spPr>
      </p:pic>
      <p:sp>
        <p:nvSpPr>
          <p:cNvPr id="8" name="object 2"/>
          <p:cNvSpPr txBox="1">
            <a:spLocks/>
          </p:cNvSpPr>
          <p:nvPr/>
        </p:nvSpPr>
        <p:spPr>
          <a:xfrm>
            <a:off x="1828799" y="210866"/>
            <a:ext cx="5494041" cy="56618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wrap="square" lIns="0" tIns="12065" rIns="0" bIns="0" rtlCol="0">
            <a:spAutoFit/>
          </a:bodyPr>
          <a:lstStyle>
            <a:lvl1pPr>
              <a:defRPr>
                <a:latin typeface="+mj-lt"/>
                <a:ea typeface="+mj-ea"/>
                <a:cs typeface="+mj-cs"/>
              </a:defRPr>
            </a:lvl1pPr>
          </a:lstStyle>
          <a:p>
            <a:pPr marL="12700" algn="ctr">
              <a:spcBef>
                <a:spcPts val="95"/>
              </a:spcBef>
            </a:pPr>
            <a:r>
              <a:rPr lang="tr-TR" sz="3600" b="1" spc="-10" dirty="0">
                <a:solidFill>
                  <a:schemeClr val="tx2"/>
                </a:solidFill>
                <a:latin typeface="Times New Roman"/>
                <a:cs typeface="Times New Roman"/>
              </a:rPr>
              <a:t>ZAMANAŞIMI</a:t>
            </a:r>
            <a:endParaRPr lang="tr-TR" sz="3600" b="1" dirty="0">
              <a:solidFill>
                <a:schemeClr val="tx2"/>
              </a:solidFill>
              <a:latin typeface="Times New Roman"/>
              <a:cs typeface="Times New Roma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7994400" cy="4041106"/>
          </a:xfrm>
          <a:prstGeom prst="rect">
            <a:avLst/>
          </a:prstGeom>
        </p:spPr>
        <p:txBody>
          <a:bodyPr vert="horz" wrap="square" lIns="0" tIns="12700" rIns="0" bIns="0" rtlCol="0">
            <a:spAutoFit/>
          </a:bodyPr>
          <a:lstStyle/>
          <a:p>
            <a:pPr marL="12700" marR="5080" algn="just">
              <a:lnSpc>
                <a:spcPct val="114999"/>
              </a:lnSpc>
              <a:spcBef>
                <a:spcPts val="100"/>
              </a:spcBef>
            </a:pPr>
            <a:r>
              <a:rPr sz="1900" dirty="0">
                <a:solidFill>
                  <a:srgbClr val="2CA1BE"/>
                </a:solidFill>
                <a:latin typeface="Segoe UI Symbol"/>
                <a:cs typeface="Segoe UI Symbol"/>
              </a:rPr>
              <a:t>🞂​</a:t>
            </a:r>
            <a:r>
              <a:rPr sz="1900" spc="320" dirty="0">
                <a:solidFill>
                  <a:srgbClr val="2CA1BE"/>
                </a:solidFill>
                <a:latin typeface="Segoe UI Symbol"/>
                <a:cs typeface="Segoe UI Symbol"/>
              </a:rPr>
              <a:t>   </a:t>
            </a:r>
            <a:r>
              <a:rPr sz="2800" dirty="0">
                <a:latin typeface="Times New Roman"/>
                <a:cs typeface="Times New Roman"/>
              </a:rPr>
              <a:t>Kavram</a:t>
            </a:r>
            <a:r>
              <a:rPr sz="2800" spc="490" dirty="0">
                <a:latin typeface="Times New Roman"/>
                <a:cs typeface="Times New Roman"/>
              </a:rPr>
              <a:t> </a:t>
            </a:r>
            <a:r>
              <a:rPr sz="2800" dirty="0">
                <a:latin typeface="Times New Roman"/>
                <a:cs typeface="Times New Roman"/>
              </a:rPr>
              <a:t>olarak</a:t>
            </a:r>
            <a:r>
              <a:rPr sz="2800" spc="515" dirty="0">
                <a:latin typeface="Times New Roman"/>
                <a:cs typeface="Times New Roman"/>
              </a:rPr>
              <a:t> </a:t>
            </a:r>
            <a:r>
              <a:rPr sz="2800" b="1" dirty="0">
                <a:latin typeface="Times New Roman"/>
                <a:cs typeface="Times New Roman"/>
              </a:rPr>
              <a:t>“disiplin”</a:t>
            </a:r>
            <a:r>
              <a:rPr sz="2800" b="1" spc="520" dirty="0">
                <a:latin typeface="Times New Roman"/>
                <a:cs typeface="Times New Roman"/>
              </a:rPr>
              <a:t> </a:t>
            </a:r>
            <a:r>
              <a:rPr sz="2800" dirty="0">
                <a:latin typeface="Times New Roman"/>
                <a:cs typeface="Times New Roman"/>
              </a:rPr>
              <a:t>ya</a:t>
            </a:r>
            <a:r>
              <a:rPr sz="2800" spc="484" dirty="0">
                <a:latin typeface="Times New Roman"/>
                <a:cs typeface="Times New Roman"/>
              </a:rPr>
              <a:t> </a:t>
            </a:r>
            <a:r>
              <a:rPr sz="2800" dirty="0">
                <a:latin typeface="Times New Roman"/>
                <a:cs typeface="Times New Roman"/>
              </a:rPr>
              <a:t>da</a:t>
            </a:r>
            <a:r>
              <a:rPr sz="2800" spc="500" dirty="0">
                <a:latin typeface="Times New Roman"/>
                <a:cs typeface="Times New Roman"/>
              </a:rPr>
              <a:t> </a:t>
            </a:r>
            <a:r>
              <a:rPr sz="2800" b="1" dirty="0">
                <a:latin typeface="Times New Roman"/>
                <a:cs typeface="Times New Roman"/>
              </a:rPr>
              <a:t>“disiplin</a:t>
            </a:r>
            <a:r>
              <a:rPr sz="2800" b="1" spc="525" dirty="0">
                <a:latin typeface="Times New Roman"/>
                <a:cs typeface="Times New Roman"/>
              </a:rPr>
              <a:t> </a:t>
            </a:r>
            <a:r>
              <a:rPr sz="2800" b="1" dirty="0">
                <a:latin typeface="Times New Roman"/>
                <a:cs typeface="Times New Roman"/>
              </a:rPr>
              <a:t>suç</a:t>
            </a:r>
            <a:r>
              <a:rPr sz="2800" b="1" spc="505" dirty="0">
                <a:latin typeface="Times New Roman"/>
                <a:cs typeface="Times New Roman"/>
              </a:rPr>
              <a:t> </a:t>
            </a:r>
            <a:r>
              <a:rPr sz="2800" b="1" spc="-25" dirty="0">
                <a:latin typeface="Times New Roman"/>
                <a:cs typeface="Times New Roman"/>
              </a:rPr>
              <a:t>ve </a:t>
            </a:r>
            <a:r>
              <a:rPr sz="2800" b="1" dirty="0">
                <a:latin typeface="Times New Roman"/>
                <a:cs typeface="Times New Roman"/>
              </a:rPr>
              <a:t>cezaları”</a:t>
            </a:r>
            <a:r>
              <a:rPr sz="2800" b="1" spc="405" dirty="0">
                <a:latin typeface="Times New Roman"/>
                <a:cs typeface="Times New Roman"/>
              </a:rPr>
              <a:t>  </a:t>
            </a:r>
            <a:r>
              <a:rPr sz="2800" dirty="0">
                <a:latin typeface="Times New Roman"/>
                <a:cs typeface="Times New Roman"/>
              </a:rPr>
              <a:t>hakkında</a:t>
            </a:r>
            <a:r>
              <a:rPr sz="2800" spc="400" dirty="0">
                <a:latin typeface="Times New Roman"/>
                <a:cs typeface="Times New Roman"/>
              </a:rPr>
              <a:t>  </a:t>
            </a:r>
            <a:r>
              <a:rPr sz="2800" dirty="0">
                <a:latin typeface="Times New Roman"/>
                <a:cs typeface="Times New Roman"/>
              </a:rPr>
              <a:t>hukukta</a:t>
            </a:r>
            <a:r>
              <a:rPr sz="2800" spc="405" dirty="0">
                <a:latin typeface="Times New Roman"/>
                <a:cs typeface="Times New Roman"/>
              </a:rPr>
              <a:t>  </a:t>
            </a:r>
            <a:r>
              <a:rPr sz="2800" dirty="0">
                <a:latin typeface="Times New Roman"/>
                <a:cs typeface="Times New Roman"/>
              </a:rPr>
              <a:t>ve</a:t>
            </a:r>
            <a:r>
              <a:rPr sz="2800" spc="400" dirty="0">
                <a:latin typeface="Times New Roman"/>
                <a:cs typeface="Times New Roman"/>
              </a:rPr>
              <a:t>  </a:t>
            </a:r>
            <a:r>
              <a:rPr sz="2800" dirty="0">
                <a:latin typeface="Times New Roman"/>
                <a:cs typeface="Times New Roman"/>
              </a:rPr>
              <a:t>literatürde</a:t>
            </a:r>
            <a:r>
              <a:rPr sz="2800" spc="395" dirty="0">
                <a:latin typeface="Times New Roman"/>
                <a:cs typeface="Times New Roman"/>
              </a:rPr>
              <a:t>  </a:t>
            </a:r>
            <a:r>
              <a:rPr sz="2800" spc="-10" dirty="0">
                <a:latin typeface="Times New Roman"/>
                <a:cs typeface="Times New Roman"/>
              </a:rPr>
              <a:t>çeşitli </a:t>
            </a:r>
            <a:r>
              <a:rPr sz="2800" dirty="0">
                <a:latin typeface="Times New Roman"/>
                <a:cs typeface="Times New Roman"/>
              </a:rPr>
              <a:t>tanımlar</a:t>
            </a:r>
            <a:r>
              <a:rPr sz="2800" spc="-25" dirty="0">
                <a:latin typeface="Times New Roman"/>
                <a:cs typeface="Times New Roman"/>
              </a:rPr>
              <a:t> </a:t>
            </a:r>
            <a:r>
              <a:rPr sz="2800" spc="-10" dirty="0" err="1">
                <a:latin typeface="Times New Roman"/>
                <a:cs typeface="Times New Roman"/>
              </a:rPr>
              <a:t>bulunmaktadır</a:t>
            </a:r>
            <a:r>
              <a:rPr sz="2800" spc="-10" dirty="0">
                <a:latin typeface="Times New Roman"/>
                <a:cs typeface="Times New Roman"/>
              </a:rPr>
              <a:t>.</a:t>
            </a:r>
            <a:endParaRPr lang="tr-TR" sz="2800" spc="-10" dirty="0">
              <a:latin typeface="Times New Roman"/>
              <a:cs typeface="Times New Roman"/>
            </a:endParaRPr>
          </a:p>
          <a:p>
            <a:pPr marL="12700" marR="5080" algn="just">
              <a:lnSpc>
                <a:spcPct val="114999"/>
              </a:lnSpc>
              <a:spcBef>
                <a:spcPts val="100"/>
              </a:spcBef>
            </a:pPr>
            <a:endParaRPr sz="2800" dirty="0">
              <a:latin typeface="Times New Roman"/>
              <a:cs typeface="Times New Roman"/>
            </a:endParaRPr>
          </a:p>
          <a:p>
            <a:pPr marL="12700" marR="5715" algn="just">
              <a:lnSpc>
                <a:spcPct val="114999"/>
              </a:lnSpc>
              <a:spcBef>
                <a:spcPts val="400"/>
              </a:spcBef>
            </a:pPr>
            <a:r>
              <a:rPr sz="1900" dirty="0">
                <a:solidFill>
                  <a:srgbClr val="2CA1BE"/>
                </a:solidFill>
                <a:latin typeface="Segoe UI Symbol"/>
                <a:cs typeface="Segoe UI Symbol"/>
              </a:rPr>
              <a:t>🞂​</a:t>
            </a:r>
            <a:r>
              <a:rPr sz="1900" spc="325" dirty="0">
                <a:solidFill>
                  <a:srgbClr val="2CA1BE"/>
                </a:solidFill>
                <a:latin typeface="Segoe UI Symbol"/>
                <a:cs typeface="Segoe UI Symbol"/>
              </a:rPr>
              <a:t>   </a:t>
            </a:r>
            <a:r>
              <a:rPr sz="2800" dirty="0">
                <a:latin typeface="Times New Roman"/>
                <a:cs typeface="Times New Roman"/>
              </a:rPr>
              <a:t>Ancak</a:t>
            </a:r>
            <a:r>
              <a:rPr sz="2800" spc="140" dirty="0">
                <a:latin typeface="Times New Roman"/>
                <a:cs typeface="Times New Roman"/>
              </a:rPr>
              <a:t>  </a:t>
            </a:r>
            <a:r>
              <a:rPr sz="2800" dirty="0">
                <a:latin typeface="Times New Roman"/>
                <a:cs typeface="Times New Roman"/>
              </a:rPr>
              <a:t>kısaca</a:t>
            </a:r>
            <a:r>
              <a:rPr sz="2800" spc="130" dirty="0">
                <a:latin typeface="Times New Roman"/>
                <a:cs typeface="Times New Roman"/>
              </a:rPr>
              <a:t>  </a:t>
            </a:r>
            <a:r>
              <a:rPr sz="2800" b="1" dirty="0">
                <a:latin typeface="Times New Roman"/>
                <a:cs typeface="Times New Roman"/>
              </a:rPr>
              <a:t>disiplin;</a:t>
            </a:r>
            <a:r>
              <a:rPr sz="2800" b="1" spc="140" dirty="0">
                <a:latin typeface="Times New Roman"/>
                <a:cs typeface="Times New Roman"/>
              </a:rPr>
              <a:t>  </a:t>
            </a:r>
            <a:r>
              <a:rPr sz="2800" dirty="0">
                <a:solidFill>
                  <a:srgbClr val="FF0000"/>
                </a:solidFill>
                <a:latin typeface="Times New Roman"/>
                <a:cs typeface="Times New Roman"/>
              </a:rPr>
              <a:t>kamu</a:t>
            </a:r>
            <a:r>
              <a:rPr sz="2800" spc="140" dirty="0">
                <a:solidFill>
                  <a:srgbClr val="FF0000"/>
                </a:solidFill>
                <a:latin typeface="Times New Roman"/>
                <a:cs typeface="Times New Roman"/>
              </a:rPr>
              <a:t>  </a:t>
            </a:r>
            <a:r>
              <a:rPr sz="2800" dirty="0">
                <a:solidFill>
                  <a:srgbClr val="FF0000"/>
                </a:solidFill>
                <a:latin typeface="Times New Roman"/>
                <a:cs typeface="Times New Roman"/>
              </a:rPr>
              <a:t>görevlisinin</a:t>
            </a:r>
            <a:r>
              <a:rPr sz="2800" spc="145" dirty="0">
                <a:solidFill>
                  <a:srgbClr val="FF0000"/>
                </a:solidFill>
                <a:latin typeface="Times New Roman"/>
                <a:cs typeface="Times New Roman"/>
              </a:rPr>
              <a:t>  </a:t>
            </a:r>
            <a:r>
              <a:rPr sz="2800" spc="-20" dirty="0">
                <a:solidFill>
                  <a:srgbClr val="FF0000"/>
                </a:solidFill>
                <a:latin typeface="Times New Roman"/>
                <a:cs typeface="Times New Roman"/>
              </a:rPr>
              <a:t>kamu </a:t>
            </a:r>
            <a:r>
              <a:rPr sz="2800" dirty="0">
                <a:solidFill>
                  <a:srgbClr val="FF0000"/>
                </a:solidFill>
                <a:latin typeface="Times New Roman"/>
                <a:cs typeface="Times New Roman"/>
              </a:rPr>
              <a:t>hizmetini</a:t>
            </a:r>
            <a:r>
              <a:rPr sz="2800" spc="670" dirty="0">
                <a:solidFill>
                  <a:srgbClr val="FF0000"/>
                </a:solidFill>
                <a:latin typeface="Times New Roman"/>
                <a:cs typeface="Times New Roman"/>
              </a:rPr>
              <a:t> </a:t>
            </a:r>
            <a:r>
              <a:rPr sz="2800" dirty="0">
                <a:solidFill>
                  <a:srgbClr val="FF0000"/>
                </a:solidFill>
                <a:latin typeface="Times New Roman"/>
                <a:cs typeface="Times New Roman"/>
              </a:rPr>
              <a:t>aksatmadan</a:t>
            </a:r>
            <a:r>
              <a:rPr sz="2800" spc="665" dirty="0">
                <a:solidFill>
                  <a:srgbClr val="FF0000"/>
                </a:solidFill>
                <a:latin typeface="Times New Roman"/>
                <a:cs typeface="Times New Roman"/>
              </a:rPr>
              <a:t> </a:t>
            </a:r>
            <a:r>
              <a:rPr sz="2800" dirty="0">
                <a:solidFill>
                  <a:srgbClr val="FF0000"/>
                </a:solidFill>
                <a:latin typeface="Times New Roman"/>
                <a:cs typeface="Times New Roman"/>
              </a:rPr>
              <a:t>en</a:t>
            </a:r>
            <a:r>
              <a:rPr sz="2800" spc="665" dirty="0">
                <a:solidFill>
                  <a:srgbClr val="FF0000"/>
                </a:solidFill>
                <a:latin typeface="Times New Roman"/>
                <a:cs typeface="Times New Roman"/>
              </a:rPr>
              <a:t> </a:t>
            </a:r>
            <a:r>
              <a:rPr sz="2800" dirty="0">
                <a:solidFill>
                  <a:srgbClr val="FF0000"/>
                </a:solidFill>
                <a:latin typeface="Times New Roman"/>
                <a:cs typeface="Times New Roman"/>
              </a:rPr>
              <a:t>iyi</a:t>
            </a:r>
            <a:r>
              <a:rPr sz="2800" spc="660" dirty="0">
                <a:solidFill>
                  <a:srgbClr val="FF0000"/>
                </a:solidFill>
                <a:latin typeface="Times New Roman"/>
                <a:cs typeface="Times New Roman"/>
              </a:rPr>
              <a:t> </a:t>
            </a:r>
            <a:r>
              <a:rPr sz="2800" dirty="0">
                <a:solidFill>
                  <a:srgbClr val="FF0000"/>
                </a:solidFill>
                <a:latin typeface="Times New Roman"/>
                <a:cs typeface="Times New Roman"/>
              </a:rPr>
              <a:t>biçimde</a:t>
            </a:r>
            <a:r>
              <a:rPr sz="2800" spc="660" dirty="0">
                <a:solidFill>
                  <a:srgbClr val="FF0000"/>
                </a:solidFill>
                <a:latin typeface="Times New Roman"/>
                <a:cs typeface="Times New Roman"/>
              </a:rPr>
              <a:t> </a:t>
            </a:r>
            <a:r>
              <a:rPr sz="2800" dirty="0">
                <a:solidFill>
                  <a:srgbClr val="FF0000"/>
                </a:solidFill>
                <a:latin typeface="Times New Roman"/>
                <a:cs typeface="Times New Roman"/>
              </a:rPr>
              <a:t>yürütmesi</a:t>
            </a:r>
            <a:r>
              <a:rPr sz="2800" spc="665" dirty="0">
                <a:solidFill>
                  <a:srgbClr val="FF0000"/>
                </a:solidFill>
                <a:latin typeface="Times New Roman"/>
                <a:cs typeface="Times New Roman"/>
              </a:rPr>
              <a:t> </a:t>
            </a:r>
            <a:r>
              <a:rPr sz="2800" spc="-20" dirty="0">
                <a:solidFill>
                  <a:srgbClr val="FF0000"/>
                </a:solidFill>
                <a:latin typeface="Times New Roman"/>
                <a:cs typeface="Times New Roman"/>
              </a:rPr>
              <a:t>için </a:t>
            </a:r>
            <a:r>
              <a:rPr sz="2800" dirty="0">
                <a:solidFill>
                  <a:srgbClr val="FF0000"/>
                </a:solidFill>
                <a:latin typeface="Times New Roman"/>
                <a:cs typeface="Times New Roman"/>
              </a:rPr>
              <a:t>uyması</a:t>
            </a:r>
            <a:r>
              <a:rPr sz="2800" spc="484" dirty="0">
                <a:solidFill>
                  <a:srgbClr val="FF0000"/>
                </a:solidFill>
                <a:latin typeface="Times New Roman"/>
                <a:cs typeface="Times New Roman"/>
              </a:rPr>
              <a:t>    </a:t>
            </a:r>
            <a:r>
              <a:rPr sz="2800" dirty="0">
                <a:solidFill>
                  <a:srgbClr val="FF0000"/>
                </a:solidFill>
                <a:latin typeface="Times New Roman"/>
                <a:cs typeface="Times New Roman"/>
              </a:rPr>
              <a:t>gereken</a:t>
            </a:r>
            <a:r>
              <a:rPr sz="2800" spc="490" dirty="0">
                <a:solidFill>
                  <a:srgbClr val="FF0000"/>
                </a:solidFill>
                <a:latin typeface="Times New Roman"/>
                <a:cs typeface="Times New Roman"/>
              </a:rPr>
              <a:t>    </a:t>
            </a:r>
            <a:r>
              <a:rPr sz="2800" dirty="0">
                <a:solidFill>
                  <a:srgbClr val="FF0000"/>
                </a:solidFill>
                <a:latin typeface="Times New Roman"/>
                <a:cs typeface="Times New Roman"/>
              </a:rPr>
              <a:t>kurallar</a:t>
            </a:r>
            <a:r>
              <a:rPr sz="2800" spc="484" dirty="0">
                <a:solidFill>
                  <a:srgbClr val="FF0000"/>
                </a:solidFill>
                <a:latin typeface="Times New Roman"/>
                <a:cs typeface="Times New Roman"/>
              </a:rPr>
              <a:t>    </a:t>
            </a:r>
            <a:r>
              <a:rPr sz="2800" dirty="0">
                <a:solidFill>
                  <a:srgbClr val="FF0000"/>
                </a:solidFill>
                <a:latin typeface="Times New Roman"/>
                <a:cs typeface="Times New Roman"/>
              </a:rPr>
              <a:t>bütünü</a:t>
            </a:r>
            <a:r>
              <a:rPr sz="2800" spc="490" dirty="0">
                <a:solidFill>
                  <a:srgbClr val="FF0000"/>
                </a:solidFill>
                <a:latin typeface="Times New Roman"/>
                <a:cs typeface="Times New Roman"/>
              </a:rPr>
              <a:t>    </a:t>
            </a:r>
            <a:r>
              <a:rPr sz="2800" spc="-10" dirty="0">
                <a:solidFill>
                  <a:srgbClr val="FF0000"/>
                </a:solidFill>
                <a:latin typeface="Times New Roman"/>
                <a:cs typeface="Times New Roman"/>
              </a:rPr>
              <a:t>şeklinde tanımlanabilir.</a:t>
            </a:r>
            <a:endParaRPr sz="2800" dirty="0">
              <a:solidFill>
                <a:srgbClr val="FF0000"/>
              </a:solidFill>
              <a:latin typeface="Times New Roman"/>
              <a:cs typeface="Times New Roman"/>
            </a:endParaRPr>
          </a:p>
        </p:txBody>
      </p:sp>
      <p:pic>
        <p:nvPicPr>
          <p:cNvPr id="4" name="object 4"/>
          <p:cNvPicPr/>
          <p:nvPr/>
        </p:nvPicPr>
        <p:blipFill>
          <a:blip r:embed="rId2" cstate="print"/>
          <a:stretch>
            <a:fillRect/>
          </a:stretch>
        </p:blipFill>
        <p:spPr>
          <a:xfrm>
            <a:off x="540000" y="180000"/>
            <a:ext cx="1080000" cy="1080000"/>
          </a:xfrm>
          <a:prstGeom prst="rect">
            <a:avLst/>
          </a:prstGeom>
        </p:spPr>
      </p:pic>
      <p:sp>
        <p:nvSpPr>
          <p:cNvPr id="5" name="Slayt Numarası Yer Tutucusu 4">
            <a:extLst>
              <a:ext uri="{FF2B5EF4-FFF2-40B4-BE49-F238E27FC236}">
                <a16:creationId xmlns:a16="http://schemas.microsoft.com/office/drawing/2014/main" id="{2AFA0A1D-F6F5-48F1-BC04-BC0064E1B3FF}"/>
              </a:ext>
            </a:extLst>
          </p:cNvPr>
          <p:cNvSpPr>
            <a:spLocks noGrp="1"/>
          </p:cNvSpPr>
          <p:nvPr>
            <p:ph type="sldNum" sz="quarter" idx="7"/>
          </p:nvPr>
        </p:nvSpPr>
        <p:spPr/>
        <p:txBody>
          <a:bodyPr/>
          <a:lstStyle/>
          <a:p>
            <a:pPr marL="107950">
              <a:lnSpc>
                <a:spcPct val="100000"/>
              </a:lnSpc>
            </a:pPr>
            <a:fld id="{81D60167-4931-47E6-BA6A-407CBD079E47}" type="slidenum">
              <a:rPr lang="tr-TR" spc="-50" smtClean="0"/>
              <a:t>2</a:t>
            </a:fld>
            <a:endParaRPr lang="tr-TR" spc="-50" dirty="0"/>
          </a:p>
        </p:txBody>
      </p:sp>
      <p:sp>
        <p:nvSpPr>
          <p:cNvPr id="6" name="Metin kutusu 5"/>
          <p:cNvSpPr txBox="1"/>
          <p:nvPr/>
        </p:nvSpPr>
        <p:spPr>
          <a:xfrm>
            <a:off x="1828800" y="228600"/>
            <a:ext cx="54864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600" b="1" dirty="0">
                <a:solidFill>
                  <a:schemeClr val="tx2"/>
                </a:solidFill>
                <a:latin typeface="Times New Roman" panose="02020603050405020304" pitchFamily="18" charset="0"/>
                <a:cs typeface="Times New Roman" panose="02020603050405020304" pitchFamily="18" charset="0"/>
              </a:rPr>
              <a:t>KAVRAM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180000"/>
            <a:ext cx="5579110" cy="9355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wrap="square" lIns="0" tIns="12065" rIns="0" bIns="0" rtlCol="0">
            <a:spAutoFit/>
          </a:bodyPr>
          <a:lstStyle/>
          <a:p>
            <a:pPr marL="12700" algn="ctr">
              <a:lnSpc>
                <a:spcPct val="100000"/>
              </a:lnSpc>
              <a:spcBef>
                <a:spcPts val="95"/>
              </a:spcBef>
            </a:pPr>
            <a:r>
              <a:rPr lang="tr-TR" sz="3000" i="0" spc="-10" dirty="0">
                <a:solidFill>
                  <a:schemeClr val="tx2"/>
                </a:solidFill>
                <a:latin typeface="Times New Roman"/>
                <a:cs typeface="Times New Roman"/>
              </a:rPr>
              <a:t>ADLİ SORUŞTURMADAN BAĞIMSIZ YAPILMASI</a:t>
            </a:r>
            <a:endParaRPr sz="3000" dirty="0">
              <a:solidFill>
                <a:schemeClr val="tx2"/>
              </a:solidFill>
              <a:latin typeface="Times New Roman"/>
              <a:cs typeface="Times New Roman"/>
            </a:endParaRPr>
          </a:p>
        </p:txBody>
      </p:sp>
      <p:sp>
        <p:nvSpPr>
          <p:cNvPr id="3" name="object 3"/>
          <p:cNvSpPr txBox="1"/>
          <p:nvPr/>
        </p:nvSpPr>
        <p:spPr>
          <a:xfrm>
            <a:off x="540001" y="1620000"/>
            <a:ext cx="8070600" cy="5134739"/>
          </a:xfrm>
          <a:prstGeom prst="rect">
            <a:avLst/>
          </a:prstGeom>
        </p:spPr>
        <p:txBody>
          <a:bodyPr vert="horz" wrap="square" lIns="0" tIns="12700" rIns="0" bIns="0" rtlCol="0">
            <a:spAutoFit/>
          </a:bodyPr>
          <a:lstStyle/>
          <a:p>
            <a:pPr marL="12700" marR="5080" algn="just"/>
            <a:r>
              <a:rPr sz="2000" dirty="0">
                <a:solidFill>
                  <a:srgbClr val="2CA1BE"/>
                </a:solidFill>
                <a:latin typeface="Segoe UI Symbol"/>
                <a:cs typeface="Segoe UI Symbol"/>
              </a:rPr>
              <a:t>🞂​</a:t>
            </a:r>
            <a:r>
              <a:rPr lang="tr-TR" sz="2000" spc="150" dirty="0">
                <a:solidFill>
                  <a:srgbClr val="2CA1BE"/>
                </a:solidFill>
                <a:latin typeface="Segoe UI Symbol"/>
                <a:cs typeface="Segoe UI Symbol"/>
              </a:rPr>
              <a:t> </a:t>
            </a:r>
            <a:r>
              <a:rPr lang="tr-TR" sz="2200" dirty="0">
                <a:latin typeface="Times New Roman" panose="02020603050405020304" pitchFamily="18" charset="0"/>
                <a:cs typeface="Times New Roman" panose="02020603050405020304" pitchFamily="18" charset="0"/>
              </a:rPr>
              <a:t>Devlet memurunun disiplin cezasını gerektirecek fiil veya hali, aynı zamanda ceza yargılamasını da gerektirebilir. Bu durumda;</a:t>
            </a:r>
          </a:p>
          <a:p>
            <a:pPr marL="12700" marR="5080" algn="just"/>
            <a:endParaRPr lang="tr-TR" sz="2200" dirty="0">
              <a:solidFill>
                <a:srgbClr val="FF0000"/>
              </a:solidFill>
              <a:latin typeface="Times New Roman" panose="02020603050405020304" pitchFamily="18" charset="0"/>
              <a:cs typeface="Times New Roman" panose="02020603050405020304" pitchFamily="18" charset="0"/>
            </a:endParaRPr>
          </a:p>
          <a:p>
            <a:pPr marL="12700" marR="5080" algn="just"/>
            <a:r>
              <a:rPr lang="tr-TR" sz="2400" dirty="0">
                <a:solidFill>
                  <a:srgbClr val="2CA1BE"/>
                </a:solidFill>
                <a:latin typeface="Segoe UI Symbol"/>
                <a:cs typeface="Segoe UI Symbol"/>
              </a:rPr>
              <a:t>🞂 </a:t>
            </a:r>
            <a:r>
              <a:rPr lang="tr-TR" sz="2200" dirty="0">
                <a:latin typeface="Times New Roman" panose="02020603050405020304" pitchFamily="18" charset="0"/>
                <a:cs typeface="Times New Roman" panose="02020603050405020304" pitchFamily="18" charset="0"/>
              </a:rPr>
              <a:t>Devlet</a:t>
            </a:r>
            <a:r>
              <a:rPr lang="tr-TR" sz="2400" dirty="0">
                <a:latin typeface="Times New Roman" panose="02020603050405020304" pitchFamily="18" charset="0"/>
                <a:cs typeface="Times New Roman" panose="02020603050405020304" pitchFamily="18" charset="0"/>
              </a:rPr>
              <a:t> memuru bakımından yürütülen disiplin soruşturmasının sonuçlandırılması için, o memur hakkındaki </a:t>
            </a:r>
            <a:r>
              <a:rPr lang="tr-TR" sz="2400" dirty="0">
                <a:solidFill>
                  <a:srgbClr val="FF0000"/>
                </a:solidFill>
                <a:latin typeface="Times New Roman" panose="02020603050405020304" pitchFamily="18" charset="0"/>
                <a:cs typeface="Times New Roman" panose="02020603050405020304" pitchFamily="18" charset="0"/>
              </a:rPr>
              <a:t>adlî soruşturma sonucu beklenmez.</a:t>
            </a:r>
          </a:p>
          <a:p>
            <a:pPr marL="12700" marR="5080" algn="just"/>
            <a:endParaRPr lang="tr-TR" sz="2400" dirty="0">
              <a:solidFill>
                <a:srgbClr val="FF0000"/>
              </a:solidFill>
              <a:latin typeface="Times New Roman" panose="02020603050405020304" pitchFamily="18" charset="0"/>
              <a:cs typeface="Times New Roman" panose="02020603050405020304" pitchFamily="18" charset="0"/>
            </a:endParaRPr>
          </a:p>
          <a:p>
            <a:pPr marL="12700" algn="just">
              <a:tabLst>
                <a:tab pos="928369" algn="l"/>
                <a:tab pos="2850515" algn="l"/>
                <a:tab pos="3769360" algn="l"/>
              </a:tabLst>
            </a:pPr>
            <a:r>
              <a:rPr lang="tr-TR" sz="2400" dirty="0">
                <a:solidFill>
                  <a:srgbClr val="2CA1BE"/>
                </a:solidFill>
                <a:latin typeface="Segoe UI Symbol"/>
                <a:cs typeface="Segoe UI Symbol"/>
              </a:rPr>
              <a:t>🞂 </a:t>
            </a:r>
            <a:r>
              <a:rPr lang="tr-TR" sz="2400" dirty="0">
                <a:latin typeface="Times New Roman" panose="02020603050405020304" pitchFamily="18" charset="0"/>
                <a:cs typeface="Times New Roman" panose="02020603050405020304" pitchFamily="18" charset="0"/>
              </a:rPr>
              <a:t>Devlet memurunun </a:t>
            </a:r>
            <a:r>
              <a:rPr kumimoji="0" lang="tr-TR" sz="2400" b="0" i="0" u="none" strike="noStrike" kern="0" cap="none"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ceza</a:t>
            </a:r>
            <a:r>
              <a:rPr lang="tr-TR" sz="2400" dirty="0">
                <a:latin typeface="Times New Roman" panose="02020603050405020304" pitchFamily="18" charset="0"/>
                <a:cs typeface="Times New Roman" panose="02020603050405020304" pitchFamily="18" charset="0"/>
              </a:rPr>
              <a:t> </a:t>
            </a:r>
            <a:r>
              <a:rPr kumimoji="0" lang="tr-TR" sz="2400" b="0" i="0" u="none" strike="noStrike" kern="0" cap="none"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mevzuatına</a:t>
            </a:r>
            <a:r>
              <a:rPr lang="tr-TR" sz="2400" dirty="0">
                <a:latin typeface="Times New Roman" panose="02020603050405020304" pitchFamily="18" charset="0"/>
                <a:cs typeface="Times New Roman" panose="02020603050405020304" pitchFamily="18" charset="0"/>
              </a:rPr>
              <a:t> </a:t>
            </a:r>
            <a:r>
              <a:rPr kumimoji="0" lang="tr-TR" sz="2400" b="0" i="0" u="none" strike="noStrike" kern="0" cap="none"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göre</a:t>
            </a:r>
            <a:r>
              <a:rPr lang="tr-TR" sz="2400" dirty="0">
                <a:latin typeface="Times New Roman" panose="02020603050405020304" pitchFamily="18" charset="0"/>
                <a:cs typeface="Times New Roman" panose="02020603050405020304" pitchFamily="18" charset="0"/>
              </a:rPr>
              <a:t> </a:t>
            </a:r>
            <a:r>
              <a:rPr kumimoji="0" lang="tr-TR" sz="2400" b="0" i="0" u="none" strike="noStrike" kern="0" cap="none"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mahkûm olması veya olmaması (mahkumiyet, beraat, takipsizlik vb.) disiplin cezasının uygulanmasına engel teşkil etmez</a:t>
            </a:r>
            <a:r>
              <a:rPr kumimoji="0" lang="tr-TR" sz="2000" b="0" i="1" u="none" strike="noStrike" kern="0" cap="none"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(Danıştay</a:t>
            </a:r>
            <a:r>
              <a:rPr kumimoji="0" lang="tr-TR" sz="2000" b="0" i="1" u="none" strike="noStrike" kern="0" cap="none" normalizeH="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12. Daire 04.02.2012 tarih ve </a:t>
            </a:r>
            <a:r>
              <a:rPr lang="tr-TR" sz="2000" i="1" dirty="0">
                <a:latin typeface="Times New Roman" panose="02020603050405020304" pitchFamily="18" charset="0"/>
                <a:cs typeface="Times New Roman" panose="02020603050405020304" pitchFamily="18" charset="0"/>
              </a:rPr>
              <a:t>E.2010/64, K.2011/474)</a:t>
            </a:r>
          </a:p>
          <a:p>
            <a:pPr marL="12700" marR="0" lvl="0" indent="0" defTabSz="914400" eaLnBrk="1" fontAlgn="auto" latinLnBrk="0" hangingPunct="1">
              <a:lnSpc>
                <a:spcPct val="100000"/>
              </a:lnSpc>
              <a:spcBef>
                <a:spcPts val="95"/>
              </a:spcBef>
              <a:spcAft>
                <a:spcPts val="0"/>
              </a:spcAft>
              <a:buClrTx/>
              <a:buSzTx/>
              <a:buFontTx/>
              <a:buNone/>
              <a:tabLst>
                <a:tab pos="928369" algn="l"/>
                <a:tab pos="2850515" algn="l"/>
                <a:tab pos="3769360" algn="l"/>
              </a:tabLst>
              <a:defRPr/>
            </a:pPr>
            <a:endParaRPr kumimoji="0" lang="tr-TR" sz="2400" b="0" i="0" u="none" strike="noStrike" kern="0" cap="none" spc="0" normalizeH="0" baseline="0" noProof="0" dirty="0">
              <a:ln>
                <a:noFill/>
              </a:ln>
              <a:solidFill>
                <a:sysClr val="windowText" lastClr="000000"/>
              </a:solidFill>
              <a:effectLst/>
              <a:uLnTx/>
              <a:uFillTx/>
              <a:latin typeface="Times New Roman"/>
              <a:cs typeface="Times New Roman"/>
            </a:endParaRPr>
          </a:p>
          <a:p>
            <a:pPr marL="12700" marR="5080" algn="just"/>
            <a:endParaRPr lang="tr-TR" sz="2400" spc="-10" dirty="0">
              <a:solidFill>
                <a:srgbClr val="FF0000"/>
              </a:solidFill>
              <a:latin typeface="Times New Roman"/>
              <a:cs typeface="Times New Roman"/>
            </a:endParaRPr>
          </a:p>
          <a:p>
            <a:pPr marL="12700" marR="5080" algn="just"/>
            <a:endParaRPr lang="tr-TR" sz="2200" spc="-10" dirty="0">
              <a:solidFill>
                <a:srgbClr val="FF0000"/>
              </a:solidFill>
              <a:latin typeface="Times New Roman"/>
              <a:cs typeface="Times New Roman"/>
            </a:endParaRPr>
          </a:p>
        </p:txBody>
      </p:sp>
      <p:sp>
        <p:nvSpPr>
          <p:cNvPr id="5" name="object 5"/>
          <p:cNvSpPr txBox="1"/>
          <p:nvPr/>
        </p:nvSpPr>
        <p:spPr>
          <a:xfrm>
            <a:off x="8770111" y="6561531"/>
            <a:ext cx="165735" cy="166071"/>
          </a:xfrm>
          <a:prstGeom prst="rect">
            <a:avLst/>
          </a:prstGeom>
        </p:spPr>
        <p:txBody>
          <a:bodyPr vert="horz" wrap="square" lIns="0" tIns="12065" rIns="0" bIns="0" rtlCol="0">
            <a:spAutoFit/>
          </a:bodyPr>
          <a:lstStyle/>
          <a:p>
            <a:pPr marL="12700">
              <a:lnSpc>
                <a:spcPct val="100000"/>
              </a:lnSpc>
              <a:spcBef>
                <a:spcPts val="95"/>
              </a:spcBef>
            </a:pPr>
            <a:r>
              <a:rPr sz="1000" spc="-25" dirty="0">
                <a:latin typeface="Arial"/>
                <a:cs typeface="Arial"/>
              </a:rPr>
              <a:t>1</a:t>
            </a:r>
            <a:r>
              <a:rPr lang="tr-TR" sz="1000" spc="-25" dirty="0">
                <a:latin typeface="Arial"/>
                <a:cs typeface="Arial"/>
              </a:rPr>
              <a:t>6</a:t>
            </a:r>
            <a:endParaRPr sz="1000" dirty="0">
              <a:latin typeface="Arial"/>
              <a:cs typeface="Arial"/>
            </a:endParaRPr>
          </a:p>
        </p:txBody>
      </p:sp>
      <p:pic>
        <p:nvPicPr>
          <p:cNvPr id="8" name="object 4"/>
          <p:cNvPicPr/>
          <p:nvPr/>
        </p:nvPicPr>
        <p:blipFill>
          <a:blip r:embed="rId3" cstate="print"/>
          <a:stretch>
            <a:fillRect/>
          </a:stretch>
        </p:blipFill>
        <p:spPr>
          <a:xfrm>
            <a:off x="540000" y="180000"/>
            <a:ext cx="1080000" cy="1080000"/>
          </a:xfrm>
          <a:prstGeom prst="rect">
            <a:avLst/>
          </a:prstGeom>
        </p:spPr>
      </p:pic>
    </p:spTree>
    <p:extLst>
      <p:ext uri="{BB962C8B-B14F-4D97-AF65-F5344CB8AC3E}">
        <p14:creationId xmlns:p14="http://schemas.microsoft.com/office/powerpoint/2010/main" val="214678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426212"/>
          </a:xfrm>
          <a:prstGeom prst="rect">
            <a:avLst/>
          </a:prstGeom>
        </p:spPr>
        <p:txBody>
          <a:bodyPr vert="horz" wrap="square" lIns="0" tIns="12065" rIns="0" bIns="0" rtlCol="0">
            <a:spAutoFit/>
          </a:bodyPr>
          <a:lstStyle/>
          <a:p>
            <a:pPr marL="12700" marR="5080" algn="just">
              <a:lnSpc>
                <a:spcPct val="114999"/>
              </a:lnSpc>
              <a:spcBef>
                <a:spcPts val="95"/>
              </a:spcBef>
            </a:pPr>
            <a:r>
              <a:rPr sz="2050" dirty="0">
                <a:solidFill>
                  <a:srgbClr val="2CA1BE"/>
                </a:solidFill>
                <a:latin typeface="Segoe UI Symbol"/>
                <a:cs typeface="Segoe UI Symbol"/>
              </a:rPr>
              <a:t>🞂​</a:t>
            </a:r>
            <a:r>
              <a:rPr lang="tr-TR" sz="2050" spc="235" dirty="0">
                <a:solidFill>
                  <a:srgbClr val="2CA1BE"/>
                </a:solidFill>
                <a:latin typeface="Segoe UI Symbol"/>
                <a:cs typeface="Segoe UI Symbol"/>
              </a:rPr>
              <a:t> </a:t>
            </a:r>
            <a:r>
              <a:rPr lang="tr-TR" sz="2400" noProof="1">
                <a:latin typeface="Times New Roman"/>
                <a:cs typeface="Times New Roman"/>
              </a:rPr>
              <a:t>Memurun disiplin suçu sayılan bir eylemi hakkında, aynı zamanda ceza hukukuna göre ceza davası açılma halinde;</a:t>
            </a:r>
          </a:p>
          <a:p>
            <a:pPr marL="12700" marR="5080" algn="just">
              <a:lnSpc>
                <a:spcPct val="114999"/>
              </a:lnSpc>
              <a:spcBef>
                <a:spcPts val="95"/>
              </a:spcBef>
            </a:pPr>
            <a:endParaRPr lang="tr-TR" sz="2400" noProof="1">
              <a:latin typeface="Times New Roman"/>
              <a:cs typeface="Times New Roman"/>
            </a:endParaRPr>
          </a:p>
          <a:p>
            <a:pPr marL="531813" marR="5080" indent="-519113" algn="just">
              <a:lnSpc>
                <a:spcPct val="114999"/>
              </a:lnSpc>
              <a:spcBef>
                <a:spcPts val="395"/>
              </a:spcBef>
              <a:buClr>
                <a:srgbClr val="2CA1BE"/>
              </a:buClr>
              <a:buSzPct val="68333"/>
              <a:buFont typeface="Wingdings"/>
              <a:buChar char=""/>
            </a:pPr>
            <a:r>
              <a:rPr lang="tr-TR" sz="2400" noProof="1">
                <a:latin typeface="Times New Roman"/>
                <a:cs typeface="Times New Roman"/>
              </a:rPr>
              <a:t> Ceza davasının sonucu beklenmeden disiplin soruşturmasının  tamamlanması ve verilen disiplin cezasının uygulanması gerekmektedir.</a:t>
            </a:r>
          </a:p>
          <a:p>
            <a:pPr marL="531813" marR="5080" indent="-519113" algn="just">
              <a:lnSpc>
                <a:spcPct val="114999"/>
              </a:lnSpc>
              <a:spcBef>
                <a:spcPts val="395"/>
              </a:spcBef>
              <a:buClr>
                <a:srgbClr val="2CA1BE"/>
              </a:buClr>
              <a:buSzPct val="68333"/>
              <a:buFont typeface="Wingdings"/>
              <a:buChar char=""/>
            </a:pPr>
            <a:endParaRPr lang="tr-TR" sz="2400" noProof="1">
              <a:latin typeface="Times New Roman"/>
              <a:cs typeface="Times New Roman"/>
            </a:endParaRPr>
          </a:p>
          <a:p>
            <a:pPr marL="469900" marR="5080" indent="-457200" algn="just">
              <a:lnSpc>
                <a:spcPct val="114999"/>
              </a:lnSpc>
              <a:spcBef>
                <a:spcPts val="400"/>
              </a:spcBef>
              <a:buClr>
                <a:srgbClr val="2CA1BE"/>
              </a:buClr>
              <a:buSzPct val="68333"/>
              <a:buFont typeface="Wingdings"/>
              <a:buChar char=""/>
              <a:tabLst>
                <a:tab pos="469900" algn="l"/>
              </a:tabLst>
            </a:pPr>
            <a:r>
              <a:rPr lang="tr-TR" sz="2400" noProof="1">
                <a:latin typeface="Times New Roman"/>
                <a:cs typeface="Times New Roman"/>
              </a:rPr>
              <a:t>Memurun  ceza  davası sonucunda mahkûm olması halinde verilen ve uygulanan disiplin cezası ile ilgili yapılacak başkaca bir işlem bulunmamaktadır.</a:t>
            </a:r>
          </a:p>
        </p:txBody>
      </p:sp>
      <p:sp>
        <p:nvSpPr>
          <p:cNvPr id="5" name="Slayt Numarası Yer Tutucusu 4">
            <a:extLst>
              <a:ext uri="{FF2B5EF4-FFF2-40B4-BE49-F238E27FC236}">
                <a16:creationId xmlns:a16="http://schemas.microsoft.com/office/drawing/2014/main" id="{FCB746D6-5880-470F-81C3-1C3F2567A422}"/>
              </a:ext>
            </a:extLst>
          </p:cNvPr>
          <p:cNvSpPr>
            <a:spLocks noGrp="1"/>
          </p:cNvSpPr>
          <p:nvPr>
            <p:ph type="sldNum" sz="quarter" idx="7"/>
          </p:nvPr>
        </p:nvSpPr>
        <p:spPr>
          <a:xfrm>
            <a:off x="8744711" y="6573512"/>
            <a:ext cx="323089" cy="208287"/>
          </a:xfrm>
        </p:spPr>
        <p:txBody>
          <a:bodyPr/>
          <a:lstStyle/>
          <a:p>
            <a:pPr marL="107950">
              <a:lnSpc>
                <a:spcPct val="100000"/>
              </a:lnSpc>
            </a:pPr>
            <a:fld id="{81D60167-4931-47E6-BA6A-407CBD079E47}" type="slidenum">
              <a:rPr lang="tr-TR" spc="-50" smtClean="0"/>
              <a:t>21</a:t>
            </a:fld>
            <a:endParaRPr lang="tr-TR" spc="-50" dirty="0"/>
          </a:p>
        </p:txBody>
      </p:sp>
      <p:pic>
        <p:nvPicPr>
          <p:cNvPr id="7" name="object 4"/>
          <p:cNvPicPr/>
          <p:nvPr/>
        </p:nvPicPr>
        <p:blipFill>
          <a:blip r:embed="rId2" cstate="print"/>
          <a:stretch>
            <a:fillRect/>
          </a:stretch>
        </p:blipFill>
        <p:spPr>
          <a:xfrm>
            <a:off x="540000" y="180000"/>
            <a:ext cx="1080000" cy="1080000"/>
          </a:xfrm>
          <a:prstGeom prst="rect">
            <a:avLst/>
          </a:prstGeom>
        </p:spPr>
      </p:pic>
      <p:sp>
        <p:nvSpPr>
          <p:cNvPr id="6" name="object 2"/>
          <p:cNvSpPr txBox="1">
            <a:spLocks/>
          </p:cNvSpPr>
          <p:nvPr/>
        </p:nvSpPr>
        <p:spPr>
          <a:xfrm>
            <a:off x="1828800" y="180000"/>
            <a:ext cx="5486400" cy="9355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wrap="square" lIns="0" tIns="12065" rIns="0" bIns="0" rtlCol="0">
            <a:spAutoFit/>
          </a:bodyPr>
          <a:lstStyle>
            <a:lvl1pPr>
              <a:defRPr>
                <a:latin typeface="+mj-lt"/>
                <a:ea typeface="+mj-ea"/>
                <a:cs typeface="+mj-cs"/>
              </a:defRPr>
            </a:lvl1pPr>
          </a:lstStyle>
          <a:p>
            <a:pPr marL="12700" algn="ctr">
              <a:spcBef>
                <a:spcPts val="95"/>
              </a:spcBef>
            </a:pPr>
            <a:r>
              <a:rPr lang="tr-TR" sz="3000" b="1" spc="-10" dirty="0">
                <a:solidFill>
                  <a:schemeClr val="tx2"/>
                </a:solidFill>
                <a:latin typeface="Times New Roman"/>
                <a:cs typeface="Times New Roman"/>
              </a:rPr>
              <a:t>DİSİPLİN VE CEZA SORUŞTURMASI</a:t>
            </a:r>
            <a:endParaRPr lang="tr-TR" sz="3000" b="1" dirty="0">
              <a:solidFill>
                <a:schemeClr val="tx2"/>
              </a:solidFill>
              <a:latin typeface="Times New Roman"/>
              <a:cs typeface="Times New Roma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113049"/>
          </a:xfrm>
          <a:prstGeom prst="rect">
            <a:avLst/>
          </a:prstGeom>
        </p:spPr>
        <p:txBody>
          <a:bodyPr vert="horz" wrap="square" lIns="0" tIns="74295" rIns="0" bIns="0" rtlCol="0">
            <a:spAutoFit/>
          </a:bodyPr>
          <a:lstStyle/>
          <a:p>
            <a:pPr marL="12700" marR="7620" algn="just">
              <a:lnSpc>
                <a:spcPts val="2650"/>
              </a:lnSpc>
              <a:spcBef>
                <a:spcPts val="585"/>
              </a:spcBef>
            </a:pPr>
            <a:r>
              <a:rPr lang="tr-TR" sz="2000" dirty="0">
                <a:solidFill>
                  <a:srgbClr val="2CA1BE"/>
                </a:solidFill>
                <a:latin typeface="Segoe UI Symbol"/>
                <a:cs typeface="Segoe UI Symbol"/>
              </a:rPr>
              <a:t>🞂 </a:t>
            </a:r>
            <a:r>
              <a:rPr lang="tr-TR" sz="2000" noProof="1">
                <a:latin typeface="Times New Roman" panose="02020603050405020304" pitchFamily="18" charset="0"/>
                <a:cs typeface="Times New Roman" panose="02020603050405020304" pitchFamily="18" charset="0"/>
              </a:rPr>
              <a:t>Memurun ceza davası sonucunda beraat etmesi halinde ise, iki durum söz konusu olabilir.</a:t>
            </a:r>
          </a:p>
          <a:p>
            <a:pPr marL="468630" marR="5080" indent="-456565" algn="just">
              <a:lnSpc>
                <a:spcPct val="85000"/>
              </a:lnSpc>
              <a:spcBef>
                <a:spcPts val="400"/>
              </a:spcBef>
              <a:buClr>
                <a:srgbClr val="2CA1BE"/>
              </a:buClr>
              <a:buSzPct val="67307"/>
              <a:buFont typeface="Wingdings"/>
              <a:buChar char=""/>
              <a:tabLst>
                <a:tab pos="469900" algn="l"/>
              </a:tabLst>
            </a:pPr>
            <a:r>
              <a:rPr lang="tr-TR" sz="2000" noProof="1">
                <a:latin typeface="Times New Roman" panose="02020603050405020304" pitchFamily="18" charset="0"/>
                <a:cs typeface="Times New Roman" panose="02020603050405020304" pitchFamily="18" charset="0"/>
              </a:rPr>
              <a:t>Ceza davası sonucunda verilen beraat veya kovuşturmaya yer olmadığına  dair  kararının,  </a:t>
            </a:r>
            <a:r>
              <a:rPr lang="tr-TR" sz="2000" b="1" noProof="1">
                <a:latin typeface="Times New Roman" panose="02020603050405020304" pitchFamily="18" charset="0"/>
                <a:cs typeface="Times New Roman" panose="02020603050405020304" pitchFamily="18" charset="0"/>
              </a:rPr>
              <a:t>fiilin  hiç  vaki  olmadığı, suçun personel  tarafından işlenmediği yada suçun unsurlarının   gerçekleşmediği   gerekçesine   dayanması </a:t>
            </a:r>
            <a:r>
              <a:rPr lang="tr-TR" sz="2000" noProof="1">
                <a:latin typeface="Times New Roman" panose="02020603050405020304" pitchFamily="18" charset="0"/>
                <a:cs typeface="Times New Roman" panose="02020603050405020304" pitchFamily="18" charset="0"/>
              </a:rPr>
              <a:t>halinde </a:t>
            </a:r>
            <a:r>
              <a:rPr lang="tr-TR" sz="2000" noProof="1">
                <a:solidFill>
                  <a:srgbClr val="FF0000"/>
                </a:solidFill>
                <a:latin typeface="Times New Roman" panose="02020603050405020304" pitchFamily="18" charset="0"/>
                <a:cs typeface="Times New Roman" panose="02020603050405020304" pitchFamily="18" charset="0"/>
              </a:rPr>
              <a:t>disiplin soruşturması açılamaz, açılmış ise disiplin cezası  verilemez</a:t>
            </a:r>
            <a:r>
              <a:rPr lang="tr-TR" sz="2000" noProof="1">
                <a:latin typeface="Times New Roman" panose="02020603050405020304" pitchFamily="18" charset="0"/>
                <a:cs typeface="Times New Roman" panose="02020603050405020304" pitchFamily="18" charset="0"/>
              </a:rPr>
              <a:t>.  Ancak  disiplin  cezası  verilmiş  ve uygulanmış ise,   memurun beraat kararını dayanak göstererek idari yargıdan </a:t>
            </a:r>
            <a:r>
              <a:rPr lang="tr-TR" sz="2000" b="1" noProof="1">
                <a:latin typeface="Times New Roman" panose="02020603050405020304" pitchFamily="18" charset="0"/>
                <a:cs typeface="Times New Roman" panose="02020603050405020304" pitchFamily="18" charset="0"/>
              </a:rPr>
              <a:t>yargılanmanın iadesi </a:t>
            </a:r>
            <a:r>
              <a:rPr lang="tr-TR" sz="2000" noProof="1">
                <a:latin typeface="Times New Roman" panose="02020603050405020304" pitchFamily="18" charset="0"/>
                <a:cs typeface="Times New Roman" panose="02020603050405020304" pitchFamily="18" charset="0"/>
              </a:rPr>
              <a:t>istenebilir.</a:t>
            </a:r>
          </a:p>
          <a:p>
            <a:pPr marL="468630" marR="5080" indent="-456565" algn="just">
              <a:lnSpc>
                <a:spcPct val="85000"/>
              </a:lnSpc>
              <a:spcBef>
                <a:spcPts val="400"/>
              </a:spcBef>
              <a:buClr>
                <a:srgbClr val="2CA1BE"/>
              </a:buClr>
              <a:buSzPct val="67307"/>
              <a:buFont typeface="Wingdings"/>
              <a:buChar char=""/>
              <a:tabLst>
                <a:tab pos="469900" algn="l"/>
              </a:tabLst>
            </a:pPr>
            <a:endParaRPr lang="tr-TR" sz="2000" noProof="1">
              <a:latin typeface="Times New Roman" panose="02020603050405020304" pitchFamily="18" charset="0"/>
              <a:cs typeface="Times New Roman" panose="02020603050405020304" pitchFamily="18" charset="0"/>
            </a:endParaRPr>
          </a:p>
          <a:p>
            <a:pPr marL="468630" marR="5080" indent="-456565" algn="just">
              <a:lnSpc>
                <a:spcPct val="85000"/>
              </a:lnSpc>
              <a:spcBef>
                <a:spcPts val="395"/>
              </a:spcBef>
              <a:buClr>
                <a:srgbClr val="2CA1BE"/>
              </a:buClr>
              <a:buSzPct val="67307"/>
              <a:buFont typeface="Wingdings"/>
              <a:buChar char=""/>
              <a:tabLst>
                <a:tab pos="469900" algn="l"/>
              </a:tabLst>
            </a:pPr>
            <a:r>
              <a:rPr lang="tr-TR" sz="2000" noProof="1">
                <a:latin typeface="Times New Roman" panose="02020603050405020304" pitchFamily="18" charset="0"/>
                <a:cs typeface="Times New Roman" panose="02020603050405020304" pitchFamily="18" charset="0"/>
              </a:rPr>
              <a:t>İkincisi, ceza davası sonucunda verilen beraat kararının, 	suçun  sanık  memur  tarafından  işlendiği  yönünde  </a:t>
            </a:r>
            <a:r>
              <a:rPr lang="tr-TR" sz="2000" b="1" noProof="1">
                <a:latin typeface="Times New Roman" panose="02020603050405020304" pitchFamily="18" charset="0"/>
                <a:cs typeface="Times New Roman" panose="02020603050405020304" pitchFamily="18" charset="0"/>
              </a:rPr>
              <a:t>yeterli delil bulunmadığı </a:t>
            </a:r>
            <a:r>
              <a:rPr lang="tr-TR" sz="2000" noProof="1">
                <a:latin typeface="Times New Roman" panose="02020603050405020304" pitchFamily="18" charset="0"/>
                <a:cs typeface="Times New Roman" panose="02020603050405020304" pitchFamily="18" charset="0"/>
              </a:rPr>
              <a:t>gerekçelerine dayanması halinde, eylem bir disiplin  suçunu  oluşturuyor ise </a:t>
            </a:r>
            <a:r>
              <a:rPr lang="tr-TR" sz="2000" noProof="1">
                <a:solidFill>
                  <a:srgbClr val="FF0000"/>
                </a:solidFill>
                <a:latin typeface="Times New Roman" panose="02020603050405020304" pitchFamily="18" charset="0"/>
                <a:cs typeface="Times New Roman" panose="02020603050405020304" pitchFamily="18" charset="0"/>
              </a:rPr>
              <a:t>disiplin  soruşturması açılır, disiplin cezası verilir ve uygulanır</a:t>
            </a:r>
            <a:r>
              <a:rPr lang="tr-TR" sz="2400" noProof="1">
                <a:solidFill>
                  <a:srgbClr val="FF0000"/>
                </a:solidFill>
                <a:latin typeface="Times New Roman" panose="02020603050405020304" pitchFamily="18" charset="0"/>
                <a:cs typeface="Times New Roman" panose="02020603050405020304" pitchFamily="18" charset="0"/>
              </a:rPr>
              <a:t>.</a:t>
            </a:r>
          </a:p>
        </p:txBody>
      </p:sp>
      <p:sp>
        <p:nvSpPr>
          <p:cNvPr id="5" name="Slayt Numarası Yer Tutucusu 4">
            <a:extLst>
              <a:ext uri="{FF2B5EF4-FFF2-40B4-BE49-F238E27FC236}">
                <a16:creationId xmlns:a16="http://schemas.microsoft.com/office/drawing/2014/main" id="{458A12F6-127E-403F-AC50-AE9FB20A7AC8}"/>
              </a:ext>
            </a:extLst>
          </p:cNvPr>
          <p:cNvSpPr>
            <a:spLocks noGrp="1"/>
          </p:cNvSpPr>
          <p:nvPr>
            <p:ph type="sldNum" sz="quarter" idx="7"/>
          </p:nvPr>
        </p:nvSpPr>
        <p:spPr>
          <a:xfrm>
            <a:off x="8686801" y="6573512"/>
            <a:ext cx="287400" cy="208287"/>
          </a:xfrm>
        </p:spPr>
        <p:txBody>
          <a:bodyPr/>
          <a:lstStyle/>
          <a:p>
            <a:pPr marL="107950">
              <a:lnSpc>
                <a:spcPct val="100000"/>
              </a:lnSpc>
            </a:pPr>
            <a:fld id="{81D60167-4931-47E6-BA6A-407CBD079E47}" type="slidenum">
              <a:rPr lang="tr-TR" spc="-50" smtClean="0"/>
              <a:t>22</a:t>
            </a:fld>
            <a:endParaRPr lang="tr-TR" spc="-50" dirty="0"/>
          </a:p>
        </p:txBody>
      </p:sp>
      <p:pic>
        <p:nvPicPr>
          <p:cNvPr id="6" name="object 4"/>
          <p:cNvPicPr/>
          <p:nvPr/>
        </p:nvPicPr>
        <p:blipFill>
          <a:blip r:embed="rId2" cstate="print"/>
          <a:stretch>
            <a:fillRect/>
          </a:stretch>
        </p:blipFill>
        <p:spPr>
          <a:xfrm>
            <a:off x="540000" y="180000"/>
            <a:ext cx="1080000" cy="1080000"/>
          </a:xfrm>
          <a:prstGeom prst="rect">
            <a:avLst/>
          </a:prstGeom>
        </p:spPr>
      </p:pic>
      <p:sp>
        <p:nvSpPr>
          <p:cNvPr id="7" name="object 2"/>
          <p:cNvSpPr txBox="1">
            <a:spLocks/>
          </p:cNvSpPr>
          <p:nvPr/>
        </p:nvSpPr>
        <p:spPr>
          <a:xfrm>
            <a:off x="1905000" y="180000"/>
            <a:ext cx="5579110" cy="9355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wrap="square" lIns="0" tIns="12065" rIns="0" bIns="0" rtlCol="0">
            <a:spAutoFit/>
          </a:bodyPr>
          <a:lstStyle>
            <a:lvl1pPr>
              <a:defRPr>
                <a:latin typeface="+mj-lt"/>
                <a:ea typeface="+mj-ea"/>
                <a:cs typeface="+mj-cs"/>
              </a:defRPr>
            </a:lvl1pPr>
          </a:lstStyle>
          <a:p>
            <a:pPr marL="12700" algn="ctr">
              <a:spcBef>
                <a:spcPts val="95"/>
              </a:spcBef>
            </a:pPr>
            <a:r>
              <a:rPr lang="tr-TR" sz="3000" b="1" spc="-10" dirty="0">
                <a:solidFill>
                  <a:schemeClr val="tx2"/>
                </a:solidFill>
                <a:latin typeface="Times New Roman"/>
                <a:cs typeface="Times New Roman"/>
              </a:rPr>
              <a:t>DİSİPLİN VE CEZA SORUŞTURMASI</a:t>
            </a:r>
            <a:endParaRPr lang="tr-TR" sz="3000" b="1" dirty="0">
              <a:solidFill>
                <a:schemeClr val="tx2"/>
              </a:solidFill>
              <a:latin typeface="Times New Roman"/>
              <a:cs typeface="Times New Roma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800000"/>
            <a:ext cx="8070600" cy="3874522"/>
          </a:xfrm>
          <a:prstGeom prst="rect">
            <a:avLst/>
          </a:prstGeom>
        </p:spPr>
        <p:txBody>
          <a:bodyPr vert="horz" wrap="square" lIns="0" tIns="12065" rIns="0" bIns="0" rtlCol="0">
            <a:spAutoFit/>
          </a:bodyPr>
          <a:lstStyle/>
          <a:p>
            <a:pPr marL="268605" marR="5080" indent="-256540" algn="just">
              <a:lnSpc>
                <a:spcPct val="114999"/>
              </a:lnSpc>
              <a:spcBef>
                <a:spcPts val="95"/>
              </a:spcBef>
              <a:tabLst>
                <a:tab pos="268605" algn="l"/>
              </a:tabLst>
            </a:pPr>
            <a:endParaRPr lang="tr-TR" sz="1900" dirty="0">
              <a:solidFill>
                <a:srgbClr val="2CA1BE"/>
              </a:solidFill>
              <a:latin typeface="Segoe UI Symbol"/>
              <a:cs typeface="Segoe UI Symbol"/>
            </a:endParaRPr>
          </a:p>
          <a:p>
            <a:pPr marL="268605" marR="5080" indent="-256540" algn="just">
              <a:lnSpc>
                <a:spcPct val="114999"/>
              </a:lnSpc>
              <a:spcBef>
                <a:spcPts val="95"/>
              </a:spcBef>
              <a:tabLst>
                <a:tab pos="268605" algn="l"/>
              </a:tabLst>
            </a:pPr>
            <a:r>
              <a:rPr sz="1900" dirty="0">
                <a:solidFill>
                  <a:srgbClr val="2CA1BE"/>
                </a:solidFill>
                <a:latin typeface="Segoe UI Symbol"/>
                <a:cs typeface="Segoe UI Symbol"/>
              </a:rPr>
              <a:t>🞂​</a:t>
            </a:r>
            <a:r>
              <a:rPr sz="1900" spc="450" dirty="0">
                <a:solidFill>
                  <a:srgbClr val="2CA1BE"/>
                </a:solidFill>
                <a:latin typeface="Segoe UI Symbol"/>
                <a:cs typeface="Segoe UI Symbol"/>
              </a:rPr>
              <a:t> </a:t>
            </a:r>
            <a:r>
              <a:rPr lang="tr-TR" sz="2400" noProof="1">
                <a:solidFill>
                  <a:schemeClr val="tx1"/>
                </a:solidFill>
                <a:latin typeface="Times New Roman" panose="02020603050405020304" pitchFamily="18" charset="0"/>
                <a:ea typeface="Calibri" panose="020F0502020204030204" pitchFamily="34" charset="0"/>
                <a:cs typeface="Times New Roman" panose="02020603050405020304" pitchFamily="18" charset="0"/>
              </a:rPr>
              <a:t>Disiplin cezası verilebilmesi için memur hakkında soruşturma açılması zorunludur. </a:t>
            </a:r>
            <a:r>
              <a:rPr lang="tr-TR" sz="2400" noProof="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Soruşturma yapılmadan disiplin cezası verilemez.</a:t>
            </a:r>
            <a:r>
              <a:rPr lang="tr-TR" sz="2400" noProof="1">
                <a:latin typeface="Times New Roman" panose="02020603050405020304" pitchFamily="18" charset="0"/>
                <a:ea typeface="Calibri" panose="020F0502020204030204" pitchFamily="34" charset="0"/>
                <a:cs typeface="Times New Roman" panose="02020603050405020304" pitchFamily="18" charset="0"/>
              </a:rPr>
              <a:t> </a:t>
            </a:r>
            <a:r>
              <a:rPr lang="tr-TR" sz="2000" i="1" noProof="1">
                <a:latin typeface="Times New Roman" panose="02020603050405020304" pitchFamily="18" charset="0"/>
                <a:cs typeface="Times New Roman" panose="02020603050405020304" pitchFamily="18" charset="0"/>
              </a:rPr>
              <a:t>(Devlet Memurları Disiplin Yönetmeliği md.28</a:t>
            </a:r>
            <a:r>
              <a:rPr lang="tr-TR" sz="2000" i="1" spc="-10" noProof="1">
                <a:latin typeface="Times New Roman" panose="02020603050405020304" pitchFamily="18" charset="0"/>
                <a:cs typeface="Times New Roman" panose="02020603050405020304" pitchFamily="18" charset="0"/>
              </a:rPr>
              <a:t>)</a:t>
            </a:r>
            <a:endParaRPr lang="tr-TR" sz="2000" noProof="1">
              <a:latin typeface="Times New Roman" panose="02020603050405020304" pitchFamily="18" charset="0"/>
              <a:ea typeface="Calibri" panose="020F0502020204030204" pitchFamily="34" charset="0"/>
              <a:cs typeface="Times New Roman" panose="02020603050405020304" pitchFamily="18" charset="0"/>
            </a:endParaRPr>
          </a:p>
          <a:p>
            <a:pPr marL="268605" marR="5080" indent="-256540" algn="just">
              <a:lnSpc>
                <a:spcPct val="114999"/>
              </a:lnSpc>
              <a:spcBef>
                <a:spcPts val="95"/>
              </a:spcBef>
              <a:tabLst>
                <a:tab pos="268605" algn="l"/>
              </a:tabLst>
            </a:pPr>
            <a:endParaRPr lang="tr-TR" sz="2400" noProof="1">
              <a:latin typeface="Times New Roman" panose="02020603050405020304" pitchFamily="18" charset="0"/>
              <a:cs typeface="Times New Roman" panose="02020603050405020304" pitchFamily="18" charset="0"/>
            </a:endParaRPr>
          </a:p>
          <a:p>
            <a:pPr marL="268605" marR="5080" indent="-256540" algn="just">
              <a:lnSpc>
                <a:spcPct val="114999"/>
              </a:lnSpc>
              <a:spcBef>
                <a:spcPts val="400"/>
              </a:spcBef>
              <a:tabLst>
                <a:tab pos="268605" algn="l"/>
              </a:tabLst>
            </a:pPr>
            <a:r>
              <a:rPr lang="tr-TR" sz="2400" noProof="1">
                <a:solidFill>
                  <a:srgbClr val="2CA1BE"/>
                </a:solidFill>
                <a:latin typeface="Segoe UI Symbol"/>
                <a:cs typeface="Segoe UI Symbol"/>
              </a:rPr>
              <a:t>🞂​</a:t>
            </a:r>
            <a:r>
              <a:rPr lang="tr-TR" sz="2400" spc="450" noProof="1">
                <a:solidFill>
                  <a:srgbClr val="2CA1BE"/>
                </a:solidFill>
                <a:latin typeface="Segoe UI Symbol"/>
                <a:cs typeface="Segoe UI Symbol"/>
              </a:rPr>
              <a:t> </a:t>
            </a:r>
            <a:r>
              <a:rPr lang="tr-TR" sz="2400" noProof="1">
                <a:solidFill>
                  <a:srgbClr val="FF0000"/>
                </a:solidFill>
                <a:latin typeface="Times New Roman" panose="02020603050405020304" pitchFamily="18" charset="0"/>
                <a:cs typeface="Times New Roman" panose="02020603050405020304" pitchFamily="18" charset="0"/>
              </a:rPr>
              <a:t>Disiplin</a:t>
            </a:r>
            <a:r>
              <a:rPr lang="tr-TR" sz="2400" spc="570"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âmiri</a:t>
            </a:r>
            <a:r>
              <a:rPr lang="tr-TR" sz="2400" noProof="1">
                <a:solidFill>
                  <a:schemeClr val="tx1"/>
                </a:solidFill>
                <a:latin typeface="Times New Roman" panose="02020603050405020304" pitchFamily="18" charset="0"/>
                <a:cs typeface="Times New Roman" panose="02020603050405020304" pitchFamily="18" charset="0"/>
              </a:rPr>
              <a:t>,</a:t>
            </a:r>
            <a:r>
              <a:rPr lang="tr-TR" sz="2400" spc="575" noProof="1">
                <a:solidFill>
                  <a:schemeClr val="tx1"/>
                </a:solidFill>
                <a:latin typeface="Times New Roman" panose="02020603050405020304" pitchFamily="18" charset="0"/>
                <a:cs typeface="Times New Roman" panose="02020603050405020304" pitchFamily="18" charset="0"/>
              </a:rPr>
              <a:t> </a:t>
            </a:r>
            <a:r>
              <a:rPr lang="tr-TR" sz="2400" noProof="1">
                <a:solidFill>
                  <a:schemeClr val="tx1"/>
                </a:solidFill>
                <a:latin typeface="Times New Roman" panose="02020603050405020304" pitchFamily="18" charset="0"/>
                <a:cs typeface="Times New Roman" panose="02020603050405020304" pitchFamily="18" charset="0"/>
              </a:rPr>
              <a:t>disipline</a:t>
            </a:r>
            <a:r>
              <a:rPr lang="tr-TR" sz="2400" spc="580" noProof="1">
                <a:solidFill>
                  <a:schemeClr val="tx1"/>
                </a:solidFill>
                <a:latin typeface="Times New Roman" panose="02020603050405020304" pitchFamily="18" charset="0"/>
                <a:cs typeface="Times New Roman" panose="02020603050405020304" pitchFamily="18" charset="0"/>
              </a:rPr>
              <a:t> </a:t>
            </a:r>
            <a:r>
              <a:rPr lang="tr-TR" sz="2400" noProof="1">
                <a:solidFill>
                  <a:schemeClr val="tx1"/>
                </a:solidFill>
                <a:latin typeface="Times New Roman" panose="02020603050405020304" pitchFamily="18" charset="0"/>
                <a:cs typeface="Times New Roman" panose="02020603050405020304" pitchFamily="18" charset="0"/>
              </a:rPr>
              <a:t>aykırı</a:t>
            </a:r>
            <a:r>
              <a:rPr lang="tr-TR" sz="2400" spc="565" noProof="1">
                <a:solidFill>
                  <a:schemeClr val="tx1"/>
                </a:solidFill>
                <a:latin typeface="Times New Roman" panose="02020603050405020304" pitchFamily="18" charset="0"/>
                <a:cs typeface="Times New Roman" panose="02020603050405020304" pitchFamily="18" charset="0"/>
              </a:rPr>
              <a:t> </a:t>
            </a:r>
            <a:r>
              <a:rPr lang="tr-TR" sz="2400" noProof="1">
                <a:solidFill>
                  <a:schemeClr val="tx1"/>
                </a:solidFill>
                <a:latin typeface="Times New Roman" panose="02020603050405020304" pitchFamily="18" charset="0"/>
                <a:cs typeface="Times New Roman" panose="02020603050405020304" pitchFamily="18" charset="0"/>
              </a:rPr>
              <a:t>fiilin</a:t>
            </a:r>
            <a:r>
              <a:rPr lang="tr-TR" sz="2400" spc="570" noProof="1">
                <a:solidFill>
                  <a:schemeClr val="tx1"/>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mağduru veya taraf pozisyonunda </a:t>
            </a:r>
            <a:r>
              <a:rPr lang="tr-TR" sz="2400" spc="-10" noProof="1">
                <a:solidFill>
                  <a:srgbClr val="FF0000"/>
                </a:solidFill>
                <a:latin typeface="Times New Roman" panose="02020603050405020304" pitchFamily="18" charset="0"/>
                <a:cs typeface="Times New Roman" panose="02020603050405020304" pitchFamily="18" charset="0"/>
              </a:rPr>
              <a:t>olması </a:t>
            </a:r>
            <a:r>
              <a:rPr lang="tr-TR" sz="2400" noProof="1">
                <a:solidFill>
                  <a:srgbClr val="FF0000"/>
                </a:solidFill>
                <a:latin typeface="Times New Roman" panose="02020603050405020304" pitchFamily="18" charset="0"/>
                <a:cs typeface="Times New Roman" panose="02020603050405020304" pitchFamily="18" charset="0"/>
              </a:rPr>
              <a:t>hâlinde</a:t>
            </a:r>
            <a:r>
              <a:rPr lang="tr-TR" sz="2400" spc="420"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disiplin</a:t>
            </a:r>
            <a:r>
              <a:rPr lang="tr-TR" sz="2400" spc="42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soruşturmasını</a:t>
            </a:r>
            <a:r>
              <a:rPr lang="tr-TR" sz="2400" spc="425" noProof="1">
                <a:solidFill>
                  <a:srgbClr val="FF0000"/>
                </a:solidFill>
                <a:latin typeface="Times New Roman" panose="02020603050405020304" pitchFamily="18" charset="0"/>
                <a:cs typeface="Times New Roman" panose="02020603050405020304" pitchFamily="18" charset="0"/>
              </a:rPr>
              <a:t> </a:t>
            </a:r>
            <a:r>
              <a:rPr lang="tr-TR" sz="2400" spc="-10" noProof="1">
                <a:solidFill>
                  <a:srgbClr val="FF0000"/>
                </a:solidFill>
                <a:latin typeface="Times New Roman" panose="02020603050405020304" pitchFamily="18" charset="0"/>
                <a:cs typeface="Times New Roman" panose="02020603050405020304" pitchFamily="18" charset="0"/>
              </a:rPr>
              <a:t>yürütemez ve karar veremez</a:t>
            </a:r>
            <a:r>
              <a:rPr lang="tr-TR" sz="2400" noProof="1">
                <a:solidFill>
                  <a:srgbClr val="FF0000"/>
                </a:solidFill>
                <a:latin typeface="Times New Roman" panose="02020603050405020304" pitchFamily="18" charset="0"/>
                <a:cs typeface="Times New Roman" panose="02020603050405020304" pitchFamily="18" charset="0"/>
              </a:rPr>
              <a:t>.</a:t>
            </a:r>
            <a:r>
              <a:rPr lang="tr-TR" sz="2400" spc="15" noProof="1">
                <a:solidFill>
                  <a:srgbClr val="FF0000"/>
                </a:solidFill>
                <a:latin typeface="Times New Roman" panose="02020603050405020304" pitchFamily="18" charset="0"/>
                <a:cs typeface="Times New Roman" panose="02020603050405020304" pitchFamily="18" charset="0"/>
              </a:rPr>
              <a:t>  </a:t>
            </a:r>
          </a:p>
          <a:p>
            <a:pPr marL="268605" marR="5080" indent="-256540" algn="just">
              <a:lnSpc>
                <a:spcPct val="114999"/>
              </a:lnSpc>
              <a:spcBef>
                <a:spcPts val="400"/>
              </a:spcBef>
              <a:tabLst>
                <a:tab pos="268605" algn="l"/>
              </a:tabLst>
            </a:pPr>
            <a:endParaRPr lang="tr-TR" sz="2400" noProof="1">
              <a:solidFill>
                <a:schemeClr val="tx1"/>
              </a:solidFill>
              <a:latin typeface="Times New Roman" panose="02020603050405020304" pitchFamily="18" charset="0"/>
              <a:cs typeface="Times New Roman" panose="02020603050405020304" pitchFamily="18" charset="0"/>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23</a:t>
            </a:fld>
            <a:endParaRPr spc="-25" dirty="0"/>
          </a:p>
        </p:txBody>
      </p:sp>
      <p:pic>
        <p:nvPicPr>
          <p:cNvPr id="6" name="object 4"/>
          <p:cNvPicPr/>
          <p:nvPr/>
        </p:nvPicPr>
        <p:blipFill>
          <a:blip r:embed="rId2" cstate="print"/>
          <a:stretch>
            <a:fillRect/>
          </a:stretch>
        </p:blipFill>
        <p:spPr>
          <a:xfrm>
            <a:off x="540000" y="180000"/>
            <a:ext cx="1080000" cy="1080000"/>
          </a:xfrm>
          <a:prstGeom prst="rect">
            <a:avLst/>
          </a:prstGeom>
        </p:spPr>
      </p:pic>
      <p:sp>
        <p:nvSpPr>
          <p:cNvPr id="7" name="object 2"/>
          <p:cNvSpPr txBox="1">
            <a:spLocks/>
          </p:cNvSpPr>
          <p:nvPr/>
        </p:nvSpPr>
        <p:spPr>
          <a:xfrm>
            <a:off x="1905000" y="180000"/>
            <a:ext cx="5579110" cy="9355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wrap="square" lIns="0" tIns="12065" rIns="0" bIns="0" rtlCol="0">
            <a:spAutoFit/>
          </a:bodyPr>
          <a:lstStyle>
            <a:lvl1pPr>
              <a:defRPr>
                <a:latin typeface="+mj-lt"/>
                <a:ea typeface="+mj-ea"/>
                <a:cs typeface="+mj-cs"/>
              </a:defRPr>
            </a:lvl1pPr>
          </a:lstStyle>
          <a:p>
            <a:pPr marL="12700" algn="ctr">
              <a:spcBef>
                <a:spcPts val="95"/>
              </a:spcBef>
            </a:pPr>
            <a:r>
              <a:rPr lang="tr-TR" sz="3000" b="1" spc="-10" dirty="0">
                <a:solidFill>
                  <a:schemeClr val="tx2"/>
                </a:solidFill>
                <a:latin typeface="Times New Roman"/>
                <a:cs typeface="Times New Roman"/>
              </a:rPr>
              <a:t>DİSİPLİN SORUŞTURMASI YAPILMASININ GEREKLİLİĞİ</a:t>
            </a:r>
            <a:endParaRPr lang="tr-TR" sz="3000" b="1" dirty="0">
              <a:solidFill>
                <a:schemeClr val="tx2"/>
              </a:solidFill>
              <a:latin typeface="Times New Roman"/>
              <a:cs typeface="Times New Roma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9551" y="1661037"/>
            <a:ext cx="8131049" cy="4701480"/>
          </a:xfrm>
          <a:prstGeom prst="rect">
            <a:avLst/>
          </a:prstGeom>
        </p:spPr>
        <p:txBody>
          <a:bodyPr vert="horz" wrap="square" lIns="0" tIns="12065" rIns="0" bIns="0" rtlCol="0">
            <a:spAutoFit/>
          </a:bodyPr>
          <a:lstStyle/>
          <a:p>
            <a:pPr marL="12700" marR="5080" algn="just"/>
            <a:r>
              <a:rPr sz="1900" dirty="0">
                <a:solidFill>
                  <a:srgbClr val="2CA1BE"/>
                </a:solidFill>
                <a:latin typeface="Segoe UI Symbol"/>
                <a:cs typeface="Segoe UI Symbol"/>
              </a:rPr>
              <a:t>🞂​</a:t>
            </a:r>
            <a:r>
              <a:rPr sz="1900" spc="310" dirty="0">
                <a:solidFill>
                  <a:srgbClr val="2CA1BE"/>
                </a:solidFill>
                <a:latin typeface="Segoe UI Symbol"/>
                <a:cs typeface="Segoe UI Symbol"/>
              </a:rPr>
              <a:t>   </a:t>
            </a:r>
            <a:r>
              <a:rPr lang="tr-TR" sz="2300" noProof="1">
                <a:latin typeface="Times New Roman" panose="02020603050405020304" pitchFamily="18" charset="0"/>
                <a:cs typeface="Times New Roman" panose="02020603050405020304" pitchFamily="18" charset="0"/>
              </a:rPr>
              <a:t>Soruşturmacı,</a:t>
            </a:r>
            <a:r>
              <a:rPr lang="tr-TR" sz="2300" spc="210" noProof="1">
                <a:latin typeface="Times New Roman" panose="02020603050405020304" pitchFamily="18" charset="0"/>
                <a:cs typeface="Times New Roman" panose="02020603050405020304" pitchFamily="18" charset="0"/>
              </a:rPr>
              <a:t>  </a:t>
            </a:r>
            <a:r>
              <a:rPr lang="tr-TR" sz="2300" noProof="1">
                <a:latin typeface="Times New Roman" panose="02020603050405020304" pitchFamily="18" charset="0"/>
                <a:cs typeface="Times New Roman" panose="02020603050405020304" pitchFamily="18" charset="0"/>
              </a:rPr>
              <a:t>disiplin</a:t>
            </a:r>
            <a:r>
              <a:rPr lang="tr-TR" sz="2300" spc="204" noProof="1">
                <a:latin typeface="Times New Roman" panose="02020603050405020304" pitchFamily="18" charset="0"/>
                <a:cs typeface="Times New Roman" panose="02020603050405020304" pitchFamily="18" charset="0"/>
              </a:rPr>
              <a:t>  </a:t>
            </a:r>
            <a:r>
              <a:rPr lang="tr-TR" sz="2300" noProof="1">
                <a:latin typeface="Times New Roman" panose="02020603050405020304" pitchFamily="18" charset="0"/>
                <a:cs typeface="Times New Roman" panose="02020603050405020304" pitchFamily="18" charset="0"/>
              </a:rPr>
              <a:t>amirleri</a:t>
            </a:r>
            <a:r>
              <a:rPr lang="tr-TR" sz="2300" spc="210" noProof="1">
                <a:latin typeface="Times New Roman" panose="02020603050405020304" pitchFamily="18" charset="0"/>
                <a:cs typeface="Times New Roman" panose="02020603050405020304" pitchFamily="18" charset="0"/>
              </a:rPr>
              <a:t>  </a:t>
            </a:r>
            <a:r>
              <a:rPr lang="tr-TR" sz="2300" noProof="1">
                <a:latin typeface="Times New Roman" panose="02020603050405020304" pitchFamily="18" charset="0"/>
                <a:cs typeface="Times New Roman" panose="02020603050405020304" pitchFamily="18" charset="0"/>
              </a:rPr>
              <a:t>veya</a:t>
            </a:r>
            <a:r>
              <a:rPr lang="tr-TR" sz="2300" spc="210" noProof="1">
                <a:latin typeface="Times New Roman" panose="02020603050405020304" pitchFamily="18" charset="0"/>
                <a:cs typeface="Times New Roman" panose="02020603050405020304" pitchFamily="18" charset="0"/>
              </a:rPr>
              <a:t>  </a:t>
            </a:r>
            <a:r>
              <a:rPr lang="tr-TR" sz="2300" noProof="1">
                <a:latin typeface="Times New Roman" panose="02020603050405020304" pitchFamily="18" charset="0"/>
                <a:cs typeface="Times New Roman" panose="02020603050405020304" pitchFamily="18" charset="0"/>
              </a:rPr>
              <a:t>atamaya</a:t>
            </a:r>
            <a:r>
              <a:rPr lang="tr-TR" sz="2300" spc="210" noProof="1">
                <a:latin typeface="Times New Roman" panose="02020603050405020304" pitchFamily="18" charset="0"/>
                <a:cs typeface="Times New Roman" panose="02020603050405020304" pitchFamily="18" charset="0"/>
              </a:rPr>
              <a:t>  </a:t>
            </a:r>
            <a:r>
              <a:rPr lang="tr-TR" sz="2300" spc="-10" noProof="1">
                <a:latin typeface="Times New Roman" panose="02020603050405020304" pitchFamily="18" charset="0"/>
                <a:cs typeface="Times New Roman" panose="02020603050405020304" pitchFamily="18" charset="0"/>
              </a:rPr>
              <a:t>yetkili </a:t>
            </a:r>
            <a:r>
              <a:rPr lang="tr-TR" sz="2300" noProof="1">
                <a:latin typeface="Times New Roman" panose="02020603050405020304" pitchFamily="18" charset="0"/>
                <a:cs typeface="Times New Roman" panose="02020603050405020304" pitchFamily="18" charset="0"/>
              </a:rPr>
              <a:t>amirler</a:t>
            </a:r>
            <a:r>
              <a:rPr lang="tr-TR" sz="2300" spc="-20" noProof="1">
                <a:latin typeface="Times New Roman" panose="02020603050405020304" pitchFamily="18" charset="0"/>
                <a:cs typeface="Times New Roman" panose="02020603050405020304" pitchFamily="18" charset="0"/>
              </a:rPr>
              <a:t> </a:t>
            </a:r>
            <a:r>
              <a:rPr lang="tr-TR" sz="2300" noProof="1">
                <a:latin typeface="Times New Roman" panose="02020603050405020304" pitchFamily="18" charset="0"/>
                <a:cs typeface="Times New Roman" panose="02020603050405020304" pitchFamily="18" charset="0"/>
              </a:rPr>
              <a:t>tarafından</a:t>
            </a:r>
            <a:r>
              <a:rPr lang="tr-TR" sz="2300" spc="-50" noProof="1">
                <a:latin typeface="Times New Roman" panose="02020603050405020304" pitchFamily="18" charset="0"/>
                <a:cs typeface="Times New Roman" panose="02020603050405020304" pitchFamily="18" charset="0"/>
              </a:rPr>
              <a:t> </a:t>
            </a:r>
            <a:r>
              <a:rPr lang="tr-TR" sz="2300" spc="-10" noProof="1">
                <a:latin typeface="Times New Roman" panose="02020603050405020304" pitchFamily="18" charset="0"/>
                <a:cs typeface="Times New Roman" panose="02020603050405020304" pitchFamily="18" charset="0"/>
              </a:rPr>
              <a:t>atanabilir.</a:t>
            </a:r>
          </a:p>
          <a:p>
            <a:pPr marL="12700" marR="5080" algn="just"/>
            <a:endParaRPr lang="tr-TR" sz="2300" noProof="1">
              <a:latin typeface="Times New Roman" panose="02020603050405020304" pitchFamily="18" charset="0"/>
              <a:cs typeface="Times New Roman" panose="02020603050405020304" pitchFamily="18" charset="0"/>
            </a:endParaRPr>
          </a:p>
          <a:p>
            <a:pPr marL="12700" marR="5080" algn="just"/>
            <a:r>
              <a:rPr lang="tr-TR" sz="2300" noProof="1">
                <a:solidFill>
                  <a:srgbClr val="2CA1BE"/>
                </a:solidFill>
                <a:latin typeface="Segoe UI Symbol"/>
                <a:cs typeface="Segoe UI Symbol"/>
              </a:rPr>
              <a:t>🞂 </a:t>
            </a:r>
            <a:r>
              <a:rPr lang="tr-TR" sz="2300" noProof="1">
                <a:latin typeface="Times New Roman" panose="02020603050405020304" pitchFamily="18" charset="0"/>
                <a:cs typeface="Times New Roman" panose="02020603050405020304" pitchFamily="18" charset="0"/>
              </a:rPr>
              <a:t>Disiplin soruşturmasında muhakkik görevlendirilmesi hâlinde </a:t>
            </a:r>
            <a:r>
              <a:rPr lang="tr-TR" sz="2300" noProof="1">
                <a:solidFill>
                  <a:srgbClr val="FF0000"/>
                </a:solidFill>
                <a:latin typeface="Times New Roman" panose="02020603050405020304" pitchFamily="18" charset="0"/>
                <a:cs typeface="Times New Roman" panose="02020603050405020304" pitchFamily="18" charset="0"/>
              </a:rPr>
              <a:t>muhakkik, hakkında soruşturma yapacağı memurdan hiyerarşik olarak alt seviyede olamaz</a:t>
            </a:r>
            <a:r>
              <a:rPr lang="tr-TR" sz="2300" noProof="1">
                <a:latin typeface="Times New Roman" panose="02020603050405020304" pitchFamily="18" charset="0"/>
                <a:cs typeface="Times New Roman" panose="02020603050405020304" pitchFamily="18" charset="0"/>
              </a:rPr>
              <a:t>. </a:t>
            </a:r>
            <a:r>
              <a:rPr lang="tr-TR" sz="2000" i="1" noProof="1">
                <a:latin typeface="Times New Roman" panose="02020603050405020304" pitchFamily="18" charset="0"/>
                <a:cs typeface="Times New Roman" panose="02020603050405020304" pitchFamily="18" charset="0"/>
              </a:rPr>
              <a:t>(Devlet Memurları Disiplin Yönetmeliği md.28</a:t>
            </a:r>
            <a:r>
              <a:rPr lang="tr-TR" sz="2000" i="1" spc="-10" noProof="1">
                <a:latin typeface="Times New Roman" panose="02020603050405020304" pitchFamily="18" charset="0"/>
                <a:cs typeface="Times New Roman" panose="02020603050405020304" pitchFamily="18" charset="0"/>
              </a:rPr>
              <a:t>)</a:t>
            </a:r>
          </a:p>
          <a:p>
            <a:pPr marL="12700" marR="5080" algn="just"/>
            <a:endParaRPr lang="tr-TR" sz="2300" i="1" spc="-10" noProof="1">
              <a:latin typeface="Times New Roman" panose="02020603050405020304" pitchFamily="18" charset="0"/>
              <a:cs typeface="Times New Roman" panose="02020603050405020304" pitchFamily="18" charset="0"/>
            </a:endParaRPr>
          </a:p>
          <a:p>
            <a:pPr marL="12700" marR="5080" algn="just"/>
            <a:r>
              <a:rPr lang="tr-TR" sz="2300" noProof="1">
                <a:solidFill>
                  <a:srgbClr val="2CA1BE"/>
                </a:solidFill>
                <a:latin typeface="Segoe UI Symbol"/>
                <a:cs typeface="Segoe UI Symbol"/>
              </a:rPr>
              <a:t>🞂 </a:t>
            </a:r>
            <a:r>
              <a:rPr lang="tr-TR" sz="2300" spc="-10" noProof="1">
                <a:latin typeface="Times New Roman"/>
                <a:cs typeface="Times New Roman"/>
              </a:rPr>
              <a:t>Soruşturma</a:t>
            </a:r>
            <a:r>
              <a:rPr lang="tr-TR" sz="2300" noProof="1">
                <a:latin typeface="Times New Roman"/>
                <a:cs typeface="Times New Roman"/>
              </a:rPr>
              <a:t>	</a:t>
            </a:r>
            <a:r>
              <a:rPr lang="tr-TR" sz="2300" spc="-10" noProof="1">
                <a:latin typeface="Times New Roman"/>
                <a:cs typeface="Times New Roman"/>
              </a:rPr>
              <a:t>konusu</a:t>
            </a:r>
            <a:r>
              <a:rPr lang="tr-TR" sz="2300" noProof="1">
                <a:latin typeface="Times New Roman"/>
                <a:cs typeface="Times New Roman"/>
              </a:rPr>
              <a:t>	</a:t>
            </a:r>
            <a:r>
              <a:rPr lang="tr-TR" sz="2300" spc="-10" noProof="1">
                <a:latin typeface="Times New Roman"/>
                <a:cs typeface="Times New Roman"/>
              </a:rPr>
              <a:t>fiilin</a:t>
            </a:r>
            <a:r>
              <a:rPr lang="tr-TR" sz="2300" noProof="1">
                <a:latin typeface="Times New Roman"/>
                <a:cs typeface="Times New Roman"/>
              </a:rPr>
              <a:t>	</a:t>
            </a:r>
            <a:r>
              <a:rPr lang="tr-TR" sz="2300" spc="-10" noProof="1">
                <a:solidFill>
                  <a:srgbClr val="FF0000"/>
                </a:solidFill>
                <a:latin typeface="Times New Roman"/>
                <a:cs typeface="Times New Roman"/>
              </a:rPr>
              <a:t>mağduru</a:t>
            </a:r>
            <a:r>
              <a:rPr lang="tr-TR" sz="2300" noProof="1">
                <a:solidFill>
                  <a:srgbClr val="FF0000"/>
                </a:solidFill>
                <a:latin typeface="Times New Roman"/>
                <a:cs typeface="Times New Roman"/>
              </a:rPr>
              <a:t> </a:t>
            </a:r>
            <a:r>
              <a:rPr lang="tr-TR" sz="2300" spc="-10" noProof="1">
                <a:solidFill>
                  <a:srgbClr val="FF0000"/>
                </a:solidFill>
                <a:latin typeface="Times New Roman"/>
                <a:cs typeface="Times New Roman"/>
              </a:rPr>
              <a:t>konumunda</a:t>
            </a:r>
            <a:r>
              <a:rPr lang="tr-TR" sz="2300" noProof="1">
                <a:solidFill>
                  <a:srgbClr val="FF0000"/>
                </a:solidFill>
                <a:latin typeface="Times New Roman"/>
                <a:cs typeface="Times New Roman"/>
              </a:rPr>
              <a:t> </a:t>
            </a:r>
            <a:r>
              <a:rPr lang="tr-TR" sz="2300" spc="-20" noProof="1">
                <a:solidFill>
                  <a:srgbClr val="FF0000"/>
                </a:solidFill>
                <a:latin typeface="Times New Roman"/>
                <a:cs typeface="Times New Roman"/>
              </a:rPr>
              <a:t>olan </a:t>
            </a:r>
            <a:r>
              <a:rPr lang="tr-TR" sz="2300" spc="-20" noProof="1">
                <a:solidFill>
                  <a:schemeClr val="tx1"/>
                </a:solidFill>
                <a:latin typeface="Times New Roman"/>
                <a:cs typeface="Times New Roman"/>
              </a:rPr>
              <a:t>veya soruşturulan kişi ile husumeti bulunan kişi</a:t>
            </a:r>
            <a:r>
              <a:rPr lang="tr-TR" sz="2300" spc="-20" noProof="1">
                <a:solidFill>
                  <a:srgbClr val="FF0000"/>
                </a:solidFill>
                <a:latin typeface="Times New Roman"/>
                <a:cs typeface="Times New Roman"/>
              </a:rPr>
              <a:t> </a:t>
            </a:r>
            <a:r>
              <a:rPr lang="tr-TR" sz="2300" noProof="1">
                <a:solidFill>
                  <a:srgbClr val="FF0000"/>
                </a:solidFill>
                <a:latin typeface="Times New Roman"/>
                <a:cs typeface="Times New Roman"/>
              </a:rPr>
              <a:t>soruşturmacı</a:t>
            </a:r>
            <a:r>
              <a:rPr lang="tr-TR" sz="2300" spc="155" noProof="1">
                <a:solidFill>
                  <a:srgbClr val="FF0000"/>
                </a:solidFill>
                <a:latin typeface="Times New Roman"/>
                <a:cs typeface="Times New Roman"/>
              </a:rPr>
              <a:t>  </a:t>
            </a:r>
            <a:r>
              <a:rPr lang="tr-TR" sz="2300" noProof="1">
                <a:solidFill>
                  <a:srgbClr val="FF0000"/>
                </a:solidFill>
                <a:latin typeface="Times New Roman"/>
                <a:cs typeface="Times New Roman"/>
              </a:rPr>
              <a:t>olarak</a:t>
            </a:r>
            <a:r>
              <a:rPr lang="tr-TR" sz="2300" spc="160" noProof="1">
                <a:solidFill>
                  <a:srgbClr val="FF0000"/>
                </a:solidFill>
                <a:latin typeface="Times New Roman"/>
                <a:cs typeface="Times New Roman"/>
              </a:rPr>
              <a:t>  </a:t>
            </a:r>
            <a:r>
              <a:rPr lang="tr-TR" sz="2300" noProof="1">
                <a:solidFill>
                  <a:srgbClr val="FF0000"/>
                </a:solidFill>
                <a:latin typeface="Times New Roman"/>
                <a:cs typeface="Times New Roman"/>
              </a:rPr>
              <a:t>atanamaz</a:t>
            </a:r>
            <a:r>
              <a:rPr lang="tr-TR" sz="2300" noProof="1">
                <a:latin typeface="Times New Roman"/>
                <a:cs typeface="Times New Roman"/>
              </a:rPr>
              <a:t>.</a:t>
            </a:r>
            <a:r>
              <a:rPr lang="tr-TR" sz="2300" spc="165" noProof="1">
                <a:latin typeface="Times New Roman"/>
                <a:cs typeface="Times New Roman"/>
              </a:rPr>
              <a:t>  </a:t>
            </a:r>
            <a:r>
              <a:rPr lang="tr-TR" sz="2300" noProof="1">
                <a:latin typeface="Times New Roman"/>
                <a:cs typeface="Times New Roman"/>
              </a:rPr>
              <a:t>Atanmış</a:t>
            </a:r>
            <a:r>
              <a:rPr lang="tr-TR" sz="2300" spc="160" noProof="1">
                <a:latin typeface="Times New Roman"/>
                <a:cs typeface="Times New Roman"/>
              </a:rPr>
              <a:t>  </a:t>
            </a:r>
            <a:r>
              <a:rPr lang="tr-TR" sz="2300" noProof="1">
                <a:latin typeface="Times New Roman"/>
                <a:cs typeface="Times New Roman"/>
              </a:rPr>
              <a:t>ise</a:t>
            </a:r>
            <a:r>
              <a:rPr lang="tr-TR" sz="2300" spc="155" noProof="1">
                <a:latin typeface="Times New Roman"/>
                <a:cs typeface="Times New Roman"/>
              </a:rPr>
              <a:t>  </a:t>
            </a:r>
            <a:r>
              <a:rPr lang="tr-TR" sz="2300" noProof="1">
                <a:latin typeface="Times New Roman"/>
                <a:cs typeface="Times New Roman"/>
              </a:rPr>
              <a:t>bu</a:t>
            </a:r>
            <a:r>
              <a:rPr lang="tr-TR" sz="2300" spc="160" noProof="1">
                <a:latin typeface="Times New Roman"/>
                <a:cs typeface="Times New Roman"/>
              </a:rPr>
              <a:t>  </a:t>
            </a:r>
            <a:r>
              <a:rPr lang="tr-TR" sz="2300" spc="-10" noProof="1">
                <a:latin typeface="Times New Roman"/>
                <a:cs typeface="Times New Roman"/>
              </a:rPr>
              <a:t>durumu </a:t>
            </a:r>
            <a:r>
              <a:rPr lang="tr-TR" sz="2300" noProof="1">
                <a:latin typeface="Times New Roman"/>
                <a:cs typeface="Times New Roman"/>
              </a:rPr>
              <a:t>kendisini</a:t>
            </a:r>
            <a:r>
              <a:rPr lang="tr-TR" sz="2300" spc="140" noProof="1">
                <a:latin typeface="Times New Roman"/>
                <a:cs typeface="Times New Roman"/>
              </a:rPr>
              <a:t> </a:t>
            </a:r>
            <a:r>
              <a:rPr lang="tr-TR" sz="2300" noProof="1">
                <a:latin typeface="Times New Roman"/>
                <a:cs typeface="Times New Roman"/>
              </a:rPr>
              <a:t>görevlendiren disiplin</a:t>
            </a:r>
            <a:r>
              <a:rPr lang="tr-TR" sz="2300" spc="150" noProof="1">
                <a:latin typeface="Times New Roman"/>
                <a:cs typeface="Times New Roman"/>
              </a:rPr>
              <a:t> </a:t>
            </a:r>
            <a:r>
              <a:rPr lang="tr-TR" sz="2300" noProof="1">
                <a:latin typeface="Times New Roman"/>
                <a:cs typeface="Times New Roman"/>
              </a:rPr>
              <a:t>âmirine</a:t>
            </a:r>
            <a:r>
              <a:rPr lang="tr-TR" sz="2300" spc="160" noProof="1">
                <a:latin typeface="Times New Roman"/>
                <a:cs typeface="Times New Roman"/>
              </a:rPr>
              <a:t> </a:t>
            </a:r>
            <a:r>
              <a:rPr lang="tr-TR" sz="2300" b="1" i="1" noProof="1">
                <a:latin typeface="Times New Roman"/>
                <a:cs typeface="Times New Roman"/>
              </a:rPr>
              <a:t>derhâl</a:t>
            </a:r>
            <a:r>
              <a:rPr lang="tr-TR" sz="2300" b="1" i="1" spc="150" noProof="1">
                <a:latin typeface="Times New Roman"/>
                <a:cs typeface="Times New Roman"/>
              </a:rPr>
              <a:t> </a:t>
            </a:r>
            <a:r>
              <a:rPr lang="tr-TR" sz="2300" noProof="1">
                <a:latin typeface="Times New Roman"/>
                <a:cs typeface="Times New Roman"/>
              </a:rPr>
              <a:t>bildirir.</a:t>
            </a:r>
            <a:r>
              <a:rPr lang="tr-TR" sz="2300" spc="145" noProof="1">
                <a:latin typeface="Times New Roman"/>
                <a:cs typeface="Times New Roman"/>
              </a:rPr>
              <a:t> </a:t>
            </a:r>
            <a:r>
              <a:rPr lang="tr-TR" sz="2300" spc="-25" noProof="1">
                <a:latin typeface="Times New Roman"/>
                <a:cs typeface="Times New Roman"/>
              </a:rPr>
              <a:t>Bu </a:t>
            </a:r>
            <a:r>
              <a:rPr lang="tr-TR" sz="2300" noProof="1">
                <a:latin typeface="Times New Roman"/>
                <a:cs typeface="Times New Roman"/>
              </a:rPr>
              <a:t>durumu</a:t>
            </a:r>
            <a:r>
              <a:rPr lang="tr-TR" sz="2300" spc="-20" noProof="1">
                <a:latin typeface="Times New Roman"/>
                <a:cs typeface="Times New Roman"/>
              </a:rPr>
              <a:t> </a:t>
            </a:r>
            <a:r>
              <a:rPr lang="tr-TR" sz="2300" noProof="1">
                <a:latin typeface="Times New Roman"/>
                <a:cs typeface="Times New Roman"/>
              </a:rPr>
              <a:t>tespit</a:t>
            </a:r>
            <a:r>
              <a:rPr lang="tr-TR" sz="2300" spc="-40" noProof="1">
                <a:latin typeface="Times New Roman"/>
                <a:cs typeface="Times New Roman"/>
              </a:rPr>
              <a:t> </a:t>
            </a:r>
            <a:r>
              <a:rPr lang="tr-TR" sz="2300" noProof="1">
                <a:latin typeface="Times New Roman"/>
                <a:cs typeface="Times New Roman"/>
              </a:rPr>
              <a:t>eden</a:t>
            </a:r>
            <a:r>
              <a:rPr lang="tr-TR" sz="2300" spc="-30" noProof="1">
                <a:latin typeface="Times New Roman"/>
                <a:cs typeface="Times New Roman"/>
              </a:rPr>
              <a:t> </a:t>
            </a:r>
            <a:r>
              <a:rPr lang="tr-TR" sz="2300" noProof="1">
                <a:latin typeface="Times New Roman"/>
                <a:cs typeface="Times New Roman"/>
              </a:rPr>
              <a:t>disiplin</a:t>
            </a:r>
            <a:r>
              <a:rPr lang="tr-TR" sz="2300" spc="-60" noProof="1">
                <a:latin typeface="Times New Roman"/>
                <a:cs typeface="Times New Roman"/>
              </a:rPr>
              <a:t> </a:t>
            </a:r>
            <a:r>
              <a:rPr lang="tr-TR" sz="2300" noProof="1">
                <a:latin typeface="Times New Roman"/>
                <a:cs typeface="Times New Roman"/>
              </a:rPr>
              <a:t>âmiri</a:t>
            </a:r>
            <a:r>
              <a:rPr lang="tr-TR" sz="2300" spc="-10" noProof="1">
                <a:latin typeface="Times New Roman"/>
                <a:cs typeface="Times New Roman"/>
              </a:rPr>
              <a:t> </a:t>
            </a:r>
            <a:r>
              <a:rPr lang="tr-TR" sz="2300" noProof="1">
                <a:latin typeface="Times New Roman"/>
                <a:cs typeface="Times New Roman"/>
              </a:rPr>
              <a:t>yeni</a:t>
            </a:r>
            <a:r>
              <a:rPr lang="tr-TR" sz="2300" spc="-40" noProof="1">
                <a:latin typeface="Times New Roman"/>
                <a:cs typeface="Times New Roman"/>
              </a:rPr>
              <a:t> </a:t>
            </a:r>
            <a:r>
              <a:rPr lang="tr-TR" sz="2300" noProof="1">
                <a:latin typeface="Times New Roman"/>
                <a:cs typeface="Times New Roman"/>
              </a:rPr>
              <a:t>bir</a:t>
            </a:r>
            <a:r>
              <a:rPr lang="tr-TR" sz="2300" spc="-25" noProof="1">
                <a:latin typeface="Times New Roman"/>
                <a:cs typeface="Times New Roman"/>
              </a:rPr>
              <a:t> </a:t>
            </a:r>
            <a:r>
              <a:rPr lang="tr-TR" sz="2300" noProof="1">
                <a:latin typeface="Times New Roman"/>
                <a:cs typeface="Times New Roman"/>
              </a:rPr>
              <a:t>soruşturmacı</a:t>
            </a:r>
            <a:r>
              <a:rPr lang="tr-TR" sz="2300" spc="-20" noProof="1">
                <a:latin typeface="Times New Roman"/>
                <a:cs typeface="Times New Roman"/>
              </a:rPr>
              <a:t> </a:t>
            </a:r>
            <a:r>
              <a:rPr lang="tr-TR" sz="2300" spc="-10" noProof="1">
                <a:latin typeface="Times New Roman"/>
                <a:cs typeface="Times New Roman"/>
              </a:rPr>
              <a:t>atar.</a:t>
            </a:r>
            <a:endParaRPr lang="tr-TR" sz="2300" noProof="1">
              <a:latin typeface="Times New Roman"/>
              <a:cs typeface="Times New Roman"/>
            </a:endParaRPr>
          </a:p>
          <a:p>
            <a:pPr marL="12700" marR="5080" algn="just">
              <a:lnSpc>
                <a:spcPct val="114999"/>
              </a:lnSpc>
              <a:spcBef>
                <a:spcPts val="400"/>
              </a:spcBef>
            </a:pPr>
            <a:endParaRPr sz="2400" i="1" dirty="0">
              <a:latin typeface="Times New Roman" panose="02020603050405020304" pitchFamily="18" charset="0"/>
              <a:cs typeface="Times New Roman" panose="02020603050405020304" pitchFamily="18" charset="0"/>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24</a:t>
            </a:fld>
            <a:endParaRPr spc="-25" dirty="0"/>
          </a:p>
        </p:txBody>
      </p:sp>
      <p:pic>
        <p:nvPicPr>
          <p:cNvPr id="10" name="object 4"/>
          <p:cNvPicPr/>
          <p:nvPr/>
        </p:nvPicPr>
        <p:blipFill>
          <a:blip r:embed="rId2" cstate="print"/>
          <a:stretch>
            <a:fillRect/>
          </a:stretch>
        </p:blipFill>
        <p:spPr>
          <a:xfrm>
            <a:off x="540000" y="180000"/>
            <a:ext cx="1080000" cy="1080000"/>
          </a:xfrm>
          <a:prstGeom prst="rect">
            <a:avLst/>
          </a:prstGeom>
        </p:spPr>
      </p:pic>
      <p:sp>
        <p:nvSpPr>
          <p:cNvPr id="7" name="object 2"/>
          <p:cNvSpPr txBox="1">
            <a:spLocks/>
          </p:cNvSpPr>
          <p:nvPr/>
        </p:nvSpPr>
        <p:spPr>
          <a:xfrm>
            <a:off x="1981200" y="264106"/>
            <a:ext cx="5579110" cy="4738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wrap="square" lIns="0" tIns="12065" rIns="0" bIns="0" rtlCol="0">
            <a:spAutoFit/>
          </a:bodyPr>
          <a:lstStyle>
            <a:lvl1pPr>
              <a:defRPr>
                <a:latin typeface="+mj-lt"/>
                <a:ea typeface="+mj-ea"/>
                <a:cs typeface="+mj-cs"/>
              </a:defRPr>
            </a:lvl1pPr>
          </a:lstStyle>
          <a:p>
            <a:pPr marL="12700" algn="ctr">
              <a:spcBef>
                <a:spcPts val="95"/>
              </a:spcBef>
            </a:pPr>
            <a:r>
              <a:rPr lang="tr-TR" sz="3000" b="1" spc="-10" dirty="0">
                <a:solidFill>
                  <a:schemeClr val="tx2"/>
                </a:solidFill>
                <a:latin typeface="Times New Roman"/>
                <a:cs typeface="Times New Roman"/>
              </a:rPr>
              <a:t>SORUŞTURMACI ATANMASI</a:t>
            </a:r>
            <a:endParaRPr lang="tr-TR" sz="3000" b="1" dirty="0">
              <a:solidFill>
                <a:schemeClr val="tx2"/>
              </a:solidFill>
              <a:latin typeface="Times New Roman"/>
              <a:cs typeface="Times New Roma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4446987"/>
          </a:xfrm>
          <a:prstGeom prst="rect">
            <a:avLst/>
          </a:prstGeom>
        </p:spPr>
        <p:txBody>
          <a:bodyPr vert="horz" wrap="square" lIns="0" tIns="13335" rIns="0" bIns="0" rtlCol="0">
            <a:spAutoFit/>
          </a:bodyPr>
          <a:lstStyle/>
          <a:p>
            <a:pPr marL="12700" marR="5080" algn="just">
              <a:lnSpc>
                <a:spcPct val="114999"/>
              </a:lnSpc>
              <a:spcBef>
                <a:spcPts val="105"/>
              </a:spcBef>
            </a:pPr>
            <a:r>
              <a:rPr sz="1900" dirty="0">
                <a:solidFill>
                  <a:srgbClr val="2CA1BE"/>
                </a:solidFill>
                <a:latin typeface="Segoe UI Symbol"/>
                <a:cs typeface="Segoe UI Symbol"/>
              </a:rPr>
              <a:t>🞂</a:t>
            </a:r>
            <a:r>
              <a:rPr sz="2400" dirty="0">
                <a:solidFill>
                  <a:srgbClr val="2CA1BE"/>
                </a:solidFill>
                <a:latin typeface="Segoe UI Symbol"/>
                <a:cs typeface="Segoe UI Symbol"/>
              </a:rPr>
              <a:t>​</a:t>
            </a:r>
            <a:r>
              <a:rPr lang="tr-TR" sz="2400" spc="280" dirty="0">
                <a:solidFill>
                  <a:srgbClr val="2CA1BE"/>
                </a:solidFill>
                <a:latin typeface="Segoe UI Symbol"/>
                <a:cs typeface="Segoe UI Symbol"/>
              </a:rPr>
              <a:t> </a:t>
            </a:r>
            <a:r>
              <a:rPr lang="tr-TR" sz="2000" spc="-10" dirty="0">
                <a:solidFill>
                  <a:schemeClr val="tx1"/>
                </a:solidFill>
                <a:latin typeface="Times New Roman"/>
                <a:cs typeface="Times New Roman"/>
              </a:rPr>
              <a:t>Muhakkik, </a:t>
            </a:r>
            <a:r>
              <a:rPr lang="tr-TR" sz="2000" b="1" u="sng" spc="-10" dirty="0">
                <a:solidFill>
                  <a:srgbClr val="FF0000"/>
                </a:solidFill>
                <a:latin typeface="Times New Roman"/>
                <a:cs typeface="Times New Roman"/>
              </a:rPr>
              <a:t>savunma isteme ve disiplin cezası verme yetkisi hariç </a:t>
            </a:r>
            <a:r>
              <a:rPr lang="tr-TR" sz="2000" spc="-10" dirty="0">
                <a:solidFill>
                  <a:schemeClr val="tx1"/>
                </a:solidFill>
                <a:latin typeface="Times New Roman"/>
                <a:cs typeface="Times New Roman"/>
              </a:rPr>
              <a:t>olmak üzere soruşturma konusuyla sınırlı olarak kendisini görevlendiren </a:t>
            </a:r>
            <a:r>
              <a:rPr lang="tr-TR" sz="2000" spc="-10" dirty="0">
                <a:solidFill>
                  <a:srgbClr val="FF0000"/>
                </a:solidFill>
                <a:latin typeface="Times New Roman"/>
                <a:cs typeface="Times New Roman"/>
              </a:rPr>
              <a:t>disiplin amirinin bütün yetkilerini haiz olup,</a:t>
            </a:r>
            <a:r>
              <a:rPr lang="tr-TR" sz="2000" spc="-10" dirty="0">
                <a:solidFill>
                  <a:schemeClr val="tx1"/>
                </a:solidFill>
                <a:latin typeface="Times New Roman"/>
                <a:cs typeface="Times New Roman"/>
              </a:rPr>
              <a:t> bu kapsamda her türlü evrakı incelemeye, hakkında inceleme yapılan memurun ifadesini almaya, memur tarafından gösterilen veya bilgisi olabileceğini değerlendirdiği kişilerden bilgi istemeye ve/veya bunları dinlemeye yetkilidir. </a:t>
            </a:r>
          </a:p>
          <a:p>
            <a:pPr marL="12700" marR="5080" algn="just">
              <a:lnSpc>
                <a:spcPct val="114999"/>
              </a:lnSpc>
              <a:spcBef>
                <a:spcPts val="105"/>
              </a:spcBef>
            </a:pPr>
            <a:endParaRPr lang="tr-TR" sz="2000" spc="-10" dirty="0">
              <a:solidFill>
                <a:srgbClr val="FF0000"/>
              </a:solidFill>
              <a:latin typeface="Times New Roman"/>
              <a:cs typeface="Times New Roman"/>
            </a:endParaRPr>
          </a:p>
          <a:p>
            <a:pPr marL="12700" marR="5080" algn="just">
              <a:lnSpc>
                <a:spcPct val="114999"/>
              </a:lnSpc>
              <a:spcBef>
                <a:spcPts val="395"/>
              </a:spcBef>
            </a:pPr>
            <a:r>
              <a:rPr sz="2000" dirty="0">
                <a:solidFill>
                  <a:srgbClr val="2CA1BE"/>
                </a:solidFill>
                <a:latin typeface="Segoe UI Symbol"/>
                <a:cs typeface="Segoe UI Symbol"/>
              </a:rPr>
              <a:t>🞂​</a:t>
            </a:r>
            <a:r>
              <a:rPr lang="tr-TR" sz="2000" dirty="0">
                <a:solidFill>
                  <a:srgbClr val="2CA1BE"/>
                </a:solidFill>
                <a:latin typeface="Segoe UI Symbol"/>
                <a:cs typeface="Segoe UI Symbol"/>
              </a:rPr>
              <a:t> </a:t>
            </a:r>
            <a:r>
              <a:rPr lang="tr-TR" sz="2000" spc="-10" dirty="0">
                <a:latin typeface="Times New Roman"/>
                <a:cs typeface="Times New Roman"/>
              </a:rPr>
              <a:t>Muhakkik, </a:t>
            </a:r>
            <a:r>
              <a:rPr lang="tr-TR" sz="2000" spc="-10" dirty="0">
                <a:solidFill>
                  <a:srgbClr val="FF0000"/>
                </a:solidFill>
                <a:latin typeface="Times New Roman"/>
                <a:cs typeface="Times New Roman"/>
              </a:rPr>
              <a:t>soruşturma konusu fiil veya hâl dışında disipline aykırı yeni bir fiil veya hâl tespit ederse kendiliğinden soruşturma yapamaz</a:t>
            </a:r>
            <a:r>
              <a:rPr lang="tr-TR" sz="2000" spc="-10" dirty="0">
                <a:latin typeface="Times New Roman"/>
                <a:cs typeface="Times New Roman"/>
              </a:rPr>
              <a:t>. Durumu disiplin amirine yazılı olarak bildirir. Kendisine yazılı olarak ek soruşturma görevi verildiği takdirde bu konularda da soruşturma yapabilir. </a:t>
            </a:r>
            <a:r>
              <a:rPr lang="tr-TR" i="1" dirty="0">
                <a:latin typeface="Times New Roman" panose="02020603050405020304" pitchFamily="18" charset="0"/>
                <a:cs typeface="Times New Roman" panose="02020603050405020304" pitchFamily="18" charset="0"/>
              </a:rPr>
              <a:t>(Devlet Memurları Disiplin Yönetmeliği md.29</a:t>
            </a:r>
            <a:r>
              <a:rPr lang="tr-TR" i="1" spc="-10" dirty="0">
                <a:latin typeface="Times New Roman" panose="02020603050405020304" pitchFamily="18" charset="0"/>
                <a:cs typeface="Times New Roman" panose="02020603050405020304" pitchFamily="18" charset="0"/>
              </a:rPr>
              <a:t>)</a:t>
            </a:r>
            <a:endParaRPr dirty="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25</a:t>
            </a:fld>
            <a:endParaRPr spc="-25" dirty="0"/>
          </a:p>
        </p:txBody>
      </p:sp>
      <p:pic>
        <p:nvPicPr>
          <p:cNvPr id="6" name="object 4"/>
          <p:cNvPicPr/>
          <p:nvPr/>
        </p:nvPicPr>
        <p:blipFill>
          <a:blip r:embed="rId2" cstate="print"/>
          <a:stretch>
            <a:fillRect/>
          </a:stretch>
        </p:blipFill>
        <p:spPr>
          <a:xfrm>
            <a:off x="540000" y="180000"/>
            <a:ext cx="1080000" cy="1080000"/>
          </a:xfrm>
          <a:prstGeom prst="rect">
            <a:avLst/>
          </a:prstGeom>
        </p:spPr>
      </p:pic>
      <p:sp>
        <p:nvSpPr>
          <p:cNvPr id="9" name="Metin kutusu 8"/>
          <p:cNvSpPr txBox="1"/>
          <p:nvPr/>
        </p:nvSpPr>
        <p:spPr>
          <a:xfrm>
            <a:off x="1828800" y="277549"/>
            <a:ext cx="601650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2800" b="1" dirty="0">
                <a:solidFill>
                  <a:schemeClr val="tx2"/>
                </a:solidFill>
                <a:latin typeface="Times New Roman" panose="02020603050405020304" pitchFamily="18" charset="0"/>
                <a:cs typeface="Times New Roman" panose="02020603050405020304" pitchFamily="18" charset="0"/>
              </a:rPr>
              <a:t>SORUŞTURMACININ (Muhakkikin) YETKİ VE GÖREVLERİ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4382610"/>
          </a:xfrm>
          <a:prstGeom prst="rect">
            <a:avLst/>
          </a:prstGeom>
        </p:spPr>
        <p:txBody>
          <a:bodyPr vert="horz" wrap="square" lIns="0" tIns="12065" rIns="0" bIns="0" rtlCol="0">
            <a:spAutoFit/>
          </a:bodyPr>
          <a:lstStyle/>
          <a:p>
            <a:pPr marR="5080" algn="just">
              <a:lnSpc>
                <a:spcPct val="100000"/>
              </a:lnSpc>
              <a:buClr>
                <a:srgbClr val="0070C0"/>
              </a:buClr>
            </a:pPr>
            <a:r>
              <a:rPr lang="tr-TR" sz="2000" dirty="0">
                <a:solidFill>
                  <a:srgbClr val="2CA1BE"/>
                </a:solidFill>
                <a:latin typeface="Segoe UI Symbol"/>
                <a:cs typeface="Segoe UI Symbol"/>
              </a:rPr>
              <a:t>🞂</a:t>
            </a:r>
            <a:r>
              <a:rPr lang="tr-TR" sz="2800" spc="-10" dirty="0">
                <a:latin typeface="Times New Roman"/>
                <a:cs typeface="Times New Roman"/>
              </a:rPr>
              <a:t> </a:t>
            </a:r>
            <a:r>
              <a:rPr lang="tr-TR" sz="2400" dirty="0">
                <a:latin typeface="Times New Roman"/>
                <a:cs typeface="Times New Roman"/>
              </a:rPr>
              <a:t>Muhakkik, “Giriş bilgileri”, “Maddi delil ve belgeler”, “İfade ve bilgisine başvurulanlar”, “Konuya ilişkin mevzuat”, “Değerlendirme ve kanaat” ile ihtiyaca göre oluşturulan diğer bölümlerden ibaret bir </a:t>
            </a:r>
            <a:r>
              <a:rPr lang="tr-TR" sz="2400" dirty="0">
                <a:solidFill>
                  <a:srgbClr val="FF0000"/>
                </a:solidFill>
                <a:latin typeface="Times New Roman"/>
                <a:cs typeface="Times New Roman"/>
              </a:rPr>
              <a:t>“Muhakkik Raporu” düzenler ve gizli yazıyla kendisini görevlendiren disiplin amirine sunar. </a:t>
            </a:r>
          </a:p>
          <a:p>
            <a:pPr marR="5080" algn="just">
              <a:lnSpc>
                <a:spcPct val="100000"/>
              </a:lnSpc>
              <a:buClr>
                <a:srgbClr val="0070C0"/>
              </a:buClr>
            </a:pPr>
            <a:endParaRPr lang="tr-TR" sz="2400" noProof="1">
              <a:latin typeface="Times New Roman"/>
              <a:cs typeface="Times New Roman"/>
            </a:endParaRPr>
          </a:p>
          <a:p>
            <a:pPr marR="5080" lvl="0" algn="just" defTabSz="914400" eaLnBrk="1" fontAlgn="auto" latinLnBrk="0" hangingPunct="1">
              <a:lnSpc>
                <a:spcPct val="100000"/>
              </a:lnSpc>
              <a:buClr>
                <a:srgbClr val="0070C0"/>
              </a:buClr>
              <a:buSzTx/>
              <a:tabLst/>
              <a:defRPr/>
            </a:pPr>
            <a:r>
              <a:rPr lang="tr-TR" sz="2400" dirty="0">
                <a:solidFill>
                  <a:srgbClr val="2CA1BE"/>
                </a:solidFill>
                <a:latin typeface="Segoe UI Symbol"/>
                <a:cs typeface="Segoe UI Symbol"/>
              </a:rPr>
              <a:t>🞂 </a:t>
            </a:r>
            <a:r>
              <a:rPr lang="tr-TR" sz="2400" dirty="0">
                <a:solidFill>
                  <a:schemeClr val="tx1"/>
                </a:solidFill>
                <a:latin typeface="Times New Roman" panose="02020603050405020304" pitchFamily="18" charset="0"/>
                <a:cs typeface="Times New Roman" panose="02020603050405020304" pitchFamily="18" charset="0"/>
              </a:rPr>
              <a:t>Muhakkik, hazırladığı raporda atıf yaptığı </a:t>
            </a:r>
            <a:r>
              <a:rPr lang="tr-TR" sz="2400" dirty="0">
                <a:solidFill>
                  <a:srgbClr val="FF0000"/>
                </a:solidFill>
                <a:latin typeface="Times New Roman" panose="02020603050405020304" pitchFamily="18" charset="0"/>
                <a:cs typeface="Times New Roman" panose="02020603050405020304" pitchFamily="18" charset="0"/>
              </a:rPr>
              <a:t>belgelerin asıllarını ya da onaylı örneklerini eksiksiz olarak soruşturma dosyasına ekler. </a:t>
            </a:r>
            <a:r>
              <a:rPr lang="tr-TR" sz="2400" dirty="0">
                <a:solidFill>
                  <a:schemeClr val="tx1"/>
                </a:solidFill>
                <a:latin typeface="Times New Roman" panose="02020603050405020304" pitchFamily="18" charset="0"/>
                <a:cs typeface="Times New Roman" panose="02020603050405020304" pitchFamily="18" charset="0"/>
              </a:rPr>
              <a:t>Dosyadaki her sayfa ve belgeyi numaralandırarak </a:t>
            </a:r>
            <a:r>
              <a:rPr lang="tr-TR" sz="2400" dirty="0">
                <a:solidFill>
                  <a:srgbClr val="FF0000"/>
                </a:solidFill>
                <a:latin typeface="Times New Roman" panose="02020603050405020304" pitchFamily="18" charset="0"/>
                <a:cs typeface="Times New Roman" panose="02020603050405020304" pitchFamily="18" charset="0"/>
              </a:rPr>
              <a:t>dizi pusulası hazırlar</a:t>
            </a:r>
            <a:r>
              <a:rPr lang="tr-TR" sz="2400" dirty="0">
                <a:solidFill>
                  <a:schemeClr val="tx1"/>
                </a:solidFill>
                <a:latin typeface="Times New Roman" panose="02020603050405020304" pitchFamily="18" charset="0"/>
                <a:cs typeface="Times New Roman" panose="02020603050405020304" pitchFamily="18" charset="0"/>
              </a:rPr>
              <a:t>.</a:t>
            </a:r>
            <a:r>
              <a:rPr lang="tr-TR" sz="2000" dirty="0">
                <a:solidFill>
                  <a:schemeClr val="tx1"/>
                </a:solidFill>
                <a:latin typeface="Times New Roman" panose="02020603050405020304" pitchFamily="18" charset="0"/>
                <a:cs typeface="Times New Roman" panose="02020603050405020304" pitchFamily="18" charset="0"/>
              </a:rPr>
              <a:t> </a:t>
            </a:r>
            <a:r>
              <a:rPr lang="tr-TR" sz="2000" i="1" noProof="1">
                <a:latin typeface="Times New Roman" panose="02020603050405020304" pitchFamily="18" charset="0"/>
                <a:cs typeface="Times New Roman" panose="02020603050405020304" pitchFamily="18" charset="0"/>
              </a:rPr>
              <a:t>(Devlet Memurları Disiplin Yönetmeliği md.29</a:t>
            </a:r>
            <a:r>
              <a:rPr lang="tr-TR" sz="2000" i="1" spc="-10" noProof="1">
                <a:latin typeface="Times New Roman" panose="02020603050405020304" pitchFamily="18" charset="0"/>
                <a:cs typeface="Times New Roman" panose="02020603050405020304" pitchFamily="18" charset="0"/>
              </a:rPr>
              <a:t>)</a:t>
            </a:r>
          </a:p>
          <a:p>
            <a:pPr marR="5080" lvl="0" algn="just" defTabSz="914400" eaLnBrk="1" fontAlgn="auto" latinLnBrk="0" hangingPunct="1">
              <a:lnSpc>
                <a:spcPct val="100000"/>
              </a:lnSpc>
              <a:buClr>
                <a:srgbClr val="0070C0"/>
              </a:buClr>
              <a:buSzTx/>
              <a:tabLst/>
              <a:defRPr/>
            </a:pPr>
            <a:endParaRPr lang="tr-TR" sz="2000" noProof="1">
              <a:latin typeface="Times New Roman" panose="02020603050405020304" pitchFamily="18" charset="0"/>
              <a:cs typeface="Times New Roman" panose="02020603050405020304" pitchFamily="18" charset="0"/>
            </a:endParaRPr>
          </a:p>
          <a:p>
            <a:pPr marR="5080" lvl="0" algn="just" defTabSz="914400" eaLnBrk="1" fontAlgn="auto" latinLnBrk="0" hangingPunct="1">
              <a:lnSpc>
                <a:spcPct val="100000"/>
              </a:lnSpc>
              <a:buClr>
                <a:srgbClr val="0070C0"/>
              </a:buClr>
              <a:buSzTx/>
              <a:tabLst/>
              <a:defRPr/>
            </a:pPr>
            <a:endParaRPr sz="2000" dirty="0">
              <a:latin typeface="Times New Roman"/>
              <a:cs typeface="Times New Roman"/>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26</a:t>
            </a:fld>
            <a:endParaRPr spc="-25" dirty="0"/>
          </a:p>
        </p:txBody>
      </p:sp>
      <p:sp>
        <p:nvSpPr>
          <p:cNvPr id="11" name="Metin kutusu 10"/>
          <p:cNvSpPr txBox="1"/>
          <p:nvPr/>
        </p:nvSpPr>
        <p:spPr>
          <a:xfrm>
            <a:off x="1828800" y="305893"/>
            <a:ext cx="601650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2800" b="1" dirty="0">
                <a:solidFill>
                  <a:schemeClr val="tx2"/>
                </a:solidFill>
                <a:latin typeface="Times New Roman" panose="02020603050405020304" pitchFamily="18" charset="0"/>
                <a:cs typeface="Times New Roman" panose="02020603050405020304" pitchFamily="18" charset="0"/>
              </a:rPr>
              <a:t>SORUŞTURMACININ (Muhakkikin) YETKİ VE GÖREVLERİ</a:t>
            </a:r>
          </a:p>
        </p:txBody>
      </p:sp>
      <p:pic>
        <p:nvPicPr>
          <p:cNvPr id="12"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3864841"/>
          </a:xfrm>
          <a:prstGeom prst="rect">
            <a:avLst/>
          </a:prstGeom>
        </p:spPr>
        <p:txBody>
          <a:bodyPr vert="horz" wrap="square" lIns="0" tIns="12065" rIns="0" bIns="0" rtlCol="0">
            <a:spAutoFit/>
          </a:bodyPr>
          <a:lstStyle/>
          <a:p>
            <a:pPr marL="12700" marR="5080" algn="just">
              <a:lnSpc>
                <a:spcPct val="114999"/>
              </a:lnSpc>
              <a:spcBef>
                <a:spcPts val="95"/>
              </a:spcBef>
            </a:pPr>
            <a:r>
              <a:rPr sz="1900" dirty="0">
                <a:solidFill>
                  <a:srgbClr val="2CA1BE"/>
                </a:solidFill>
                <a:latin typeface="Segoe UI Symbol"/>
                <a:cs typeface="Segoe UI Symbol"/>
              </a:rPr>
              <a:t>🞂​</a:t>
            </a:r>
            <a:r>
              <a:rPr lang="tr-TR" sz="1900" spc="300" dirty="0">
                <a:solidFill>
                  <a:srgbClr val="2CA1BE"/>
                </a:solidFill>
                <a:latin typeface="Segoe UI Symbol"/>
                <a:cs typeface="Segoe UI Symbol"/>
              </a:rPr>
              <a:t> </a:t>
            </a:r>
            <a:r>
              <a:rPr lang="tr-TR" sz="2400" noProof="1">
                <a:latin typeface="Times New Roman" panose="02020603050405020304" pitchFamily="18" charset="0"/>
                <a:cs typeface="Times New Roman" panose="02020603050405020304" pitchFamily="18" charset="0"/>
              </a:rPr>
              <a:t>Soruşturma</a:t>
            </a:r>
            <a:r>
              <a:rPr lang="tr-TR" sz="2400" spc="1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konularına</a:t>
            </a:r>
            <a:r>
              <a:rPr lang="tr-TR" sz="2400" spc="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ilişkin  bilgi</a:t>
            </a:r>
            <a:r>
              <a:rPr lang="tr-TR" sz="2400" spc="1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ve belgeler,</a:t>
            </a:r>
            <a:r>
              <a:rPr lang="tr-TR" sz="2400" spc="5"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genel </a:t>
            </a:r>
            <a:r>
              <a:rPr lang="tr-TR" sz="2400" noProof="1">
                <a:latin typeface="Times New Roman" panose="02020603050405020304" pitchFamily="18" charset="0"/>
                <a:cs typeface="Times New Roman" panose="02020603050405020304" pitchFamily="18" charset="0"/>
              </a:rPr>
              <a:t>kural</a:t>
            </a:r>
            <a:r>
              <a:rPr lang="tr-TR" sz="2400" spc="27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olarak</a:t>
            </a:r>
            <a:r>
              <a:rPr lang="tr-TR" sz="2400" spc="28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ilgili</a:t>
            </a:r>
            <a:r>
              <a:rPr lang="tr-TR" sz="2400" spc="28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kurumlardan</a:t>
            </a:r>
            <a:r>
              <a:rPr lang="tr-TR" sz="2400" spc="28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yazı</a:t>
            </a:r>
            <a:r>
              <a:rPr lang="tr-TR" sz="2400" spc="28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ile</a:t>
            </a:r>
            <a:r>
              <a:rPr lang="tr-TR" sz="2400" spc="280"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bazen </a:t>
            </a:r>
            <a:r>
              <a:rPr lang="tr-TR" sz="2400" noProof="1">
                <a:latin typeface="Times New Roman" panose="02020603050405020304" pitchFamily="18" charset="0"/>
                <a:cs typeface="Times New Roman" panose="02020603050405020304" pitchFamily="18" charset="0"/>
              </a:rPr>
              <a:t>soruşturmanın</a:t>
            </a:r>
            <a:r>
              <a:rPr lang="tr-TR" sz="2400" spc="-3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konusu</a:t>
            </a:r>
            <a:r>
              <a:rPr lang="tr-TR" sz="2400" spc="-4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yada</a:t>
            </a:r>
            <a:r>
              <a:rPr lang="tr-TR" sz="2400" spc="-4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belgelerin</a:t>
            </a:r>
            <a:r>
              <a:rPr lang="tr-TR" sz="2400" spc="-3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önemi</a:t>
            </a:r>
            <a:r>
              <a:rPr lang="tr-TR" sz="2400" spc="-4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göz</a:t>
            </a:r>
            <a:r>
              <a:rPr lang="tr-TR" sz="2400" spc="-50"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önünde </a:t>
            </a:r>
            <a:r>
              <a:rPr lang="tr-TR" sz="2400" noProof="1">
                <a:latin typeface="Times New Roman" panose="02020603050405020304" pitchFamily="18" charset="0"/>
                <a:cs typeface="Times New Roman" panose="02020603050405020304" pitchFamily="18" charset="0"/>
              </a:rPr>
              <a:t>tutularak</a:t>
            </a:r>
            <a:r>
              <a:rPr lang="tr-TR" sz="2400" spc="-4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bir</a:t>
            </a:r>
            <a:r>
              <a:rPr lang="tr-TR" sz="2400" spc="-1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dizi</a:t>
            </a:r>
            <a:r>
              <a:rPr lang="tr-TR" sz="2400" spc="-4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pusulasına</a:t>
            </a:r>
            <a:r>
              <a:rPr lang="tr-TR" sz="2400" spc="-4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bağlı</a:t>
            </a:r>
            <a:r>
              <a:rPr lang="tr-TR" sz="2400" spc="-3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olarak</a:t>
            </a:r>
            <a:r>
              <a:rPr lang="tr-TR" sz="2400" spc="-25"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istenmelidir.</a:t>
            </a:r>
          </a:p>
          <a:p>
            <a:pPr marL="12700" marR="5080" algn="just">
              <a:lnSpc>
                <a:spcPct val="114999"/>
              </a:lnSpc>
              <a:spcBef>
                <a:spcPts val="95"/>
              </a:spcBef>
            </a:pPr>
            <a:endParaRPr lang="tr-TR" sz="2400" noProof="1">
              <a:latin typeface="Times New Roman" panose="02020603050405020304" pitchFamily="18" charset="0"/>
              <a:cs typeface="Times New Roman" panose="02020603050405020304" pitchFamily="18" charset="0"/>
            </a:endParaRPr>
          </a:p>
          <a:p>
            <a:pPr marL="12700" marR="5715" algn="just">
              <a:lnSpc>
                <a:spcPct val="114999"/>
              </a:lnSpc>
              <a:spcBef>
                <a:spcPts val="395"/>
              </a:spcBef>
            </a:pPr>
            <a:r>
              <a:rPr lang="tr-TR" sz="2400" dirty="0">
                <a:solidFill>
                  <a:srgbClr val="2CA1BE"/>
                </a:solidFill>
                <a:latin typeface="Segoe UI Symbol"/>
                <a:cs typeface="Segoe UI Symbol"/>
              </a:rPr>
              <a:t>🞂 </a:t>
            </a:r>
            <a:r>
              <a:rPr lang="tr-TR" sz="2400" noProof="1">
                <a:latin typeface="Times New Roman" panose="02020603050405020304" pitchFamily="18" charset="0"/>
                <a:cs typeface="Times New Roman" panose="02020603050405020304" pitchFamily="18" charset="0"/>
              </a:rPr>
              <a:t>Belgelerin</a:t>
            </a:r>
            <a:r>
              <a:rPr lang="tr-TR" sz="2400" spc="57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tasdikli</a:t>
            </a:r>
            <a:r>
              <a:rPr lang="tr-TR" sz="2400" spc="57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örnekleri</a:t>
            </a:r>
            <a:r>
              <a:rPr lang="tr-TR" sz="2400" spc="57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alınmalıdır.</a:t>
            </a:r>
            <a:r>
              <a:rPr lang="tr-TR" sz="2400" spc="575"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Ancak </a:t>
            </a:r>
            <a:r>
              <a:rPr lang="tr-TR" sz="2400" noProof="1">
                <a:latin typeface="Times New Roman" panose="02020603050405020304" pitchFamily="18" charset="0"/>
                <a:cs typeface="Times New Roman" panose="02020603050405020304" pitchFamily="18" charset="0"/>
              </a:rPr>
              <a:t>kriminal</a:t>
            </a:r>
            <a:r>
              <a:rPr lang="tr-TR" sz="2400" spc="67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incelemeye  tabi</a:t>
            </a:r>
            <a:r>
              <a:rPr lang="tr-TR" sz="2400" spc="70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tutulmak  üzere</a:t>
            </a:r>
            <a:r>
              <a:rPr lang="tr-TR" sz="2400" spc="68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aslı</a:t>
            </a:r>
            <a:r>
              <a:rPr lang="tr-TR" sz="2400" spc="695"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alınacak </a:t>
            </a:r>
            <a:r>
              <a:rPr lang="tr-TR" sz="2400" noProof="1">
                <a:latin typeface="Times New Roman" panose="02020603050405020304" pitchFamily="18" charset="0"/>
                <a:cs typeface="Times New Roman" panose="02020603050405020304" pitchFamily="18" charset="0"/>
              </a:rPr>
              <a:t>belgeler</a:t>
            </a:r>
            <a:r>
              <a:rPr lang="tr-TR" sz="2400" spc="-1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için,</a:t>
            </a:r>
            <a:r>
              <a:rPr lang="tr-TR" sz="2400" spc="-1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bir tutanak tanzim</a:t>
            </a:r>
            <a:r>
              <a:rPr lang="tr-TR" sz="2400" spc="-2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edilmeli</a:t>
            </a:r>
            <a:r>
              <a:rPr lang="tr-TR" sz="2400" spc="-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ve</a:t>
            </a:r>
            <a:r>
              <a:rPr lang="tr-TR" sz="2400" spc="-20"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soruşturmacı </a:t>
            </a:r>
            <a:r>
              <a:rPr lang="tr-TR" sz="2400" noProof="1">
                <a:latin typeface="Times New Roman" panose="02020603050405020304" pitchFamily="18" charset="0"/>
                <a:cs typeface="Times New Roman" panose="02020603050405020304" pitchFamily="18" charset="0"/>
              </a:rPr>
              <a:t>tarafından</a:t>
            </a:r>
            <a:r>
              <a:rPr lang="tr-TR" sz="2400" spc="-6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onaylanmış</a:t>
            </a:r>
            <a:r>
              <a:rPr lang="tr-TR" sz="2400" spc="-6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birer</a:t>
            </a:r>
            <a:r>
              <a:rPr lang="tr-TR" sz="2400" spc="-5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örneği</a:t>
            </a:r>
            <a:r>
              <a:rPr lang="tr-TR" sz="2400" spc="-5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kuruma</a:t>
            </a:r>
            <a:r>
              <a:rPr lang="tr-TR" sz="2400" spc="-55"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verilmelidir.</a:t>
            </a:r>
            <a:endParaRPr lang="tr-TR" sz="2400" noProof="1">
              <a:latin typeface="Times New Roman" panose="02020603050405020304" pitchFamily="18" charset="0"/>
              <a:cs typeface="Times New Roman" panose="02020603050405020304" pitchFamily="18" charset="0"/>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27</a:t>
            </a:fld>
            <a:endParaRPr spc="-25" dirty="0"/>
          </a:p>
        </p:txBody>
      </p:sp>
      <p:sp>
        <p:nvSpPr>
          <p:cNvPr id="6" name="Metin kutusu 5"/>
          <p:cNvSpPr txBox="1"/>
          <p:nvPr/>
        </p:nvSpPr>
        <p:spPr>
          <a:xfrm>
            <a:off x="1752600" y="289123"/>
            <a:ext cx="591034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2800" b="1" dirty="0">
                <a:solidFill>
                  <a:schemeClr val="tx2"/>
                </a:solidFill>
                <a:latin typeface="Times New Roman" panose="02020603050405020304" pitchFamily="18" charset="0"/>
                <a:cs typeface="Times New Roman" panose="02020603050405020304" pitchFamily="18" charset="0"/>
              </a:rPr>
              <a:t>TEMİN EDİLMESİ GEREKEN BİLGİ VE BELGELER</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477508"/>
          </a:xfrm>
          <a:prstGeom prst="rect">
            <a:avLst/>
          </a:prstGeom>
        </p:spPr>
        <p:txBody>
          <a:bodyPr vert="horz" wrap="square" lIns="0" tIns="12065" rIns="0" bIns="0" rtlCol="0">
            <a:spAutoFit/>
          </a:bodyPr>
          <a:lstStyle/>
          <a:p>
            <a:pPr marL="469265" marR="5080" indent="-457200" algn="just">
              <a:lnSpc>
                <a:spcPct val="100000"/>
              </a:lnSpc>
              <a:spcBef>
                <a:spcPts val="95"/>
              </a:spcBef>
              <a:buFont typeface="Arial" panose="020B0604020202020204" pitchFamily="34" charset="0"/>
              <a:buChar char="•"/>
              <a:tabLst>
                <a:tab pos="268605" algn="l"/>
              </a:tabLst>
            </a:pPr>
            <a:r>
              <a:rPr lang="tr-TR" sz="2200" noProof="1">
                <a:latin typeface="Times New Roman" panose="02020603050405020304" pitchFamily="18" charset="0"/>
                <a:cs typeface="Times New Roman" panose="02020603050405020304" pitchFamily="18" charset="0"/>
              </a:rPr>
              <a:t>Devlet</a:t>
            </a:r>
            <a:r>
              <a:rPr lang="tr-TR" sz="2200" spc="16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memurunun</a:t>
            </a:r>
            <a:r>
              <a:rPr lang="tr-TR" sz="2200" spc="16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disiplin</a:t>
            </a:r>
            <a:r>
              <a:rPr lang="tr-TR" sz="2200" spc="16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suçuna</a:t>
            </a:r>
            <a:r>
              <a:rPr lang="tr-TR" sz="2200" spc="15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konu</a:t>
            </a:r>
            <a:r>
              <a:rPr lang="tr-TR" sz="2200" spc="16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fiil</a:t>
            </a:r>
            <a:r>
              <a:rPr lang="tr-TR" sz="2200" spc="15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veya</a:t>
            </a:r>
            <a:r>
              <a:rPr lang="tr-TR" sz="2200" spc="155" noProof="1">
                <a:latin typeface="Times New Roman" panose="02020603050405020304" pitchFamily="18" charset="0"/>
                <a:cs typeface="Times New Roman" panose="02020603050405020304" pitchFamily="18" charset="0"/>
              </a:rPr>
              <a:t>  </a:t>
            </a:r>
            <a:r>
              <a:rPr lang="tr-TR" sz="2200" spc="-20" noProof="1">
                <a:latin typeface="Times New Roman" panose="02020603050405020304" pitchFamily="18" charset="0"/>
                <a:cs typeface="Times New Roman" panose="02020603050405020304" pitchFamily="18" charset="0"/>
              </a:rPr>
              <a:t>hâli </a:t>
            </a:r>
            <a:r>
              <a:rPr lang="tr-TR" sz="2200" noProof="1">
                <a:latin typeface="Times New Roman" panose="02020603050405020304" pitchFamily="18" charset="0"/>
                <a:cs typeface="Times New Roman" panose="02020603050405020304" pitchFamily="18" charset="0"/>
              </a:rPr>
              <a:t>bakımından</a:t>
            </a:r>
            <a:r>
              <a:rPr lang="tr-TR" sz="2200" spc="150" noProof="1">
                <a:latin typeface="Times New Roman" panose="02020603050405020304" pitchFamily="18" charset="0"/>
                <a:cs typeface="Times New Roman" panose="02020603050405020304" pitchFamily="18" charset="0"/>
              </a:rPr>
              <a:t>  </a:t>
            </a:r>
            <a:r>
              <a:rPr lang="tr-TR" sz="2200" noProof="1">
                <a:solidFill>
                  <a:srgbClr val="FF0000"/>
                </a:solidFill>
                <a:latin typeface="Times New Roman" panose="02020603050405020304" pitchFamily="18" charset="0"/>
                <a:cs typeface="Times New Roman" panose="02020603050405020304" pitchFamily="18" charset="0"/>
              </a:rPr>
              <a:t>adlî</a:t>
            </a:r>
            <a:r>
              <a:rPr lang="tr-TR" sz="2200" spc="145" noProof="1">
                <a:solidFill>
                  <a:srgbClr val="FF0000"/>
                </a:solidFill>
                <a:latin typeface="Times New Roman" panose="02020603050405020304" pitchFamily="18" charset="0"/>
                <a:cs typeface="Times New Roman" panose="02020603050405020304" pitchFamily="18" charset="0"/>
              </a:rPr>
              <a:t>  </a:t>
            </a:r>
            <a:r>
              <a:rPr lang="tr-TR" sz="2200" noProof="1">
                <a:solidFill>
                  <a:srgbClr val="FF0000"/>
                </a:solidFill>
                <a:latin typeface="Times New Roman" panose="02020603050405020304" pitchFamily="18" charset="0"/>
                <a:cs typeface="Times New Roman" panose="02020603050405020304" pitchFamily="18" charset="0"/>
              </a:rPr>
              <a:t>soruşturma</a:t>
            </a:r>
            <a:r>
              <a:rPr lang="tr-TR" sz="2200" spc="150" noProof="1">
                <a:solidFill>
                  <a:srgbClr val="FF0000"/>
                </a:solidFill>
                <a:latin typeface="Times New Roman" panose="02020603050405020304" pitchFamily="18" charset="0"/>
                <a:cs typeface="Times New Roman" panose="02020603050405020304" pitchFamily="18" charset="0"/>
              </a:rPr>
              <a:t>  </a:t>
            </a:r>
            <a:r>
              <a:rPr lang="tr-TR" sz="2200" noProof="1">
                <a:solidFill>
                  <a:srgbClr val="FF0000"/>
                </a:solidFill>
                <a:latin typeface="Times New Roman" panose="02020603050405020304" pitchFamily="18" charset="0"/>
                <a:cs typeface="Times New Roman" panose="02020603050405020304" pitchFamily="18" charset="0"/>
              </a:rPr>
              <a:t>yapılmış</a:t>
            </a:r>
            <a:r>
              <a:rPr lang="tr-TR" sz="2200" spc="145" noProof="1">
                <a:solidFill>
                  <a:srgbClr val="FF0000"/>
                </a:solidFill>
                <a:latin typeface="Times New Roman" panose="02020603050405020304" pitchFamily="18" charset="0"/>
                <a:cs typeface="Times New Roman" panose="02020603050405020304" pitchFamily="18" charset="0"/>
              </a:rPr>
              <a:t>  </a:t>
            </a:r>
            <a:r>
              <a:rPr lang="tr-TR" sz="2200" noProof="1">
                <a:solidFill>
                  <a:srgbClr val="FF0000"/>
                </a:solidFill>
                <a:latin typeface="Times New Roman" panose="02020603050405020304" pitchFamily="18" charset="0"/>
                <a:cs typeface="Times New Roman" panose="02020603050405020304" pitchFamily="18" charset="0"/>
              </a:rPr>
              <a:t>ise;</a:t>
            </a:r>
            <a:r>
              <a:rPr lang="tr-TR" sz="2200" spc="150" noProof="1">
                <a:solidFill>
                  <a:srgbClr val="FF0000"/>
                </a:solidFill>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bu</a:t>
            </a:r>
            <a:r>
              <a:rPr lang="tr-TR" sz="2200" spc="145" noProof="1">
                <a:latin typeface="Times New Roman" panose="02020603050405020304" pitchFamily="18" charset="0"/>
                <a:cs typeface="Times New Roman" panose="02020603050405020304" pitchFamily="18" charset="0"/>
              </a:rPr>
              <a:t>  </a:t>
            </a:r>
            <a:r>
              <a:rPr lang="tr-TR" sz="2200" spc="-10" noProof="1">
                <a:latin typeface="Times New Roman" panose="02020603050405020304" pitchFamily="18" charset="0"/>
                <a:cs typeface="Times New Roman" panose="02020603050405020304" pitchFamily="18" charset="0"/>
              </a:rPr>
              <a:t>kapsamda </a:t>
            </a:r>
            <a:r>
              <a:rPr lang="tr-TR" sz="2200" noProof="1">
                <a:latin typeface="Times New Roman" panose="02020603050405020304" pitchFamily="18" charset="0"/>
                <a:cs typeface="Times New Roman" panose="02020603050405020304" pitchFamily="18" charset="0"/>
              </a:rPr>
              <a:t>alınan</a:t>
            </a:r>
            <a:r>
              <a:rPr lang="tr-TR" sz="2200" spc="114"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ifadeler,</a:t>
            </a:r>
            <a:r>
              <a:rPr lang="tr-TR" sz="2200" spc="12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bilirkişi</a:t>
            </a:r>
            <a:r>
              <a:rPr lang="tr-TR" sz="2200" spc="13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raporları,</a:t>
            </a:r>
            <a:r>
              <a:rPr lang="tr-TR" sz="2200" spc="13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iddianame,</a:t>
            </a:r>
            <a:r>
              <a:rPr lang="tr-TR" sz="2200" spc="130" noProof="1">
                <a:latin typeface="Times New Roman" panose="02020603050405020304" pitchFamily="18" charset="0"/>
                <a:cs typeface="Times New Roman" panose="02020603050405020304" pitchFamily="18" charset="0"/>
              </a:rPr>
              <a:t> </a:t>
            </a:r>
            <a:r>
              <a:rPr lang="tr-TR" sz="2200" spc="-10" noProof="1">
                <a:latin typeface="Times New Roman" panose="02020603050405020304" pitchFamily="18" charset="0"/>
                <a:cs typeface="Times New Roman" panose="02020603050405020304" pitchFamily="18" charset="0"/>
              </a:rPr>
              <a:t>kovuşturmaya </a:t>
            </a:r>
            <a:r>
              <a:rPr lang="tr-TR" sz="2200" noProof="1">
                <a:latin typeface="Times New Roman" panose="02020603050405020304" pitchFamily="18" charset="0"/>
                <a:cs typeface="Times New Roman" panose="02020603050405020304" pitchFamily="18" charset="0"/>
              </a:rPr>
              <a:t>yer</a:t>
            </a:r>
            <a:r>
              <a:rPr lang="tr-TR" sz="2200" spc="36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olmadığı</a:t>
            </a:r>
            <a:r>
              <a:rPr lang="tr-TR" sz="2200" spc="36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kararı,</a:t>
            </a:r>
            <a:r>
              <a:rPr lang="tr-TR" sz="2200" spc="37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duruşma</a:t>
            </a:r>
            <a:r>
              <a:rPr lang="tr-TR" sz="2200" spc="36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zabıtları,</a:t>
            </a:r>
            <a:r>
              <a:rPr lang="tr-TR" sz="2200" spc="37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iletişim</a:t>
            </a:r>
            <a:r>
              <a:rPr lang="tr-TR" sz="2200" spc="360" noProof="1">
                <a:latin typeface="Times New Roman" panose="02020603050405020304" pitchFamily="18" charset="0"/>
                <a:cs typeface="Times New Roman" panose="02020603050405020304" pitchFamily="18" charset="0"/>
              </a:rPr>
              <a:t>  </a:t>
            </a:r>
            <a:r>
              <a:rPr lang="tr-TR" sz="2200" spc="-10" noProof="1">
                <a:latin typeface="Times New Roman" panose="02020603050405020304" pitchFamily="18" charset="0"/>
                <a:cs typeface="Times New Roman" panose="02020603050405020304" pitchFamily="18" charset="0"/>
              </a:rPr>
              <a:t>tespit </a:t>
            </a:r>
            <a:r>
              <a:rPr lang="tr-TR" sz="2200" noProof="1">
                <a:latin typeface="Times New Roman" panose="02020603050405020304" pitchFamily="18" charset="0"/>
                <a:cs typeface="Times New Roman" panose="02020603050405020304" pitchFamily="18" charset="0"/>
              </a:rPr>
              <a:t>tutanakları,</a:t>
            </a:r>
            <a:r>
              <a:rPr lang="tr-TR" sz="2200" spc="409"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mahkeme</a:t>
            </a:r>
            <a:r>
              <a:rPr lang="tr-TR" sz="2200" spc="40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kararları</a:t>
            </a:r>
            <a:r>
              <a:rPr lang="tr-TR" sz="2200" spc="42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gibi</a:t>
            </a:r>
            <a:r>
              <a:rPr lang="tr-TR" sz="2200" spc="41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delil</a:t>
            </a:r>
            <a:r>
              <a:rPr lang="tr-TR" sz="2200" spc="40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niteliğindeki</a:t>
            </a:r>
            <a:r>
              <a:rPr lang="tr-TR" sz="2200" spc="409" noProof="1">
                <a:latin typeface="Times New Roman" panose="02020603050405020304" pitchFamily="18" charset="0"/>
                <a:cs typeface="Times New Roman" panose="02020603050405020304" pitchFamily="18" charset="0"/>
              </a:rPr>
              <a:t> </a:t>
            </a:r>
            <a:r>
              <a:rPr lang="tr-TR" sz="2200" spc="-25" noProof="1">
                <a:solidFill>
                  <a:srgbClr val="FF0000"/>
                </a:solidFill>
                <a:latin typeface="Times New Roman" panose="02020603050405020304" pitchFamily="18" charset="0"/>
                <a:cs typeface="Times New Roman" panose="02020603050405020304" pitchFamily="18" charset="0"/>
              </a:rPr>
              <a:t>tüm </a:t>
            </a:r>
            <a:r>
              <a:rPr lang="tr-TR" sz="2200" noProof="1">
                <a:solidFill>
                  <a:srgbClr val="FF0000"/>
                </a:solidFill>
                <a:latin typeface="Times New Roman" panose="02020603050405020304" pitchFamily="18" charset="0"/>
                <a:cs typeface="Times New Roman" panose="02020603050405020304" pitchFamily="18" charset="0"/>
              </a:rPr>
              <a:t>belgelerin</a:t>
            </a:r>
            <a:r>
              <a:rPr lang="tr-TR" sz="2200" spc="-35" noProof="1">
                <a:solidFill>
                  <a:srgbClr val="FF0000"/>
                </a:solidFill>
                <a:latin typeface="Times New Roman" panose="02020603050405020304" pitchFamily="18" charset="0"/>
                <a:cs typeface="Times New Roman" panose="02020603050405020304" pitchFamily="18" charset="0"/>
              </a:rPr>
              <a:t> </a:t>
            </a:r>
            <a:r>
              <a:rPr lang="tr-TR" sz="2200" noProof="1">
                <a:solidFill>
                  <a:srgbClr val="FF0000"/>
                </a:solidFill>
                <a:latin typeface="Times New Roman" panose="02020603050405020304" pitchFamily="18" charset="0"/>
                <a:cs typeface="Times New Roman" panose="02020603050405020304" pitchFamily="18" charset="0"/>
              </a:rPr>
              <a:t>onaylı</a:t>
            </a:r>
            <a:r>
              <a:rPr lang="tr-TR" sz="2200" spc="-45" noProof="1">
                <a:solidFill>
                  <a:srgbClr val="FF0000"/>
                </a:solidFill>
                <a:latin typeface="Times New Roman" panose="02020603050405020304" pitchFamily="18" charset="0"/>
                <a:cs typeface="Times New Roman" panose="02020603050405020304" pitchFamily="18" charset="0"/>
              </a:rPr>
              <a:t> </a:t>
            </a:r>
            <a:r>
              <a:rPr lang="tr-TR" sz="2200" noProof="1">
                <a:solidFill>
                  <a:srgbClr val="FF0000"/>
                </a:solidFill>
                <a:latin typeface="Times New Roman" panose="02020603050405020304" pitchFamily="18" charset="0"/>
                <a:cs typeface="Times New Roman" panose="02020603050405020304" pitchFamily="18" charset="0"/>
              </a:rPr>
              <a:t>örnekleri</a:t>
            </a:r>
            <a:r>
              <a:rPr lang="tr-TR" sz="2200" spc="-35" noProof="1">
                <a:solidFill>
                  <a:srgbClr val="FF0000"/>
                </a:solidFill>
                <a:latin typeface="Times New Roman" panose="02020603050405020304" pitchFamily="18" charset="0"/>
                <a:cs typeface="Times New Roman" panose="02020603050405020304" pitchFamily="18" charset="0"/>
              </a:rPr>
              <a:t> </a:t>
            </a:r>
            <a:r>
              <a:rPr lang="tr-TR" sz="2200" noProof="1">
                <a:solidFill>
                  <a:srgbClr val="FF0000"/>
                </a:solidFill>
                <a:latin typeface="Times New Roman" panose="02020603050405020304" pitchFamily="18" charset="0"/>
                <a:cs typeface="Times New Roman" panose="02020603050405020304" pitchFamily="18" charset="0"/>
              </a:rPr>
              <a:t>dosyaya</a:t>
            </a:r>
            <a:r>
              <a:rPr lang="tr-TR" sz="2200" spc="-40" noProof="1">
                <a:solidFill>
                  <a:srgbClr val="FF0000"/>
                </a:solidFill>
                <a:latin typeface="Times New Roman" panose="02020603050405020304" pitchFamily="18" charset="0"/>
                <a:cs typeface="Times New Roman" panose="02020603050405020304" pitchFamily="18" charset="0"/>
              </a:rPr>
              <a:t> </a:t>
            </a:r>
            <a:r>
              <a:rPr lang="tr-TR" sz="2200" spc="-10" noProof="1">
                <a:solidFill>
                  <a:srgbClr val="FF0000"/>
                </a:solidFill>
                <a:latin typeface="Times New Roman" panose="02020603050405020304" pitchFamily="18" charset="0"/>
                <a:cs typeface="Times New Roman" panose="02020603050405020304" pitchFamily="18" charset="0"/>
              </a:rPr>
              <a:t>eklenir.</a:t>
            </a:r>
          </a:p>
          <a:p>
            <a:pPr marL="469265" marR="5080" indent="-457200" algn="just">
              <a:lnSpc>
                <a:spcPct val="100000"/>
              </a:lnSpc>
              <a:spcBef>
                <a:spcPts val="95"/>
              </a:spcBef>
              <a:buFont typeface="Arial" panose="020B0604020202020204" pitchFamily="34" charset="0"/>
              <a:buChar char="•"/>
              <a:tabLst>
                <a:tab pos="268605" algn="l"/>
              </a:tabLst>
            </a:pPr>
            <a:endParaRPr lang="tr-TR" sz="2200" noProof="1">
              <a:solidFill>
                <a:srgbClr val="FF0000"/>
              </a:solidFill>
              <a:latin typeface="Times New Roman" panose="02020603050405020304" pitchFamily="18" charset="0"/>
              <a:cs typeface="Times New Roman" panose="02020603050405020304" pitchFamily="18" charset="0"/>
            </a:endParaRPr>
          </a:p>
          <a:p>
            <a:pPr marL="469265" marR="6985" indent="-457200" algn="just">
              <a:lnSpc>
                <a:spcPct val="100000"/>
              </a:lnSpc>
              <a:spcBef>
                <a:spcPts val="415"/>
              </a:spcBef>
              <a:buFont typeface="Arial" panose="020B0604020202020204" pitchFamily="34" charset="0"/>
              <a:buChar char="•"/>
              <a:tabLst>
                <a:tab pos="268605" algn="l"/>
              </a:tabLst>
            </a:pPr>
            <a:r>
              <a:rPr lang="tr-TR" sz="2200" noProof="1">
                <a:latin typeface="Times New Roman" panose="02020603050405020304" pitchFamily="18" charset="0"/>
                <a:cs typeface="Times New Roman" panose="02020603050405020304" pitchFamily="18" charset="0"/>
              </a:rPr>
              <a:t>Hakkında</a:t>
            </a:r>
            <a:r>
              <a:rPr lang="tr-TR" sz="2200" spc="67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soruşturma</a:t>
            </a:r>
            <a:r>
              <a:rPr lang="tr-TR" sz="2200" spc="68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yapılan</a:t>
            </a:r>
            <a:r>
              <a:rPr lang="tr-TR" sz="2200" spc="69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memura  ait</a:t>
            </a:r>
            <a:r>
              <a:rPr lang="tr-TR" sz="2200" spc="67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ödül</a:t>
            </a:r>
            <a:r>
              <a:rPr lang="tr-TR" sz="2200" spc="66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ve</a:t>
            </a:r>
            <a:r>
              <a:rPr lang="tr-TR" sz="2200" spc="670" noProof="1">
                <a:latin typeface="Times New Roman" panose="02020603050405020304" pitchFamily="18" charset="0"/>
                <a:cs typeface="Times New Roman" panose="02020603050405020304" pitchFamily="18" charset="0"/>
              </a:rPr>
              <a:t> </a:t>
            </a:r>
            <a:r>
              <a:rPr lang="tr-TR" sz="2200" spc="-10" noProof="1">
                <a:latin typeface="Times New Roman" panose="02020603050405020304" pitchFamily="18" charset="0"/>
                <a:cs typeface="Times New Roman" panose="02020603050405020304" pitchFamily="18" charset="0"/>
              </a:rPr>
              <a:t>başarı </a:t>
            </a:r>
            <a:r>
              <a:rPr lang="tr-TR" sz="2200" noProof="1">
                <a:latin typeface="Times New Roman" panose="02020603050405020304" pitchFamily="18" charset="0"/>
                <a:cs typeface="Times New Roman" panose="02020603050405020304" pitchFamily="18" charset="0"/>
              </a:rPr>
              <a:t>belgeleri,</a:t>
            </a:r>
            <a:r>
              <a:rPr lang="tr-TR" sz="2200" spc="8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kesinleşmiş</a:t>
            </a:r>
            <a:r>
              <a:rPr lang="tr-TR" sz="2200" spc="9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şerhini</a:t>
            </a:r>
            <a:r>
              <a:rPr lang="tr-TR" sz="2200" spc="8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taşıyan</a:t>
            </a:r>
            <a:r>
              <a:rPr lang="tr-TR" sz="2200" spc="9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disiplin</a:t>
            </a:r>
            <a:r>
              <a:rPr lang="tr-TR" sz="2200" spc="95" noProof="1">
                <a:latin typeface="Times New Roman" panose="02020603050405020304" pitchFamily="18" charset="0"/>
                <a:cs typeface="Times New Roman" panose="02020603050405020304" pitchFamily="18" charset="0"/>
              </a:rPr>
              <a:t>  </a:t>
            </a:r>
            <a:r>
              <a:rPr lang="tr-TR" sz="2200" spc="-10" noProof="1">
                <a:latin typeface="Times New Roman" panose="02020603050405020304" pitchFamily="18" charset="0"/>
                <a:cs typeface="Times New Roman" panose="02020603050405020304" pitchFamily="18" charset="0"/>
              </a:rPr>
              <a:t>cezalarının </a:t>
            </a:r>
            <a:r>
              <a:rPr lang="tr-TR" sz="2200" noProof="1">
                <a:latin typeface="Times New Roman" panose="02020603050405020304" pitchFamily="18" charset="0"/>
                <a:cs typeface="Times New Roman" panose="02020603050405020304" pitchFamily="18" charset="0"/>
              </a:rPr>
              <a:t>onaylı</a:t>
            </a:r>
            <a:r>
              <a:rPr lang="tr-TR" sz="2200" spc="45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örnekleri,</a:t>
            </a:r>
            <a:r>
              <a:rPr lang="tr-TR" sz="2200" spc="45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memurun</a:t>
            </a:r>
            <a:r>
              <a:rPr lang="tr-TR" sz="2200" spc="459"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sendikalı</a:t>
            </a:r>
            <a:r>
              <a:rPr lang="tr-TR" sz="2200" spc="45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olup</a:t>
            </a:r>
            <a:r>
              <a:rPr lang="tr-TR" sz="2200" spc="44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olmadığına</a:t>
            </a:r>
            <a:r>
              <a:rPr lang="tr-TR" sz="2200" spc="450" noProof="1">
                <a:latin typeface="Times New Roman" panose="02020603050405020304" pitchFamily="18" charset="0"/>
                <a:cs typeface="Times New Roman" panose="02020603050405020304" pitchFamily="18" charset="0"/>
              </a:rPr>
              <a:t> </a:t>
            </a:r>
            <a:r>
              <a:rPr lang="tr-TR" sz="2200" spc="-20" noProof="1">
                <a:latin typeface="Times New Roman" panose="02020603050405020304" pitchFamily="18" charset="0"/>
                <a:cs typeface="Times New Roman" panose="02020603050405020304" pitchFamily="18" charset="0"/>
              </a:rPr>
              <a:t>dair </a:t>
            </a:r>
            <a:r>
              <a:rPr lang="tr-TR" sz="2200" noProof="1">
                <a:latin typeface="Times New Roman" panose="02020603050405020304" pitchFamily="18" charset="0"/>
                <a:cs typeface="Times New Roman" panose="02020603050405020304" pitchFamily="18" charset="0"/>
              </a:rPr>
              <a:t>bilgi</a:t>
            </a:r>
            <a:r>
              <a:rPr lang="tr-TR" sz="2200" spc="69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yazısı,</a:t>
            </a:r>
            <a:r>
              <a:rPr lang="tr-TR" sz="2200" spc="68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hizmet</a:t>
            </a:r>
            <a:r>
              <a:rPr lang="tr-TR" sz="2200" spc="68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belgeleri,</a:t>
            </a:r>
            <a:r>
              <a:rPr lang="tr-TR" sz="2200" spc="68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memurun</a:t>
            </a:r>
            <a:r>
              <a:rPr lang="tr-TR" sz="2200" spc="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öğrenim</a:t>
            </a:r>
            <a:r>
              <a:rPr lang="tr-TR" sz="2200" spc="685" noProof="1">
                <a:latin typeface="Times New Roman" panose="02020603050405020304" pitchFamily="18" charset="0"/>
                <a:cs typeface="Times New Roman" panose="02020603050405020304" pitchFamily="18" charset="0"/>
              </a:rPr>
              <a:t> </a:t>
            </a:r>
            <a:r>
              <a:rPr lang="tr-TR" sz="2200" spc="-10" noProof="1">
                <a:latin typeface="Times New Roman" panose="02020603050405020304" pitchFamily="18" charset="0"/>
                <a:cs typeface="Times New Roman" panose="02020603050405020304" pitchFamily="18" charset="0"/>
              </a:rPr>
              <a:t>durumu </a:t>
            </a:r>
            <a:r>
              <a:rPr lang="tr-TR" sz="2200" noProof="1">
                <a:latin typeface="Times New Roman" panose="02020603050405020304" pitchFamily="18" charset="0"/>
                <a:cs typeface="Times New Roman" panose="02020603050405020304" pitchFamily="18" charset="0"/>
              </a:rPr>
              <a:t>itibariyle</a:t>
            </a:r>
            <a:r>
              <a:rPr lang="tr-TR" sz="2200" spc="62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gelebileceği</a:t>
            </a:r>
            <a:r>
              <a:rPr lang="tr-TR" sz="2200" spc="62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en</a:t>
            </a:r>
            <a:r>
              <a:rPr lang="tr-TR" sz="2200" spc="63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son</a:t>
            </a:r>
            <a:r>
              <a:rPr lang="tr-TR" sz="2200" spc="610"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derece</a:t>
            </a:r>
            <a:r>
              <a:rPr lang="tr-TR" sz="2200" spc="61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ve</a:t>
            </a:r>
            <a:r>
              <a:rPr lang="tr-TR" sz="2200" spc="615" noProof="1">
                <a:latin typeface="Times New Roman" panose="02020603050405020304" pitchFamily="18" charset="0"/>
                <a:cs typeface="Times New Roman" panose="02020603050405020304" pitchFamily="18" charset="0"/>
              </a:rPr>
              <a:t> </a:t>
            </a:r>
            <a:r>
              <a:rPr lang="tr-TR" sz="2200" noProof="1">
                <a:latin typeface="Times New Roman" panose="02020603050405020304" pitchFamily="18" charset="0"/>
                <a:cs typeface="Times New Roman" panose="02020603050405020304" pitchFamily="18" charset="0"/>
              </a:rPr>
              <a:t>kademeye</a:t>
            </a:r>
            <a:r>
              <a:rPr lang="tr-TR" sz="2200" spc="620" noProof="1">
                <a:latin typeface="Times New Roman" panose="02020603050405020304" pitchFamily="18" charset="0"/>
                <a:cs typeface="Times New Roman" panose="02020603050405020304" pitchFamily="18" charset="0"/>
              </a:rPr>
              <a:t> </a:t>
            </a:r>
            <a:r>
              <a:rPr lang="tr-TR" sz="2200" spc="-10" noProof="1">
                <a:latin typeface="Times New Roman" panose="02020603050405020304" pitchFamily="18" charset="0"/>
                <a:cs typeface="Times New Roman" panose="02020603050405020304" pitchFamily="18" charset="0"/>
              </a:rPr>
              <a:t>ilişkin bilgi ve belgeler disiplin soruşturma dosyalarında bulunmalıdır. </a:t>
            </a:r>
            <a:endParaRPr lang="tr-TR" sz="2200" noProof="1">
              <a:latin typeface="Times New Roman" panose="02020603050405020304" pitchFamily="18" charset="0"/>
              <a:cs typeface="Times New Roman" panose="02020603050405020304" pitchFamily="18" charset="0"/>
            </a:endParaRPr>
          </a:p>
        </p:txBody>
      </p:sp>
      <p:sp>
        <p:nvSpPr>
          <p:cNvPr id="3" name="Slayt Numarası Yer Tutucusu 2">
            <a:extLst>
              <a:ext uri="{FF2B5EF4-FFF2-40B4-BE49-F238E27FC236}">
                <a16:creationId xmlns:a16="http://schemas.microsoft.com/office/drawing/2014/main" id="{E2E3E52A-C6BC-4865-BEE2-4E4A0BEFD723}"/>
              </a:ext>
            </a:extLst>
          </p:cNvPr>
          <p:cNvSpPr>
            <a:spLocks noGrp="1"/>
          </p:cNvSpPr>
          <p:nvPr>
            <p:ph type="sldNum" sz="quarter" idx="7"/>
          </p:nvPr>
        </p:nvSpPr>
        <p:spPr>
          <a:xfrm>
            <a:off x="8686801" y="6573513"/>
            <a:ext cx="287400" cy="132087"/>
          </a:xfrm>
        </p:spPr>
        <p:txBody>
          <a:bodyPr/>
          <a:lstStyle/>
          <a:p>
            <a:pPr marL="107950">
              <a:lnSpc>
                <a:spcPct val="100000"/>
              </a:lnSpc>
            </a:pPr>
            <a:fld id="{81D60167-4931-47E6-BA6A-407CBD079E47}" type="slidenum">
              <a:rPr lang="tr-TR" spc="-50" smtClean="0"/>
              <a:t>28</a:t>
            </a:fld>
            <a:endParaRPr lang="tr-TR" spc="-50" dirty="0"/>
          </a:p>
        </p:txBody>
      </p:sp>
      <p:sp>
        <p:nvSpPr>
          <p:cNvPr id="7" name="Metin kutusu 6"/>
          <p:cNvSpPr txBox="1"/>
          <p:nvPr/>
        </p:nvSpPr>
        <p:spPr>
          <a:xfrm>
            <a:off x="1905000" y="305893"/>
            <a:ext cx="591034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2800" b="1" dirty="0">
                <a:solidFill>
                  <a:schemeClr val="tx2"/>
                </a:solidFill>
                <a:latin typeface="Times New Roman" panose="02020603050405020304" pitchFamily="18" charset="0"/>
                <a:cs typeface="Times New Roman" panose="02020603050405020304" pitchFamily="18" charset="0"/>
              </a:rPr>
              <a:t>TEMİN EDİLMESİ GEREKEN BİLGİ VE BELGELER</a:t>
            </a:r>
          </a:p>
        </p:txBody>
      </p:sp>
      <p:pic>
        <p:nvPicPr>
          <p:cNvPr id="8"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3521990"/>
          </a:xfrm>
          <a:prstGeom prst="rect">
            <a:avLst/>
          </a:prstGeom>
        </p:spPr>
        <p:txBody>
          <a:bodyPr vert="horz" wrap="square" lIns="0" tIns="12700" rIns="0" bIns="0" rtlCol="0">
            <a:spAutoFit/>
          </a:bodyPr>
          <a:lstStyle/>
          <a:p>
            <a:pPr marL="12700" marR="5080" algn="just">
              <a:lnSpc>
                <a:spcPct val="115100"/>
              </a:lnSpc>
              <a:spcBef>
                <a:spcPts val="100"/>
              </a:spcBef>
              <a:tabLst>
                <a:tab pos="461645" algn="l"/>
                <a:tab pos="1875155" algn="l"/>
                <a:tab pos="2870200" algn="l"/>
                <a:tab pos="5659755" algn="l"/>
                <a:tab pos="7033259" algn="l"/>
              </a:tabLst>
            </a:pPr>
            <a:r>
              <a:rPr sz="1900" spc="-50" dirty="0">
                <a:solidFill>
                  <a:srgbClr val="2CA1BE"/>
                </a:solidFill>
                <a:latin typeface="Segoe UI Symbol"/>
                <a:cs typeface="Segoe UI Symbol"/>
              </a:rPr>
              <a:t>🞂</a:t>
            </a:r>
            <a:r>
              <a:rPr sz="1900" dirty="0">
                <a:solidFill>
                  <a:srgbClr val="2CA1BE"/>
                </a:solidFill>
                <a:latin typeface="Segoe UI Symbol"/>
                <a:cs typeface="Segoe UI Symbol"/>
              </a:rPr>
              <a:t>​</a:t>
            </a:r>
            <a:r>
              <a:rPr lang="tr-TR" sz="1900" dirty="0">
                <a:solidFill>
                  <a:srgbClr val="2CA1BE"/>
                </a:solidFill>
                <a:latin typeface="Segoe UI Symbol"/>
                <a:cs typeface="Segoe UI Symbol"/>
              </a:rPr>
              <a:t> </a:t>
            </a:r>
            <a:r>
              <a:rPr lang="tr-TR" sz="2600" spc="-10" noProof="1">
                <a:latin typeface="Times New Roman" panose="02020603050405020304" pitchFamily="18" charset="0"/>
                <a:cs typeface="Times New Roman" panose="02020603050405020304" pitchFamily="18" charset="0"/>
              </a:rPr>
              <a:t>Yeminli</a:t>
            </a:r>
            <a:r>
              <a:rPr lang="tr-TR" sz="2600" noProof="1">
                <a:latin typeface="Times New Roman" panose="02020603050405020304" pitchFamily="18" charset="0"/>
                <a:cs typeface="Times New Roman" panose="02020603050405020304" pitchFamily="18" charset="0"/>
              </a:rPr>
              <a:t> </a:t>
            </a:r>
            <a:r>
              <a:rPr lang="tr-TR" sz="2600" spc="-10" noProof="1">
                <a:latin typeface="Times New Roman" panose="02020603050405020304" pitchFamily="18" charset="0"/>
                <a:cs typeface="Times New Roman" panose="02020603050405020304" pitchFamily="18" charset="0"/>
              </a:rPr>
              <a:t>kâtip</a:t>
            </a:r>
            <a:r>
              <a:rPr lang="tr-TR" sz="2600" noProof="1">
                <a:latin typeface="Times New Roman" panose="02020603050405020304" pitchFamily="18" charset="0"/>
                <a:cs typeface="Times New Roman" panose="02020603050405020304" pitchFamily="18" charset="0"/>
              </a:rPr>
              <a:t> </a:t>
            </a:r>
            <a:r>
              <a:rPr lang="tr-TR" sz="2600" spc="-10" noProof="1">
                <a:latin typeface="Times New Roman" panose="02020603050405020304" pitchFamily="18" charset="0"/>
                <a:cs typeface="Times New Roman" panose="02020603050405020304" pitchFamily="18" charset="0"/>
              </a:rPr>
              <a:t>görevlendirilmesi</a:t>
            </a:r>
            <a:r>
              <a:rPr lang="tr-TR" sz="2600" noProof="1">
                <a:latin typeface="Times New Roman" panose="02020603050405020304" pitchFamily="18" charset="0"/>
                <a:cs typeface="Times New Roman" panose="02020603050405020304" pitchFamily="18" charset="0"/>
              </a:rPr>
              <a:t> </a:t>
            </a:r>
            <a:r>
              <a:rPr lang="tr-TR" sz="2600" spc="-10" noProof="1">
                <a:latin typeface="Times New Roman" panose="02020603050405020304" pitchFamily="18" charset="0"/>
                <a:cs typeface="Times New Roman" panose="02020603050405020304" pitchFamily="18" charset="0"/>
              </a:rPr>
              <a:t>zorunlu</a:t>
            </a:r>
            <a:r>
              <a:rPr lang="tr-TR" sz="2600" noProof="1">
                <a:latin typeface="Times New Roman" panose="02020603050405020304" pitchFamily="18" charset="0"/>
                <a:cs typeface="Times New Roman" panose="02020603050405020304" pitchFamily="18" charset="0"/>
              </a:rPr>
              <a:t> </a:t>
            </a:r>
            <a:r>
              <a:rPr lang="tr-TR" sz="2600" spc="-10" noProof="1">
                <a:latin typeface="Times New Roman" panose="02020603050405020304" pitchFamily="18" charset="0"/>
                <a:cs typeface="Times New Roman" panose="02020603050405020304" pitchFamily="18" charset="0"/>
              </a:rPr>
              <a:t>olmamakla </a:t>
            </a:r>
            <a:r>
              <a:rPr lang="tr-TR" sz="2600" noProof="1">
                <a:latin typeface="Times New Roman" panose="02020603050405020304" pitchFamily="18" charset="0"/>
                <a:cs typeface="Times New Roman" panose="02020603050405020304" pitchFamily="18" charset="0"/>
              </a:rPr>
              <a:t>birlikte</a:t>
            </a:r>
            <a:r>
              <a:rPr lang="tr-TR" sz="2600" spc="-50" noProof="1">
                <a:latin typeface="Times New Roman" panose="02020603050405020304" pitchFamily="18" charset="0"/>
                <a:cs typeface="Times New Roman" panose="02020603050405020304" pitchFamily="18" charset="0"/>
              </a:rPr>
              <a:t> </a:t>
            </a:r>
            <a:r>
              <a:rPr lang="tr-TR" sz="2600" noProof="1">
                <a:solidFill>
                  <a:srgbClr val="FF0000"/>
                </a:solidFill>
                <a:latin typeface="Times New Roman" panose="02020603050405020304" pitchFamily="18" charset="0"/>
                <a:cs typeface="Times New Roman" panose="02020603050405020304" pitchFamily="18" charset="0"/>
              </a:rPr>
              <a:t>yeminli</a:t>
            </a:r>
            <a:r>
              <a:rPr lang="tr-TR" sz="2600" spc="-20" noProof="1">
                <a:solidFill>
                  <a:srgbClr val="FF0000"/>
                </a:solidFill>
                <a:latin typeface="Times New Roman" panose="02020603050405020304" pitchFamily="18" charset="0"/>
                <a:cs typeface="Times New Roman" panose="02020603050405020304" pitchFamily="18" charset="0"/>
              </a:rPr>
              <a:t> </a:t>
            </a:r>
            <a:r>
              <a:rPr lang="tr-TR" sz="2600" noProof="1">
                <a:solidFill>
                  <a:srgbClr val="FF0000"/>
                </a:solidFill>
                <a:latin typeface="Times New Roman" panose="02020603050405020304" pitchFamily="18" charset="0"/>
                <a:cs typeface="Times New Roman" panose="02020603050405020304" pitchFamily="18" charset="0"/>
              </a:rPr>
              <a:t>katip</a:t>
            </a:r>
            <a:r>
              <a:rPr lang="tr-TR" sz="2600" spc="-25" noProof="1">
                <a:solidFill>
                  <a:srgbClr val="FF0000"/>
                </a:solidFill>
                <a:latin typeface="Times New Roman" panose="02020603050405020304" pitchFamily="18" charset="0"/>
                <a:cs typeface="Times New Roman" panose="02020603050405020304" pitchFamily="18" charset="0"/>
              </a:rPr>
              <a:t> </a:t>
            </a:r>
            <a:r>
              <a:rPr lang="tr-TR" sz="2600" noProof="1">
                <a:solidFill>
                  <a:srgbClr val="FF0000"/>
                </a:solidFill>
                <a:latin typeface="Times New Roman" panose="02020603050405020304" pitchFamily="18" charset="0"/>
                <a:cs typeface="Times New Roman" panose="02020603050405020304" pitchFamily="18" charset="0"/>
              </a:rPr>
              <a:t>kullanılması</a:t>
            </a:r>
            <a:r>
              <a:rPr lang="tr-TR" sz="2600" spc="-45" noProof="1">
                <a:solidFill>
                  <a:srgbClr val="FF0000"/>
                </a:solidFill>
                <a:latin typeface="Times New Roman" panose="02020603050405020304" pitchFamily="18" charset="0"/>
                <a:cs typeface="Times New Roman" panose="02020603050405020304" pitchFamily="18" charset="0"/>
              </a:rPr>
              <a:t> </a:t>
            </a:r>
            <a:r>
              <a:rPr lang="tr-TR" sz="2600" noProof="1">
                <a:solidFill>
                  <a:srgbClr val="FF0000"/>
                </a:solidFill>
                <a:latin typeface="Times New Roman" panose="02020603050405020304" pitchFamily="18" charset="0"/>
                <a:cs typeface="Times New Roman" panose="02020603050405020304" pitchFamily="18" charset="0"/>
              </a:rPr>
              <a:t>tavsiye</a:t>
            </a:r>
            <a:r>
              <a:rPr lang="tr-TR" sz="2600" spc="-35" noProof="1">
                <a:solidFill>
                  <a:srgbClr val="FF0000"/>
                </a:solidFill>
                <a:latin typeface="Times New Roman" panose="02020603050405020304" pitchFamily="18" charset="0"/>
                <a:cs typeface="Times New Roman" panose="02020603050405020304" pitchFamily="18" charset="0"/>
              </a:rPr>
              <a:t> </a:t>
            </a:r>
            <a:r>
              <a:rPr lang="tr-TR" sz="2600" spc="-10" noProof="1">
                <a:solidFill>
                  <a:srgbClr val="FF0000"/>
                </a:solidFill>
                <a:latin typeface="Times New Roman" panose="02020603050405020304" pitchFamily="18" charset="0"/>
                <a:cs typeface="Times New Roman" panose="02020603050405020304" pitchFamily="18" charset="0"/>
              </a:rPr>
              <a:t>edilmektedir.</a:t>
            </a:r>
          </a:p>
          <a:p>
            <a:pPr marL="12700" marR="5080" algn="just">
              <a:lnSpc>
                <a:spcPct val="115100"/>
              </a:lnSpc>
              <a:spcBef>
                <a:spcPts val="100"/>
              </a:spcBef>
              <a:tabLst>
                <a:tab pos="461645" algn="l"/>
                <a:tab pos="1875155" algn="l"/>
                <a:tab pos="2870200" algn="l"/>
                <a:tab pos="5659755" algn="l"/>
                <a:tab pos="7033259" algn="l"/>
              </a:tabLst>
            </a:pPr>
            <a:endParaRPr lang="tr-TR" sz="2600" noProof="1">
              <a:solidFill>
                <a:srgbClr val="FF0000"/>
              </a:solidFill>
              <a:latin typeface="Times New Roman" panose="02020603050405020304" pitchFamily="18" charset="0"/>
              <a:cs typeface="Times New Roman" panose="02020603050405020304" pitchFamily="18" charset="0"/>
            </a:endParaRPr>
          </a:p>
          <a:p>
            <a:pPr marL="12700" algn="just">
              <a:lnSpc>
                <a:spcPct val="100000"/>
              </a:lnSpc>
              <a:spcBef>
                <a:spcPts val="900"/>
              </a:spcBef>
              <a:tabLst>
                <a:tab pos="461645" algn="l"/>
                <a:tab pos="1784985" algn="l"/>
                <a:tab pos="2652395" algn="l"/>
                <a:tab pos="4291330" algn="l"/>
                <a:tab pos="5967730" algn="l"/>
                <a:tab pos="7486015" algn="l"/>
              </a:tabLst>
            </a:pPr>
            <a:r>
              <a:rPr lang="tr-TR" sz="2600" spc="-50" noProof="1">
                <a:solidFill>
                  <a:srgbClr val="2CA1BE"/>
                </a:solidFill>
                <a:latin typeface="Segoe UI Symbol"/>
                <a:cs typeface="Segoe UI Symbol"/>
              </a:rPr>
              <a:t>🞂 </a:t>
            </a:r>
            <a:r>
              <a:rPr lang="tr-TR" sz="2600" spc="-10" noProof="1">
                <a:latin typeface="Times New Roman" panose="02020603050405020304" pitchFamily="18" charset="0"/>
                <a:cs typeface="Times New Roman" panose="02020603050405020304" pitchFamily="18" charset="0"/>
              </a:rPr>
              <a:t>Mağdur</a:t>
            </a:r>
            <a:r>
              <a:rPr lang="tr-TR" sz="2600" noProof="1">
                <a:latin typeface="Times New Roman" panose="02020603050405020304" pitchFamily="18" charset="0"/>
                <a:cs typeface="Times New Roman" panose="02020603050405020304" pitchFamily="18" charset="0"/>
              </a:rPr>
              <a:t> </a:t>
            </a:r>
            <a:r>
              <a:rPr lang="tr-TR" sz="2600" spc="-20" noProof="1">
                <a:latin typeface="Times New Roman" panose="02020603050405020304" pitchFamily="18" charset="0"/>
                <a:cs typeface="Times New Roman" panose="02020603050405020304" pitchFamily="18" charset="0"/>
              </a:rPr>
              <a:t>ya da</a:t>
            </a:r>
            <a:r>
              <a:rPr lang="tr-TR" sz="2600" noProof="1">
                <a:latin typeface="Times New Roman" panose="02020603050405020304" pitchFamily="18" charset="0"/>
                <a:cs typeface="Times New Roman" panose="02020603050405020304" pitchFamily="18" charset="0"/>
              </a:rPr>
              <a:t> </a:t>
            </a:r>
            <a:r>
              <a:rPr lang="tr-TR" sz="2600" spc="-10" noProof="1">
                <a:latin typeface="Times New Roman" panose="02020603050405020304" pitchFamily="18" charset="0"/>
                <a:cs typeface="Times New Roman" panose="02020603050405020304" pitchFamily="18" charset="0"/>
              </a:rPr>
              <a:t>ihbarcının</a:t>
            </a:r>
            <a:r>
              <a:rPr lang="tr-TR" sz="2600" noProof="1">
                <a:latin typeface="Times New Roman" panose="02020603050405020304" pitchFamily="18" charset="0"/>
                <a:cs typeface="Times New Roman" panose="02020603050405020304" pitchFamily="18" charset="0"/>
              </a:rPr>
              <a:t> </a:t>
            </a:r>
            <a:r>
              <a:rPr lang="tr-TR" sz="2600" spc="-10" noProof="1">
                <a:latin typeface="Times New Roman" panose="02020603050405020304" pitchFamily="18" charset="0"/>
                <a:cs typeface="Times New Roman" panose="02020603050405020304" pitchFamily="18" charset="0"/>
              </a:rPr>
              <a:t>kimliğinin</a:t>
            </a:r>
            <a:r>
              <a:rPr lang="tr-TR" sz="2600" noProof="1">
                <a:latin typeface="Times New Roman" panose="02020603050405020304" pitchFamily="18" charset="0"/>
                <a:cs typeface="Times New Roman" panose="02020603050405020304" pitchFamily="18" charset="0"/>
              </a:rPr>
              <a:t> </a:t>
            </a:r>
            <a:r>
              <a:rPr lang="tr-TR" sz="2600" spc="-10" noProof="1">
                <a:latin typeface="Times New Roman" panose="02020603050405020304" pitchFamily="18" charset="0"/>
                <a:cs typeface="Times New Roman" panose="02020603050405020304" pitchFamily="18" charset="0"/>
              </a:rPr>
              <a:t>tereddüte</a:t>
            </a:r>
            <a:r>
              <a:rPr lang="tr-TR" sz="2600" noProof="1">
                <a:latin typeface="Times New Roman" panose="02020603050405020304" pitchFamily="18" charset="0"/>
                <a:cs typeface="Times New Roman" panose="02020603050405020304" pitchFamily="18" charset="0"/>
              </a:rPr>
              <a:t> </a:t>
            </a:r>
            <a:r>
              <a:rPr lang="tr-TR" sz="2600" spc="-10" noProof="1">
                <a:latin typeface="Times New Roman" panose="02020603050405020304" pitchFamily="18" charset="0"/>
                <a:cs typeface="Times New Roman" panose="02020603050405020304" pitchFamily="18" charset="0"/>
              </a:rPr>
              <a:t>meydan vermeyecek şekilde net olması ve ihbar dilekçesinde öne sürülen </a:t>
            </a:r>
            <a:r>
              <a:rPr lang="tr-TR" sz="2600" spc="-10" noProof="1">
                <a:solidFill>
                  <a:srgbClr val="FF0000"/>
                </a:solidFill>
                <a:latin typeface="Times New Roman" panose="02020603050405020304" pitchFamily="18" charset="0"/>
                <a:cs typeface="Times New Roman" panose="02020603050405020304" pitchFamily="18" charset="0"/>
              </a:rPr>
              <a:t>iddiaların somut olması hallerinde mağdur ya da ihbarcının mutlaka yeniden ifadesinin alınması gerektiği gibi bir zorunluluk bulunmamaktadır.</a:t>
            </a:r>
            <a:endParaRPr lang="tr-TR" sz="2600" noProof="1">
              <a:solidFill>
                <a:srgbClr val="FF0000"/>
              </a:solidFill>
              <a:latin typeface="Times New Roman" panose="02020603050405020304" pitchFamily="18" charset="0"/>
              <a:cs typeface="Times New Roman" panose="02020603050405020304" pitchFamily="18" charset="0"/>
            </a:endParaRPr>
          </a:p>
        </p:txBody>
      </p:sp>
      <p:sp>
        <p:nvSpPr>
          <p:cNvPr id="7" name="object 7"/>
          <p:cNvSpPr txBox="1"/>
          <p:nvPr/>
        </p:nvSpPr>
        <p:spPr>
          <a:xfrm>
            <a:off x="8770111" y="6561531"/>
            <a:ext cx="165735" cy="166071"/>
          </a:xfrm>
          <a:prstGeom prst="rect">
            <a:avLst/>
          </a:prstGeom>
        </p:spPr>
        <p:txBody>
          <a:bodyPr vert="horz" wrap="square" lIns="0" tIns="12065" rIns="0" bIns="0" rtlCol="0">
            <a:spAutoFit/>
          </a:bodyPr>
          <a:lstStyle/>
          <a:p>
            <a:pPr marL="12700">
              <a:lnSpc>
                <a:spcPct val="100000"/>
              </a:lnSpc>
              <a:spcBef>
                <a:spcPts val="95"/>
              </a:spcBef>
            </a:pPr>
            <a:r>
              <a:rPr sz="1000" spc="-25" dirty="0">
                <a:latin typeface="Arial"/>
                <a:cs typeface="Arial"/>
              </a:rPr>
              <a:t>2</a:t>
            </a:r>
            <a:r>
              <a:rPr lang="tr-TR" sz="1000" spc="-25" dirty="0">
                <a:latin typeface="Arial"/>
                <a:cs typeface="Arial"/>
              </a:rPr>
              <a:t>5</a:t>
            </a:r>
            <a:endParaRPr sz="1000" dirty="0">
              <a:latin typeface="Arial"/>
              <a:cs typeface="Arial"/>
            </a:endParaRPr>
          </a:p>
        </p:txBody>
      </p:sp>
      <p:sp>
        <p:nvSpPr>
          <p:cNvPr id="10" name="Metin kutusu 9"/>
          <p:cNvSpPr txBox="1"/>
          <p:nvPr/>
        </p:nvSpPr>
        <p:spPr>
          <a:xfrm>
            <a:off x="1832101" y="305893"/>
            <a:ext cx="548640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2800" b="1" dirty="0">
                <a:solidFill>
                  <a:schemeClr val="tx2"/>
                </a:solidFill>
                <a:latin typeface="Times New Roman" panose="02020603050405020304" pitchFamily="18" charset="0"/>
                <a:cs typeface="Times New Roman" panose="02020603050405020304" pitchFamily="18" charset="0"/>
              </a:rPr>
              <a:t>MAĞDUR, İHBARCI VE TANIK BEYANLARI</a:t>
            </a:r>
          </a:p>
        </p:txBody>
      </p:sp>
      <p:pic>
        <p:nvPicPr>
          <p:cNvPr id="11"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0000" y="1620000"/>
            <a:ext cx="8070600" cy="4608313"/>
          </a:xfrm>
          <a:prstGeom prst="rect">
            <a:avLst/>
          </a:prstGeom>
        </p:spPr>
        <p:txBody>
          <a:bodyPr vert="horz" wrap="square" lIns="0" tIns="12065" rIns="0" bIns="0" rtlCol="0">
            <a:spAutoFit/>
          </a:bodyPr>
          <a:lstStyle/>
          <a:p>
            <a:pPr marL="12700" marR="5080" indent="914400" algn="just">
              <a:lnSpc>
                <a:spcPct val="100000"/>
              </a:lnSpc>
              <a:spcBef>
                <a:spcPts val="95"/>
              </a:spcBef>
            </a:pPr>
            <a:r>
              <a:rPr lang="tr-TR" sz="2400" noProof="1">
                <a:latin typeface="Times New Roman"/>
                <a:cs typeface="Times New Roman"/>
              </a:rPr>
              <a:t>Gerek</a:t>
            </a:r>
            <a:r>
              <a:rPr lang="tr-TR" sz="2400" spc="395" noProof="1">
                <a:latin typeface="Times New Roman"/>
                <a:cs typeface="Times New Roman"/>
              </a:rPr>
              <a:t>  </a:t>
            </a:r>
            <a:r>
              <a:rPr lang="tr-TR" sz="2400" noProof="1">
                <a:latin typeface="Times New Roman"/>
                <a:cs typeface="Times New Roman"/>
              </a:rPr>
              <a:t>657</a:t>
            </a:r>
            <a:r>
              <a:rPr lang="tr-TR" sz="2400" spc="395" noProof="1">
                <a:latin typeface="Times New Roman"/>
                <a:cs typeface="Times New Roman"/>
              </a:rPr>
              <a:t>  </a:t>
            </a:r>
            <a:r>
              <a:rPr lang="tr-TR" sz="2400" noProof="1">
                <a:latin typeface="Times New Roman"/>
                <a:cs typeface="Times New Roman"/>
              </a:rPr>
              <a:t>sayılı</a:t>
            </a:r>
            <a:r>
              <a:rPr lang="tr-TR" sz="2400" spc="395" noProof="1">
                <a:latin typeface="Times New Roman"/>
                <a:cs typeface="Times New Roman"/>
              </a:rPr>
              <a:t>  </a:t>
            </a:r>
            <a:r>
              <a:rPr lang="tr-TR" sz="2400" noProof="1">
                <a:latin typeface="Times New Roman"/>
                <a:cs typeface="Times New Roman"/>
              </a:rPr>
              <a:t>Devlet</a:t>
            </a:r>
            <a:r>
              <a:rPr lang="tr-TR" sz="2400" spc="395" noProof="1">
                <a:latin typeface="Times New Roman"/>
                <a:cs typeface="Times New Roman"/>
              </a:rPr>
              <a:t>  </a:t>
            </a:r>
            <a:r>
              <a:rPr lang="tr-TR" sz="2400" noProof="1">
                <a:latin typeface="Times New Roman"/>
                <a:cs typeface="Times New Roman"/>
              </a:rPr>
              <a:t>Memurları</a:t>
            </a:r>
            <a:r>
              <a:rPr lang="tr-TR" sz="2400" spc="405" noProof="1">
                <a:latin typeface="Times New Roman"/>
                <a:cs typeface="Times New Roman"/>
              </a:rPr>
              <a:t> </a:t>
            </a:r>
            <a:r>
              <a:rPr lang="tr-TR" sz="2400" noProof="1">
                <a:latin typeface="Times New Roman"/>
                <a:cs typeface="Times New Roman"/>
              </a:rPr>
              <a:t>Kanun</a:t>
            </a:r>
            <a:r>
              <a:rPr lang="tr-TR" sz="2400" spc="395" noProof="1">
                <a:latin typeface="Times New Roman"/>
                <a:cs typeface="Times New Roman"/>
              </a:rPr>
              <a:t>u</a:t>
            </a:r>
            <a:r>
              <a:rPr lang="tr-TR" sz="2400" spc="-25" noProof="1">
                <a:latin typeface="Times New Roman"/>
                <a:cs typeface="Times New Roman"/>
              </a:rPr>
              <a:t>ve </a:t>
            </a:r>
            <a:r>
              <a:rPr lang="tr-TR" sz="2400" noProof="1">
                <a:latin typeface="Times New Roman"/>
                <a:cs typeface="Times New Roman"/>
              </a:rPr>
              <a:t>gerekse</a:t>
            </a:r>
            <a:r>
              <a:rPr lang="tr-TR" sz="2400" spc="110" noProof="1">
                <a:latin typeface="Times New Roman"/>
                <a:cs typeface="Times New Roman"/>
              </a:rPr>
              <a:t> </a:t>
            </a:r>
            <a:r>
              <a:rPr lang="tr-TR" sz="2400" noProof="1">
                <a:latin typeface="Times New Roman"/>
                <a:cs typeface="Times New Roman"/>
              </a:rPr>
              <a:t>disiplin</a:t>
            </a:r>
            <a:r>
              <a:rPr lang="tr-TR" sz="2400" spc="125" noProof="1">
                <a:latin typeface="Times New Roman"/>
                <a:cs typeface="Times New Roman"/>
              </a:rPr>
              <a:t> </a:t>
            </a:r>
            <a:r>
              <a:rPr lang="tr-TR" sz="2400" noProof="1">
                <a:latin typeface="Times New Roman"/>
                <a:cs typeface="Times New Roman"/>
              </a:rPr>
              <a:t>suç</a:t>
            </a:r>
            <a:r>
              <a:rPr lang="tr-TR" sz="2400" spc="105" noProof="1">
                <a:latin typeface="Times New Roman"/>
                <a:cs typeface="Times New Roman"/>
              </a:rPr>
              <a:t> </a:t>
            </a:r>
            <a:r>
              <a:rPr lang="tr-TR" sz="2400" noProof="1">
                <a:latin typeface="Times New Roman"/>
                <a:cs typeface="Times New Roman"/>
              </a:rPr>
              <a:t>ve</a:t>
            </a:r>
            <a:r>
              <a:rPr lang="tr-TR" sz="2400" spc="110" noProof="1">
                <a:latin typeface="Times New Roman"/>
                <a:cs typeface="Times New Roman"/>
              </a:rPr>
              <a:t> </a:t>
            </a:r>
            <a:r>
              <a:rPr lang="tr-TR" sz="2400" noProof="1">
                <a:latin typeface="Times New Roman"/>
                <a:cs typeface="Times New Roman"/>
              </a:rPr>
              <a:t>cezaları</a:t>
            </a:r>
            <a:r>
              <a:rPr lang="tr-TR" sz="2400" spc="114" noProof="1">
                <a:latin typeface="Times New Roman"/>
                <a:cs typeface="Times New Roman"/>
              </a:rPr>
              <a:t> </a:t>
            </a:r>
            <a:r>
              <a:rPr lang="tr-TR" sz="2400" noProof="1">
                <a:latin typeface="Times New Roman"/>
                <a:cs typeface="Times New Roman"/>
              </a:rPr>
              <a:t>içeren</a:t>
            </a:r>
            <a:r>
              <a:rPr lang="tr-TR" sz="2400" spc="120" noProof="1">
                <a:latin typeface="Times New Roman"/>
                <a:cs typeface="Times New Roman"/>
              </a:rPr>
              <a:t> </a:t>
            </a:r>
            <a:r>
              <a:rPr lang="tr-TR" sz="2400" noProof="1">
                <a:latin typeface="Times New Roman"/>
                <a:cs typeface="Times New Roman"/>
              </a:rPr>
              <a:t>bazı</a:t>
            </a:r>
            <a:r>
              <a:rPr lang="tr-TR" sz="2400" spc="110" noProof="1">
                <a:latin typeface="Times New Roman"/>
                <a:cs typeface="Times New Roman"/>
              </a:rPr>
              <a:t> </a:t>
            </a:r>
            <a:r>
              <a:rPr lang="tr-TR" sz="2400" noProof="1">
                <a:latin typeface="Times New Roman"/>
                <a:cs typeface="Times New Roman"/>
              </a:rPr>
              <a:t>özel</a:t>
            </a:r>
            <a:r>
              <a:rPr lang="tr-TR" sz="2400" spc="110" noProof="1">
                <a:latin typeface="Times New Roman"/>
                <a:cs typeface="Times New Roman"/>
              </a:rPr>
              <a:t> </a:t>
            </a:r>
            <a:r>
              <a:rPr lang="tr-TR" sz="2400" spc="-10" noProof="1">
                <a:latin typeface="Times New Roman"/>
                <a:cs typeface="Times New Roman"/>
              </a:rPr>
              <a:t>kanunlarda </a:t>
            </a:r>
            <a:r>
              <a:rPr lang="tr-TR" sz="2400" noProof="1">
                <a:latin typeface="Times New Roman"/>
                <a:cs typeface="Times New Roman"/>
              </a:rPr>
              <a:t>düzenlenen</a:t>
            </a:r>
            <a:r>
              <a:rPr lang="tr-TR" sz="2400" spc="-20" noProof="1">
                <a:latin typeface="Times New Roman"/>
                <a:cs typeface="Times New Roman"/>
              </a:rPr>
              <a:t> </a:t>
            </a:r>
            <a:r>
              <a:rPr lang="tr-TR" sz="2400" noProof="1">
                <a:latin typeface="Times New Roman"/>
                <a:cs typeface="Times New Roman"/>
              </a:rPr>
              <a:t>disiplin</a:t>
            </a:r>
            <a:r>
              <a:rPr lang="tr-TR" sz="2400" spc="-35" noProof="1">
                <a:latin typeface="Times New Roman"/>
                <a:cs typeface="Times New Roman"/>
              </a:rPr>
              <a:t> </a:t>
            </a:r>
            <a:r>
              <a:rPr lang="tr-TR" sz="2400" noProof="1">
                <a:latin typeface="Times New Roman"/>
                <a:cs typeface="Times New Roman"/>
              </a:rPr>
              <a:t>suçu</a:t>
            </a:r>
            <a:r>
              <a:rPr lang="tr-TR" sz="2400" spc="-25" noProof="1">
                <a:latin typeface="Times New Roman"/>
                <a:cs typeface="Times New Roman"/>
              </a:rPr>
              <a:t> </a:t>
            </a:r>
            <a:r>
              <a:rPr lang="tr-TR" sz="2400" noProof="1">
                <a:latin typeface="Times New Roman"/>
                <a:cs typeface="Times New Roman"/>
              </a:rPr>
              <a:t>sayılan</a:t>
            </a:r>
            <a:r>
              <a:rPr lang="tr-TR" sz="2400" spc="-30" noProof="1">
                <a:latin typeface="Times New Roman"/>
                <a:cs typeface="Times New Roman"/>
              </a:rPr>
              <a:t> </a:t>
            </a:r>
            <a:r>
              <a:rPr lang="tr-TR" sz="2400" noProof="1">
                <a:latin typeface="Times New Roman"/>
                <a:cs typeface="Times New Roman"/>
              </a:rPr>
              <a:t>eylemleri</a:t>
            </a:r>
            <a:r>
              <a:rPr lang="tr-TR" sz="2400" spc="5" noProof="1">
                <a:latin typeface="Times New Roman"/>
                <a:cs typeface="Times New Roman"/>
              </a:rPr>
              <a:t> </a:t>
            </a:r>
            <a:r>
              <a:rPr lang="tr-TR" sz="2400" noProof="1">
                <a:latin typeface="Times New Roman"/>
                <a:cs typeface="Times New Roman"/>
              </a:rPr>
              <a:t>genel</a:t>
            </a:r>
            <a:r>
              <a:rPr lang="tr-TR" sz="2400" spc="-20" noProof="1">
                <a:latin typeface="Times New Roman"/>
                <a:cs typeface="Times New Roman"/>
              </a:rPr>
              <a:t> </a:t>
            </a:r>
            <a:r>
              <a:rPr lang="tr-TR" sz="2400" spc="-10" noProof="1">
                <a:latin typeface="Times New Roman"/>
                <a:cs typeface="Times New Roman"/>
              </a:rPr>
              <a:t>olarak;</a:t>
            </a:r>
            <a:endParaRPr lang="tr-TR" sz="2400" noProof="1">
              <a:latin typeface="Times New Roman"/>
              <a:cs typeface="Times New Roman"/>
            </a:endParaRPr>
          </a:p>
          <a:p>
            <a:pPr marL="12700" marR="5715" indent="914400" algn="just">
              <a:lnSpc>
                <a:spcPct val="100000"/>
              </a:lnSpc>
              <a:spcBef>
                <a:spcPts val="409"/>
              </a:spcBef>
            </a:pPr>
            <a:r>
              <a:rPr lang="tr-TR" sz="2400" noProof="1">
                <a:latin typeface="Times New Roman"/>
                <a:cs typeface="Times New Roman"/>
              </a:rPr>
              <a:t>Devlet</a:t>
            </a:r>
            <a:r>
              <a:rPr lang="tr-TR" sz="2400" spc="125" noProof="1">
                <a:latin typeface="Times New Roman"/>
                <a:cs typeface="Times New Roman"/>
              </a:rPr>
              <a:t>  </a:t>
            </a:r>
            <a:r>
              <a:rPr lang="tr-TR" sz="2400" noProof="1">
                <a:latin typeface="Times New Roman"/>
                <a:cs typeface="Times New Roman"/>
              </a:rPr>
              <a:t>memurlarının</a:t>
            </a:r>
            <a:r>
              <a:rPr lang="tr-TR" sz="2400" spc="125" noProof="1">
                <a:latin typeface="Times New Roman"/>
                <a:cs typeface="Times New Roman"/>
              </a:rPr>
              <a:t>  </a:t>
            </a:r>
            <a:r>
              <a:rPr lang="tr-TR" sz="2400" noProof="1">
                <a:latin typeface="Times New Roman"/>
                <a:cs typeface="Times New Roman"/>
              </a:rPr>
              <a:t>kanun,</a:t>
            </a:r>
            <a:r>
              <a:rPr lang="tr-TR" sz="2400" spc="120" noProof="1">
                <a:latin typeface="Times New Roman"/>
                <a:cs typeface="Times New Roman"/>
              </a:rPr>
              <a:t>  </a:t>
            </a:r>
            <a:r>
              <a:rPr lang="tr-TR" sz="2400" noProof="1">
                <a:latin typeface="Times New Roman"/>
                <a:cs typeface="Times New Roman"/>
              </a:rPr>
              <a:t>tüzük</a:t>
            </a:r>
            <a:r>
              <a:rPr lang="tr-TR" sz="2400" spc="125" noProof="1">
                <a:latin typeface="Times New Roman"/>
                <a:cs typeface="Times New Roman"/>
              </a:rPr>
              <a:t>  </a:t>
            </a:r>
            <a:r>
              <a:rPr lang="tr-TR" sz="2400" noProof="1">
                <a:latin typeface="Times New Roman"/>
                <a:cs typeface="Times New Roman"/>
              </a:rPr>
              <a:t>ve</a:t>
            </a:r>
            <a:r>
              <a:rPr lang="tr-TR" sz="2400" spc="120" noProof="1">
                <a:latin typeface="Times New Roman"/>
                <a:cs typeface="Times New Roman"/>
              </a:rPr>
              <a:t>  </a:t>
            </a:r>
            <a:r>
              <a:rPr lang="tr-TR" sz="2400" spc="-10" noProof="1">
                <a:latin typeface="Times New Roman"/>
                <a:cs typeface="Times New Roman"/>
              </a:rPr>
              <a:t>yönetmelik </a:t>
            </a:r>
            <a:r>
              <a:rPr lang="tr-TR" sz="2400" noProof="1">
                <a:latin typeface="Times New Roman"/>
                <a:cs typeface="Times New Roman"/>
              </a:rPr>
              <a:t>hükümlerine</a:t>
            </a:r>
            <a:r>
              <a:rPr lang="tr-TR" sz="2400" spc="305" noProof="1">
                <a:latin typeface="Times New Roman"/>
                <a:cs typeface="Times New Roman"/>
              </a:rPr>
              <a:t>  </a:t>
            </a:r>
            <a:r>
              <a:rPr lang="tr-TR" sz="2400" noProof="1">
                <a:latin typeface="Times New Roman"/>
                <a:cs typeface="Times New Roman"/>
              </a:rPr>
              <a:t>göre</a:t>
            </a:r>
            <a:r>
              <a:rPr lang="tr-TR" sz="2400" spc="310" noProof="1">
                <a:latin typeface="Times New Roman"/>
                <a:cs typeface="Times New Roman"/>
              </a:rPr>
              <a:t>  </a:t>
            </a:r>
            <a:r>
              <a:rPr lang="tr-TR" sz="2400" noProof="1">
                <a:latin typeface="Times New Roman"/>
                <a:cs typeface="Times New Roman"/>
              </a:rPr>
              <a:t>yapmak</a:t>
            </a:r>
            <a:r>
              <a:rPr lang="tr-TR" sz="2400" spc="310" noProof="1">
                <a:latin typeface="Times New Roman"/>
                <a:cs typeface="Times New Roman"/>
              </a:rPr>
              <a:t>  </a:t>
            </a:r>
            <a:r>
              <a:rPr lang="tr-TR" sz="2400" noProof="1">
                <a:latin typeface="Times New Roman"/>
                <a:cs typeface="Times New Roman"/>
              </a:rPr>
              <a:t>zorunda</a:t>
            </a:r>
            <a:r>
              <a:rPr lang="tr-TR" sz="2400" spc="305" noProof="1">
                <a:latin typeface="Times New Roman"/>
                <a:cs typeface="Times New Roman"/>
              </a:rPr>
              <a:t>  </a:t>
            </a:r>
            <a:r>
              <a:rPr lang="tr-TR" sz="2400" noProof="1">
                <a:latin typeface="Times New Roman"/>
                <a:cs typeface="Times New Roman"/>
              </a:rPr>
              <a:t>olduğu</a:t>
            </a:r>
            <a:r>
              <a:rPr lang="tr-TR" sz="2400" spc="315" noProof="1">
                <a:latin typeface="Times New Roman"/>
                <a:cs typeface="Times New Roman"/>
              </a:rPr>
              <a:t>  </a:t>
            </a:r>
            <a:r>
              <a:rPr lang="tr-TR" sz="2400" b="1" spc="-10" noProof="1">
                <a:solidFill>
                  <a:srgbClr val="FF0000"/>
                </a:solidFill>
                <a:latin typeface="Times New Roman"/>
                <a:cs typeface="Times New Roman"/>
              </a:rPr>
              <a:t>“görevleri yapmamaları”</a:t>
            </a:r>
            <a:endParaRPr lang="tr-TR" sz="2400" noProof="1">
              <a:solidFill>
                <a:srgbClr val="FF0000"/>
              </a:solidFill>
              <a:latin typeface="Times New Roman"/>
              <a:cs typeface="Times New Roman"/>
            </a:endParaRPr>
          </a:p>
          <a:p>
            <a:pPr marL="927100" algn="just">
              <a:lnSpc>
                <a:spcPct val="100000"/>
              </a:lnSpc>
              <a:spcBef>
                <a:spcPts val="400"/>
              </a:spcBef>
            </a:pPr>
            <a:r>
              <a:rPr lang="tr-TR" sz="2400" noProof="1">
                <a:latin typeface="Times New Roman"/>
                <a:cs typeface="Times New Roman"/>
              </a:rPr>
              <a:t>Devlet</a:t>
            </a:r>
            <a:r>
              <a:rPr lang="tr-TR" sz="2400" spc="360" noProof="1">
                <a:latin typeface="Times New Roman"/>
                <a:cs typeface="Times New Roman"/>
              </a:rPr>
              <a:t>   </a:t>
            </a:r>
            <a:r>
              <a:rPr lang="tr-TR" sz="2400" noProof="1">
                <a:latin typeface="Times New Roman"/>
                <a:cs typeface="Times New Roman"/>
              </a:rPr>
              <a:t>memurlarının</a:t>
            </a:r>
            <a:r>
              <a:rPr lang="tr-TR" sz="2400" spc="360" noProof="1">
                <a:latin typeface="Times New Roman"/>
                <a:cs typeface="Times New Roman"/>
              </a:rPr>
              <a:t>   </a:t>
            </a:r>
            <a:r>
              <a:rPr lang="tr-TR" sz="2400" noProof="1">
                <a:latin typeface="Times New Roman"/>
                <a:cs typeface="Times New Roman"/>
              </a:rPr>
              <a:t>uymak</a:t>
            </a:r>
            <a:r>
              <a:rPr lang="tr-TR" sz="2400" spc="360" noProof="1">
                <a:latin typeface="Times New Roman"/>
                <a:cs typeface="Times New Roman"/>
              </a:rPr>
              <a:t>   </a:t>
            </a:r>
            <a:r>
              <a:rPr lang="tr-TR" sz="2400" noProof="1">
                <a:latin typeface="Times New Roman"/>
                <a:cs typeface="Times New Roman"/>
              </a:rPr>
              <a:t>zorunda</a:t>
            </a:r>
            <a:r>
              <a:rPr lang="tr-TR" sz="2400" spc="360" noProof="1">
                <a:latin typeface="Times New Roman"/>
                <a:cs typeface="Times New Roman"/>
              </a:rPr>
              <a:t>   </a:t>
            </a:r>
            <a:r>
              <a:rPr lang="tr-TR" sz="2400" spc="-10" noProof="1">
                <a:latin typeface="Times New Roman"/>
                <a:cs typeface="Times New Roman"/>
              </a:rPr>
              <a:t>olduğu</a:t>
            </a:r>
            <a:endParaRPr lang="tr-TR" sz="2400" noProof="1">
              <a:latin typeface="Times New Roman"/>
              <a:cs typeface="Times New Roman"/>
            </a:endParaRPr>
          </a:p>
          <a:p>
            <a:pPr marL="12700" algn="just">
              <a:lnSpc>
                <a:spcPct val="100000"/>
              </a:lnSpc>
              <a:spcBef>
                <a:spcPts val="5"/>
              </a:spcBef>
            </a:pPr>
            <a:r>
              <a:rPr lang="tr-TR" sz="2400" b="1" noProof="1">
                <a:solidFill>
                  <a:srgbClr val="FF0000"/>
                </a:solidFill>
                <a:latin typeface="Times New Roman"/>
                <a:cs typeface="Times New Roman"/>
              </a:rPr>
              <a:t>“kurallara</a:t>
            </a:r>
            <a:r>
              <a:rPr lang="tr-TR" sz="2400" b="1" spc="-100" noProof="1">
                <a:solidFill>
                  <a:srgbClr val="FF0000"/>
                </a:solidFill>
                <a:latin typeface="Times New Roman"/>
                <a:cs typeface="Times New Roman"/>
              </a:rPr>
              <a:t> </a:t>
            </a:r>
            <a:r>
              <a:rPr lang="tr-TR" sz="2400" b="1" spc="-10" noProof="1">
                <a:solidFill>
                  <a:srgbClr val="FF0000"/>
                </a:solidFill>
                <a:latin typeface="Times New Roman"/>
                <a:cs typeface="Times New Roman"/>
              </a:rPr>
              <a:t>uyulmaması”</a:t>
            </a:r>
          </a:p>
          <a:p>
            <a:pPr marL="12700" algn="just">
              <a:lnSpc>
                <a:spcPct val="100000"/>
              </a:lnSpc>
              <a:spcBef>
                <a:spcPts val="5"/>
              </a:spcBef>
            </a:pPr>
            <a:r>
              <a:rPr lang="tr-TR" sz="2400" b="1" spc="-10" noProof="1">
                <a:solidFill>
                  <a:srgbClr val="FF0000"/>
                </a:solidFill>
                <a:latin typeface="Times New Roman"/>
                <a:cs typeface="Times New Roman"/>
              </a:rPr>
              <a:t>	</a:t>
            </a:r>
            <a:r>
              <a:rPr lang="tr-TR" sz="2400" spc="-10" noProof="1">
                <a:solidFill>
                  <a:srgbClr val="FF0000"/>
                </a:solidFill>
                <a:latin typeface="Times New Roman"/>
                <a:cs typeface="Times New Roman"/>
              </a:rPr>
              <a:t>Devlet memurunca ‘’</a:t>
            </a:r>
            <a:r>
              <a:rPr lang="tr-TR" sz="2400" b="1" spc="-10" noProof="1">
                <a:solidFill>
                  <a:srgbClr val="FF0000"/>
                </a:solidFill>
                <a:latin typeface="Times New Roman"/>
                <a:cs typeface="Times New Roman"/>
              </a:rPr>
              <a:t>yapılması yasaklanan eylemlerin yapılması’’ </a:t>
            </a:r>
          </a:p>
          <a:p>
            <a:pPr marL="12700" algn="just">
              <a:spcBef>
                <a:spcPts val="5"/>
              </a:spcBef>
            </a:pPr>
            <a:r>
              <a:rPr lang="tr-TR" sz="2400" b="1" spc="-10" noProof="1">
                <a:solidFill>
                  <a:srgbClr val="FF0000"/>
                </a:solidFill>
                <a:latin typeface="Times New Roman"/>
                <a:cs typeface="Times New Roman"/>
              </a:rPr>
              <a:t>	</a:t>
            </a:r>
            <a:r>
              <a:rPr lang="tr-TR" sz="2400" noProof="1">
                <a:latin typeface="Times New Roman"/>
                <a:cs typeface="Times New Roman"/>
              </a:rPr>
              <a:t>başlıkları</a:t>
            </a:r>
            <a:r>
              <a:rPr lang="tr-TR" sz="2400" spc="-45" noProof="1">
                <a:latin typeface="Times New Roman"/>
                <a:cs typeface="Times New Roman"/>
              </a:rPr>
              <a:t> </a:t>
            </a:r>
            <a:r>
              <a:rPr lang="tr-TR" sz="2400" noProof="1">
                <a:latin typeface="Times New Roman"/>
                <a:cs typeface="Times New Roman"/>
              </a:rPr>
              <a:t>altında</a:t>
            </a:r>
            <a:r>
              <a:rPr lang="tr-TR" sz="2400" spc="-25" noProof="1">
                <a:latin typeface="Times New Roman"/>
                <a:cs typeface="Times New Roman"/>
              </a:rPr>
              <a:t> </a:t>
            </a:r>
            <a:r>
              <a:rPr lang="tr-TR" sz="2400" noProof="1">
                <a:latin typeface="Times New Roman"/>
                <a:cs typeface="Times New Roman"/>
              </a:rPr>
              <a:t>toplamak</a:t>
            </a:r>
            <a:r>
              <a:rPr lang="tr-TR" sz="2400" spc="-15" noProof="1">
                <a:latin typeface="Times New Roman"/>
                <a:cs typeface="Times New Roman"/>
              </a:rPr>
              <a:t> </a:t>
            </a:r>
            <a:r>
              <a:rPr lang="tr-TR" sz="2400" spc="-10" noProof="1">
                <a:latin typeface="Times New Roman"/>
                <a:cs typeface="Times New Roman"/>
              </a:rPr>
              <a:t>mümkündür.</a:t>
            </a:r>
            <a:endParaRPr lang="tr-TR" sz="2800" b="1" spc="-10" noProof="1">
              <a:solidFill>
                <a:srgbClr val="FF0000"/>
              </a:solidFill>
              <a:latin typeface="Times New Roman"/>
              <a:cs typeface="Times New Roman"/>
            </a:endParaRPr>
          </a:p>
          <a:p>
            <a:pPr marL="12700" algn="just">
              <a:lnSpc>
                <a:spcPct val="100000"/>
              </a:lnSpc>
              <a:spcBef>
                <a:spcPts val="5"/>
              </a:spcBef>
            </a:pPr>
            <a:endParaRPr sz="2800" dirty="0">
              <a:solidFill>
                <a:srgbClr val="FF0000"/>
              </a:solidFill>
              <a:latin typeface="Times New Roman"/>
              <a:cs typeface="Times New Roman"/>
            </a:endParaRPr>
          </a:p>
        </p:txBody>
      </p:sp>
      <p:sp>
        <p:nvSpPr>
          <p:cNvPr id="7" name="Slayt Numarası Yer Tutucusu 6">
            <a:extLst>
              <a:ext uri="{FF2B5EF4-FFF2-40B4-BE49-F238E27FC236}">
                <a16:creationId xmlns:a16="http://schemas.microsoft.com/office/drawing/2014/main" id="{E7CD5483-F027-402E-8DAE-F33381AB8173}"/>
              </a:ext>
            </a:extLst>
          </p:cNvPr>
          <p:cNvSpPr>
            <a:spLocks noGrp="1"/>
          </p:cNvSpPr>
          <p:nvPr>
            <p:ph type="sldNum" sz="quarter" idx="7"/>
          </p:nvPr>
        </p:nvSpPr>
        <p:spPr/>
        <p:txBody>
          <a:bodyPr/>
          <a:lstStyle/>
          <a:p>
            <a:pPr marL="107950">
              <a:lnSpc>
                <a:spcPct val="100000"/>
              </a:lnSpc>
            </a:pPr>
            <a:fld id="{81D60167-4931-47E6-BA6A-407CBD079E47}" type="slidenum">
              <a:rPr lang="tr-TR" spc="-50" smtClean="0"/>
              <a:t>3</a:t>
            </a:fld>
            <a:endParaRPr lang="tr-TR" spc="-50" dirty="0"/>
          </a:p>
        </p:txBody>
      </p:sp>
      <p:pic>
        <p:nvPicPr>
          <p:cNvPr id="8" name="object 4"/>
          <p:cNvPicPr/>
          <p:nvPr/>
        </p:nvPicPr>
        <p:blipFill>
          <a:blip r:embed="rId2" cstate="print"/>
          <a:stretch>
            <a:fillRect/>
          </a:stretch>
        </p:blipFill>
        <p:spPr>
          <a:xfrm>
            <a:off x="540000" y="180000"/>
            <a:ext cx="1080000" cy="1080000"/>
          </a:xfrm>
          <a:prstGeom prst="rect">
            <a:avLst/>
          </a:prstGeom>
        </p:spPr>
      </p:pic>
      <p:sp>
        <p:nvSpPr>
          <p:cNvPr id="6" name="Metin kutusu 5"/>
          <p:cNvSpPr txBox="1"/>
          <p:nvPr/>
        </p:nvSpPr>
        <p:spPr>
          <a:xfrm>
            <a:off x="1752600" y="208937"/>
            <a:ext cx="57150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600" b="1" dirty="0">
                <a:solidFill>
                  <a:schemeClr val="tx2"/>
                </a:solidFill>
                <a:latin typeface="Times New Roman" panose="02020603050405020304" pitchFamily="18" charset="0"/>
                <a:cs typeface="Times New Roman" panose="02020603050405020304" pitchFamily="18" charset="0"/>
              </a:rPr>
              <a:t>DİSİPLİN SUÇLARI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4445448"/>
          </a:xfrm>
          <a:prstGeom prst="rect">
            <a:avLst/>
          </a:prstGeom>
        </p:spPr>
        <p:txBody>
          <a:bodyPr vert="horz" wrap="square" lIns="0" tIns="13335" rIns="0" bIns="0" rtlCol="0">
            <a:spAutoFit/>
          </a:bodyPr>
          <a:lstStyle/>
          <a:p>
            <a:pPr marL="12700" marR="5080" algn="just"/>
            <a:r>
              <a:rPr sz="1900" dirty="0">
                <a:solidFill>
                  <a:srgbClr val="2CA1BE"/>
                </a:solidFill>
                <a:latin typeface="Segoe UI Symbol"/>
                <a:cs typeface="Segoe UI Symbol"/>
              </a:rPr>
              <a:t>🞂​</a:t>
            </a:r>
            <a:r>
              <a:rPr lang="tr-TR" sz="1900" spc="335" dirty="0">
                <a:solidFill>
                  <a:srgbClr val="2CA1BE"/>
                </a:solidFill>
                <a:latin typeface="Segoe UI Symbol"/>
                <a:cs typeface="Segoe UI Symbol"/>
              </a:rPr>
              <a:t> </a:t>
            </a:r>
            <a:r>
              <a:rPr lang="tr-TR" sz="2400" noProof="1">
                <a:solidFill>
                  <a:srgbClr val="FF0000"/>
                </a:solidFill>
                <a:latin typeface="Times New Roman" panose="02020603050405020304" pitchFamily="18" charset="0"/>
                <a:cs typeface="Times New Roman" panose="02020603050405020304" pitchFamily="18" charset="0"/>
              </a:rPr>
              <a:t>Mağdur</a:t>
            </a:r>
            <a:r>
              <a:rPr lang="tr-TR" sz="2400" spc="55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ya da</a:t>
            </a:r>
            <a:r>
              <a:rPr lang="tr-TR" sz="2400" spc="54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ihbarcı</a:t>
            </a:r>
            <a:r>
              <a:rPr lang="tr-TR" sz="2400" noProof="1">
                <a:latin typeface="Times New Roman" panose="02020603050405020304" pitchFamily="18" charset="0"/>
                <a:cs typeface="Times New Roman" panose="02020603050405020304" pitchFamily="18" charset="0"/>
              </a:rPr>
              <a:t>,</a:t>
            </a:r>
            <a:r>
              <a:rPr lang="tr-TR" sz="2400" spc="55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çeşitli</a:t>
            </a:r>
            <a:r>
              <a:rPr lang="tr-TR" sz="2400" spc="55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iletişim</a:t>
            </a:r>
            <a:r>
              <a:rPr lang="tr-TR" sz="2400" spc="545"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araçları </a:t>
            </a:r>
            <a:r>
              <a:rPr lang="tr-TR" sz="2400" noProof="1">
                <a:latin typeface="Times New Roman" panose="02020603050405020304" pitchFamily="18" charset="0"/>
                <a:cs typeface="Times New Roman" panose="02020603050405020304" pitchFamily="18" charset="0"/>
              </a:rPr>
              <a:t>kullanılarak</a:t>
            </a:r>
            <a:r>
              <a:rPr lang="tr-TR" sz="2400" spc="47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davet</a:t>
            </a:r>
            <a:r>
              <a:rPr lang="tr-TR" sz="2400" spc="47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edilebilir.</a:t>
            </a:r>
            <a:r>
              <a:rPr lang="tr-TR" sz="2400" spc="465" noProof="1">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Gelmemesi</a:t>
            </a:r>
            <a:r>
              <a:rPr lang="tr-TR" sz="2400" spc="47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halinde</a:t>
            </a:r>
            <a:r>
              <a:rPr lang="tr-TR" sz="2400" spc="470"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yazı</a:t>
            </a:r>
            <a:r>
              <a:rPr lang="tr-TR" sz="2400" spc="465" noProof="1">
                <a:solidFill>
                  <a:srgbClr val="FF0000"/>
                </a:solidFill>
                <a:latin typeface="Times New Roman" panose="02020603050405020304" pitchFamily="18" charset="0"/>
                <a:cs typeface="Times New Roman" panose="02020603050405020304" pitchFamily="18" charset="0"/>
              </a:rPr>
              <a:t> </a:t>
            </a:r>
            <a:r>
              <a:rPr lang="tr-TR" sz="2400" spc="-25" noProof="1">
                <a:solidFill>
                  <a:srgbClr val="FF0000"/>
                </a:solidFill>
                <a:latin typeface="Times New Roman" panose="02020603050405020304" pitchFamily="18" charset="0"/>
                <a:cs typeface="Times New Roman" panose="02020603050405020304" pitchFamily="18" charset="0"/>
              </a:rPr>
              <a:t>ile </a:t>
            </a:r>
            <a:r>
              <a:rPr lang="tr-TR" sz="2400" noProof="1">
                <a:solidFill>
                  <a:srgbClr val="FF0000"/>
                </a:solidFill>
                <a:latin typeface="Times New Roman" panose="02020603050405020304" pitchFamily="18" charset="0"/>
                <a:cs typeface="Times New Roman" panose="02020603050405020304" pitchFamily="18" charset="0"/>
              </a:rPr>
              <a:t>davette</a:t>
            </a:r>
            <a:r>
              <a:rPr lang="tr-TR" sz="2400" spc="250"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bulunmalı,</a:t>
            </a:r>
            <a:r>
              <a:rPr lang="tr-TR" sz="2400" spc="24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yine</a:t>
            </a:r>
            <a:r>
              <a:rPr lang="tr-TR" sz="2400" spc="254"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davete</a:t>
            </a:r>
            <a:r>
              <a:rPr lang="tr-TR" sz="2400" spc="23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icabet</a:t>
            </a:r>
            <a:r>
              <a:rPr lang="tr-TR" sz="2400" spc="250"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edilmemesi</a:t>
            </a:r>
            <a:r>
              <a:rPr lang="tr-TR" sz="2400" spc="250" noProof="1">
                <a:solidFill>
                  <a:srgbClr val="FF0000"/>
                </a:solidFill>
                <a:latin typeface="Times New Roman" panose="02020603050405020304" pitchFamily="18" charset="0"/>
                <a:cs typeface="Times New Roman" panose="02020603050405020304" pitchFamily="18" charset="0"/>
              </a:rPr>
              <a:t> </a:t>
            </a:r>
            <a:r>
              <a:rPr lang="tr-TR" sz="2400" spc="-10" noProof="1">
                <a:solidFill>
                  <a:srgbClr val="FF0000"/>
                </a:solidFill>
                <a:latin typeface="Times New Roman" panose="02020603050405020304" pitchFamily="18" charset="0"/>
                <a:cs typeface="Times New Roman" panose="02020603050405020304" pitchFamily="18" charset="0"/>
              </a:rPr>
              <a:t>halinde </a:t>
            </a:r>
            <a:r>
              <a:rPr lang="tr-TR" sz="2400" noProof="1">
                <a:solidFill>
                  <a:srgbClr val="FF0000"/>
                </a:solidFill>
                <a:latin typeface="Times New Roman" panose="02020603050405020304" pitchFamily="18" charset="0"/>
                <a:cs typeface="Times New Roman" panose="02020603050405020304" pitchFamily="18" charset="0"/>
              </a:rPr>
              <a:t>zorla</a:t>
            </a:r>
            <a:r>
              <a:rPr lang="tr-TR" sz="2400" spc="42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getirilmesi</a:t>
            </a:r>
            <a:r>
              <a:rPr lang="tr-TR" sz="2400" spc="42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yollarına</a:t>
            </a:r>
            <a:r>
              <a:rPr lang="tr-TR" sz="2400" spc="42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başvurulmamalıdır</a:t>
            </a:r>
            <a:r>
              <a:rPr lang="tr-TR" sz="2400" noProof="1">
                <a:latin typeface="Times New Roman" panose="02020603050405020304" pitchFamily="18" charset="0"/>
                <a:cs typeface="Times New Roman" panose="02020603050405020304" pitchFamily="18" charset="0"/>
              </a:rPr>
              <a:t>.</a:t>
            </a:r>
            <a:r>
              <a:rPr lang="tr-TR" sz="2400" spc="425"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Ancak </a:t>
            </a:r>
            <a:r>
              <a:rPr lang="tr-TR" sz="2400" noProof="1">
                <a:latin typeface="Times New Roman" panose="02020603050405020304" pitchFamily="18" charset="0"/>
                <a:cs typeface="Times New Roman" panose="02020603050405020304" pitchFamily="18" charset="0"/>
              </a:rPr>
              <a:t>mağdur</a:t>
            </a:r>
            <a:r>
              <a:rPr lang="tr-TR" sz="2400" spc="62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yada</a:t>
            </a:r>
            <a:r>
              <a:rPr lang="tr-TR" sz="2400" spc="62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ihbarcının</a:t>
            </a:r>
            <a:r>
              <a:rPr lang="tr-TR" sz="2400" spc="63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kamu</a:t>
            </a:r>
            <a:r>
              <a:rPr lang="tr-TR" sz="2400" spc="63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görevlisi</a:t>
            </a:r>
            <a:r>
              <a:rPr lang="tr-TR" sz="2400" spc="61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olması</a:t>
            </a:r>
            <a:r>
              <a:rPr lang="tr-TR" sz="2400" spc="620"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halinde, </a:t>
            </a:r>
            <a:r>
              <a:rPr lang="tr-TR" sz="2400" noProof="1">
                <a:latin typeface="Times New Roman" panose="02020603050405020304" pitchFamily="18" charset="0"/>
                <a:cs typeface="Times New Roman" panose="02020603050405020304" pitchFamily="18" charset="0"/>
              </a:rPr>
              <a:t>davete</a:t>
            </a:r>
            <a:r>
              <a:rPr lang="tr-TR" sz="2400" spc="3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icabet</a:t>
            </a:r>
            <a:r>
              <a:rPr lang="tr-TR" sz="2400" spc="4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etmesinin</a:t>
            </a:r>
            <a:r>
              <a:rPr lang="tr-TR" sz="2400" spc="5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sağlanması</a:t>
            </a:r>
            <a:r>
              <a:rPr lang="tr-TR" sz="2400" spc="35"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ilgili</a:t>
            </a:r>
            <a:r>
              <a:rPr lang="tr-TR" sz="2400" spc="40" noProof="1">
                <a:latin typeface="Times New Roman" panose="02020603050405020304" pitchFamily="18" charset="0"/>
                <a:cs typeface="Times New Roman" panose="02020603050405020304" pitchFamily="18" charset="0"/>
              </a:rPr>
              <a:t> </a:t>
            </a:r>
            <a:r>
              <a:rPr lang="tr-TR" sz="2400" noProof="1">
                <a:latin typeface="Times New Roman" panose="02020603050405020304" pitchFamily="18" charset="0"/>
                <a:cs typeface="Times New Roman" panose="02020603050405020304" pitchFamily="18" charset="0"/>
              </a:rPr>
              <a:t>kurum</a:t>
            </a:r>
            <a:r>
              <a:rPr lang="tr-TR" sz="2400" spc="25"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amirinden </a:t>
            </a:r>
            <a:r>
              <a:rPr lang="tr-TR" sz="2400" noProof="1">
                <a:latin typeface="Times New Roman" panose="02020603050405020304" pitchFamily="18" charset="0"/>
                <a:cs typeface="Times New Roman" panose="02020603050405020304" pitchFamily="18" charset="0"/>
              </a:rPr>
              <a:t>talep</a:t>
            </a:r>
            <a:r>
              <a:rPr lang="tr-TR" sz="2400" spc="-15" noProof="1">
                <a:latin typeface="Times New Roman" panose="02020603050405020304" pitchFamily="18" charset="0"/>
                <a:cs typeface="Times New Roman" panose="02020603050405020304" pitchFamily="18" charset="0"/>
              </a:rPr>
              <a:t> </a:t>
            </a:r>
            <a:r>
              <a:rPr lang="tr-TR" sz="2400" spc="-10" noProof="1">
                <a:latin typeface="Times New Roman" panose="02020603050405020304" pitchFamily="18" charset="0"/>
                <a:cs typeface="Times New Roman" panose="02020603050405020304" pitchFamily="18" charset="0"/>
              </a:rPr>
              <a:t>edilebilir.</a:t>
            </a:r>
          </a:p>
          <a:p>
            <a:pPr marL="12700" marR="5080" algn="just"/>
            <a:endParaRPr lang="tr-TR" sz="2400" noProof="1">
              <a:latin typeface="Times New Roman" panose="02020603050405020304" pitchFamily="18" charset="0"/>
              <a:cs typeface="Times New Roman" panose="02020603050405020304" pitchFamily="18" charset="0"/>
            </a:endParaRPr>
          </a:p>
          <a:p>
            <a:pPr marL="12700" algn="just"/>
            <a:r>
              <a:rPr lang="tr-TR" sz="2400" noProof="1">
                <a:solidFill>
                  <a:srgbClr val="2CA1BE"/>
                </a:solidFill>
                <a:latin typeface="Segoe UI Symbol"/>
                <a:cs typeface="Segoe UI Symbol"/>
              </a:rPr>
              <a:t>🞂​</a:t>
            </a:r>
            <a:r>
              <a:rPr lang="tr-TR" sz="2400" spc="335" noProof="1">
                <a:solidFill>
                  <a:srgbClr val="2CA1BE"/>
                </a:solidFill>
                <a:latin typeface="Segoe UI Symbol"/>
                <a:cs typeface="Segoe UI Symbol"/>
              </a:rPr>
              <a:t> </a:t>
            </a:r>
            <a:r>
              <a:rPr lang="tr-TR" sz="2400" noProof="1">
                <a:solidFill>
                  <a:srgbClr val="FF0000"/>
                </a:solidFill>
                <a:latin typeface="Times New Roman" panose="02020603050405020304" pitchFamily="18" charset="0"/>
                <a:cs typeface="Times New Roman" panose="02020603050405020304" pitchFamily="18" charset="0"/>
              </a:rPr>
              <a:t>Mağdur</a:t>
            </a:r>
            <a:r>
              <a:rPr lang="tr-TR" sz="2400" spc="-2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yada</a:t>
            </a:r>
            <a:r>
              <a:rPr lang="tr-TR" sz="2400" spc="-3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ihbarcının</a:t>
            </a:r>
            <a:r>
              <a:rPr lang="tr-TR" sz="2400" spc="-4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ifadesi</a:t>
            </a:r>
            <a:r>
              <a:rPr lang="tr-TR" sz="2400" spc="-30"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yeminsiz</a:t>
            </a:r>
            <a:r>
              <a:rPr lang="tr-TR" sz="2400" spc="-2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olarak</a:t>
            </a:r>
            <a:r>
              <a:rPr lang="tr-TR" sz="2400" spc="-30" noProof="1">
                <a:solidFill>
                  <a:srgbClr val="FF0000"/>
                </a:solidFill>
                <a:latin typeface="Times New Roman" panose="02020603050405020304" pitchFamily="18" charset="0"/>
                <a:cs typeface="Times New Roman" panose="02020603050405020304" pitchFamily="18" charset="0"/>
              </a:rPr>
              <a:t> </a:t>
            </a:r>
            <a:r>
              <a:rPr lang="tr-TR" sz="2400" spc="-10" noProof="1">
                <a:solidFill>
                  <a:srgbClr val="FF0000"/>
                </a:solidFill>
                <a:latin typeface="Times New Roman" panose="02020603050405020304" pitchFamily="18" charset="0"/>
                <a:cs typeface="Times New Roman" panose="02020603050405020304" pitchFamily="18" charset="0"/>
              </a:rPr>
              <a:t>alınır.</a:t>
            </a:r>
          </a:p>
          <a:p>
            <a:pPr marL="12700" algn="just"/>
            <a:endParaRPr lang="tr-TR" sz="2400" noProof="1">
              <a:solidFill>
                <a:srgbClr val="FF0000"/>
              </a:solidFill>
              <a:latin typeface="Times New Roman" panose="02020603050405020304" pitchFamily="18" charset="0"/>
              <a:cs typeface="Times New Roman" panose="02020603050405020304" pitchFamily="18" charset="0"/>
            </a:endParaRPr>
          </a:p>
          <a:p>
            <a:pPr marL="12700" algn="just"/>
            <a:r>
              <a:rPr lang="tr-TR" sz="2400" noProof="1">
                <a:solidFill>
                  <a:srgbClr val="2CA1BE"/>
                </a:solidFill>
                <a:latin typeface="Segoe UI Symbol"/>
                <a:cs typeface="Segoe UI Symbol"/>
              </a:rPr>
              <a:t>🞂​</a:t>
            </a:r>
            <a:r>
              <a:rPr lang="tr-TR" sz="2400" spc="335" noProof="1">
                <a:solidFill>
                  <a:srgbClr val="2CA1BE"/>
                </a:solidFill>
                <a:latin typeface="Segoe UI Symbol"/>
                <a:cs typeface="Segoe UI Symbol"/>
              </a:rPr>
              <a:t> </a:t>
            </a:r>
            <a:r>
              <a:rPr lang="tr-TR" sz="2400" noProof="1">
                <a:solidFill>
                  <a:srgbClr val="FF0000"/>
                </a:solidFill>
                <a:latin typeface="Times New Roman" panose="02020603050405020304" pitchFamily="18" charset="0"/>
                <a:cs typeface="Times New Roman" panose="02020603050405020304" pitchFamily="18" charset="0"/>
              </a:rPr>
              <a:t>Şikâyetçi</a:t>
            </a:r>
            <a:r>
              <a:rPr lang="tr-TR" sz="2400" spc="8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olan</a:t>
            </a:r>
            <a:r>
              <a:rPr lang="tr-TR" sz="2400" spc="9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kişi,</a:t>
            </a:r>
            <a:r>
              <a:rPr lang="tr-TR" sz="2400" spc="9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şikâyetinden</a:t>
            </a:r>
            <a:r>
              <a:rPr lang="tr-TR" sz="2400" spc="100"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vazgeçse</a:t>
            </a:r>
            <a:r>
              <a:rPr lang="tr-TR" sz="2400" spc="75" noProof="1">
                <a:solidFill>
                  <a:srgbClr val="FF0000"/>
                </a:solidFill>
                <a:latin typeface="Times New Roman" panose="02020603050405020304" pitchFamily="18" charset="0"/>
                <a:cs typeface="Times New Roman" panose="02020603050405020304" pitchFamily="18" charset="0"/>
              </a:rPr>
              <a:t> </a:t>
            </a:r>
            <a:r>
              <a:rPr lang="tr-TR" sz="2400" noProof="1">
                <a:solidFill>
                  <a:srgbClr val="FF0000"/>
                </a:solidFill>
                <a:latin typeface="Times New Roman" panose="02020603050405020304" pitchFamily="18" charset="0"/>
                <a:cs typeface="Times New Roman" panose="02020603050405020304" pitchFamily="18" charset="0"/>
              </a:rPr>
              <a:t>dahi</a:t>
            </a:r>
            <a:r>
              <a:rPr lang="tr-TR" sz="2400" spc="105" noProof="1">
                <a:solidFill>
                  <a:srgbClr val="FF0000"/>
                </a:solidFill>
                <a:latin typeface="Times New Roman" panose="02020603050405020304" pitchFamily="18" charset="0"/>
                <a:cs typeface="Times New Roman" panose="02020603050405020304" pitchFamily="18" charset="0"/>
              </a:rPr>
              <a:t> </a:t>
            </a:r>
            <a:r>
              <a:rPr lang="tr-TR" sz="2400" spc="-10" noProof="1">
                <a:solidFill>
                  <a:srgbClr val="FF0000"/>
                </a:solidFill>
                <a:latin typeface="Times New Roman" panose="02020603050405020304" pitchFamily="18" charset="0"/>
                <a:cs typeface="Times New Roman" panose="02020603050405020304" pitchFamily="18" charset="0"/>
              </a:rPr>
              <a:t>disiplin soruşturmasının tamamlanması ve gerekiyorsa disiplin cezası verilmesine engel teşkil etmez.</a:t>
            </a:r>
            <a:endParaRPr lang="tr-TR" sz="2400" noProof="1">
              <a:solidFill>
                <a:srgbClr val="FF0000"/>
              </a:solidFill>
              <a:latin typeface="Times New Roman" panose="02020603050405020304" pitchFamily="18" charset="0"/>
              <a:cs typeface="Times New Roman" panose="02020603050405020304" pitchFamily="18" charset="0"/>
            </a:endParaRPr>
          </a:p>
        </p:txBody>
      </p:sp>
      <p:sp>
        <p:nvSpPr>
          <p:cNvPr id="7" name="Slayt Numarası Yer Tutucusu 6">
            <a:extLst>
              <a:ext uri="{FF2B5EF4-FFF2-40B4-BE49-F238E27FC236}">
                <a16:creationId xmlns:a16="http://schemas.microsoft.com/office/drawing/2014/main" id="{5EA441A7-E2D7-4AC8-BDE0-EEFAE7C9C8FA}"/>
              </a:ext>
            </a:extLst>
          </p:cNvPr>
          <p:cNvSpPr>
            <a:spLocks noGrp="1"/>
          </p:cNvSpPr>
          <p:nvPr>
            <p:ph type="sldNum" sz="quarter" idx="7"/>
          </p:nvPr>
        </p:nvSpPr>
        <p:spPr>
          <a:xfrm>
            <a:off x="8610601" y="6573513"/>
            <a:ext cx="363599" cy="132087"/>
          </a:xfrm>
        </p:spPr>
        <p:txBody>
          <a:bodyPr/>
          <a:lstStyle/>
          <a:p>
            <a:pPr marL="107950">
              <a:lnSpc>
                <a:spcPct val="100000"/>
              </a:lnSpc>
            </a:pPr>
            <a:fld id="{81D60167-4931-47E6-BA6A-407CBD079E47}" type="slidenum">
              <a:rPr lang="tr-TR" spc="-50" smtClean="0"/>
              <a:t>30</a:t>
            </a:fld>
            <a:endParaRPr lang="tr-TR" spc="-50" dirty="0"/>
          </a:p>
        </p:txBody>
      </p:sp>
      <p:sp>
        <p:nvSpPr>
          <p:cNvPr id="8" name="Metin kutusu 7"/>
          <p:cNvSpPr txBox="1"/>
          <p:nvPr/>
        </p:nvSpPr>
        <p:spPr>
          <a:xfrm>
            <a:off x="1828800" y="305893"/>
            <a:ext cx="548640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2800" b="1" dirty="0">
                <a:solidFill>
                  <a:schemeClr val="tx2"/>
                </a:solidFill>
                <a:latin typeface="Times New Roman" panose="02020603050405020304" pitchFamily="18" charset="0"/>
                <a:cs typeface="Times New Roman" panose="02020603050405020304" pitchFamily="18" charset="0"/>
              </a:rPr>
              <a:t>MAĞDUR, İHBARCI VE TANIK BEYANLARI</a:t>
            </a:r>
          </a:p>
        </p:txBody>
      </p:sp>
      <p:pic>
        <p:nvPicPr>
          <p:cNvPr id="9"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4074833"/>
          </a:xfrm>
          <a:prstGeom prst="rect">
            <a:avLst/>
          </a:prstGeom>
        </p:spPr>
        <p:txBody>
          <a:bodyPr vert="horz" wrap="square" lIns="0" tIns="12065" rIns="0" bIns="0" rtlCol="0">
            <a:spAutoFit/>
          </a:bodyPr>
          <a:lstStyle/>
          <a:p>
            <a:pPr marL="12700" marR="5080" algn="just"/>
            <a:r>
              <a:rPr sz="1900" dirty="0">
                <a:solidFill>
                  <a:srgbClr val="2CA1BE"/>
                </a:solidFill>
                <a:latin typeface="Segoe UI Symbol"/>
                <a:cs typeface="Segoe UI Symbol"/>
              </a:rPr>
              <a:t>🞂​</a:t>
            </a:r>
            <a:r>
              <a:rPr lang="tr-TR" sz="1900" spc="335" dirty="0">
                <a:solidFill>
                  <a:srgbClr val="2CA1BE"/>
                </a:solidFill>
                <a:latin typeface="Segoe UI Symbol"/>
                <a:cs typeface="Segoe UI Symbol"/>
              </a:rPr>
              <a:t> </a:t>
            </a:r>
            <a:r>
              <a:rPr sz="2400" dirty="0" err="1">
                <a:latin typeface="Times New Roman"/>
                <a:cs typeface="Times New Roman"/>
              </a:rPr>
              <a:t>Devlet</a:t>
            </a:r>
            <a:r>
              <a:rPr sz="2400" spc="70" dirty="0">
                <a:latin typeface="Times New Roman"/>
                <a:cs typeface="Times New Roman"/>
              </a:rPr>
              <a:t>  </a:t>
            </a:r>
            <a:r>
              <a:rPr sz="2400" dirty="0">
                <a:latin typeface="Times New Roman"/>
                <a:cs typeface="Times New Roman"/>
              </a:rPr>
              <a:t>memurunun</a:t>
            </a:r>
            <a:r>
              <a:rPr sz="2400" spc="65" dirty="0">
                <a:latin typeface="Times New Roman"/>
                <a:cs typeface="Times New Roman"/>
              </a:rPr>
              <a:t>  </a:t>
            </a:r>
            <a:r>
              <a:rPr sz="2400" dirty="0">
                <a:latin typeface="Times New Roman"/>
                <a:cs typeface="Times New Roman"/>
              </a:rPr>
              <a:t>disipline</a:t>
            </a:r>
            <a:r>
              <a:rPr sz="2400" spc="65" dirty="0">
                <a:latin typeface="Times New Roman"/>
                <a:cs typeface="Times New Roman"/>
              </a:rPr>
              <a:t>  </a:t>
            </a:r>
            <a:r>
              <a:rPr sz="2400" dirty="0">
                <a:latin typeface="Times New Roman"/>
                <a:cs typeface="Times New Roman"/>
              </a:rPr>
              <a:t>aykırı</a:t>
            </a:r>
            <a:r>
              <a:rPr sz="2400" spc="70" dirty="0">
                <a:latin typeface="Times New Roman"/>
                <a:cs typeface="Times New Roman"/>
              </a:rPr>
              <a:t>  </a:t>
            </a:r>
            <a:r>
              <a:rPr sz="2400" dirty="0">
                <a:latin typeface="Times New Roman"/>
                <a:cs typeface="Times New Roman"/>
              </a:rPr>
              <a:t>fiil</a:t>
            </a:r>
            <a:r>
              <a:rPr sz="2400" spc="70" dirty="0">
                <a:latin typeface="Times New Roman"/>
                <a:cs typeface="Times New Roman"/>
              </a:rPr>
              <a:t>  </a:t>
            </a:r>
            <a:r>
              <a:rPr sz="2400" dirty="0">
                <a:latin typeface="Times New Roman"/>
                <a:cs typeface="Times New Roman"/>
              </a:rPr>
              <a:t>veya</a:t>
            </a:r>
            <a:r>
              <a:rPr sz="2400" spc="65" dirty="0">
                <a:latin typeface="Times New Roman"/>
                <a:cs typeface="Times New Roman"/>
              </a:rPr>
              <a:t>  </a:t>
            </a:r>
            <a:r>
              <a:rPr sz="2400" spc="-10" dirty="0">
                <a:latin typeface="Times New Roman"/>
                <a:cs typeface="Times New Roman"/>
              </a:rPr>
              <a:t>hâline </a:t>
            </a:r>
            <a:r>
              <a:rPr sz="2400" dirty="0">
                <a:latin typeface="Times New Roman"/>
                <a:cs typeface="Times New Roman"/>
              </a:rPr>
              <a:t>ilişkin</a:t>
            </a:r>
            <a:r>
              <a:rPr sz="2400" spc="135" dirty="0">
                <a:latin typeface="Times New Roman"/>
                <a:cs typeface="Times New Roman"/>
              </a:rPr>
              <a:t> </a:t>
            </a:r>
            <a:r>
              <a:rPr sz="2400" dirty="0">
                <a:latin typeface="Times New Roman"/>
                <a:cs typeface="Times New Roman"/>
              </a:rPr>
              <a:t>doğrudan</a:t>
            </a:r>
            <a:r>
              <a:rPr sz="2400" spc="155" dirty="0">
                <a:latin typeface="Times New Roman"/>
                <a:cs typeface="Times New Roman"/>
              </a:rPr>
              <a:t> </a:t>
            </a:r>
            <a:r>
              <a:rPr sz="2400" dirty="0">
                <a:latin typeface="Times New Roman"/>
                <a:cs typeface="Times New Roman"/>
              </a:rPr>
              <a:t>bilgi</a:t>
            </a:r>
            <a:r>
              <a:rPr sz="2400" spc="150" dirty="0">
                <a:latin typeface="Times New Roman"/>
                <a:cs typeface="Times New Roman"/>
              </a:rPr>
              <a:t> </a:t>
            </a:r>
            <a:r>
              <a:rPr sz="2400" dirty="0">
                <a:latin typeface="Times New Roman"/>
                <a:cs typeface="Times New Roman"/>
              </a:rPr>
              <a:t>ve</a:t>
            </a:r>
            <a:r>
              <a:rPr sz="2400" spc="140" dirty="0">
                <a:latin typeface="Times New Roman"/>
                <a:cs typeface="Times New Roman"/>
              </a:rPr>
              <a:t> </a:t>
            </a:r>
            <a:r>
              <a:rPr sz="2400" dirty="0">
                <a:latin typeface="Times New Roman"/>
                <a:cs typeface="Times New Roman"/>
              </a:rPr>
              <a:t>görgü</a:t>
            </a:r>
            <a:r>
              <a:rPr sz="2400" spc="145" dirty="0">
                <a:latin typeface="Times New Roman"/>
                <a:cs typeface="Times New Roman"/>
              </a:rPr>
              <a:t> </a:t>
            </a:r>
            <a:r>
              <a:rPr sz="2400" dirty="0">
                <a:latin typeface="Times New Roman"/>
                <a:cs typeface="Times New Roman"/>
              </a:rPr>
              <a:t>sahibi</a:t>
            </a:r>
            <a:r>
              <a:rPr sz="2400" spc="150" dirty="0">
                <a:latin typeface="Times New Roman"/>
                <a:cs typeface="Times New Roman"/>
              </a:rPr>
              <a:t> </a:t>
            </a:r>
            <a:r>
              <a:rPr sz="2400" dirty="0">
                <a:latin typeface="Times New Roman"/>
                <a:cs typeface="Times New Roman"/>
              </a:rPr>
              <a:t>olan</a:t>
            </a:r>
            <a:r>
              <a:rPr sz="2400" spc="150" dirty="0">
                <a:latin typeface="Times New Roman"/>
                <a:cs typeface="Times New Roman"/>
              </a:rPr>
              <a:t> </a:t>
            </a:r>
            <a:r>
              <a:rPr sz="2400" dirty="0">
                <a:latin typeface="Times New Roman"/>
                <a:cs typeface="Times New Roman"/>
              </a:rPr>
              <a:t>tüm</a:t>
            </a:r>
            <a:r>
              <a:rPr sz="2400" spc="130" dirty="0">
                <a:latin typeface="Times New Roman"/>
                <a:cs typeface="Times New Roman"/>
              </a:rPr>
              <a:t> </a:t>
            </a:r>
            <a:r>
              <a:rPr sz="2400" spc="-10" dirty="0">
                <a:latin typeface="Times New Roman"/>
                <a:cs typeface="Times New Roman"/>
              </a:rPr>
              <a:t>tanıkların </a:t>
            </a:r>
            <a:r>
              <a:rPr sz="2400" dirty="0">
                <a:latin typeface="Times New Roman"/>
                <a:cs typeface="Times New Roman"/>
              </a:rPr>
              <a:t>kapsamlı</a:t>
            </a:r>
            <a:r>
              <a:rPr sz="2400" spc="475" dirty="0">
                <a:latin typeface="Times New Roman"/>
                <a:cs typeface="Times New Roman"/>
              </a:rPr>
              <a:t> </a:t>
            </a:r>
            <a:r>
              <a:rPr sz="2400" dirty="0">
                <a:latin typeface="Times New Roman"/>
                <a:cs typeface="Times New Roman"/>
              </a:rPr>
              <a:t>bir</a:t>
            </a:r>
            <a:r>
              <a:rPr sz="2400" spc="475" dirty="0">
                <a:latin typeface="Times New Roman"/>
                <a:cs typeface="Times New Roman"/>
              </a:rPr>
              <a:t> </a:t>
            </a:r>
            <a:r>
              <a:rPr sz="2400" dirty="0">
                <a:latin typeface="Times New Roman"/>
                <a:cs typeface="Times New Roman"/>
              </a:rPr>
              <a:t>şekilde</a:t>
            </a:r>
            <a:r>
              <a:rPr sz="2400" spc="455" dirty="0">
                <a:latin typeface="Times New Roman"/>
                <a:cs typeface="Times New Roman"/>
              </a:rPr>
              <a:t> </a:t>
            </a:r>
            <a:r>
              <a:rPr sz="2400" dirty="0">
                <a:latin typeface="Times New Roman"/>
                <a:cs typeface="Times New Roman"/>
              </a:rPr>
              <a:t>beyanlarının</a:t>
            </a:r>
            <a:r>
              <a:rPr sz="2400" spc="475" dirty="0">
                <a:latin typeface="Times New Roman"/>
                <a:cs typeface="Times New Roman"/>
              </a:rPr>
              <a:t> </a:t>
            </a:r>
            <a:r>
              <a:rPr sz="2400" dirty="0">
                <a:latin typeface="Times New Roman"/>
                <a:cs typeface="Times New Roman"/>
              </a:rPr>
              <a:t>alınması</a:t>
            </a:r>
            <a:r>
              <a:rPr sz="2400" spc="465" dirty="0">
                <a:latin typeface="Times New Roman"/>
                <a:cs typeface="Times New Roman"/>
              </a:rPr>
              <a:t> </a:t>
            </a:r>
            <a:r>
              <a:rPr sz="2400" dirty="0">
                <a:latin typeface="Times New Roman"/>
                <a:cs typeface="Times New Roman"/>
              </a:rPr>
              <a:t>gerekir</a:t>
            </a:r>
            <a:r>
              <a:rPr sz="2400" dirty="0">
                <a:solidFill>
                  <a:srgbClr val="FF0000"/>
                </a:solidFill>
                <a:latin typeface="Times New Roman"/>
                <a:cs typeface="Times New Roman"/>
              </a:rPr>
              <a:t>.</a:t>
            </a:r>
            <a:r>
              <a:rPr sz="2400" spc="465" dirty="0">
                <a:solidFill>
                  <a:srgbClr val="FF0000"/>
                </a:solidFill>
                <a:latin typeface="Times New Roman"/>
                <a:cs typeface="Times New Roman"/>
              </a:rPr>
              <a:t> </a:t>
            </a:r>
            <a:r>
              <a:rPr sz="2400" spc="-20" dirty="0">
                <a:solidFill>
                  <a:srgbClr val="FF0000"/>
                </a:solidFill>
                <a:latin typeface="Times New Roman"/>
                <a:cs typeface="Times New Roman"/>
              </a:rPr>
              <a:t>Adli </a:t>
            </a:r>
            <a:r>
              <a:rPr sz="2400" dirty="0">
                <a:solidFill>
                  <a:srgbClr val="FF0000"/>
                </a:solidFill>
                <a:latin typeface="Times New Roman"/>
                <a:cs typeface="Times New Roman"/>
              </a:rPr>
              <a:t>soruşturma</a:t>
            </a:r>
            <a:r>
              <a:rPr sz="2400" spc="-45" dirty="0">
                <a:solidFill>
                  <a:srgbClr val="FF0000"/>
                </a:solidFill>
                <a:latin typeface="Times New Roman"/>
                <a:cs typeface="Times New Roman"/>
              </a:rPr>
              <a:t> </a:t>
            </a:r>
            <a:r>
              <a:rPr sz="2400" dirty="0">
                <a:solidFill>
                  <a:srgbClr val="FF0000"/>
                </a:solidFill>
                <a:latin typeface="Times New Roman"/>
                <a:cs typeface="Times New Roman"/>
              </a:rPr>
              <a:t>sırasında</a:t>
            </a:r>
            <a:r>
              <a:rPr sz="2400" spc="-75" dirty="0">
                <a:solidFill>
                  <a:srgbClr val="FF0000"/>
                </a:solidFill>
                <a:latin typeface="Times New Roman"/>
                <a:cs typeface="Times New Roman"/>
              </a:rPr>
              <a:t> </a:t>
            </a:r>
            <a:r>
              <a:rPr sz="2400" dirty="0">
                <a:solidFill>
                  <a:srgbClr val="FF0000"/>
                </a:solidFill>
                <a:latin typeface="Times New Roman"/>
                <a:cs typeface="Times New Roman"/>
              </a:rPr>
              <a:t>alınan</a:t>
            </a:r>
            <a:r>
              <a:rPr sz="2400" spc="-40" dirty="0">
                <a:solidFill>
                  <a:srgbClr val="FF0000"/>
                </a:solidFill>
                <a:latin typeface="Times New Roman"/>
                <a:cs typeface="Times New Roman"/>
              </a:rPr>
              <a:t> </a:t>
            </a:r>
            <a:r>
              <a:rPr sz="2400" dirty="0">
                <a:solidFill>
                  <a:srgbClr val="FF0000"/>
                </a:solidFill>
                <a:latin typeface="Times New Roman"/>
                <a:cs typeface="Times New Roman"/>
              </a:rPr>
              <a:t>ifadeye</a:t>
            </a:r>
            <a:r>
              <a:rPr sz="2400" spc="-45" dirty="0">
                <a:solidFill>
                  <a:srgbClr val="FF0000"/>
                </a:solidFill>
                <a:latin typeface="Times New Roman"/>
                <a:cs typeface="Times New Roman"/>
              </a:rPr>
              <a:t> </a:t>
            </a:r>
            <a:r>
              <a:rPr sz="2400" dirty="0">
                <a:solidFill>
                  <a:srgbClr val="FF0000"/>
                </a:solidFill>
                <a:latin typeface="Times New Roman"/>
                <a:cs typeface="Times New Roman"/>
              </a:rPr>
              <a:t>atıfla</a:t>
            </a:r>
            <a:r>
              <a:rPr sz="2400" spc="-45" dirty="0">
                <a:solidFill>
                  <a:srgbClr val="FF0000"/>
                </a:solidFill>
                <a:latin typeface="Times New Roman"/>
                <a:cs typeface="Times New Roman"/>
              </a:rPr>
              <a:t> </a:t>
            </a:r>
            <a:r>
              <a:rPr sz="2400" spc="-10" dirty="0" err="1">
                <a:solidFill>
                  <a:srgbClr val="FF0000"/>
                </a:solidFill>
                <a:latin typeface="Times New Roman"/>
                <a:cs typeface="Times New Roman"/>
              </a:rPr>
              <a:t>yetinilmez</a:t>
            </a:r>
            <a:r>
              <a:rPr sz="2400" spc="-10" dirty="0">
                <a:solidFill>
                  <a:srgbClr val="FF0000"/>
                </a:solidFill>
                <a:latin typeface="Times New Roman"/>
                <a:cs typeface="Times New Roman"/>
              </a:rPr>
              <a:t>.</a:t>
            </a:r>
            <a:endParaRPr lang="tr-TR" sz="2400" spc="-10" dirty="0">
              <a:solidFill>
                <a:srgbClr val="FF0000"/>
              </a:solidFill>
              <a:latin typeface="Times New Roman"/>
              <a:cs typeface="Times New Roman"/>
            </a:endParaRPr>
          </a:p>
          <a:p>
            <a:pPr marL="12700" marR="5080" algn="just"/>
            <a:endParaRPr sz="2400" dirty="0">
              <a:solidFill>
                <a:srgbClr val="FF0000"/>
              </a:solidFill>
              <a:latin typeface="Times New Roman"/>
              <a:cs typeface="Times New Roman"/>
            </a:endParaRPr>
          </a:p>
          <a:p>
            <a:pPr marL="12700" marR="6985" algn="just"/>
            <a:r>
              <a:rPr sz="1900" dirty="0">
                <a:solidFill>
                  <a:srgbClr val="2CA1BE"/>
                </a:solidFill>
                <a:latin typeface="Segoe UI Symbol"/>
                <a:cs typeface="Segoe UI Symbol"/>
              </a:rPr>
              <a:t>🞂​</a:t>
            </a:r>
            <a:r>
              <a:rPr lang="tr-TR" sz="1900" spc="315" dirty="0">
                <a:solidFill>
                  <a:srgbClr val="2CA1BE"/>
                </a:solidFill>
                <a:latin typeface="Segoe UI Symbol"/>
                <a:cs typeface="Segoe UI Symbol"/>
              </a:rPr>
              <a:t> </a:t>
            </a:r>
            <a:r>
              <a:rPr sz="2400" dirty="0" err="1">
                <a:latin typeface="Times New Roman"/>
                <a:cs typeface="Times New Roman"/>
              </a:rPr>
              <a:t>Tanığın</a:t>
            </a:r>
            <a:r>
              <a:rPr sz="2400" spc="285" dirty="0">
                <a:latin typeface="Times New Roman"/>
                <a:cs typeface="Times New Roman"/>
              </a:rPr>
              <a:t> </a:t>
            </a:r>
            <a:r>
              <a:rPr sz="2400" dirty="0">
                <a:latin typeface="Times New Roman"/>
                <a:cs typeface="Times New Roman"/>
              </a:rPr>
              <a:t>ifade</a:t>
            </a:r>
            <a:r>
              <a:rPr sz="2400" spc="280" dirty="0">
                <a:latin typeface="Times New Roman"/>
                <a:cs typeface="Times New Roman"/>
              </a:rPr>
              <a:t> </a:t>
            </a:r>
            <a:r>
              <a:rPr sz="2400" dirty="0">
                <a:latin typeface="Times New Roman"/>
                <a:cs typeface="Times New Roman"/>
              </a:rPr>
              <a:t>vermek</a:t>
            </a:r>
            <a:r>
              <a:rPr sz="2400" spc="290" dirty="0">
                <a:latin typeface="Times New Roman"/>
                <a:cs typeface="Times New Roman"/>
              </a:rPr>
              <a:t> </a:t>
            </a:r>
            <a:r>
              <a:rPr sz="2400" dirty="0">
                <a:latin typeface="Times New Roman"/>
                <a:cs typeface="Times New Roman"/>
              </a:rPr>
              <a:t>üzere</a:t>
            </a:r>
            <a:r>
              <a:rPr sz="2400" spc="275" dirty="0">
                <a:latin typeface="Times New Roman"/>
                <a:cs typeface="Times New Roman"/>
              </a:rPr>
              <a:t> </a:t>
            </a:r>
            <a:r>
              <a:rPr sz="2400" dirty="0">
                <a:latin typeface="Times New Roman"/>
                <a:cs typeface="Times New Roman"/>
              </a:rPr>
              <a:t>çeşitli</a:t>
            </a:r>
            <a:r>
              <a:rPr sz="2400" spc="280" dirty="0">
                <a:latin typeface="Times New Roman"/>
                <a:cs typeface="Times New Roman"/>
              </a:rPr>
              <a:t> </a:t>
            </a:r>
            <a:r>
              <a:rPr sz="2400" dirty="0">
                <a:latin typeface="Times New Roman"/>
                <a:cs typeface="Times New Roman"/>
              </a:rPr>
              <a:t>iletişim</a:t>
            </a:r>
            <a:r>
              <a:rPr sz="2400" spc="265" dirty="0">
                <a:latin typeface="Times New Roman"/>
                <a:cs typeface="Times New Roman"/>
              </a:rPr>
              <a:t> </a:t>
            </a:r>
            <a:r>
              <a:rPr sz="2400" spc="-10" dirty="0">
                <a:latin typeface="Times New Roman"/>
                <a:cs typeface="Times New Roman"/>
              </a:rPr>
              <a:t>yöntemleri </a:t>
            </a:r>
            <a:r>
              <a:rPr sz="2400" dirty="0">
                <a:latin typeface="Times New Roman"/>
                <a:cs typeface="Times New Roman"/>
              </a:rPr>
              <a:t>kullanılarak</a:t>
            </a:r>
            <a:r>
              <a:rPr sz="2400" spc="490" dirty="0">
                <a:latin typeface="Times New Roman"/>
                <a:cs typeface="Times New Roman"/>
              </a:rPr>
              <a:t>  </a:t>
            </a:r>
            <a:r>
              <a:rPr sz="2400" dirty="0">
                <a:latin typeface="Times New Roman"/>
                <a:cs typeface="Times New Roman"/>
              </a:rPr>
              <a:t>davet</a:t>
            </a:r>
            <a:r>
              <a:rPr sz="2400" spc="480" dirty="0">
                <a:latin typeface="Times New Roman"/>
                <a:cs typeface="Times New Roman"/>
              </a:rPr>
              <a:t>  </a:t>
            </a:r>
            <a:r>
              <a:rPr sz="2400" dirty="0">
                <a:latin typeface="Times New Roman"/>
                <a:cs typeface="Times New Roman"/>
              </a:rPr>
              <a:t>edilir.</a:t>
            </a:r>
            <a:r>
              <a:rPr sz="2400" spc="484" dirty="0">
                <a:latin typeface="Times New Roman"/>
                <a:cs typeface="Times New Roman"/>
              </a:rPr>
              <a:t>  </a:t>
            </a:r>
            <a:r>
              <a:rPr sz="2400" dirty="0">
                <a:latin typeface="Times New Roman"/>
                <a:cs typeface="Times New Roman"/>
              </a:rPr>
              <a:t>Davete</a:t>
            </a:r>
            <a:r>
              <a:rPr sz="2400" spc="484" dirty="0">
                <a:latin typeface="Times New Roman"/>
                <a:cs typeface="Times New Roman"/>
              </a:rPr>
              <a:t>  </a:t>
            </a:r>
            <a:r>
              <a:rPr sz="2400" dirty="0">
                <a:latin typeface="Times New Roman"/>
                <a:cs typeface="Times New Roman"/>
              </a:rPr>
              <a:t>icabet</a:t>
            </a:r>
            <a:r>
              <a:rPr sz="2400" spc="484" dirty="0">
                <a:latin typeface="Times New Roman"/>
                <a:cs typeface="Times New Roman"/>
              </a:rPr>
              <a:t>  </a:t>
            </a:r>
            <a:r>
              <a:rPr sz="2400" spc="-10" dirty="0">
                <a:latin typeface="Times New Roman"/>
                <a:cs typeface="Times New Roman"/>
              </a:rPr>
              <a:t>edilmemesi </a:t>
            </a:r>
            <a:r>
              <a:rPr sz="2400" dirty="0">
                <a:latin typeface="Times New Roman"/>
                <a:cs typeface="Times New Roman"/>
              </a:rPr>
              <a:t>halinde</a:t>
            </a:r>
            <a:r>
              <a:rPr sz="2400" spc="60" dirty="0">
                <a:latin typeface="Times New Roman"/>
                <a:cs typeface="Times New Roman"/>
              </a:rPr>
              <a:t> </a:t>
            </a:r>
            <a:r>
              <a:rPr sz="2400" dirty="0">
                <a:latin typeface="Times New Roman"/>
                <a:cs typeface="Times New Roman"/>
              </a:rPr>
              <a:t>yazı</a:t>
            </a:r>
            <a:r>
              <a:rPr sz="2400" spc="55" dirty="0">
                <a:latin typeface="Times New Roman"/>
                <a:cs typeface="Times New Roman"/>
              </a:rPr>
              <a:t> </a:t>
            </a:r>
            <a:r>
              <a:rPr sz="2400" dirty="0">
                <a:latin typeface="Times New Roman"/>
                <a:cs typeface="Times New Roman"/>
              </a:rPr>
              <a:t>ile</a:t>
            </a:r>
            <a:r>
              <a:rPr sz="2400" spc="60" dirty="0">
                <a:latin typeface="Times New Roman"/>
                <a:cs typeface="Times New Roman"/>
              </a:rPr>
              <a:t> </a:t>
            </a:r>
            <a:r>
              <a:rPr sz="2400" dirty="0">
                <a:latin typeface="Times New Roman"/>
                <a:cs typeface="Times New Roman"/>
              </a:rPr>
              <a:t>çağırılır.</a:t>
            </a:r>
            <a:r>
              <a:rPr sz="2400" spc="60" dirty="0">
                <a:latin typeface="Times New Roman"/>
                <a:cs typeface="Times New Roman"/>
              </a:rPr>
              <a:t> </a:t>
            </a:r>
            <a:r>
              <a:rPr sz="2400" dirty="0">
                <a:latin typeface="Times New Roman"/>
                <a:cs typeface="Times New Roman"/>
              </a:rPr>
              <a:t>Yine</a:t>
            </a:r>
            <a:r>
              <a:rPr sz="2400" spc="55" dirty="0">
                <a:latin typeface="Times New Roman"/>
                <a:cs typeface="Times New Roman"/>
              </a:rPr>
              <a:t> </a:t>
            </a:r>
            <a:r>
              <a:rPr sz="2400" dirty="0">
                <a:latin typeface="Times New Roman"/>
                <a:cs typeface="Times New Roman"/>
              </a:rPr>
              <a:t>davete</a:t>
            </a:r>
            <a:r>
              <a:rPr sz="2400" spc="65" dirty="0">
                <a:latin typeface="Times New Roman"/>
                <a:cs typeface="Times New Roman"/>
              </a:rPr>
              <a:t> </a:t>
            </a:r>
            <a:r>
              <a:rPr sz="2400" dirty="0">
                <a:latin typeface="Times New Roman"/>
                <a:cs typeface="Times New Roman"/>
              </a:rPr>
              <a:t>uyulmadığı</a:t>
            </a:r>
            <a:r>
              <a:rPr sz="2400" spc="70" dirty="0">
                <a:latin typeface="Times New Roman"/>
                <a:cs typeface="Times New Roman"/>
              </a:rPr>
              <a:t> </a:t>
            </a:r>
            <a:r>
              <a:rPr sz="2400" spc="-10" dirty="0">
                <a:latin typeface="Times New Roman"/>
                <a:cs typeface="Times New Roman"/>
              </a:rPr>
              <a:t>takdirde </a:t>
            </a:r>
            <a:r>
              <a:rPr sz="2400" dirty="0">
                <a:latin typeface="Times New Roman"/>
                <a:cs typeface="Times New Roman"/>
              </a:rPr>
              <a:t>zorla</a:t>
            </a:r>
            <a:r>
              <a:rPr sz="2400" spc="170" dirty="0">
                <a:latin typeface="Times New Roman"/>
                <a:cs typeface="Times New Roman"/>
              </a:rPr>
              <a:t>  </a:t>
            </a:r>
            <a:r>
              <a:rPr sz="2400" dirty="0">
                <a:latin typeface="Times New Roman"/>
                <a:cs typeface="Times New Roman"/>
              </a:rPr>
              <a:t>getirilmesi</a:t>
            </a:r>
            <a:r>
              <a:rPr sz="2400" spc="170" dirty="0">
                <a:latin typeface="Times New Roman"/>
                <a:cs typeface="Times New Roman"/>
              </a:rPr>
              <a:t>  </a:t>
            </a:r>
            <a:r>
              <a:rPr sz="2400" dirty="0">
                <a:latin typeface="Times New Roman"/>
                <a:cs typeface="Times New Roman"/>
              </a:rPr>
              <a:t>yoluna</a:t>
            </a:r>
            <a:r>
              <a:rPr sz="2400" spc="170" dirty="0">
                <a:latin typeface="Times New Roman"/>
                <a:cs typeface="Times New Roman"/>
              </a:rPr>
              <a:t>  </a:t>
            </a:r>
            <a:r>
              <a:rPr sz="2400" dirty="0">
                <a:latin typeface="Times New Roman"/>
                <a:cs typeface="Times New Roman"/>
              </a:rPr>
              <a:t>başvurulamaz.</a:t>
            </a:r>
            <a:r>
              <a:rPr sz="2400" spc="175" dirty="0">
                <a:latin typeface="Times New Roman"/>
                <a:cs typeface="Times New Roman"/>
              </a:rPr>
              <a:t>  </a:t>
            </a:r>
            <a:r>
              <a:rPr sz="2400" dirty="0">
                <a:latin typeface="Times New Roman"/>
                <a:cs typeface="Times New Roman"/>
              </a:rPr>
              <a:t>Ancak</a:t>
            </a:r>
            <a:r>
              <a:rPr sz="2400" spc="175" dirty="0">
                <a:latin typeface="Times New Roman"/>
                <a:cs typeface="Times New Roman"/>
              </a:rPr>
              <a:t>  </a:t>
            </a:r>
            <a:r>
              <a:rPr sz="2400" spc="-10" dirty="0">
                <a:latin typeface="Times New Roman"/>
                <a:cs typeface="Times New Roman"/>
              </a:rPr>
              <a:t>tanığın </a:t>
            </a:r>
            <a:r>
              <a:rPr sz="2400" dirty="0">
                <a:latin typeface="Times New Roman"/>
                <a:cs typeface="Times New Roman"/>
              </a:rPr>
              <a:t>kamu</a:t>
            </a:r>
            <a:r>
              <a:rPr sz="2400" spc="645" dirty="0">
                <a:latin typeface="Times New Roman"/>
                <a:cs typeface="Times New Roman"/>
              </a:rPr>
              <a:t> </a:t>
            </a:r>
            <a:r>
              <a:rPr sz="2400" dirty="0">
                <a:latin typeface="Times New Roman"/>
                <a:cs typeface="Times New Roman"/>
              </a:rPr>
              <a:t>görevlisi</a:t>
            </a:r>
            <a:r>
              <a:rPr sz="2400" spc="645" dirty="0">
                <a:latin typeface="Times New Roman"/>
                <a:cs typeface="Times New Roman"/>
              </a:rPr>
              <a:t> </a:t>
            </a:r>
            <a:r>
              <a:rPr sz="2400" dirty="0">
                <a:latin typeface="Times New Roman"/>
                <a:cs typeface="Times New Roman"/>
              </a:rPr>
              <a:t>olması</a:t>
            </a:r>
            <a:r>
              <a:rPr sz="2400" spc="645" dirty="0">
                <a:latin typeface="Times New Roman"/>
                <a:cs typeface="Times New Roman"/>
              </a:rPr>
              <a:t> </a:t>
            </a:r>
            <a:r>
              <a:rPr sz="2400" dirty="0">
                <a:latin typeface="Times New Roman"/>
                <a:cs typeface="Times New Roman"/>
              </a:rPr>
              <a:t>halinde,</a:t>
            </a:r>
            <a:r>
              <a:rPr sz="2400" spc="645" dirty="0">
                <a:latin typeface="Times New Roman"/>
                <a:cs typeface="Times New Roman"/>
              </a:rPr>
              <a:t> </a:t>
            </a:r>
            <a:r>
              <a:rPr sz="2400" dirty="0">
                <a:latin typeface="Times New Roman"/>
                <a:cs typeface="Times New Roman"/>
              </a:rPr>
              <a:t>davete</a:t>
            </a:r>
            <a:r>
              <a:rPr sz="2400" spc="650" dirty="0">
                <a:latin typeface="Times New Roman"/>
                <a:cs typeface="Times New Roman"/>
              </a:rPr>
              <a:t> </a:t>
            </a:r>
            <a:r>
              <a:rPr sz="2400" dirty="0">
                <a:latin typeface="Times New Roman"/>
                <a:cs typeface="Times New Roman"/>
              </a:rPr>
              <a:t>icabet</a:t>
            </a:r>
            <a:r>
              <a:rPr sz="2400" spc="640" dirty="0">
                <a:latin typeface="Times New Roman"/>
                <a:cs typeface="Times New Roman"/>
              </a:rPr>
              <a:t> </a:t>
            </a:r>
            <a:r>
              <a:rPr sz="2400" spc="-10" dirty="0">
                <a:latin typeface="Times New Roman"/>
                <a:cs typeface="Times New Roman"/>
              </a:rPr>
              <a:t>etmesinin </a:t>
            </a:r>
            <a:r>
              <a:rPr sz="2400" dirty="0">
                <a:latin typeface="Times New Roman"/>
                <a:cs typeface="Times New Roman"/>
              </a:rPr>
              <a:t>sağlanması</a:t>
            </a:r>
            <a:r>
              <a:rPr sz="2400" spc="-45" dirty="0">
                <a:latin typeface="Times New Roman"/>
                <a:cs typeface="Times New Roman"/>
              </a:rPr>
              <a:t> </a:t>
            </a:r>
            <a:r>
              <a:rPr sz="2400" dirty="0">
                <a:latin typeface="Times New Roman"/>
                <a:cs typeface="Times New Roman"/>
              </a:rPr>
              <a:t>ilgili</a:t>
            </a:r>
            <a:r>
              <a:rPr sz="2400" spc="-50" dirty="0">
                <a:latin typeface="Times New Roman"/>
                <a:cs typeface="Times New Roman"/>
              </a:rPr>
              <a:t> </a:t>
            </a:r>
            <a:r>
              <a:rPr sz="2400" dirty="0">
                <a:latin typeface="Times New Roman"/>
                <a:cs typeface="Times New Roman"/>
              </a:rPr>
              <a:t>kurum</a:t>
            </a:r>
            <a:r>
              <a:rPr sz="2400" spc="-55" dirty="0">
                <a:latin typeface="Times New Roman"/>
                <a:cs typeface="Times New Roman"/>
              </a:rPr>
              <a:t> </a:t>
            </a:r>
            <a:r>
              <a:rPr sz="2400" dirty="0">
                <a:latin typeface="Times New Roman"/>
                <a:cs typeface="Times New Roman"/>
              </a:rPr>
              <a:t>amirinden</a:t>
            </a:r>
            <a:r>
              <a:rPr sz="2400" spc="-30" dirty="0">
                <a:latin typeface="Times New Roman"/>
                <a:cs typeface="Times New Roman"/>
              </a:rPr>
              <a:t> </a:t>
            </a:r>
            <a:r>
              <a:rPr sz="2400" dirty="0">
                <a:latin typeface="Times New Roman"/>
                <a:cs typeface="Times New Roman"/>
              </a:rPr>
              <a:t>talep</a:t>
            </a:r>
            <a:r>
              <a:rPr sz="2400" spc="-35" dirty="0">
                <a:latin typeface="Times New Roman"/>
                <a:cs typeface="Times New Roman"/>
              </a:rPr>
              <a:t> </a:t>
            </a:r>
            <a:r>
              <a:rPr sz="2400" spc="-10" dirty="0">
                <a:latin typeface="Times New Roman"/>
                <a:cs typeface="Times New Roman"/>
              </a:rPr>
              <a:t>edilebilir.</a:t>
            </a:r>
            <a:endParaRPr sz="2400" dirty="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31</a:t>
            </a:fld>
            <a:endParaRPr spc="-25" dirty="0"/>
          </a:p>
        </p:txBody>
      </p:sp>
      <p:sp>
        <p:nvSpPr>
          <p:cNvPr id="6" name="Metin kutusu 5"/>
          <p:cNvSpPr txBox="1"/>
          <p:nvPr/>
        </p:nvSpPr>
        <p:spPr>
          <a:xfrm>
            <a:off x="1828800" y="252843"/>
            <a:ext cx="548640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2800" b="1" dirty="0">
                <a:solidFill>
                  <a:schemeClr val="tx2"/>
                </a:solidFill>
                <a:latin typeface="Times New Roman" panose="02020603050405020304" pitchFamily="18" charset="0"/>
                <a:cs typeface="Times New Roman" panose="02020603050405020304" pitchFamily="18" charset="0"/>
              </a:rPr>
              <a:t>MAĞDUR, İHBARCI VE TANIK BEYANLARI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977645"/>
          </a:xfrm>
          <a:prstGeom prst="rect">
            <a:avLst/>
          </a:prstGeom>
        </p:spPr>
        <p:txBody>
          <a:bodyPr vert="horz" wrap="square" lIns="0" tIns="12065" rIns="0" bIns="0" rtlCol="0">
            <a:spAutoFit/>
          </a:bodyPr>
          <a:lstStyle/>
          <a:p>
            <a:pPr marR="5080" indent="12700" algn="just">
              <a:lnSpc>
                <a:spcPct val="100000"/>
              </a:lnSpc>
              <a:spcBef>
                <a:spcPts val="95"/>
              </a:spcBef>
            </a:pPr>
            <a:r>
              <a:rPr sz="1900" dirty="0">
                <a:solidFill>
                  <a:srgbClr val="2CA1BE"/>
                </a:solidFill>
                <a:latin typeface="Segoe UI Symbol"/>
                <a:cs typeface="Segoe UI Symbol"/>
              </a:rPr>
              <a:t>🞂​</a:t>
            </a:r>
            <a:r>
              <a:rPr lang="tr-TR" sz="1900" spc="459" dirty="0">
                <a:solidFill>
                  <a:srgbClr val="2CA1BE"/>
                </a:solidFill>
                <a:latin typeface="Segoe UI Symbol"/>
                <a:cs typeface="Segoe UI Symbol"/>
              </a:rPr>
              <a:t> </a:t>
            </a:r>
            <a:r>
              <a:rPr lang="tr-TR" sz="2300" dirty="0">
                <a:latin typeface="Times New Roman"/>
                <a:cs typeface="Times New Roman"/>
              </a:rPr>
              <a:t>Memura </a:t>
            </a:r>
            <a:r>
              <a:rPr lang="tr-TR" sz="2300" dirty="0">
                <a:solidFill>
                  <a:srgbClr val="FF0000"/>
                </a:solidFill>
                <a:latin typeface="Times New Roman"/>
                <a:cs typeface="Times New Roman"/>
              </a:rPr>
              <a:t>savunma hakkı tanınmadan disiplin cezası verilemez</a:t>
            </a:r>
            <a:r>
              <a:rPr lang="tr-TR" sz="2300" dirty="0">
                <a:latin typeface="Times New Roman"/>
                <a:cs typeface="Times New Roman"/>
              </a:rPr>
              <a:t>. </a:t>
            </a:r>
            <a:r>
              <a:rPr lang="tr-TR" sz="2300" b="1" u="sng" dirty="0">
                <a:solidFill>
                  <a:srgbClr val="FF0000"/>
                </a:solidFill>
                <a:latin typeface="Times New Roman"/>
                <a:cs typeface="Times New Roman"/>
              </a:rPr>
              <a:t>Savunma, soruşturma sürecinin son aşamasında disiplin amiri tarafından istenir. </a:t>
            </a:r>
          </a:p>
          <a:p>
            <a:pPr marR="5080" indent="12700" algn="just">
              <a:lnSpc>
                <a:spcPct val="100000"/>
              </a:lnSpc>
              <a:spcBef>
                <a:spcPts val="95"/>
              </a:spcBef>
            </a:pPr>
            <a:endParaRPr lang="tr-TR" sz="2300" dirty="0">
              <a:latin typeface="Times New Roman"/>
              <a:cs typeface="Times New Roman"/>
            </a:endParaRPr>
          </a:p>
          <a:p>
            <a:pPr marR="5080" indent="12700" algn="just">
              <a:lnSpc>
                <a:spcPct val="100000"/>
              </a:lnSpc>
              <a:spcBef>
                <a:spcPts val="95"/>
              </a:spcBef>
            </a:pPr>
            <a:r>
              <a:rPr sz="2300" dirty="0">
                <a:solidFill>
                  <a:srgbClr val="2CA1BE"/>
                </a:solidFill>
                <a:latin typeface="Segoe UI Symbol"/>
                <a:cs typeface="Segoe UI Symbol"/>
              </a:rPr>
              <a:t>🞂​</a:t>
            </a:r>
            <a:r>
              <a:rPr lang="tr-TR" sz="2300" dirty="0">
                <a:solidFill>
                  <a:srgbClr val="2CA1BE"/>
                </a:solidFill>
                <a:latin typeface="Segoe UI Symbol"/>
                <a:cs typeface="Segoe UI Symbol"/>
              </a:rPr>
              <a:t> </a:t>
            </a:r>
            <a:r>
              <a:rPr lang="tr-TR" sz="2300" u="sng" dirty="0">
                <a:solidFill>
                  <a:schemeClr val="tx1"/>
                </a:solidFill>
                <a:latin typeface="Times New Roman" panose="02020603050405020304" pitchFamily="18" charset="0"/>
                <a:cs typeface="Times New Roman" panose="02020603050405020304" pitchFamily="18" charset="0"/>
              </a:rPr>
              <a:t>Savunma, memur hakkındaki iddialar, bu iddiaların dayandığı deliller, isnat edilen fiil veya hâllerin hukuki nitelendirmesi ve 657 sayılı Kanunun 125 inci maddesinde sayılan fiil veya hâllerden hangisinin kapsamına girdiği bent ve alt bent belirtilerek istenir. </a:t>
            </a:r>
            <a:endParaRPr sz="2300" u="sng" dirty="0">
              <a:solidFill>
                <a:schemeClr val="tx1"/>
              </a:solidFill>
              <a:latin typeface="Times New Roman" panose="02020603050405020304" pitchFamily="18" charset="0"/>
              <a:cs typeface="Times New Roman" panose="02020603050405020304" pitchFamily="18" charset="0"/>
            </a:endParaRPr>
          </a:p>
          <a:p>
            <a:pPr marL="12700" algn="just">
              <a:lnSpc>
                <a:spcPct val="100000"/>
              </a:lnSpc>
              <a:spcBef>
                <a:spcPts val="2400"/>
              </a:spcBef>
              <a:tabLst>
                <a:tab pos="268605" algn="l"/>
              </a:tabLst>
            </a:pPr>
            <a:r>
              <a:rPr sz="2300" dirty="0">
                <a:solidFill>
                  <a:srgbClr val="2CA1BE"/>
                </a:solidFill>
                <a:latin typeface="Segoe UI Symbol"/>
                <a:cs typeface="Segoe UI Symbol"/>
              </a:rPr>
              <a:t>🞂​	</a:t>
            </a:r>
            <a:r>
              <a:rPr lang="tr-TR" sz="2300" dirty="0">
                <a:solidFill>
                  <a:schemeClr val="tx1"/>
                </a:solidFill>
                <a:latin typeface="Times New Roman" panose="02020603050405020304" pitchFamily="18" charset="0"/>
                <a:cs typeface="Times New Roman" panose="02020603050405020304" pitchFamily="18" charset="0"/>
              </a:rPr>
              <a:t>Memur, yetkili kurulun veya disiplin amirinin </a:t>
            </a:r>
            <a:r>
              <a:rPr lang="tr-TR" sz="2300" u="sng" dirty="0">
                <a:solidFill>
                  <a:srgbClr val="FF0000"/>
                </a:solidFill>
                <a:latin typeface="Times New Roman" panose="02020603050405020304" pitchFamily="18" charset="0"/>
                <a:cs typeface="Times New Roman" panose="02020603050405020304" pitchFamily="18" charset="0"/>
              </a:rPr>
              <a:t>yedi günden az olmamak üzere</a:t>
            </a:r>
            <a:r>
              <a:rPr lang="tr-TR" sz="2300" dirty="0">
                <a:solidFill>
                  <a:schemeClr val="tx1"/>
                </a:solidFill>
                <a:latin typeface="Times New Roman" panose="02020603050405020304" pitchFamily="18" charset="0"/>
                <a:cs typeface="Times New Roman" panose="02020603050405020304" pitchFamily="18" charset="0"/>
              </a:rPr>
              <a:t> verdiği süre içinde veya belirtilen bir tarihte savunmasını yapar. </a:t>
            </a:r>
            <a:r>
              <a:rPr lang="tr-TR" sz="2000" i="1" noProof="1">
                <a:latin typeface="Times New Roman" panose="02020603050405020304" pitchFamily="18" charset="0"/>
                <a:cs typeface="Times New Roman" panose="02020603050405020304" pitchFamily="18" charset="0"/>
              </a:rPr>
              <a:t>(Devlet Memurları Disiplin Yönetmeliği md. 30</a:t>
            </a:r>
            <a:r>
              <a:rPr lang="tr-TR" sz="2000" i="1" spc="-10" noProof="1">
                <a:latin typeface="Times New Roman" panose="02020603050405020304" pitchFamily="18" charset="0"/>
                <a:cs typeface="Times New Roman" panose="02020603050405020304" pitchFamily="18" charset="0"/>
              </a:rPr>
              <a:t>)</a:t>
            </a:r>
            <a:endParaRPr lang="tr-TR" sz="2000" dirty="0">
              <a:solidFill>
                <a:schemeClr val="tx1"/>
              </a:solidFill>
              <a:latin typeface="Times New Roman" panose="02020603050405020304" pitchFamily="18" charset="0"/>
              <a:cs typeface="Times New Roman" panose="02020603050405020304" pitchFamily="18" charset="0"/>
            </a:endParaRPr>
          </a:p>
          <a:p>
            <a:pPr marL="12700">
              <a:lnSpc>
                <a:spcPct val="100000"/>
              </a:lnSpc>
              <a:spcBef>
                <a:spcPts val="2400"/>
              </a:spcBef>
              <a:tabLst>
                <a:tab pos="268605" algn="l"/>
              </a:tabLst>
            </a:pPr>
            <a:endParaRPr sz="2800" u="sng" dirty="0">
              <a:solidFill>
                <a:srgbClr val="FF0000"/>
              </a:solidFill>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32</a:t>
            </a:fld>
            <a:endParaRPr spc="-25" dirty="0"/>
          </a:p>
        </p:txBody>
      </p:sp>
      <p:sp>
        <p:nvSpPr>
          <p:cNvPr id="6" name="Metin kutusu 5"/>
          <p:cNvSpPr txBox="1"/>
          <p:nvPr/>
        </p:nvSpPr>
        <p:spPr>
          <a:xfrm>
            <a:off x="1828800" y="252843"/>
            <a:ext cx="54864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SAVUNMA HAKKI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736553"/>
          </a:xfrm>
          <a:prstGeom prst="rect">
            <a:avLst/>
          </a:prstGeom>
        </p:spPr>
        <p:txBody>
          <a:bodyPr vert="horz" wrap="square" lIns="0" tIns="12065" rIns="0" bIns="0" rtlCol="0">
            <a:spAutoFit/>
          </a:bodyPr>
          <a:lstStyle/>
          <a:p>
            <a:pPr marR="5080" indent="12700" algn="just">
              <a:lnSpc>
                <a:spcPct val="100000"/>
              </a:lnSpc>
            </a:pPr>
            <a:r>
              <a:rPr sz="1900" dirty="0">
                <a:solidFill>
                  <a:srgbClr val="2CA1BE"/>
                </a:solidFill>
                <a:latin typeface="Segoe UI Symbol"/>
                <a:cs typeface="Segoe UI Symbol"/>
              </a:rPr>
              <a:t>🞂​</a:t>
            </a:r>
            <a:r>
              <a:rPr lang="tr-TR" sz="1900" spc="459" dirty="0">
                <a:solidFill>
                  <a:srgbClr val="2CA1BE"/>
                </a:solidFill>
                <a:latin typeface="Segoe UI Symbol"/>
                <a:cs typeface="Segoe UI Symbol"/>
              </a:rPr>
              <a:t> </a:t>
            </a:r>
            <a:r>
              <a:rPr lang="tr-TR" sz="2100" dirty="0">
                <a:latin typeface="Times New Roman"/>
                <a:cs typeface="Times New Roman"/>
              </a:rPr>
              <a:t>Savunma istemine ilişkin yazıda, </a:t>
            </a:r>
            <a:r>
              <a:rPr lang="tr-TR" sz="2100" dirty="0">
                <a:solidFill>
                  <a:srgbClr val="FF0000"/>
                </a:solidFill>
                <a:latin typeface="Times New Roman"/>
                <a:cs typeface="Times New Roman"/>
              </a:rPr>
              <a:t>süresi içinde yapılmaması hâlinde savunma hakkından vazgeçilmiş sayılacağı belirtilir. </a:t>
            </a:r>
          </a:p>
          <a:p>
            <a:pPr marR="5080" indent="12700" algn="just">
              <a:lnSpc>
                <a:spcPct val="100000"/>
              </a:lnSpc>
            </a:pPr>
            <a:endParaRPr lang="tr-TR" sz="2300" dirty="0">
              <a:latin typeface="Times New Roman"/>
              <a:cs typeface="Times New Roman"/>
            </a:endParaRPr>
          </a:p>
          <a:p>
            <a:pPr marR="5080" indent="12700" algn="just">
              <a:lnSpc>
                <a:spcPct val="100000"/>
              </a:lnSpc>
            </a:pPr>
            <a:r>
              <a:rPr sz="2300" dirty="0">
                <a:solidFill>
                  <a:srgbClr val="2CA1BE"/>
                </a:solidFill>
                <a:latin typeface="Segoe UI Symbol"/>
                <a:cs typeface="Segoe UI Symbol"/>
              </a:rPr>
              <a:t>🞂​</a:t>
            </a:r>
            <a:r>
              <a:rPr lang="tr-TR" sz="2300" dirty="0">
                <a:solidFill>
                  <a:srgbClr val="2CA1BE"/>
                </a:solidFill>
                <a:latin typeface="Segoe UI Symbol"/>
                <a:cs typeface="Segoe UI Symbol"/>
              </a:rPr>
              <a:t> </a:t>
            </a:r>
            <a:r>
              <a:rPr lang="tr-TR" sz="2100" dirty="0">
                <a:solidFill>
                  <a:schemeClr val="tx1"/>
                </a:solidFill>
                <a:latin typeface="Times New Roman" panose="02020603050405020304" pitchFamily="18" charset="0"/>
                <a:cs typeface="Times New Roman" panose="02020603050405020304" pitchFamily="18" charset="0"/>
              </a:rPr>
              <a:t>Kademe ilerlemesinin durdurulması cezasına ilişkin soruşturma süreci sonunda disiplin amiri savunmayı aldıktan sonra soruşturma dosyasını disiplin kuruluna gönderir. </a:t>
            </a:r>
          </a:p>
          <a:p>
            <a:pPr marR="5080" indent="12700" algn="just">
              <a:lnSpc>
                <a:spcPct val="100000"/>
              </a:lnSpc>
            </a:pPr>
            <a:endParaRPr sz="2100" dirty="0">
              <a:solidFill>
                <a:schemeClr val="tx1"/>
              </a:solidFill>
              <a:latin typeface="Times New Roman" panose="02020603050405020304" pitchFamily="18" charset="0"/>
              <a:cs typeface="Times New Roman" panose="02020603050405020304" pitchFamily="18" charset="0"/>
            </a:endParaRPr>
          </a:p>
          <a:p>
            <a:pPr marL="12700" algn="just">
              <a:lnSpc>
                <a:spcPct val="100000"/>
              </a:lnSpc>
              <a:tabLst>
                <a:tab pos="268605" algn="l"/>
              </a:tabLst>
            </a:pPr>
            <a:r>
              <a:rPr sz="2300" dirty="0">
                <a:solidFill>
                  <a:srgbClr val="2CA1BE"/>
                </a:solidFill>
                <a:latin typeface="Segoe UI Symbol"/>
                <a:cs typeface="Segoe UI Symbol"/>
              </a:rPr>
              <a:t>🞂​	</a:t>
            </a:r>
            <a:r>
              <a:rPr lang="tr-TR" sz="2100" dirty="0">
                <a:solidFill>
                  <a:schemeClr val="tx1"/>
                </a:solidFill>
                <a:latin typeface="Times New Roman" panose="02020603050405020304" pitchFamily="18" charset="0"/>
                <a:cs typeface="Times New Roman" panose="02020603050405020304" pitchFamily="18" charset="0"/>
              </a:rPr>
              <a:t>Devlet memurluğundan çıkarma cezasına ilişkin soruşturma süreci sonunda disiplin amiri savunmayı aldıktan sonra ceza verilmesi gerektiği kanaatine varırsa soruşturma dosyasını, kanaatini içeren yazı ile birlikte yüksek disiplin kuruluna gönderir. Yüksek disiplin kurulunca, memurun sözlü veya yazılı olarak son savunması, 657 sayılı Kanunun 129 uncu maddesinde tanınmış olan haklardan yararlanmasına imkân sağlanmak suretiyle ayrıca talep edilir.</a:t>
            </a:r>
            <a:r>
              <a:rPr lang="tr-TR" sz="2200" dirty="0">
                <a:solidFill>
                  <a:schemeClr val="tx1"/>
                </a:solidFill>
                <a:latin typeface="Times New Roman" panose="02020603050405020304" pitchFamily="18" charset="0"/>
                <a:cs typeface="Times New Roman" panose="02020603050405020304" pitchFamily="18" charset="0"/>
              </a:rPr>
              <a:t> </a:t>
            </a:r>
            <a:r>
              <a:rPr lang="tr-TR" i="1" noProof="1">
                <a:latin typeface="Times New Roman" panose="02020603050405020304" pitchFamily="18" charset="0"/>
                <a:cs typeface="Times New Roman" panose="02020603050405020304" pitchFamily="18" charset="0"/>
              </a:rPr>
              <a:t>(Devlet Memurları Disiplin Yönetmeliği md. 30</a:t>
            </a:r>
            <a:r>
              <a:rPr lang="tr-TR" i="1" spc="-10" noProof="1">
                <a:latin typeface="Times New Roman" panose="02020603050405020304" pitchFamily="18" charset="0"/>
                <a:cs typeface="Times New Roman" panose="02020603050405020304" pitchFamily="18" charset="0"/>
              </a:rPr>
              <a:t>)</a:t>
            </a:r>
            <a:endParaRPr sz="2800" u="sng" dirty="0">
              <a:solidFill>
                <a:srgbClr val="FF0000"/>
              </a:solidFill>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33</a:t>
            </a:fld>
            <a:endParaRPr spc="-25" dirty="0"/>
          </a:p>
        </p:txBody>
      </p:sp>
      <p:sp>
        <p:nvSpPr>
          <p:cNvPr id="6" name="Metin kutusu 5"/>
          <p:cNvSpPr txBox="1"/>
          <p:nvPr/>
        </p:nvSpPr>
        <p:spPr>
          <a:xfrm>
            <a:off x="1828800" y="252843"/>
            <a:ext cx="54864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SAVUNMA HAKKI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extLst>
      <p:ext uri="{BB962C8B-B14F-4D97-AF65-F5344CB8AC3E}">
        <p14:creationId xmlns:p14="http://schemas.microsoft.com/office/powerpoint/2010/main" val="3000267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478790"/>
          </a:xfrm>
          <a:prstGeom prst="rect">
            <a:avLst/>
          </a:prstGeom>
        </p:spPr>
        <p:txBody>
          <a:bodyPr vert="horz" wrap="square" lIns="0" tIns="76835" rIns="0" bIns="0" rtlCol="0">
            <a:spAutoFit/>
          </a:bodyPr>
          <a:lstStyle/>
          <a:p>
            <a:pPr marL="12700" marR="7620" algn="just"/>
            <a:r>
              <a:rPr sz="1900" dirty="0">
                <a:solidFill>
                  <a:srgbClr val="2CA1BE"/>
                </a:solidFill>
                <a:latin typeface="Segoe UI Symbol"/>
                <a:cs typeface="Segoe UI Symbol"/>
              </a:rPr>
              <a:t>🞂​</a:t>
            </a:r>
            <a:r>
              <a:rPr lang="tr-TR" sz="1900" spc="330" dirty="0">
                <a:solidFill>
                  <a:srgbClr val="2CA1BE"/>
                </a:solidFill>
                <a:latin typeface="Segoe UI Symbol"/>
                <a:cs typeface="Segoe UI Symbol"/>
              </a:rPr>
              <a:t> </a:t>
            </a:r>
            <a:r>
              <a:rPr lang="tr-TR" sz="2000" u="sng" noProof="1">
                <a:solidFill>
                  <a:srgbClr val="FF0000"/>
                </a:solidFill>
                <a:latin typeface="Times New Roman" panose="02020603050405020304" pitchFamily="18" charset="0"/>
                <a:cs typeface="Times New Roman" panose="02020603050405020304" pitchFamily="18" charset="0"/>
              </a:rPr>
              <a:t>İfade</a:t>
            </a:r>
            <a:r>
              <a:rPr lang="tr-TR" sz="2000" u="sng" spc="10" noProof="1">
                <a:solidFill>
                  <a:srgbClr val="FF0000"/>
                </a:solidFill>
                <a:latin typeface="Times New Roman" panose="02020603050405020304" pitchFamily="18" charset="0"/>
                <a:cs typeface="Times New Roman" panose="02020603050405020304" pitchFamily="18" charset="0"/>
              </a:rPr>
              <a:t>  </a:t>
            </a:r>
            <a:r>
              <a:rPr lang="tr-TR" sz="2000" u="sng" noProof="1">
                <a:solidFill>
                  <a:srgbClr val="FF0000"/>
                </a:solidFill>
                <a:latin typeface="Times New Roman" panose="02020603050405020304" pitchFamily="18" charset="0"/>
                <a:cs typeface="Times New Roman" panose="02020603050405020304" pitchFamily="18" charset="0"/>
              </a:rPr>
              <a:t>almak</a:t>
            </a:r>
            <a:r>
              <a:rPr lang="tr-TR" sz="2000" u="sng" spc="5" noProof="1">
                <a:solidFill>
                  <a:srgbClr val="FF0000"/>
                </a:solidFill>
                <a:latin typeface="Times New Roman" panose="02020603050405020304" pitchFamily="18" charset="0"/>
                <a:cs typeface="Times New Roman" panose="02020603050405020304" pitchFamily="18" charset="0"/>
              </a:rPr>
              <a:t>  </a:t>
            </a:r>
            <a:r>
              <a:rPr lang="tr-TR" sz="2000" u="sng" noProof="1">
                <a:solidFill>
                  <a:srgbClr val="FF0000"/>
                </a:solidFill>
                <a:latin typeface="Times New Roman" panose="02020603050405020304" pitchFamily="18" charset="0"/>
                <a:cs typeface="Times New Roman" panose="02020603050405020304" pitchFamily="18" charset="0"/>
              </a:rPr>
              <a:t>ile</a:t>
            </a:r>
            <a:r>
              <a:rPr lang="tr-TR" sz="2000" u="sng" spc="10" noProof="1">
                <a:solidFill>
                  <a:srgbClr val="FF0000"/>
                </a:solidFill>
                <a:latin typeface="Times New Roman" panose="02020603050405020304" pitchFamily="18" charset="0"/>
                <a:cs typeface="Times New Roman" panose="02020603050405020304" pitchFamily="18" charset="0"/>
              </a:rPr>
              <a:t>  </a:t>
            </a:r>
            <a:r>
              <a:rPr lang="tr-TR" sz="2000" u="sng" noProof="1">
                <a:solidFill>
                  <a:srgbClr val="FF0000"/>
                </a:solidFill>
                <a:latin typeface="Times New Roman" panose="02020603050405020304" pitchFamily="18" charset="0"/>
                <a:cs typeface="Times New Roman" panose="02020603050405020304" pitchFamily="18" charset="0"/>
              </a:rPr>
              <a:t>savunma</a:t>
            </a:r>
            <a:r>
              <a:rPr lang="tr-TR" sz="2000" u="sng" spc="5" noProof="1">
                <a:solidFill>
                  <a:srgbClr val="FF0000"/>
                </a:solidFill>
                <a:latin typeface="Times New Roman" panose="02020603050405020304" pitchFamily="18" charset="0"/>
                <a:cs typeface="Times New Roman" panose="02020603050405020304" pitchFamily="18" charset="0"/>
              </a:rPr>
              <a:t>  </a:t>
            </a:r>
            <a:r>
              <a:rPr lang="tr-TR" sz="2000" u="sng" noProof="1">
                <a:solidFill>
                  <a:srgbClr val="FF0000"/>
                </a:solidFill>
                <a:latin typeface="Times New Roman" panose="02020603050405020304" pitchFamily="18" charset="0"/>
                <a:cs typeface="Times New Roman" panose="02020603050405020304" pitchFamily="18" charset="0"/>
              </a:rPr>
              <a:t>istemek</a:t>
            </a:r>
            <a:r>
              <a:rPr lang="tr-TR" sz="2000" u="sng" spc="15" noProof="1">
                <a:solidFill>
                  <a:srgbClr val="FF0000"/>
                </a:solidFill>
                <a:latin typeface="Times New Roman" panose="02020603050405020304" pitchFamily="18" charset="0"/>
                <a:cs typeface="Times New Roman" panose="02020603050405020304" pitchFamily="18" charset="0"/>
              </a:rPr>
              <a:t>  </a:t>
            </a:r>
            <a:r>
              <a:rPr lang="tr-TR" sz="2000" u="sng" noProof="1">
                <a:solidFill>
                  <a:srgbClr val="FF0000"/>
                </a:solidFill>
                <a:latin typeface="Times New Roman" panose="02020603050405020304" pitchFamily="18" charset="0"/>
                <a:cs typeface="Times New Roman" panose="02020603050405020304" pitchFamily="18" charset="0"/>
              </a:rPr>
              <a:t>farklı</a:t>
            </a:r>
            <a:r>
              <a:rPr lang="tr-TR" sz="2000" u="sng" spc="10" noProof="1">
                <a:solidFill>
                  <a:srgbClr val="FF0000"/>
                </a:solidFill>
                <a:latin typeface="Times New Roman" panose="02020603050405020304" pitchFamily="18" charset="0"/>
                <a:cs typeface="Times New Roman" panose="02020603050405020304" pitchFamily="18" charset="0"/>
              </a:rPr>
              <a:t>  </a:t>
            </a:r>
            <a:r>
              <a:rPr lang="tr-TR" sz="2000" u="sng" spc="-10" noProof="1">
                <a:solidFill>
                  <a:srgbClr val="FF0000"/>
                </a:solidFill>
                <a:latin typeface="Times New Roman" panose="02020603050405020304" pitchFamily="18" charset="0"/>
                <a:cs typeface="Times New Roman" panose="02020603050405020304" pitchFamily="18" charset="0"/>
              </a:rPr>
              <a:t>kavramlardır</a:t>
            </a:r>
            <a:r>
              <a:rPr lang="tr-TR" sz="2000" spc="-10" noProof="1">
                <a:solidFill>
                  <a:srgbClr val="FF0000"/>
                </a:solidFill>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İfade</a:t>
            </a:r>
            <a:r>
              <a:rPr lang="tr-TR" sz="2000" spc="69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alınması,</a:t>
            </a:r>
            <a:r>
              <a:rPr lang="tr-TR" sz="2000" spc="69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iddia</a:t>
            </a:r>
            <a:r>
              <a:rPr lang="tr-TR" sz="2000" spc="695"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edilen</a:t>
            </a:r>
            <a:r>
              <a:rPr lang="tr-TR" sz="2000" spc="695"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konularda</a:t>
            </a:r>
            <a:r>
              <a:rPr lang="tr-TR" sz="2000" spc="229" noProof="1">
                <a:latin typeface="Times New Roman" panose="02020603050405020304" pitchFamily="18" charset="0"/>
                <a:cs typeface="Times New Roman" panose="02020603050405020304" pitchFamily="18" charset="0"/>
              </a:rPr>
              <a:t>   </a:t>
            </a:r>
            <a:r>
              <a:rPr lang="tr-TR" sz="2000" spc="-10" noProof="1">
                <a:latin typeface="Times New Roman" panose="02020603050405020304" pitchFamily="18" charset="0"/>
                <a:cs typeface="Times New Roman" panose="02020603050405020304" pitchFamily="18" charset="0"/>
              </a:rPr>
              <a:t>açıklama </a:t>
            </a:r>
            <a:r>
              <a:rPr lang="tr-TR" sz="2000" noProof="1">
                <a:latin typeface="Times New Roman" panose="02020603050405020304" pitchFamily="18" charset="0"/>
                <a:cs typeface="Times New Roman" panose="02020603050405020304" pitchFamily="18" charset="0"/>
              </a:rPr>
              <a:t>yapılmasını</a:t>
            </a:r>
            <a:r>
              <a:rPr lang="tr-TR" sz="2000" spc="55"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istemek</a:t>
            </a:r>
            <a:r>
              <a:rPr lang="tr-TR" sz="2000" spc="6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niteliğindedir.</a:t>
            </a:r>
            <a:r>
              <a:rPr lang="tr-TR" sz="2000" spc="55"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Alınacak</a:t>
            </a:r>
            <a:r>
              <a:rPr lang="tr-TR" sz="2000" spc="6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ifade</a:t>
            </a:r>
            <a:r>
              <a:rPr lang="tr-TR" sz="2000" spc="60" noProof="1">
                <a:latin typeface="Times New Roman" panose="02020603050405020304" pitchFamily="18" charset="0"/>
                <a:cs typeface="Times New Roman" panose="02020603050405020304" pitchFamily="18" charset="0"/>
              </a:rPr>
              <a:t>  </a:t>
            </a:r>
            <a:r>
              <a:rPr lang="tr-TR" sz="2000" spc="-25" noProof="1">
                <a:latin typeface="Times New Roman" panose="02020603050405020304" pitchFamily="18" charset="0"/>
                <a:cs typeface="Times New Roman" panose="02020603050405020304" pitchFamily="18" charset="0"/>
              </a:rPr>
              <a:t>ile </a:t>
            </a:r>
            <a:r>
              <a:rPr lang="tr-TR" sz="2000" noProof="1">
                <a:latin typeface="Times New Roman" panose="02020603050405020304" pitchFamily="18" charset="0"/>
                <a:cs typeface="Times New Roman" panose="02020603050405020304" pitchFamily="18" charset="0"/>
              </a:rPr>
              <a:t>hakkında</a:t>
            </a:r>
            <a:r>
              <a:rPr lang="tr-TR" sz="2000" spc="58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disiplin</a:t>
            </a:r>
            <a:r>
              <a:rPr lang="tr-TR" sz="2000" spc="59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soruşturması</a:t>
            </a:r>
            <a:r>
              <a:rPr lang="tr-TR" sz="2000" spc="59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yapılan</a:t>
            </a:r>
            <a:r>
              <a:rPr lang="tr-TR" sz="2000" spc="59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memurun</a:t>
            </a:r>
            <a:r>
              <a:rPr lang="tr-TR" sz="2000" spc="620" noProof="1">
                <a:latin typeface="Times New Roman" panose="02020603050405020304" pitchFamily="18" charset="0"/>
                <a:cs typeface="Times New Roman" panose="02020603050405020304" pitchFamily="18" charset="0"/>
              </a:rPr>
              <a:t> </a:t>
            </a:r>
            <a:r>
              <a:rPr lang="tr-TR" sz="2000" spc="-10" noProof="1">
                <a:latin typeface="Times New Roman" panose="02020603050405020304" pitchFamily="18" charset="0"/>
                <a:cs typeface="Times New Roman" panose="02020603050405020304" pitchFamily="18" charset="0"/>
              </a:rPr>
              <a:t>bilgi </a:t>
            </a:r>
            <a:r>
              <a:rPr lang="tr-TR" sz="2000" noProof="1">
                <a:latin typeface="Times New Roman" panose="02020603050405020304" pitchFamily="18" charset="0"/>
                <a:cs typeface="Times New Roman" panose="02020603050405020304" pitchFamily="18" charset="0"/>
              </a:rPr>
              <a:t>ve</a:t>
            </a:r>
            <a:r>
              <a:rPr lang="tr-TR" sz="2000" spc="31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belge</a:t>
            </a:r>
            <a:r>
              <a:rPr lang="tr-TR" sz="2000" spc="315"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sunmasına</a:t>
            </a:r>
            <a:r>
              <a:rPr lang="tr-TR" sz="2000" spc="32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ve</a:t>
            </a:r>
            <a:r>
              <a:rPr lang="tr-TR" sz="2000" spc="31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varsa</a:t>
            </a:r>
            <a:r>
              <a:rPr lang="tr-TR" sz="2000" spc="315"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tanık</a:t>
            </a:r>
            <a:r>
              <a:rPr lang="tr-TR" sz="2000" spc="330" noProof="1">
                <a:latin typeface="Times New Roman" panose="02020603050405020304" pitchFamily="18" charset="0"/>
                <a:cs typeface="Times New Roman" panose="02020603050405020304" pitchFamily="18" charset="0"/>
              </a:rPr>
              <a:t> </a:t>
            </a:r>
            <a:r>
              <a:rPr lang="tr-TR" sz="2000" noProof="1">
                <a:latin typeface="Times New Roman" panose="02020603050405020304" pitchFamily="18" charset="0"/>
                <a:cs typeface="Times New Roman" panose="02020603050405020304" pitchFamily="18" charset="0"/>
              </a:rPr>
              <a:t>göstermesine</a:t>
            </a:r>
            <a:r>
              <a:rPr lang="tr-TR" sz="2000" spc="325" noProof="1">
                <a:latin typeface="Times New Roman" panose="02020603050405020304" pitchFamily="18" charset="0"/>
                <a:cs typeface="Times New Roman" panose="02020603050405020304" pitchFamily="18" charset="0"/>
              </a:rPr>
              <a:t> </a:t>
            </a:r>
            <a:r>
              <a:rPr lang="tr-TR" sz="2000" spc="-10" noProof="1">
                <a:latin typeface="Times New Roman" panose="02020603050405020304" pitchFamily="18" charset="0"/>
                <a:cs typeface="Times New Roman" panose="02020603050405020304" pitchFamily="18" charset="0"/>
              </a:rPr>
              <a:t>imkân </a:t>
            </a:r>
            <a:r>
              <a:rPr lang="tr-TR" sz="2000" noProof="1">
                <a:latin typeface="Times New Roman" panose="02020603050405020304" pitchFamily="18" charset="0"/>
                <a:cs typeface="Times New Roman" panose="02020603050405020304" pitchFamily="18" charset="0"/>
              </a:rPr>
              <a:t>yaratılmış</a:t>
            </a:r>
            <a:r>
              <a:rPr lang="tr-TR" sz="2000" spc="-40" noProof="1">
                <a:latin typeface="Times New Roman" panose="02020603050405020304" pitchFamily="18" charset="0"/>
                <a:cs typeface="Times New Roman" panose="02020603050405020304" pitchFamily="18" charset="0"/>
              </a:rPr>
              <a:t> </a:t>
            </a:r>
            <a:r>
              <a:rPr lang="tr-TR" sz="2000" spc="-10" noProof="1">
                <a:latin typeface="Times New Roman" panose="02020603050405020304" pitchFamily="18" charset="0"/>
                <a:cs typeface="Times New Roman" panose="02020603050405020304" pitchFamily="18" charset="0"/>
              </a:rPr>
              <a:t>olacaktır.</a:t>
            </a:r>
            <a:endParaRPr lang="tr-TR" sz="1900" spc="330" noProof="1">
              <a:solidFill>
                <a:srgbClr val="2CA1BE"/>
              </a:solidFill>
              <a:latin typeface="Segoe UI Symbol"/>
              <a:cs typeface="Times New Roman"/>
            </a:endParaRPr>
          </a:p>
          <a:p>
            <a:pPr marL="12700" marR="7620" algn="just"/>
            <a:r>
              <a:rPr lang="tr-TR" sz="2000" dirty="0">
                <a:solidFill>
                  <a:srgbClr val="2CA1BE"/>
                </a:solidFill>
                <a:latin typeface="Segoe UI Symbol"/>
                <a:cs typeface="Segoe UI Symbol"/>
              </a:rPr>
              <a:t>🞂 </a:t>
            </a:r>
            <a:r>
              <a:rPr lang="tr-TR" sz="2000" noProof="1">
                <a:latin typeface="Times New Roman"/>
                <a:cs typeface="Times New Roman"/>
              </a:rPr>
              <a:t>Hakkında  disiplin  soruşturması  yapılan  memurlar yeminsiz olarak dinlenir.</a:t>
            </a:r>
          </a:p>
          <a:p>
            <a:pPr marL="12700" marR="8255" algn="just"/>
            <a:r>
              <a:rPr lang="tr-TR" sz="2000" noProof="1">
                <a:solidFill>
                  <a:srgbClr val="2CA1BE"/>
                </a:solidFill>
                <a:latin typeface="Segoe UI Symbol"/>
                <a:cs typeface="Segoe UI Symbol"/>
              </a:rPr>
              <a:t>🞂​ </a:t>
            </a:r>
            <a:r>
              <a:rPr lang="tr-TR" sz="2000" noProof="1">
                <a:latin typeface="Times New Roman"/>
                <a:cs typeface="Times New Roman"/>
              </a:rPr>
              <a:t>Hakkında  disiplin  soruşturması  yapılan  memurların ifadeleri yazılı yada sözlü olarak alınabilir.</a:t>
            </a:r>
            <a:endParaRPr lang="tr-TR" sz="2400" noProof="1">
              <a:latin typeface="Times New Roman"/>
              <a:cs typeface="Times New Roman"/>
            </a:endParaRPr>
          </a:p>
          <a:p>
            <a:pPr marL="629920" marR="5715" lvl="1" indent="-343535" algn="just">
              <a:buClr>
                <a:srgbClr val="2CA1BE"/>
              </a:buClr>
              <a:buFont typeface="Wingdings"/>
              <a:buChar char=""/>
              <a:tabLst>
                <a:tab pos="629920" algn="l"/>
              </a:tabLst>
            </a:pPr>
            <a:r>
              <a:rPr lang="tr-TR" b="1" i="1" noProof="1">
                <a:solidFill>
                  <a:srgbClr val="FF0000"/>
                </a:solidFill>
                <a:latin typeface="Times New Roman"/>
                <a:cs typeface="Times New Roman"/>
              </a:rPr>
              <a:t>Yazılı  ifade</a:t>
            </a:r>
            <a:r>
              <a:rPr lang="tr-TR" i="1" noProof="1">
                <a:solidFill>
                  <a:srgbClr val="FF0000"/>
                </a:solidFill>
                <a:latin typeface="Times New Roman"/>
                <a:cs typeface="Times New Roman"/>
              </a:rPr>
              <a:t>,  </a:t>
            </a:r>
            <a:r>
              <a:rPr lang="tr-TR" noProof="1">
                <a:latin typeface="Times New Roman"/>
                <a:cs typeface="Times New Roman"/>
              </a:rPr>
              <a:t>soruşturmacı  tarafından  yazılı  olarak sorulan sorulara yazılı olarak cevap göndermeleridir. Bu yöntem, ifadesine başvurulacak kişilerin, belli bir makam ve mevki sahibi olması ya da başka bir yerde bulunmaları halinde uygulanmaktadır.</a:t>
            </a:r>
          </a:p>
          <a:p>
            <a:pPr marL="628650" marR="5080" lvl="1" indent="-342265" algn="just">
              <a:buClr>
                <a:srgbClr val="2CA1BE"/>
              </a:buClr>
              <a:buFont typeface="Wingdings"/>
              <a:buChar char=""/>
              <a:tabLst>
                <a:tab pos="629920" algn="l"/>
              </a:tabLst>
            </a:pPr>
            <a:r>
              <a:rPr lang="tr-TR" b="1" i="1" noProof="1">
                <a:solidFill>
                  <a:srgbClr val="FF0000"/>
                </a:solidFill>
                <a:latin typeface="Times New Roman"/>
                <a:cs typeface="Times New Roman"/>
              </a:rPr>
              <a:t>Sözlü ifade</a:t>
            </a:r>
            <a:r>
              <a:rPr lang="tr-TR" i="1" noProof="1">
                <a:solidFill>
                  <a:srgbClr val="FF0000"/>
                </a:solidFill>
                <a:latin typeface="Times New Roman"/>
                <a:cs typeface="Times New Roman"/>
              </a:rPr>
              <a:t>, </a:t>
            </a:r>
            <a:r>
              <a:rPr lang="tr-TR" noProof="1">
                <a:latin typeface="Times New Roman"/>
                <a:cs typeface="Times New Roman"/>
              </a:rPr>
              <a:t>soruşturmacı ile ifadesi alınan kişi yüzyüzedir. Soruşturmacı tarafından sorular yöneltilir ve ilgilinin  söyledikleri  bir  yeminli  katip  tarafından tutanağa geçirilir.</a:t>
            </a:r>
          </a:p>
        </p:txBody>
      </p:sp>
      <p:sp>
        <p:nvSpPr>
          <p:cNvPr id="5" name="Slayt Numarası Yer Tutucusu 4">
            <a:extLst>
              <a:ext uri="{FF2B5EF4-FFF2-40B4-BE49-F238E27FC236}">
                <a16:creationId xmlns:a16="http://schemas.microsoft.com/office/drawing/2014/main" id="{39B24FFC-48E7-44C5-A5E4-849229323F7F}"/>
              </a:ext>
            </a:extLst>
          </p:cNvPr>
          <p:cNvSpPr>
            <a:spLocks noGrp="1"/>
          </p:cNvSpPr>
          <p:nvPr>
            <p:ph type="sldNum" sz="quarter" idx="7"/>
          </p:nvPr>
        </p:nvSpPr>
        <p:spPr>
          <a:xfrm>
            <a:off x="8610601" y="6573513"/>
            <a:ext cx="363600" cy="132087"/>
          </a:xfrm>
        </p:spPr>
        <p:txBody>
          <a:bodyPr/>
          <a:lstStyle/>
          <a:p>
            <a:pPr marL="107950">
              <a:lnSpc>
                <a:spcPct val="100000"/>
              </a:lnSpc>
            </a:pPr>
            <a:fld id="{81D60167-4931-47E6-BA6A-407CBD079E47}" type="slidenum">
              <a:rPr lang="tr-TR" spc="-50" smtClean="0"/>
              <a:t>34</a:t>
            </a:fld>
            <a:endParaRPr lang="tr-TR" spc="-50" dirty="0"/>
          </a:p>
        </p:txBody>
      </p:sp>
      <p:sp>
        <p:nvSpPr>
          <p:cNvPr id="6" name="Metin kutusu 5"/>
          <p:cNvSpPr txBox="1"/>
          <p:nvPr/>
        </p:nvSpPr>
        <p:spPr>
          <a:xfrm>
            <a:off x="1828800" y="252843"/>
            <a:ext cx="54864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SAVUNMA HAKKI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540345"/>
          </a:xfrm>
          <a:prstGeom prst="rect">
            <a:avLst/>
          </a:prstGeom>
        </p:spPr>
        <p:txBody>
          <a:bodyPr vert="horz" wrap="square" lIns="0" tIns="76835" rIns="0" bIns="0" rtlCol="0">
            <a:spAutoFit/>
          </a:bodyPr>
          <a:lstStyle/>
          <a:p>
            <a:pPr marL="12700" marR="7620" algn="just"/>
            <a:r>
              <a:rPr sz="2000" dirty="0">
                <a:solidFill>
                  <a:srgbClr val="2CA1BE"/>
                </a:solidFill>
                <a:latin typeface="Segoe UI Symbol"/>
                <a:cs typeface="Segoe UI Symbol"/>
              </a:rPr>
              <a:t>🞂​</a:t>
            </a:r>
            <a:r>
              <a:rPr lang="tr-TR" sz="2000" spc="330" dirty="0">
                <a:solidFill>
                  <a:srgbClr val="2CA1BE"/>
                </a:solidFill>
                <a:latin typeface="Segoe UI Symbol"/>
                <a:cs typeface="Segoe UI Symbol"/>
              </a:rPr>
              <a:t> </a:t>
            </a:r>
            <a:r>
              <a:rPr lang="tr-TR" sz="2000" b="1" u="sng" noProof="1">
                <a:solidFill>
                  <a:srgbClr val="FF0000"/>
                </a:solidFill>
                <a:latin typeface="+mn-lt"/>
                <a:cs typeface="Times New Roman" panose="02020603050405020304" pitchFamily="18" charset="0"/>
              </a:rPr>
              <a:t>İfade</a:t>
            </a:r>
            <a:r>
              <a:rPr lang="tr-TR" sz="2000" b="1" u="sng" spc="10" noProof="1">
                <a:solidFill>
                  <a:srgbClr val="FF0000"/>
                </a:solidFill>
                <a:latin typeface="+mn-lt"/>
                <a:cs typeface="Times New Roman" panose="02020603050405020304" pitchFamily="18" charset="0"/>
              </a:rPr>
              <a:t>  </a:t>
            </a:r>
            <a:r>
              <a:rPr lang="tr-TR" sz="2000" b="1" u="sng" noProof="1">
                <a:solidFill>
                  <a:srgbClr val="FF0000"/>
                </a:solidFill>
                <a:latin typeface="+mn-lt"/>
                <a:cs typeface="Times New Roman" panose="02020603050405020304" pitchFamily="18" charset="0"/>
              </a:rPr>
              <a:t>almak</a:t>
            </a:r>
            <a:r>
              <a:rPr lang="tr-TR" sz="2000" b="1" u="sng" spc="5" noProof="1">
                <a:solidFill>
                  <a:srgbClr val="FF0000"/>
                </a:solidFill>
                <a:latin typeface="+mn-lt"/>
                <a:cs typeface="Times New Roman" panose="02020603050405020304" pitchFamily="18" charset="0"/>
              </a:rPr>
              <a:t>  </a:t>
            </a:r>
            <a:r>
              <a:rPr lang="tr-TR" sz="2000" b="1" u="sng" noProof="1">
                <a:solidFill>
                  <a:srgbClr val="FF0000"/>
                </a:solidFill>
                <a:latin typeface="+mn-lt"/>
                <a:cs typeface="Times New Roman" panose="02020603050405020304" pitchFamily="18" charset="0"/>
              </a:rPr>
              <a:t>ile</a:t>
            </a:r>
            <a:r>
              <a:rPr lang="tr-TR" sz="2000" b="1" u="sng" spc="10" noProof="1">
                <a:solidFill>
                  <a:srgbClr val="FF0000"/>
                </a:solidFill>
                <a:latin typeface="+mn-lt"/>
                <a:cs typeface="Times New Roman" panose="02020603050405020304" pitchFamily="18" charset="0"/>
              </a:rPr>
              <a:t>  </a:t>
            </a:r>
            <a:r>
              <a:rPr lang="tr-TR" sz="2000" b="1" u="sng" noProof="1">
                <a:solidFill>
                  <a:srgbClr val="FF0000"/>
                </a:solidFill>
                <a:latin typeface="+mn-lt"/>
                <a:cs typeface="Times New Roman" panose="02020603050405020304" pitchFamily="18" charset="0"/>
              </a:rPr>
              <a:t>savunma</a:t>
            </a:r>
            <a:r>
              <a:rPr lang="tr-TR" sz="2000" b="1" u="sng" spc="5" noProof="1">
                <a:solidFill>
                  <a:srgbClr val="FF0000"/>
                </a:solidFill>
                <a:latin typeface="+mn-lt"/>
                <a:cs typeface="Times New Roman" panose="02020603050405020304" pitchFamily="18" charset="0"/>
              </a:rPr>
              <a:t>  </a:t>
            </a:r>
            <a:r>
              <a:rPr lang="tr-TR" sz="2000" b="1" u="sng" noProof="1">
                <a:solidFill>
                  <a:srgbClr val="FF0000"/>
                </a:solidFill>
                <a:latin typeface="+mn-lt"/>
                <a:cs typeface="Times New Roman" panose="02020603050405020304" pitchFamily="18" charset="0"/>
              </a:rPr>
              <a:t>istemek</a:t>
            </a:r>
            <a:r>
              <a:rPr lang="tr-TR" sz="2000" b="1" u="sng" spc="15" noProof="1">
                <a:solidFill>
                  <a:srgbClr val="FF0000"/>
                </a:solidFill>
                <a:latin typeface="+mn-lt"/>
                <a:cs typeface="Times New Roman" panose="02020603050405020304" pitchFamily="18" charset="0"/>
              </a:rPr>
              <a:t>  </a:t>
            </a:r>
            <a:r>
              <a:rPr lang="tr-TR" sz="2000" b="1" u="sng" noProof="1">
                <a:solidFill>
                  <a:srgbClr val="FF0000"/>
                </a:solidFill>
                <a:latin typeface="+mn-lt"/>
                <a:cs typeface="Times New Roman" panose="02020603050405020304" pitchFamily="18" charset="0"/>
              </a:rPr>
              <a:t>farklı</a:t>
            </a:r>
            <a:r>
              <a:rPr lang="tr-TR" sz="2000" b="1" u="sng" spc="10" noProof="1">
                <a:solidFill>
                  <a:srgbClr val="FF0000"/>
                </a:solidFill>
                <a:latin typeface="+mn-lt"/>
                <a:cs typeface="Times New Roman" panose="02020603050405020304" pitchFamily="18" charset="0"/>
              </a:rPr>
              <a:t>  </a:t>
            </a:r>
            <a:r>
              <a:rPr lang="tr-TR" sz="2000" b="1" u="sng" spc="-10" noProof="1">
                <a:solidFill>
                  <a:srgbClr val="FF0000"/>
                </a:solidFill>
                <a:latin typeface="+mn-lt"/>
                <a:cs typeface="Times New Roman" panose="02020603050405020304" pitchFamily="18" charset="0"/>
              </a:rPr>
              <a:t>kavramlardır</a:t>
            </a:r>
            <a:r>
              <a:rPr lang="tr-TR" sz="2000" b="1" spc="-10" noProof="1">
                <a:solidFill>
                  <a:srgbClr val="FF0000"/>
                </a:solidFill>
                <a:latin typeface="+mn-lt"/>
                <a:cs typeface="Times New Roman" panose="02020603050405020304" pitchFamily="18" charset="0"/>
              </a:rPr>
              <a:t>.</a:t>
            </a:r>
            <a:r>
              <a:rPr lang="tr-TR" sz="2000" spc="-10" noProof="1">
                <a:solidFill>
                  <a:srgbClr val="FF0000"/>
                </a:solidFill>
                <a:latin typeface="+mn-lt"/>
                <a:cs typeface="Times New Roman" panose="02020603050405020304" pitchFamily="18" charset="0"/>
              </a:rPr>
              <a:t> </a:t>
            </a:r>
          </a:p>
          <a:p>
            <a:pPr marL="12700" marR="7620" algn="just"/>
            <a:endParaRPr lang="tr-TR" sz="2000" spc="330" noProof="1">
              <a:solidFill>
                <a:srgbClr val="2CA1BE"/>
              </a:solidFill>
              <a:latin typeface="+mn-lt"/>
              <a:cs typeface="Times New Roman"/>
            </a:endParaRPr>
          </a:p>
          <a:p>
            <a:pPr marL="12700" marR="7620" algn="just"/>
            <a:r>
              <a:rPr lang="tr-TR" sz="2000" dirty="0">
                <a:solidFill>
                  <a:srgbClr val="2CA1BE"/>
                </a:solidFill>
                <a:latin typeface="Segoe UI Symbol"/>
                <a:cs typeface="Segoe UI Symbol"/>
              </a:rPr>
              <a:t>🞂 </a:t>
            </a:r>
            <a:r>
              <a:rPr lang="tr-TR" sz="2000" dirty="0">
                <a:solidFill>
                  <a:schemeClr val="tx1"/>
                </a:solidFill>
                <a:latin typeface="+mn-lt"/>
                <a:cs typeface="Times New Roman"/>
              </a:rPr>
              <a:t>Memura savunma hakkı tanınmadan disiplin cezası verilemez</a:t>
            </a:r>
            <a:r>
              <a:rPr lang="tr-TR" sz="2000" dirty="0">
                <a:latin typeface="+mn-lt"/>
                <a:cs typeface="Times New Roman"/>
              </a:rPr>
              <a:t>. </a:t>
            </a:r>
            <a:r>
              <a:rPr lang="tr-TR" sz="2000" b="1" u="sng" dirty="0">
                <a:solidFill>
                  <a:srgbClr val="FF0000"/>
                </a:solidFill>
                <a:latin typeface="+mn-lt"/>
                <a:cs typeface="Times New Roman"/>
              </a:rPr>
              <a:t>Savunma, soruşturma sürecinin son aşamasında disiplin amiri tarafından istenir. </a:t>
            </a:r>
          </a:p>
          <a:p>
            <a:pPr marL="12700" marR="7620" algn="just"/>
            <a:endParaRPr lang="tr-TR" sz="2000" b="1" u="sng" dirty="0">
              <a:solidFill>
                <a:srgbClr val="FF0000"/>
              </a:solidFill>
              <a:latin typeface="+mn-lt"/>
              <a:cs typeface="Times New Roman"/>
            </a:endParaRPr>
          </a:p>
          <a:p>
            <a:pPr marL="12700" marR="7620" algn="just"/>
            <a:r>
              <a:rPr lang="tr-TR" sz="2000" dirty="0">
                <a:solidFill>
                  <a:srgbClr val="2CA1BE"/>
                </a:solidFill>
                <a:latin typeface="Segoe UI Symbol"/>
                <a:cs typeface="Segoe UI Symbol"/>
              </a:rPr>
              <a:t>🞂 </a:t>
            </a:r>
            <a:r>
              <a:rPr lang="tr-TR" sz="2000" u="sng" spc="-10" dirty="0">
                <a:solidFill>
                  <a:schemeClr val="tx1"/>
                </a:solidFill>
                <a:latin typeface="+mn-lt"/>
                <a:cs typeface="Times New Roman"/>
              </a:rPr>
              <a:t>Muhakkik</a:t>
            </a:r>
            <a:r>
              <a:rPr lang="tr-TR" sz="2000" spc="-10" dirty="0">
                <a:solidFill>
                  <a:schemeClr val="tx1"/>
                </a:solidFill>
                <a:latin typeface="+mn-lt"/>
                <a:cs typeface="Times New Roman"/>
              </a:rPr>
              <a:t>, </a:t>
            </a:r>
            <a:r>
              <a:rPr lang="tr-TR" sz="2000" b="1" u="sng" spc="-10" dirty="0">
                <a:solidFill>
                  <a:srgbClr val="FF0000"/>
                </a:solidFill>
                <a:latin typeface="+mn-lt"/>
                <a:cs typeface="Times New Roman"/>
              </a:rPr>
              <a:t>savunma isteme ve disiplin cezası verme yetkisi hariç </a:t>
            </a:r>
            <a:r>
              <a:rPr lang="tr-TR" sz="2000" spc="-10" dirty="0">
                <a:solidFill>
                  <a:schemeClr val="tx1"/>
                </a:solidFill>
                <a:latin typeface="+mn-lt"/>
                <a:cs typeface="Times New Roman"/>
              </a:rPr>
              <a:t>olmak üzere soruşturma konusuyla sınırlı olarak kendisini görevlendiren </a:t>
            </a:r>
            <a:r>
              <a:rPr lang="tr-TR" sz="2000" spc="-10" dirty="0">
                <a:solidFill>
                  <a:srgbClr val="FF0000"/>
                </a:solidFill>
                <a:latin typeface="+mn-lt"/>
                <a:cs typeface="Times New Roman"/>
              </a:rPr>
              <a:t>disiplin amirinin bütün yetkilerini haizdir.</a:t>
            </a:r>
          </a:p>
          <a:p>
            <a:pPr marL="12700" marR="7620" algn="just"/>
            <a:endParaRPr lang="tr-TR" sz="2400" b="1" u="sng" spc="-10" dirty="0">
              <a:solidFill>
                <a:srgbClr val="FF0000"/>
              </a:solidFill>
              <a:latin typeface="+mn-lt"/>
              <a:cs typeface="Times New Roman"/>
            </a:endParaRPr>
          </a:p>
          <a:p>
            <a:pPr marL="12700" marR="7620" algn="just"/>
            <a:r>
              <a:rPr lang="tr-TR" sz="2000" i="1" spc="-10" dirty="0">
                <a:solidFill>
                  <a:schemeClr val="tx1"/>
                </a:solidFill>
                <a:latin typeface="Calibri (Gövde)"/>
                <a:cs typeface="Times New Roman"/>
              </a:rPr>
              <a:t>Mülga olan </a:t>
            </a:r>
            <a:r>
              <a:rPr lang="tr-TR" sz="2000" i="1" dirty="0">
                <a:solidFill>
                  <a:schemeClr val="tx1"/>
                </a:solidFill>
                <a:latin typeface="Calibri (Gövde)"/>
              </a:rPr>
              <a:t>Disiplin Kurulları ve Disiplin Amirleri Hakkında Yönetmeliği’nde bu hususlara ilişkin hüküm bulunmamaktaydı. Yeni, Devlet Memurları Disiplin Yönetmeliği’nde bu durum netleştirilmiştir. Müfettiş ile muhakkik arasında bir bakıma yetki yönünden farklılık getirilmiştir. </a:t>
            </a:r>
            <a:endParaRPr lang="tr-TR" sz="2000" i="1" dirty="0">
              <a:solidFill>
                <a:schemeClr val="tx1"/>
              </a:solidFill>
              <a:latin typeface="Calibri (Gövde)"/>
              <a:cs typeface="Times New Roman"/>
            </a:endParaRPr>
          </a:p>
          <a:p>
            <a:pPr marL="12700" marR="7620" algn="just"/>
            <a:endParaRPr lang="tr-TR" noProof="1">
              <a:latin typeface="Times New Roman"/>
              <a:cs typeface="Times New Roman"/>
            </a:endParaRPr>
          </a:p>
        </p:txBody>
      </p:sp>
      <p:sp>
        <p:nvSpPr>
          <p:cNvPr id="5" name="Slayt Numarası Yer Tutucusu 4">
            <a:extLst>
              <a:ext uri="{FF2B5EF4-FFF2-40B4-BE49-F238E27FC236}">
                <a16:creationId xmlns:a16="http://schemas.microsoft.com/office/drawing/2014/main" id="{39B24FFC-48E7-44C5-A5E4-849229323F7F}"/>
              </a:ext>
            </a:extLst>
          </p:cNvPr>
          <p:cNvSpPr>
            <a:spLocks noGrp="1"/>
          </p:cNvSpPr>
          <p:nvPr>
            <p:ph type="sldNum" sz="quarter" idx="7"/>
          </p:nvPr>
        </p:nvSpPr>
        <p:spPr>
          <a:xfrm>
            <a:off x="8610601" y="6573513"/>
            <a:ext cx="363600" cy="132087"/>
          </a:xfrm>
        </p:spPr>
        <p:txBody>
          <a:bodyPr/>
          <a:lstStyle/>
          <a:p>
            <a:pPr marL="107950">
              <a:lnSpc>
                <a:spcPct val="100000"/>
              </a:lnSpc>
            </a:pPr>
            <a:fld id="{81D60167-4931-47E6-BA6A-407CBD079E47}" type="slidenum">
              <a:rPr lang="tr-TR" spc="-50" smtClean="0"/>
              <a:t>35</a:t>
            </a:fld>
            <a:endParaRPr lang="tr-TR" spc="-50" dirty="0"/>
          </a:p>
        </p:txBody>
      </p:sp>
      <p:sp>
        <p:nvSpPr>
          <p:cNvPr id="6" name="Metin kutusu 5"/>
          <p:cNvSpPr txBox="1"/>
          <p:nvPr/>
        </p:nvSpPr>
        <p:spPr>
          <a:xfrm>
            <a:off x="1828800" y="252843"/>
            <a:ext cx="54864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DİKKAT - DİKKAT</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extLst>
      <p:ext uri="{BB962C8B-B14F-4D97-AF65-F5344CB8AC3E}">
        <p14:creationId xmlns:p14="http://schemas.microsoft.com/office/powerpoint/2010/main" val="1899672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121015" cy="4805803"/>
          </a:xfrm>
          <a:prstGeom prst="rect">
            <a:avLst/>
          </a:prstGeom>
        </p:spPr>
        <p:txBody>
          <a:bodyPr vert="horz" wrap="square" lIns="0" tIns="12065" rIns="0" bIns="0" rtlCol="0">
            <a:spAutoFit/>
          </a:bodyPr>
          <a:lstStyle/>
          <a:p>
            <a:pPr marL="12700" algn="just">
              <a:lnSpc>
                <a:spcPct val="100000"/>
              </a:lnSpc>
              <a:spcBef>
                <a:spcPts val="95"/>
              </a:spcBef>
              <a:tabLst>
                <a:tab pos="461645" algn="l"/>
              </a:tabLst>
            </a:pPr>
            <a:r>
              <a:rPr sz="1900" spc="-50" dirty="0">
                <a:solidFill>
                  <a:srgbClr val="2CA1BE"/>
                </a:solidFill>
                <a:latin typeface="Segoe UI Symbol"/>
                <a:cs typeface="Segoe UI Symbol"/>
              </a:rPr>
              <a:t>🞂</a:t>
            </a:r>
            <a:r>
              <a:rPr sz="1900" dirty="0">
                <a:solidFill>
                  <a:srgbClr val="2CA1BE"/>
                </a:solidFill>
                <a:latin typeface="Segoe UI Symbol"/>
                <a:cs typeface="Segoe UI Symbol"/>
              </a:rPr>
              <a:t>​	</a:t>
            </a:r>
            <a:r>
              <a:rPr sz="2800" dirty="0">
                <a:solidFill>
                  <a:srgbClr val="FF0000"/>
                </a:solidFill>
                <a:latin typeface="Times New Roman"/>
                <a:cs typeface="Times New Roman"/>
              </a:rPr>
              <a:t>Savunma</a:t>
            </a:r>
            <a:r>
              <a:rPr sz="2800" spc="-65" dirty="0">
                <a:solidFill>
                  <a:srgbClr val="FF0000"/>
                </a:solidFill>
                <a:latin typeface="Times New Roman"/>
                <a:cs typeface="Times New Roman"/>
              </a:rPr>
              <a:t> </a:t>
            </a:r>
            <a:r>
              <a:rPr sz="2800" dirty="0">
                <a:solidFill>
                  <a:srgbClr val="FF0000"/>
                </a:solidFill>
                <a:latin typeface="Times New Roman"/>
                <a:cs typeface="Times New Roman"/>
              </a:rPr>
              <a:t>istem</a:t>
            </a:r>
            <a:r>
              <a:rPr sz="2800" spc="-90" dirty="0">
                <a:solidFill>
                  <a:srgbClr val="FF0000"/>
                </a:solidFill>
                <a:latin typeface="Times New Roman"/>
                <a:cs typeface="Times New Roman"/>
              </a:rPr>
              <a:t> </a:t>
            </a:r>
            <a:r>
              <a:rPr sz="2800" spc="-10" dirty="0" err="1">
                <a:solidFill>
                  <a:srgbClr val="FF0000"/>
                </a:solidFill>
                <a:latin typeface="Times New Roman"/>
                <a:cs typeface="Times New Roman"/>
              </a:rPr>
              <a:t>yazısında</a:t>
            </a:r>
            <a:r>
              <a:rPr sz="2800" spc="-10" dirty="0">
                <a:solidFill>
                  <a:srgbClr val="FF0000"/>
                </a:solidFill>
                <a:latin typeface="Times New Roman"/>
                <a:cs typeface="Times New Roman"/>
              </a:rPr>
              <a:t>;</a:t>
            </a:r>
            <a:r>
              <a:rPr lang="tr-TR" sz="2800" spc="-10" dirty="0">
                <a:solidFill>
                  <a:srgbClr val="FF0000"/>
                </a:solidFill>
                <a:latin typeface="Times New Roman"/>
                <a:cs typeface="Times New Roman"/>
              </a:rPr>
              <a:t> </a:t>
            </a:r>
            <a:r>
              <a:rPr lang="tr-TR" sz="2000" b="1" i="1" spc="-10" dirty="0">
                <a:latin typeface="Times New Roman"/>
                <a:cs typeface="Times New Roman"/>
              </a:rPr>
              <a:t>(Devlet Memurları Disiplin Yönetmeliğinin 30. maddesinde belirtildiği üzere)</a:t>
            </a:r>
          </a:p>
          <a:p>
            <a:pPr marL="12700" algn="just">
              <a:lnSpc>
                <a:spcPct val="100000"/>
              </a:lnSpc>
              <a:spcBef>
                <a:spcPts val="95"/>
              </a:spcBef>
              <a:tabLst>
                <a:tab pos="461645" algn="l"/>
              </a:tabLst>
            </a:pPr>
            <a:endParaRPr lang="tr-TR" sz="2000" b="1" i="1" spc="-10" dirty="0">
              <a:latin typeface="Times New Roman"/>
              <a:cs typeface="Times New Roman"/>
            </a:endParaRPr>
          </a:p>
          <a:p>
            <a:pPr marL="355600" indent="-342900" algn="just">
              <a:lnSpc>
                <a:spcPct val="100000"/>
              </a:lnSpc>
              <a:spcBef>
                <a:spcPts val="95"/>
              </a:spcBef>
              <a:buFont typeface="Arial" panose="020B0604020202020204" pitchFamily="34" charset="0"/>
              <a:buChar char="•"/>
              <a:tabLst>
                <a:tab pos="461645" algn="l"/>
              </a:tabLst>
            </a:pPr>
            <a:r>
              <a:rPr lang="tr-TR" sz="2200" i="1" spc="-10" dirty="0">
                <a:solidFill>
                  <a:schemeClr val="tx1"/>
                </a:solidFill>
                <a:latin typeface="Times New Roman" panose="02020603050405020304" pitchFamily="18" charset="0"/>
                <a:cs typeface="Times New Roman" panose="02020603050405020304" pitchFamily="18" charset="0"/>
              </a:rPr>
              <a:t>Memur hakkındaki iddialar,</a:t>
            </a:r>
          </a:p>
          <a:p>
            <a:pPr marL="355600" indent="-342900" algn="just">
              <a:lnSpc>
                <a:spcPct val="100000"/>
              </a:lnSpc>
              <a:spcBef>
                <a:spcPts val="95"/>
              </a:spcBef>
              <a:buFont typeface="Arial" panose="020B0604020202020204" pitchFamily="34" charset="0"/>
              <a:buChar char="•"/>
              <a:tabLst>
                <a:tab pos="461645" algn="l"/>
              </a:tabLst>
            </a:pPr>
            <a:r>
              <a:rPr lang="tr-TR" sz="2200" i="1" spc="-10" dirty="0">
                <a:solidFill>
                  <a:schemeClr val="tx1"/>
                </a:solidFill>
                <a:latin typeface="Times New Roman" panose="02020603050405020304" pitchFamily="18" charset="0"/>
                <a:cs typeface="Times New Roman" panose="02020603050405020304" pitchFamily="18" charset="0"/>
              </a:rPr>
              <a:t>Bu iddiaların dayandığı </a:t>
            </a:r>
            <a:r>
              <a:rPr lang="tr-TR" sz="2200" i="1" spc="-10" dirty="0" err="1">
                <a:solidFill>
                  <a:schemeClr val="tx1"/>
                </a:solidFill>
                <a:latin typeface="Times New Roman" panose="02020603050405020304" pitchFamily="18" charset="0"/>
                <a:cs typeface="Times New Roman" panose="02020603050405020304" pitchFamily="18" charset="0"/>
              </a:rPr>
              <a:t>delilller</a:t>
            </a:r>
            <a:r>
              <a:rPr lang="tr-TR" sz="2200" i="1" spc="-10" dirty="0">
                <a:solidFill>
                  <a:schemeClr val="tx1"/>
                </a:solidFill>
                <a:latin typeface="Times New Roman" panose="02020603050405020304" pitchFamily="18" charset="0"/>
                <a:cs typeface="Times New Roman" panose="02020603050405020304" pitchFamily="18" charset="0"/>
              </a:rPr>
              <a:t>,</a:t>
            </a:r>
          </a:p>
          <a:p>
            <a:pPr marL="355600" indent="-342900" algn="just">
              <a:lnSpc>
                <a:spcPct val="100000"/>
              </a:lnSpc>
              <a:spcBef>
                <a:spcPts val="95"/>
              </a:spcBef>
              <a:buFont typeface="Arial" panose="020B0604020202020204" pitchFamily="34" charset="0"/>
              <a:buChar char="•"/>
              <a:tabLst>
                <a:tab pos="461645" algn="l"/>
              </a:tabLst>
            </a:pPr>
            <a:r>
              <a:rPr lang="tr-TR" sz="2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İsnat edilen fiil veya hâllerin hukuki nitelendirmesi,</a:t>
            </a:r>
          </a:p>
          <a:p>
            <a:pPr marL="355600" indent="-342900" algn="just">
              <a:lnSpc>
                <a:spcPct val="100000"/>
              </a:lnSpc>
              <a:spcBef>
                <a:spcPts val="95"/>
              </a:spcBef>
              <a:buFont typeface="Arial" panose="020B0604020202020204" pitchFamily="34" charset="0"/>
              <a:buChar char="•"/>
              <a:tabLst>
                <a:tab pos="461645" algn="l"/>
              </a:tabLst>
            </a:pPr>
            <a:r>
              <a:rPr lang="tr-TR" sz="2200" i="1" dirty="0">
                <a:solidFill>
                  <a:schemeClr val="tx1"/>
                </a:solidFill>
                <a:latin typeface="Times New Roman" panose="02020603050405020304" pitchFamily="18" charset="0"/>
                <a:cs typeface="Times New Roman" panose="02020603050405020304" pitchFamily="18" charset="0"/>
              </a:rPr>
              <a:t>657 sayılı Kanunun 125 inci maddesinde sayılan fiil veya hâllerden hangisinin kapsamına girdiği bent ve alt bent belirtilir.</a:t>
            </a:r>
          </a:p>
          <a:p>
            <a:pPr marL="355600" indent="-342900" algn="just">
              <a:lnSpc>
                <a:spcPct val="100000"/>
              </a:lnSpc>
              <a:spcBef>
                <a:spcPts val="95"/>
              </a:spcBef>
              <a:buFont typeface="Arial" panose="020B0604020202020204" pitchFamily="34" charset="0"/>
              <a:buChar char="•"/>
              <a:tabLst>
                <a:tab pos="461645" algn="l"/>
              </a:tabLst>
            </a:pPr>
            <a:r>
              <a:rPr lang="tr-TR" sz="2200" i="1" dirty="0">
                <a:solidFill>
                  <a:schemeClr val="tx1"/>
                </a:solidFill>
                <a:latin typeface="Times New Roman" panose="02020603050405020304" pitchFamily="18" charset="0"/>
                <a:cs typeface="Times New Roman" panose="02020603050405020304" pitchFamily="18" charset="0"/>
              </a:rPr>
              <a:t>Ayrıca; </a:t>
            </a:r>
            <a:r>
              <a:rPr sz="2200" i="1" dirty="0">
                <a:solidFill>
                  <a:schemeClr val="tx1"/>
                </a:solidFill>
                <a:latin typeface="Times New Roman" panose="02020603050405020304" pitchFamily="18" charset="0"/>
                <a:cs typeface="Times New Roman" panose="02020603050405020304" pitchFamily="18" charset="0"/>
              </a:rPr>
              <a:t>7</a:t>
            </a:r>
            <a:r>
              <a:rPr sz="2200" i="1" spc="130" dirty="0">
                <a:solidFill>
                  <a:schemeClr val="tx1"/>
                </a:solidFill>
                <a:latin typeface="Times New Roman" panose="02020603050405020304" pitchFamily="18" charset="0"/>
                <a:cs typeface="Times New Roman" panose="02020603050405020304" pitchFamily="18" charset="0"/>
              </a:rPr>
              <a:t> </a:t>
            </a:r>
            <a:r>
              <a:rPr sz="2200" i="1" spc="-10" dirty="0">
                <a:solidFill>
                  <a:schemeClr val="tx1"/>
                </a:solidFill>
                <a:latin typeface="Times New Roman" panose="02020603050405020304" pitchFamily="18" charset="0"/>
                <a:cs typeface="Times New Roman" panose="02020603050405020304" pitchFamily="18" charset="0"/>
              </a:rPr>
              <a:t>(Yedi)</a:t>
            </a:r>
            <a:r>
              <a:rPr sz="2200" i="1" spc="135" dirty="0">
                <a:solidFill>
                  <a:schemeClr val="tx1"/>
                </a:solidFill>
                <a:latin typeface="Times New Roman" panose="02020603050405020304" pitchFamily="18" charset="0"/>
                <a:cs typeface="Times New Roman" panose="02020603050405020304" pitchFamily="18" charset="0"/>
              </a:rPr>
              <a:t> </a:t>
            </a:r>
            <a:r>
              <a:rPr sz="2200" i="1" dirty="0">
                <a:solidFill>
                  <a:schemeClr val="tx1"/>
                </a:solidFill>
                <a:latin typeface="Times New Roman" panose="02020603050405020304" pitchFamily="18" charset="0"/>
                <a:cs typeface="Times New Roman" panose="02020603050405020304" pitchFamily="18" charset="0"/>
              </a:rPr>
              <a:t>günden</a:t>
            </a:r>
            <a:r>
              <a:rPr sz="2200" i="1" spc="130" dirty="0">
                <a:solidFill>
                  <a:schemeClr val="tx1"/>
                </a:solidFill>
                <a:latin typeface="Times New Roman" panose="02020603050405020304" pitchFamily="18" charset="0"/>
                <a:cs typeface="Times New Roman" panose="02020603050405020304" pitchFamily="18" charset="0"/>
              </a:rPr>
              <a:t> </a:t>
            </a:r>
            <a:r>
              <a:rPr sz="2200" i="1" dirty="0">
                <a:solidFill>
                  <a:schemeClr val="tx1"/>
                </a:solidFill>
                <a:latin typeface="Times New Roman" panose="02020603050405020304" pitchFamily="18" charset="0"/>
                <a:cs typeface="Times New Roman" panose="02020603050405020304" pitchFamily="18" charset="0"/>
              </a:rPr>
              <a:t>az</a:t>
            </a:r>
            <a:r>
              <a:rPr sz="2200" i="1" spc="114" dirty="0">
                <a:solidFill>
                  <a:schemeClr val="tx1"/>
                </a:solidFill>
                <a:latin typeface="Times New Roman" panose="02020603050405020304" pitchFamily="18" charset="0"/>
                <a:cs typeface="Times New Roman" panose="02020603050405020304" pitchFamily="18" charset="0"/>
              </a:rPr>
              <a:t> </a:t>
            </a:r>
            <a:r>
              <a:rPr sz="2200" i="1" dirty="0">
                <a:solidFill>
                  <a:schemeClr val="tx1"/>
                </a:solidFill>
                <a:latin typeface="Times New Roman" panose="02020603050405020304" pitchFamily="18" charset="0"/>
                <a:cs typeface="Times New Roman" panose="02020603050405020304" pitchFamily="18" charset="0"/>
              </a:rPr>
              <a:t>olmamak</a:t>
            </a:r>
            <a:r>
              <a:rPr sz="2200" i="1" spc="145" dirty="0">
                <a:solidFill>
                  <a:schemeClr val="tx1"/>
                </a:solidFill>
                <a:latin typeface="Times New Roman" panose="02020603050405020304" pitchFamily="18" charset="0"/>
                <a:cs typeface="Times New Roman" panose="02020603050405020304" pitchFamily="18" charset="0"/>
              </a:rPr>
              <a:t> </a:t>
            </a:r>
            <a:r>
              <a:rPr sz="2200" i="1" dirty="0">
                <a:solidFill>
                  <a:schemeClr val="tx1"/>
                </a:solidFill>
                <a:latin typeface="Times New Roman" panose="02020603050405020304" pitchFamily="18" charset="0"/>
                <a:cs typeface="Times New Roman" panose="02020603050405020304" pitchFamily="18" charset="0"/>
              </a:rPr>
              <a:t>üzere</a:t>
            </a:r>
            <a:r>
              <a:rPr sz="2200" i="1" spc="120" dirty="0">
                <a:solidFill>
                  <a:schemeClr val="tx1"/>
                </a:solidFill>
                <a:latin typeface="Times New Roman" panose="02020603050405020304" pitchFamily="18" charset="0"/>
                <a:cs typeface="Times New Roman" panose="02020603050405020304" pitchFamily="18" charset="0"/>
              </a:rPr>
              <a:t> </a:t>
            </a:r>
            <a:r>
              <a:rPr sz="2200" i="1" dirty="0">
                <a:solidFill>
                  <a:schemeClr val="tx1"/>
                </a:solidFill>
                <a:latin typeface="Times New Roman" panose="02020603050405020304" pitchFamily="18" charset="0"/>
                <a:cs typeface="Times New Roman" panose="02020603050405020304" pitchFamily="18" charset="0"/>
              </a:rPr>
              <a:t>makul</a:t>
            </a:r>
            <a:r>
              <a:rPr sz="2200" i="1" spc="130" dirty="0">
                <a:solidFill>
                  <a:schemeClr val="tx1"/>
                </a:solidFill>
                <a:latin typeface="Times New Roman" panose="02020603050405020304" pitchFamily="18" charset="0"/>
                <a:cs typeface="Times New Roman" panose="02020603050405020304" pitchFamily="18" charset="0"/>
              </a:rPr>
              <a:t> </a:t>
            </a:r>
            <a:r>
              <a:rPr sz="2200" i="1" spc="-10" dirty="0">
                <a:solidFill>
                  <a:schemeClr val="tx1"/>
                </a:solidFill>
                <a:latin typeface="Times New Roman" panose="02020603050405020304" pitchFamily="18" charset="0"/>
                <a:cs typeface="Times New Roman" panose="02020603050405020304" pitchFamily="18" charset="0"/>
              </a:rPr>
              <a:t>(savunma </a:t>
            </a:r>
            <a:r>
              <a:rPr sz="2200" i="1" dirty="0">
                <a:solidFill>
                  <a:schemeClr val="tx1"/>
                </a:solidFill>
                <a:latin typeface="Times New Roman" panose="02020603050405020304" pitchFamily="18" charset="0"/>
                <a:cs typeface="Times New Roman" panose="02020603050405020304" pitchFamily="18" charset="0"/>
              </a:rPr>
              <a:t>hazırlamaya</a:t>
            </a:r>
            <a:r>
              <a:rPr sz="2200" i="1" spc="-40" dirty="0">
                <a:solidFill>
                  <a:schemeClr val="tx1"/>
                </a:solidFill>
                <a:latin typeface="Times New Roman" panose="02020603050405020304" pitchFamily="18" charset="0"/>
                <a:cs typeface="Times New Roman" panose="02020603050405020304" pitchFamily="18" charset="0"/>
              </a:rPr>
              <a:t> </a:t>
            </a:r>
            <a:r>
              <a:rPr sz="2200" i="1" dirty="0">
                <a:solidFill>
                  <a:schemeClr val="tx1"/>
                </a:solidFill>
                <a:latin typeface="Times New Roman" panose="02020603050405020304" pitchFamily="18" charset="0"/>
                <a:cs typeface="Times New Roman" panose="02020603050405020304" pitchFamily="18" charset="0"/>
              </a:rPr>
              <a:t>yeterli)</a:t>
            </a:r>
            <a:r>
              <a:rPr sz="2200" i="1" spc="-35" dirty="0">
                <a:solidFill>
                  <a:schemeClr val="tx1"/>
                </a:solidFill>
                <a:latin typeface="Times New Roman" panose="02020603050405020304" pitchFamily="18" charset="0"/>
                <a:cs typeface="Times New Roman" panose="02020603050405020304" pitchFamily="18" charset="0"/>
              </a:rPr>
              <a:t> </a:t>
            </a:r>
            <a:r>
              <a:rPr sz="2200" i="1" dirty="0">
                <a:solidFill>
                  <a:schemeClr val="tx1"/>
                </a:solidFill>
                <a:latin typeface="Times New Roman" panose="02020603050405020304" pitchFamily="18" charset="0"/>
                <a:cs typeface="Times New Roman" panose="02020603050405020304" pitchFamily="18" charset="0"/>
              </a:rPr>
              <a:t>bir</a:t>
            </a:r>
            <a:r>
              <a:rPr sz="2200" i="1" spc="-35" dirty="0">
                <a:solidFill>
                  <a:schemeClr val="tx1"/>
                </a:solidFill>
                <a:latin typeface="Times New Roman" panose="02020603050405020304" pitchFamily="18" charset="0"/>
                <a:cs typeface="Times New Roman" panose="02020603050405020304" pitchFamily="18" charset="0"/>
              </a:rPr>
              <a:t> </a:t>
            </a:r>
            <a:r>
              <a:rPr sz="2200" i="1" dirty="0">
                <a:solidFill>
                  <a:schemeClr val="tx1"/>
                </a:solidFill>
                <a:latin typeface="Times New Roman" panose="02020603050405020304" pitchFamily="18" charset="0"/>
                <a:cs typeface="Times New Roman" panose="02020603050405020304" pitchFamily="18" charset="0"/>
              </a:rPr>
              <a:t>süre</a:t>
            </a:r>
            <a:r>
              <a:rPr sz="2200" i="1" spc="-35" dirty="0">
                <a:solidFill>
                  <a:schemeClr val="tx1"/>
                </a:solidFill>
                <a:latin typeface="Times New Roman" panose="02020603050405020304" pitchFamily="18" charset="0"/>
                <a:cs typeface="Times New Roman" panose="02020603050405020304" pitchFamily="18" charset="0"/>
              </a:rPr>
              <a:t> </a:t>
            </a:r>
            <a:r>
              <a:rPr sz="2200" i="1" spc="-10" dirty="0" err="1">
                <a:solidFill>
                  <a:schemeClr val="tx1"/>
                </a:solidFill>
                <a:latin typeface="Times New Roman" panose="02020603050405020304" pitchFamily="18" charset="0"/>
                <a:cs typeface="Times New Roman" panose="02020603050405020304" pitchFamily="18" charset="0"/>
              </a:rPr>
              <a:t>verilmeli</a:t>
            </a:r>
            <a:r>
              <a:rPr sz="2200" i="1" spc="-10" dirty="0">
                <a:solidFill>
                  <a:schemeClr val="tx1"/>
                </a:solidFill>
                <a:latin typeface="Times New Roman" panose="02020603050405020304" pitchFamily="18" charset="0"/>
                <a:cs typeface="Times New Roman" panose="02020603050405020304" pitchFamily="18" charset="0"/>
              </a:rPr>
              <a:t>,</a:t>
            </a:r>
            <a:endParaRPr lang="tr-TR" sz="2200" i="1" spc="-10" dirty="0">
              <a:solidFill>
                <a:schemeClr val="tx1"/>
              </a:solidFill>
              <a:latin typeface="Times New Roman" panose="02020603050405020304" pitchFamily="18" charset="0"/>
              <a:cs typeface="Times New Roman" panose="02020603050405020304" pitchFamily="18" charset="0"/>
            </a:endParaRPr>
          </a:p>
          <a:p>
            <a:pPr marL="355600" indent="-342900" algn="just">
              <a:spcBef>
                <a:spcPts val="95"/>
              </a:spcBef>
              <a:buFont typeface="Arial" panose="020B0604020202020204" pitchFamily="34" charset="0"/>
              <a:buChar char="•"/>
              <a:tabLst>
                <a:tab pos="461645" algn="l"/>
              </a:tabLst>
            </a:pPr>
            <a:r>
              <a:rPr lang="tr-TR" sz="2200" i="1" dirty="0">
                <a:solidFill>
                  <a:schemeClr val="tx1"/>
                </a:solidFill>
                <a:latin typeface="Times New Roman" panose="02020603050405020304" pitchFamily="18" charset="0"/>
                <a:cs typeface="Times New Roman" panose="02020603050405020304" pitchFamily="18" charset="0"/>
              </a:rPr>
              <a:t>Süresi içinde savunma yapılmaması hâlinde savunma hakkından vazgeçilmiş sayılacağına ilişkin ihtar bulunmalıdır. </a:t>
            </a:r>
            <a:endParaRPr lang="tr-TR" sz="1800" i="1" dirty="0">
              <a:solidFill>
                <a:schemeClr val="tx1"/>
              </a:solidFill>
            </a:endParaRPr>
          </a:p>
          <a:p>
            <a:pPr marL="355600" indent="-342900" algn="just">
              <a:spcBef>
                <a:spcPts val="95"/>
              </a:spcBef>
              <a:buFont typeface="Arial" panose="020B0604020202020204" pitchFamily="34" charset="0"/>
              <a:buChar char="•"/>
              <a:tabLst>
                <a:tab pos="461645" algn="l"/>
              </a:tabLst>
            </a:pPr>
            <a:endParaRPr lang="tr-TR" sz="1800" dirty="0"/>
          </a:p>
          <a:p>
            <a:pPr marL="355600" indent="-342900" algn="just">
              <a:lnSpc>
                <a:spcPct val="100000"/>
              </a:lnSpc>
              <a:spcBef>
                <a:spcPts val="95"/>
              </a:spcBef>
              <a:buFont typeface="Arial" panose="020B0604020202020204" pitchFamily="34" charset="0"/>
              <a:buChar char="•"/>
              <a:tabLst>
                <a:tab pos="461645" algn="l"/>
              </a:tabLst>
            </a:pPr>
            <a:endParaRPr sz="2000" dirty="0">
              <a:latin typeface="Times New Roman"/>
              <a:cs typeface="Times New Roman"/>
            </a:endParaRPr>
          </a:p>
        </p:txBody>
      </p:sp>
      <p:sp>
        <p:nvSpPr>
          <p:cNvPr id="3" name="Slayt Numarası Yer Tutucusu 2">
            <a:extLst>
              <a:ext uri="{FF2B5EF4-FFF2-40B4-BE49-F238E27FC236}">
                <a16:creationId xmlns:a16="http://schemas.microsoft.com/office/drawing/2014/main" id="{1C3F07E3-E892-4FBE-B3C6-103A1B0A7EB2}"/>
              </a:ext>
            </a:extLst>
          </p:cNvPr>
          <p:cNvSpPr>
            <a:spLocks noGrp="1"/>
          </p:cNvSpPr>
          <p:nvPr>
            <p:ph type="sldNum" sz="quarter" idx="7"/>
          </p:nvPr>
        </p:nvSpPr>
        <p:spPr>
          <a:xfrm>
            <a:off x="8744711" y="6573512"/>
            <a:ext cx="399289" cy="208287"/>
          </a:xfrm>
        </p:spPr>
        <p:txBody>
          <a:bodyPr/>
          <a:lstStyle/>
          <a:p>
            <a:pPr marL="107950">
              <a:lnSpc>
                <a:spcPct val="100000"/>
              </a:lnSpc>
            </a:pPr>
            <a:fld id="{81D60167-4931-47E6-BA6A-407CBD079E47}" type="slidenum">
              <a:rPr lang="tr-TR" spc="-50" smtClean="0"/>
              <a:t>36</a:t>
            </a:fld>
            <a:endParaRPr lang="tr-TR" spc="-50" dirty="0"/>
          </a:p>
        </p:txBody>
      </p:sp>
      <p:pic>
        <p:nvPicPr>
          <p:cNvPr id="8" name="object 4"/>
          <p:cNvPicPr/>
          <p:nvPr/>
        </p:nvPicPr>
        <p:blipFill>
          <a:blip r:embed="rId2" cstate="print"/>
          <a:stretch>
            <a:fillRect/>
          </a:stretch>
        </p:blipFill>
        <p:spPr>
          <a:xfrm>
            <a:off x="540000" y="180000"/>
            <a:ext cx="1080000" cy="1080000"/>
          </a:xfrm>
          <a:prstGeom prst="rect">
            <a:avLst/>
          </a:prstGeom>
        </p:spPr>
      </p:pic>
      <p:sp>
        <p:nvSpPr>
          <p:cNvPr id="9" name="Metin kutusu 8"/>
          <p:cNvSpPr txBox="1"/>
          <p:nvPr/>
        </p:nvSpPr>
        <p:spPr>
          <a:xfrm>
            <a:off x="1828800" y="252843"/>
            <a:ext cx="5791200"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SAVUNMA İSTEM YAZISINDA BULUNMASI GEREKENLER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4358244"/>
          </a:xfrm>
          <a:prstGeom prst="rect">
            <a:avLst/>
          </a:prstGeom>
        </p:spPr>
        <p:txBody>
          <a:bodyPr vert="horz" wrap="square" lIns="0" tIns="64135" rIns="0" bIns="0" rtlCol="0">
            <a:spAutoFit/>
          </a:bodyPr>
          <a:lstStyle/>
          <a:p>
            <a:pPr marL="12700" algn="ctr">
              <a:lnSpc>
                <a:spcPct val="100000"/>
              </a:lnSpc>
            </a:pPr>
            <a:r>
              <a:rPr sz="2400" b="1" dirty="0">
                <a:latin typeface="Times New Roman"/>
                <a:cs typeface="Times New Roman"/>
              </a:rPr>
              <a:t>Devlet</a:t>
            </a:r>
            <a:r>
              <a:rPr sz="2400" b="1" spc="-50" dirty="0">
                <a:latin typeface="Times New Roman"/>
                <a:cs typeface="Times New Roman"/>
              </a:rPr>
              <a:t> </a:t>
            </a:r>
            <a:r>
              <a:rPr sz="2400" b="1" dirty="0">
                <a:latin typeface="Times New Roman"/>
                <a:cs typeface="Times New Roman"/>
              </a:rPr>
              <a:t>Memurları</a:t>
            </a:r>
            <a:r>
              <a:rPr sz="2400" b="1" spc="-30" dirty="0">
                <a:latin typeface="Times New Roman"/>
                <a:cs typeface="Times New Roman"/>
              </a:rPr>
              <a:t> </a:t>
            </a:r>
            <a:r>
              <a:rPr sz="2400" b="1" dirty="0">
                <a:latin typeface="Times New Roman"/>
                <a:cs typeface="Times New Roman"/>
              </a:rPr>
              <a:t>Kanunu’nun</a:t>
            </a:r>
            <a:r>
              <a:rPr sz="2400" b="1" spc="-45" dirty="0">
                <a:latin typeface="Times New Roman"/>
                <a:cs typeface="Times New Roman"/>
              </a:rPr>
              <a:t> </a:t>
            </a:r>
            <a:r>
              <a:rPr sz="2400" b="1" dirty="0">
                <a:latin typeface="Times New Roman"/>
                <a:cs typeface="Times New Roman"/>
              </a:rPr>
              <a:t>126.</a:t>
            </a:r>
            <a:r>
              <a:rPr sz="2400" b="1" spc="-50" dirty="0">
                <a:latin typeface="Times New Roman"/>
                <a:cs typeface="Times New Roman"/>
              </a:rPr>
              <a:t> </a:t>
            </a:r>
            <a:r>
              <a:rPr sz="2400" b="1" dirty="0">
                <a:latin typeface="Times New Roman"/>
                <a:cs typeface="Times New Roman"/>
              </a:rPr>
              <a:t>maddesine</a:t>
            </a:r>
            <a:r>
              <a:rPr sz="2400" b="1" spc="-45" dirty="0">
                <a:latin typeface="Times New Roman"/>
                <a:cs typeface="Times New Roman"/>
              </a:rPr>
              <a:t> </a:t>
            </a:r>
            <a:r>
              <a:rPr sz="2400" b="1" spc="-10" dirty="0" err="1">
                <a:latin typeface="Times New Roman"/>
                <a:cs typeface="Times New Roman"/>
              </a:rPr>
              <a:t>göre</a:t>
            </a:r>
            <a:r>
              <a:rPr sz="2400" b="1" spc="-10" dirty="0">
                <a:latin typeface="Times New Roman"/>
                <a:cs typeface="Times New Roman"/>
              </a:rPr>
              <a:t>;</a:t>
            </a:r>
            <a:endParaRPr lang="tr-TR" sz="2400" b="1" spc="-10" dirty="0">
              <a:latin typeface="Times New Roman"/>
              <a:cs typeface="Times New Roman"/>
            </a:endParaRPr>
          </a:p>
          <a:p>
            <a:pPr marL="266700" marR="11430" indent="-254000" algn="just">
              <a:lnSpc>
                <a:spcPct val="100000"/>
              </a:lnSpc>
            </a:pPr>
            <a:r>
              <a:rPr sz="1900" dirty="0">
                <a:solidFill>
                  <a:srgbClr val="2CA1BE"/>
                </a:solidFill>
                <a:latin typeface="Segoe UI Symbol"/>
                <a:cs typeface="Segoe UI Symbol"/>
              </a:rPr>
              <a:t>🞂​</a:t>
            </a:r>
            <a:r>
              <a:rPr sz="1900" spc="470" dirty="0">
                <a:solidFill>
                  <a:srgbClr val="2CA1BE"/>
                </a:solidFill>
                <a:latin typeface="Segoe UI Symbol"/>
                <a:cs typeface="Segoe UI Symbol"/>
              </a:rPr>
              <a:t> </a:t>
            </a:r>
            <a:r>
              <a:rPr lang="tr-TR" sz="2300" noProof="1">
                <a:latin typeface="Times New Roman"/>
                <a:cs typeface="Times New Roman"/>
              </a:rPr>
              <a:t>Uyarma,</a:t>
            </a:r>
            <a:r>
              <a:rPr lang="tr-TR" sz="2300" spc="175" noProof="1">
                <a:latin typeface="Times New Roman"/>
                <a:cs typeface="Times New Roman"/>
              </a:rPr>
              <a:t> </a:t>
            </a:r>
            <a:r>
              <a:rPr lang="tr-TR" sz="2300" noProof="1">
                <a:latin typeface="Times New Roman"/>
                <a:cs typeface="Times New Roman"/>
              </a:rPr>
              <a:t>kınama</a:t>
            </a:r>
            <a:r>
              <a:rPr lang="tr-TR" sz="2300" spc="170" noProof="1">
                <a:latin typeface="Times New Roman"/>
                <a:cs typeface="Times New Roman"/>
              </a:rPr>
              <a:t> </a:t>
            </a:r>
            <a:r>
              <a:rPr lang="tr-TR" sz="2300" noProof="1">
                <a:latin typeface="Times New Roman"/>
                <a:cs typeface="Times New Roman"/>
              </a:rPr>
              <a:t>ve</a:t>
            </a:r>
            <a:r>
              <a:rPr lang="tr-TR" sz="2300" spc="170" noProof="1">
                <a:latin typeface="Times New Roman"/>
                <a:cs typeface="Times New Roman"/>
              </a:rPr>
              <a:t> </a:t>
            </a:r>
            <a:r>
              <a:rPr lang="tr-TR" sz="2300" noProof="1">
                <a:latin typeface="Times New Roman"/>
                <a:cs typeface="Times New Roman"/>
              </a:rPr>
              <a:t>aylıktan</a:t>
            </a:r>
            <a:r>
              <a:rPr lang="tr-TR" sz="2300" spc="170" noProof="1">
                <a:latin typeface="Times New Roman"/>
                <a:cs typeface="Times New Roman"/>
              </a:rPr>
              <a:t> </a:t>
            </a:r>
            <a:r>
              <a:rPr lang="tr-TR" sz="2300" noProof="1">
                <a:latin typeface="Times New Roman"/>
                <a:cs typeface="Times New Roman"/>
              </a:rPr>
              <a:t>kesme</a:t>
            </a:r>
            <a:r>
              <a:rPr lang="tr-TR" sz="2300" spc="170" noProof="1">
                <a:latin typeface="Times New Roman"/>
                <a:cs typeface="Times New Roman"/>
              </a:rPr>
              <a:t> </a:t>
            </a:r>
            <a:r>
              <a:rPr lang="tr-TR" sz="2300" noProof="1">
                <a:latin typeface="Times New Roman"/>
                <a:cs typeface="Times New Roman"/>
              </a:rPr>
              <a:t>cezaları</a:t>
            </a:r>
            <a:r>
              <a:rPr lang="tr-TR" sz="2300" spc="175" noProof="1">
                <a:latin typeface="Times New Roman"/>
                <a:cs typeface="Times New Roman"/>
              </a:rPr>
              <a:t> </a:t>
            </a:r>
            <a:r>
              <a:rPr lang="tr-TR" sz="2300" spc="-10" noProof="1">
                <a:solidFill>
                  <a:srgbClr val="FF0000"/>
                </a:solidFill>
                <a:latin typeface="Times New Roman"/>
                <a:cs typeface="Times New Roman"/>
              </a:rPr>
              <a:t>disiplin </a:t>
            </a:r>
            <a:r>
              <a:rPr lang="tr-TR" sz="2300" noProof="1">
                <a:solidFill>
                  <a:srgbClr val="FF0000"/>
                </a:solidFill>
                <a:latin typeface="Times New Roman"/>
                <a:cs typeface="Times New Roman"/>
              </a:rPr>
              <a:t>amirleri</a:t>
            </a:r>
            <a:r>
              <a:rPr lang="tr-TR" sz="2300" spc="-5" noProof="1">
                <a:solidFill>
                  <a:srgbClr val="FF0000"/>
                </a:solidFill>
                <a:latin typeface="Times New Roman"/>
                <a:cs typeface="Times New Roman"/>
              </a:rPr>
              <a:t> </a:t>
            </a:r>
            <a:r>
              <a:rPr lang="tr-TR" sz="2300" spc="-10" noProof="1">
                <a:latin typeface="Times New Roman"/>
                <a:cs typeface="Times New Roman"/>
              </a:rPr>
              <a:t>tarafından;</a:t>
            </a:r>
          </a:p>
          <a:p>
            <a:pPr marL="268605" marR="11430" indent="-256540" algn="just">
              <a:lnSpc>
                <a:spcPct val="100000"/>
              </a:lnSpc>
              <a:tabLst>
                <a:tab pos="268605" algn="l"/>
              </a:tabLst>
            </a:pPr>
            <a:endParaRPr lang="tr-TR" sz="2400" noProof="1">
              <a:latin typeface="Times New Roman"/>
              <a:cs typeface="Times New Roman"/>
            </a:endParaRPr>
          </a:p>
          <a:p>
            <a:pPr marL="266700" marR="5080" indent="-254000" algn="just">
              <a:lnSpc>
                <a:spcPct val="100000"/>
              </a:lnSpc>
            </a:pPr>
            <a:r>
              <a:rPr lang="tr-TR" sz="1900" noProof="1">
                <a:solidFill>
                  <a:srgbClr val="2CA1BE"/>
                </a:solidFill>
                <a:latin typeface="Segoe UI Symbol"/>
                <a:cs typeface="Segoe UI Symbol"/>
              </a:rPr>
              <a:t>🞂​</a:t>
            </a:r>
            <a:r>
              <a:rPr lang="tr-TR" sz="1900" spc="450" noProof="1">
                <a:solidFill>
                  <a:srgbClr val="2CA1BE"/>
                </a:solidFill>
                <a:latin typeface="Segoe UI Symbol"/>
                <a:cs typeface="Segoe UI Symbol"/>
              </a:rPr>
              <a:t> </a:t>
            </a:r>
            <a:r>
              <a:rPr lang="tr-TR" sz="2300" noProof="1">
                <a:latin typeface="Times New Roman"/>
                <a:cs typeface="Times New Roman"/>
              </a:rPr>
              <a:t>Kademe</a:t>
            </a:r>
            <a:r>
              <a:rPr lang="tr-TR" sz="2300" spc="240" noProof="1">
                <a:latin typeface="Times New Roman"/>
                <a:cs typeface="Times New Roman"/>
              </a:rPr>
              <a:t> </a:t>
            </a:r>
            <a:r>
              <a:rPr lang="tr-TR" sz="2300" noProof="1">
                <a:latin typeface="Times New Roman"/>
                <a:cs typeface="Times New Roman"/>
              </a:rPr>
              <a:t>ilerlemesinin</a:t>
            </a:r>
            <a:r>
              <a:rPr lang="tr-TR" sz="2300" spc="250" noProof="1">
                <a:latin typeface="Times New Roman"/>
                <a:cs typeface="Times New Roman"/>
              </a:rPr>
              <a:t>  </a:t>
            </a:r>
            <a:r>
              <a:rPr lang="tr-TR" sz="2300" noProof="1">
                <a:latin typeface="Times New Roman"/>
                <a:cs typeface="Times New Roman"/>
              </a:rPr>
              <a:t>durdurulması</a:t>
            </a:r>
            <a:r>
              <a:rPr lang="tr-TR" sz="2300" spc="240" noProof="1">
                <a:latin typeface="Times New Roman"/>
                <a:cs typeface="Times New Roman"/>
              </a:rPr>
              <a:t>  </a:t>
            </a:r>
            <a:r>
              <a:rPr lang="tr-TR" sz="2300" noProof="1">
                <a:latin typeface="Times New Roman"/>
                <a:cs typeface="Times New Roman"/>
              </a:rPr>
              <a:t>cezası,</a:t>
            </a:r>
            <a:r>
              <a:rPr lang="tr-TR" sz="2300" spc="245" noProof="1">
                <a:latin typeface="Times New Roman"/>
                <a:cs typeface="Times New Roman"/>
              </a:rPr>
              <a:t>  </a:t>
            </a:r>
            <a:r>
              <a:rPr lang="tr-TR" sz="2300" spc="-10" noProof="1">
                <a:latin typeface="Times New Roman"/>
                <a:cs typeface="Times New Roman"/>
              </a:rPr>
              <a:t>memurun </a:t>
            </a:r>
            <a:r>
              <a:rPr lang="tr-TR" sz="2300" noProof="1">
                <a:latin typeface="Times New Roman"/>
                <a:cs typeface="Times New Roman"/>
              </a:rPr>
              <a:t>bağlı</a:t>
            </a:r>
            <a:r>
              <a:rPr lang="tr-TR" sz="2300" spc="370" noProof="1">
                <a:latin typeface="Times New Roman"/>
                <a:cs typeface="Times New Roman"/>
              </a:rPr>
              <a:t> </a:t>
            </a:r>
            <a:r>
              <a:rPr lang="tr-TR" sz="2300" noProof="1">
                <a:latin typeface="Times New Roman"/>
                <a:cs typeface="Times New Roman"/>
              </a:rPr>
              <a:t>bulunduğu</a:t>
            </a:r>
            <a:r>
              <a:rPr lang="tr-TR" sz="2300" spc="370" noProof="1">
                <a:latin typeface="Times New Roman"/>
                <a:cs typeface="Times New Roman"/>
              </a:rPr>
              <a:t> </a:t>
            </a:r>
            <a:r>
              <a:rPr lang="tr-TR" sz="2300" noProof="1">
                <a:latin typeface="Times New Roman"/>
                <a:cs typeface="Times New Roman"/>
              </a:rPr>
              <a:t>kurumdaki</a:t>
            </a:r>
            <a:r>
              <a:rPr lang="tr-TR" sz="2300" spc="370" noProof="1">
                <a:latin typeface="Times New Roman"/>
                <a:cs typeface="Times New Roman"/>
              </a:rPr>
              <a:t> </a:t>
            </a:r>
            <a:r>
              <a:rPr lang="tr-TR" sz="2300" noProof="1">
                <a:solidFill>
                  <a:srgbClr val="FF0000"/>
                </a:solidFill>
                <a:latin typeface="Times New Roman"/>
                <a:cs typeface="Times New Roman"/>
              </a:rPr>
              <a:t>disiplin</a:t>
            </a:r>
            <a:r>
              <a:rPr lang="tr-TR" sz="2300" spc="375" noProof="1">
                <a:solidFill>
                  <a:srgbClr val="FF0000"/>
                </a:solidFill>
                <a:latin typeface="Times New Roman"/>
                <a:cs typeface="Times New Roman"/>
              </a:rPr>
              <a:t> </a:t>
            </a:r>
            <a:r>
              <a:rPr lang="tr-TR" sz="2300" noProof="1">
                <a:solidFill>
                  <a:srgbClr val="FF0000"/>
                </a:solidFill>
                <a:latin typeface="Times New Roman"/>
                <a:cs typeface="Times New Roman"/>
              </a:rPr>
              <a:t>kurulunun</a:t>
            </a:r>
            <a:r>
              <a:rPr lang="tr-TR" sz="2300" spc="390" noProof="1">
                <a:solidFill>
                  <a:srgbClr val="FF0000"/>
                </a:solidFill>
                <a:latin typeface="Times New Roman"/>
                <a:cs typeface="Times New Roman"/>
              </a:rPr>
              <a:t> </a:t>
            </a:r>
            <a:r>
              <a:rPr lang="tr-TR" sz="2300" spc="-10" noProof="1">
                <a:solidFill>
                  <a:srgbClr val="FF0000"/>
                </a:solidFill>
                <a:latin typeface="Times New Roman"/>
                <a:cs typeface="Times New Roman"/>
              </a:rPr>
              <a:t>kararı </a:t>
            </a:r>
            <a:r>
              <a:rPr lang="tr-TR" sz="2300" noProof="1">
                <a:solidFill>
                  <a:srgbClr val="FF0000"/>
                </a:solidFill>
                <a:latin typeface="Times New Roman"/>
                <a:cs typeface="Times New Roman"/>
              </a:rPr>
              <a:t>alındıktan</a:t>
            </a:r>
            <a:r>
              <a:rPr lang="tr-TR" sz="2300" spc="500" noProof="1">
                <a:solidFill>
                  <a:srgbClr val="FF0000"/>
                </a:solidFill>
                <a:latin typeface="Times New Roman"/>
                <a:cs typeface="Times New Roman"/>
              </a:rPr>
              <a:t> </a:t>
            </a:r>
            <a:r>
              <a:rPr lang="tr-TR" sz="2300" noProof="1">
                <a:solidFill>
                  <a:srgbClr val="FF0000"/>
                </a:solidFill>
                <a:latin typeface="Times New Roman"/>
                <a:cs typeface="Times New Roman"/>
              </a:rPr>
              <a:t>sonra,</a:t>
            </a:r>
            <a:r>
              <a:rPr lang="tr-TR" sz="2300" spc="505" noProof="1">
                <a:solidFill>
                  <a:srgbClr val="FF0000"/>
                </a:solidFill>
                <a:latin typeface="Times New Roman"/>
                <a:cs typeface="Times New Roman"/>
              </a:rPr>
              <a:t> </a:t>
            </a:r>
            <a:r>
              <a:rPr lang="tr-TR" sz="2300" noProof="1">
                <a:solidFill>
                  <a:srgbClr val="FF0000"/>
                </a:solidFill>
                <a:latin typeface="Times New Roman"/>
                <a:cs typeface="Times New Roman"/>
              </a:rPr>
              <a:t>atamaya</a:t>
            </a:r>
            <a:r>
              <a:rPr lang="tr-TR" sz="2300" spc="505" noProof="1">
                <a:solidFill>
                  <a:srgbClr val="FF0000"/>
                </a:solidFill>
                <a:latin typeface="Times New Roman"/>
                <a:cs typeface="Times New Roman"/>
              </a:rPr>
              <a:t> </a:t>
            </a:r>
            <a:r>
              <a:rPr lang="tr-TR" sz="2300" noProof="1">
                <a:solidFill>
                  <a:srgbClr val="FF0000"/>
                </a:solidFill>
                <a:latin typeface="Times New Roman"/>
                <a:cs typeface="Times New Roman"/>
              </a:rPr>
              <a:t>yetkili</a:t>
            </a:r>
            <a:r>
              <a:rPr lang="tr-TR" sz="2300" spc="505" noProof="1">
                <a:solidFill>
                  <a:srgbClr val="FF0000"/>
                </a:solidFill>
                <a:latin typeface="Times New Roman"/>
                <a:cs typeface="Times New Roman"/>
              </a:rPr>
              <a:t> </a:t>
            </a:r>
            <a:r>
              <a:rPr lang="tr-TR" sz="2300" noProof="1">
                <a:solidFill>
                  <a:srgbClr val="FF0000"/>
                </a:solidFill>
                <a:latin typeface="Times New Roman"/>
                <a:cs typeface="Times New Roman"/>
              </a:rPr>
              <a:t>amirler;</a:t>
            </a:r>
            <a:r>
              <a:rPr lang="tr-TR" sz="2300" spc="484" noProof="1">
                <a:solidFill>
                  <a:srgbClr val="FF0000"/>
                </a:solidFill>
                <a:latin typeface="Times New Roman"/>
                <a:cs typeface="Times New Roman"/>
              </a:rPr>
              <a:t> </a:t>
            </a:r>
            <a:r>
              <a:rPr lang="tr-TR" sz="2300" noProof="1">
                <a:latin typeface="Times New Roman"/>
                <a:cs typeface="Times New Roman"/>
              </a:rPr>
              <a:t>il</a:t>
            </a:r>
            <a:r>
              <a:rPr lang="tr-TR" sz="2300" spc="490" noProof="1">
                <a:latin typeface="Times New Roman"/>
                <a:cs typeface="Times New Roman"/>
              </a:rPr>
              <a:t> </a:t>
            </a:r>
            <a:r>
              <a:rPr lang="tr-TR" sz="2300" spc="-10" noProof="1">
                <a:latin typeface="Times New Roman"/>
                <a:cs typeface="Times New Roman"/>
              </a:rPr>
              <a:t>disiplin </a:t>
            </a:r>
            <a:r>
              <a:rPr lang="tr-TR" sz="2300" noProof="1">
                <a:latin typeface="Times New Roman"/>
                <a:cs typeface="Times New Roman"/>
              </a:rPr>
              <a:t>kurullarının</a:t>
            </a:r>
            <a:r>
              <a:rPr lang="tr-TR" sz="2300" spc="385" noProof="1">
                <a:latin typeface="Times New Roman"/>
                <a:cs typeface="Times New Roman"/>
              </a:rPr>
              <a:t>   </a:t>
            </a:r>
            <a:r>
              <a:rPr lang="tr-TR" sz="2300" noProof="1">
                <a:latin typeface="Times New Roman"/>
                <a:cs typeface="Times New Roman"/>
              </a:rPr>
              <a:t>kararlarına</a:t>
            </a:r>
            <a:r>
              <a:rPr lang="tr-TR" sz="2300" spc="385" noProof="1">
                <a:latin typeface="Times New Roman"/>
                <a:cs typeface="Times New Roman"/>
              </a:rPr>
              <a:t> </a:t>
            </a:r>
            <a:r>
              <a:rPr lang="tr-TR" sz="2300" noProof="1">
                <a:latin typeface="Times New Roman"/>
                <a:cs typeface="Times New Roman"/>
              </a:rPr>
              <a:t>dayanan</a:t>
            </a:r>
            <a:r>
              <a:rPr lang="tr-TR" sz="2300" spc="390" noProof="1">
                <a:latin typeface="Times New Roman"/>
                <a:cs typeface="Times New Roman"/>
              </a:rPr>
              <a:t> </a:t>
            </a:r>
            <a:r>
              <a:rPr lang="tr-TR" sz="2300" noProof="1">
                <a:latin typeface="Times New Roman"/>
                <a:cs typeface="Times New Roman"/>
              </a:rPr>
              <a:t>hallerde</a:t>
            </a:r>
            <a:r>
              <a:rPr lang="tr-TR" sz="2300" spc="380" noProof="1">
                <a:latin typeface="Times New Roman"/>
                <a:cs typeface="Times New Roman"/>
              </a:rPr>
              <a:t> </a:t>
            </a:r>
            <a:r>
              <a:rPr lang="tr-TR" sz="2300" spc="-10" noProof="1">
                <a:solidFill>
                  <a:srgbClr val="FF0000"/>
                </a:solidFill>
                <a:latin typeface="Times New Roman"/>
                <a:cs typeface="Times New Roman"/>
              </a:rPr>
              <a:t>Valiler</a:t>
            </a:r>
            <a:r>
              <a:rPr lang="tr-TR" sz="2300" b="1" spc="-10" noProof="1">
                <a:latin typeface="Times New Roman"/>
                <a:cs typeface="Times New Roman"/>
              </a:rPr>
              <a:t> </a:t>
            </a:r>
            <a:r>
              <a:rPr lang="tr-TR" sz="2300" spc="-10" noProof="1">
                <a:latin typeface="Times New Roman"/>
                <a:cs typeface="Times New Roman"/>
              </a:rPr>
              <a:t>tarafından;</a:t>
            </a:r>
          </a:p>
          <a:p>
            <a:pPr marL="268605" marR="5080" indent="-256540" algn="just">
              <a:lnSpc>
                <a:spcPct val="100000"/>
              </a:lnSpc>
              <a:tabLst>
                <a:tab pos="268605" algn="l"/>
              </a:tabLst>
            </a:pPr>
            <a:endParaRPr lang="tr-TR" sz="2400" noProof="1">
              <a:latin typeface="Times New Roman"/>
              <a:cs typeface="Times New Roman"/>
            </a:endParaRPr>
          </a:p>
          <a:p>
            <a:pPr marL="266700" marR="8890" indent="-254000" algn="just">
              <a:lnSpc>
                <a:spcPct val="100000"/>
              </a:lnSpc>
            </a:pPr>
            <a:r>
              <a:rPr lang="tr-TR" sz="1900" noProof="1">
                <a:solidFill>
                  <a:srgbClr val="2CA1BE"/>
                </a:solidFill>
                <a:latin typeface="Segoe UI Symbol"/>
                <a:cs typeface="Segoe UI Symbol"/>
              </a:rPr>
              <a:t>🞂​</a:t>
            </a:r>
            <a:r>
              <a:rPr lang="tr-TR" sz="1900" spc="450" noProof="1">
                <a:solidFill>
                  <a:srgbClr val="2CA1BE"/>
                </a:solidFill>
                <a:latin typeface="Segoe UI Symbol"/>
                <a:cs typeface="Segoe UI Symbol"/>
              </a:rPr>
              <a:t> </a:t>
            </a:r>
            <a:r>
              <a:rPr lang="tr-TR" sz="2300" noProof="1">
                <a:latin typeface="Times New Roman"/>
                <a:cs typeface="Times New Roman"/>
              </a:rPr>
              <a:t>Devlet</a:t>
            </a:r>
            <a:r>
              <a:rPr lang="tr-TR" sz="2300" spc="445" noProof="1">
                <a:latin typeface="Times New Roman"/>
                <a:cs typeface="Times New Roman"/>
              </a:rPr>
              <a:t> </a:t>
            </a:r>
            <a:r>
              <a:rPr lang="tr-TR" sz="2300" noProof="1">
                <a:latin typeface="Times New Roman"/>
                <a:cs typeface="Times New Roman"/>
              </a:rPr>
              <a:t>memurluğundan</a:t>
            </a:r>
            <a:r>
              <a:rPr lang="tr-TR" sz="2300" spc="445" noProof="1">
                <a:latin typeface="Times New Roman"/>
                <a:cs typeface="Times New Roman"/>
              </a:rPr>
              <a:t> </a:t>
            </a:r>
            <a:r>
              <a:rPr lang="tr-TR" sz="2300" noProof="1">
                <a:latin typeface="Times New Roman"/>
                <a:cs typeface="Times New Roman"/>
              </a:rPr>
              <a:t>çıkarma</a:t>
            </a:r>
            <a:r>
              <a:rPr lang="tr-TR" sz="2300" spc="445" noProof="1">
                <a:latin typeface="Times New Roman"/>
                <a:cs typeface="Times New Roman"/>
              </a:rPr>
              <a:t> </a:t>
            </a:r>
            <a:r>
              <a:rPr lang="tr-TR" sz="2300" noProof="1">
                <a:latin typeface="Times New Roman"/>
                <a:cs typeface="Times New Roman"/>
              </a:rPr>
              <a:t>cezası</a:t>
            </a:r>
            <a:r>
              <a:rPr lang="tr-TR" sz="2300" spc="455" noProof="1">
                <a:latin typeface="Times New Roman"/>
                <a:cs typeface="Times New Roman"/>
              </a:rPr>
              <a:t> </a:t>
            </a:r>
            <a:r>
              <a:rPr lang="tr-TR" sz="2300" noProof="1">
                <a:latin typeface="Times New Roman"/>
                <a:cs typeface="Times New Roman"/>
              </a:rPr>
              <a:t>ise</a:t>
            </a:r>
            <a:r>
              <a:rPr lang="tr-TR" sz="2300" spc="440" noProof="1">
                <a:latin typeface="Times New Roman"/>
                <a:cs typeface="Times New Roman"/>
              </a:rPr>
              <a:t> </a:t>
            </a:r>
            <a:r>
              <a:rPr lang="tr-TR" sz="2300" noProof="1">
                <a:latin typeface="Times New Roman"/>
                <a:cs typeface="Times New Roman"/>
              </a:rPr>
              <a:t>amirlerin</a:t>
            </a:r>
            <a:r>
              <a:rPr lang="tr-TR" sz="2300" spc="445" noProof="1">
                <a:latin typeface="Times New Roman"/>
                <a:cs typeface="Times New Roman"/>
              </a:rPr>
              <a:t> </a:t>
            </a:r>
            <a:r>
              <a:rPr lang="tr-TR" sz="2300" spc="-25" noProof="1">
                <a:latin typeface="Times New Roman"/>
                <a:cs typeface="Times New Roman"/>
              </a:rPr>
              <a:t>bu </a:t>
            </a:r>
            <a:r>
              <a:rPr lang="tr-TR" sz="2300" noProof="1">
                <a:latin typeface="Times New Roman"/>
                <a:cs typeface="Times New Roman"/>
              </a:rPr>
              <a:t>yoldaki</a:t>
            </a:r>
            <a:r>
              <a:rPr lang="tr-TR" sz="2300" spc="585" noProof="1">
                <a:latin typeface="Times New Roman"/>
                <a:cs typeface="Times New Roman"/>
              </a:rPr>
              <a:t>  </a:t>
            </a:r>
            <a:r>
              <a:rPr lang="tr-TR" sz="2300" noProof="1">
                <a:latin typeface="Times New Roman"/>
                <a:cs typeface="Times New Roman"/>
              </a:rPr>
              <a:t>isteği</a:t>
            </a:r>
            <a:r>
              <a:rPr lang="tr-TR" sz="2300" spc="600" noProof="1">
                <a:latin typeface="Times New Roman"/>
                <a:cs typeface="Times New Roman"/>
              </a:rPr>
              <a:t>  </a:t>
            </a:r>
            <a:r>
              <a:rPr lang="tr-TR" sz="2300" noProof="1">
                <a:latin typeface="Times New Roman"/>
                <a:cs typeface="Times New Roman"/>
              </a:rPr>
              <a:t>üzerine,</a:t>
            </a:r>
            <a:r>
              <a:rPr lang="tr-TR" sz="2300" spc="595" noProof="1">
                <a:latin typeface="Times New Roman"/>
                <a:cs typeface="Times New Roman"/>
              </a:rPr>
              <a:t>  </a:t>
            </a:r>
            <a:r>
              <a:rPr lang="tr-TR" sz="2300" noProof="1">
                <a:latin typeface="Times New Roman"/>
                <a:cs typeface="Times New Roman"/>
              </a:rPr>
              <a:t>memurun</a:t>
            </a:r>
            <a:r>
              <a:rPr lang="tr-TR" sz="2300" spc="610" noProof="1">
                <a:latin typeface="Times New Roman"/>
                <a:cs typeface="Times New Roman"/>
              </a:rPr>
              <a:t>  </a:t>
            </a:r>
            <a:r>
              <a:rPr lang="tr-TR" sz="2300" noProof="1">
                <a:latin typeface="Times New Roman"/>
                <a:cs typeface="Times New Roman"/>
              </a:rPr>
              <a:t>bağlı</a:t>
            </a:r>
            <a:r>
              <a:rPr lang="tr-TR" sz="2300" spc="600" noProof="1">
                <a:latin typeface="Times New Roman"/>
                <a:cs typeface="Times New Roman"/>
              </a:rPr>
              <a:t>  </a:t>
            </a:r>
            <a:r>
              <a:rPr lang="tr-TR" sz="2300" spc="-10" noProof="1">
                <a:latin typeface="Times New Roman"/>
                <a:cs typeface="Times New Roman"/>
              </a:rPr>
              <a:t>bulunduğu </a:t>
            </a:r>
            <a:r>
              <a:rPr lang="tr-TR" sz="2300" noProof="1">
                <a:latin typeface="Times New Roman"/>
                <a:cs typeface="Times New Roman"/>
              </a:rPr>
              <a:t>kurumun</a:t>
            </a:r>
            <a:r>
              <a:rPr lang="tr-TR" sz="2300" spc="-50" noProof="1">
                <a:latin typeface="Times New Roman"/>
                <a:cs typeface="Times New Roman"/>
              </a:rPr>
              <a:t> </a:t>
            </a:r>
            <a:r>
              <a:rPr lang="tr-TR" sz="2300" noProof="1">
                <a:solidFill>
                  <a:srgbClr val="FF0000"/>
                </a:solidFill>
                <a:latin typeface="Times New Roman"/>
                <a:cs typeface="Times New Roman"/>
              </a:rPr>
              <a:t>yüksek</a:t>
            </a:r>
            <a:r>
              <a:rPr lang="tr-TR" sz="2300" spc="-55" noProof="1">
                <a:solidFill>
                  <a:srgbClr val="FF0000"/>
                </a:solidFill>
                <a:latin typeface="Times New Roman"/>
                <a:cs typeface="Times New Roman"/>
              </a:rPr>
              <a:t> </a:t>
            </a:r>
            <a:r>
              <a:rPr lang="tr-TR" sz="2300" noProof="1">
                <a:solidFill>
                  <a:srgbClr val="FF0000"/>
                </a:solidFill>
                <a:latin typeface="Times New Roman"/>
                <a:cs typeface="Times New Roman"/>
              </a:rPr>
              <a:t>disiplin</a:t>
            </a:r>
            <a:r>
              <a:rPr lang="tr-TR" sz="2300" spc="-65" noProof="1">
                <a:solidFill>
                  <a:srgbClr val="FF0000"/>
                </a:solidFill>
                <a:latin typeface="Times New Roman"/>
                <a:cs typeface="Times New Roman"/>
              </a:rPr>
              <a:t> </a:t>
            </a:r>
            <a:r>
              <a:rPr lang="tr-TR" sz="2300" noProof="1">
                <a:solidFill>
                  <a:srgbClr val="FF0000"/>
                </a:solidFill>
                <a:latin typeface="Times New Roman"/>
                <a:cs typeface="Times New Roman"/>
              </a:rPr>
              <a:t>kurulu</a:t>
            </a:r>
            <a:r>
              <a:rPr lang="tr-TR" sz="2300" spc="-25" noProof="1">
                <a:solidFill>
                  <a:srgbClr val="FF0000"/>
                </a:solidFill>
                <a:latin typeface="Times New Roman"/>
                <a:cs typeface="Times New Roman"/>
              </a:rPr>
              <a:t> </a:t>
            </a:r>
            <a:r>
              <a:rPr lang="tr-TR" sz="2300" noProof="1">
                <a:solidFill>
                  <a:srgbClr val="FF0000"/>
                </a:solidFill>
                <a:latin typeface="Times New Roman"/>
                <a:cs typeface="Times New Roman"/>
              </a:rPr>
              <a:t>kararı</a:t>
            </a:r>
            <a:r>
              <a:rPr lang="tr-TR" sz="2300" spc="-50" noProof="1">
                <a:solidFill>
                  <a:srgbClr val="FF0000"/>
                </a:solidFill>
                <a:latin typeface="Times New Roman"/>
                <a:cs typeface="Times New Roman"/>
              </a:rPr>
              <a:t> </a:t>
            </a:r>
            <a:r>
              <a:rPr lang="tr-TR" sz="2300" noProof="1">
                <a:latin typeface="Times New Roman"/>
                <a:cs typeface="Times New Roman"/>
              </a:rPr>
              <a:t>ile</a:t>
            </a:r>
            <a:r>
              <a:rPr lang="tr-TR" sz="2300" spc="-70" noProof="1">
                <a:latin typeface="Times New Roman"/>
                <a:cs typeface="Times New Roman"/>
              </a:rPr>
              <a:t> </a:t>
            </a:r>
            <a:r>
              <a:rPr lang="tr-TR" sz="2300" spc="-10" noProof="1">
                <a:latin typeface="Times New Roman"/>
                <a:cs typeface="Times New Roman"/>
              </a:rPr>
              <a:t>verilir.</a:t>
            </a:r>
            <a:endParaRPr lang="tr-TR" sz="2300" noProof="1">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37</a:t>
            </a:fld>
            <a:endParaRPr spc="-25" dirty="0"/>
          </a:p>
        </p:txBody>
      </p:sp>
      <p:sp>
        <p:nvSpPr>
          <p:cNvPr id="6" name="Metin kutusu 5"/>
          <p:cNvSpPr txBox="1"/>
          <p:nvPr/>
        </p:nvSpPr>
        <p:spPr>
          <a:xfrm>
            <a:off x="1828800" y="252843"/>
            <a:ext cx="5867400"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DİSİPLİN CEZASI VERMEYE YETKİLİ AMİR VE KURULLAR</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3582391"/>
          </a:xfrm>
          <a:prstGeom prst="rect">
            <a:avLst/>
          </a:prstGeom>
        </p:spPr>
        <p:txBody>
          <a:bodyPr vert="horz" wrap="square" lIns="0" tIns="12065" rIns="0" bIns="0" rtlCol="0">
            <a:spAutoFit/>
          </a:bodyPr>
          <a:lstStyle/>
          <a:p>
            <a:pPr marL="268605" marR="5080" indent="-256540" algn="just">
              <a:lnSpc>
                <a:spcPct val="100000"/>
              </a:lnSpc>
              <a:tabLst>
                <a:tab pos="268605" algn="l"/>
              </a:tabLst>
            </a:pPr>
            <a:r>
              <a:rPr sz="1900" dirty="0">
                <a:solidFill>
                  <a:srgbClr val="2CA1BE"/>
                </a:solidFill>
                <a:latin typeface="Segoe UI Symbol"/>
                <a:cs typeface="Segoe UI Symbol"/>
              </a:rPr>
              <a:t>🞂​</a:t>
            </a:r>
            <a:r>
              <a:rPr sz="1900" spc="455" dirty="0">
                <a:solidFill>
                  <a:srgbClr val="2CA1BE"/>
                </a:solidFill>
                <a:latin typeface="Segoe UI Symbol"/>
                <a:cs typeface="Segoe UI Symbol"/>
              </a:rPr>
              <a:t> </a:t>
            </a:r>
            <a:r>
              <a:rPr sz="2400" dirty="0">
                <a:solidFill>
                  <a:srgbClr val="FF0000"/>
                </a:solidFill>
                <a:latin typeface="Times New Roman"/>
                <a:cs typeface="Times New Roman"/>
              </a:rPr>
              <a:t>Disiplin</a:t>
            </a:r>
            <a:r>
              <a:rPr sz="2400" spc="120" dirty="0">
                <a:solidFill>
                  <a:srgbClr val="FF0000"/>
                </a:solidFill>
                <a:latin typeface="Times New Roman"/>
                <a:cs typeface="Times New Roman"/>
              </a:rPr>
              <a:t> </a:t>
            </a:r>
            <a:r>
              <a:rPr sz="2400" dirty="0">
                <a:solidFill>
                  <a:srgbClr val="FF0000"/>
                </a:solidFill>
                <a:latin typeface="Times New Roman"/>
                <a:cs typeface="Times New Roman"/>
              </a:rPr>
              <a:t>kurulu</a:t>
            </a:r>
            <a:r>
              <a:rPr sz="2400" spc="125" dirty="0">
                <a:solidFill>
                  <a:srgbClr val="FF0000"/>
                </a:solidFill>
                <a:latin typeface="Times New Roman"/>
                <a:cs typeface="Times New Roman"/>
              </a:rPr>
              <a:t> </a:t>
            </a:r>
            <a:r>
              <a:rPr sz="2400" dirty="0">
                <a:solidFill>
                  <a:srgbClr val="FF0000"/>
                </a:solidFill>
                <a:latin typeface="Times New Roman"/>
                <a:cs typeface="Times New Roman"/>
              </a:rPr>
              <a:t>ve</a:t>
            </a:r>
            <a:r>
              <a:rPr sz="2400" spc="105" dirty="0">
                <a:solidFill>
                  <a:srgbClr val="FF0000"/>
                </a:solidFill>
                <a:latin typeface="Times New Roman"/>
                <a:cs typeface="Times New Roman"/>
              </a:rPr>
              <a:t> </a:t>
            </a:r>
            <a:r>
              <a:rPr sz="2400" dirty="0">
                <a:solidFill>
                  <a:srgbClr val="FF0000"/>
                </a:solidFill>
                <a:latin typeface="Times New Roman"/>
                <a:cs typeface="Times New Roman"/>
              </a:rPr>
              <a:t>yüksek</a:t>
            </a:r>
            <a:r>
              <a:rPr sz="2400" spc="125" dirty="0">
                <a:solidFill>
                  <a:srgbClr val="FF0000"/>
                </a:solidFill>
                <a:latin typeface="Times New Roman"/>
                <a:cs typeface="Times New Roman"/>
              </a:rPr>
              <a:t> </a:t>
            </a:r>
            <a:r>
              <a:rPr sz="2400" dirty="0">
                <a:solidFill>
                  <a:srgbClr val="FF0000"/>
                </a:solidFill>
                <a:latin typeface="Times New Roman"/>
                <a:cs typeface="Times New Roman"/>
              </a:rPr>
              <a:t>disiplin</a:t>
            </a:r>
            <a:r>
              <a:rPr sz="2400" spc="114" dirty="0">
                <a:solidFill>
                  <a:srgbClr val="FF0000"/>
                </a:solidFill>
                <a:latin typeface="Times New Roman"/>
                <a:cs typeface="Times New Roman"/>
              </a:rPr>
              <a:t> </a:t>
            </a:r>
            <a:r>
              <a:rPr sz="2400" dirty="0">
                <a:solidFill>
                  <a:srgbClr val="FF0000"/>
                </a:solidFill>
                <a:latin typeface="Times New Roman"/>
                <a:cs typeface="Times New Roman"/>
              </a:rPr>
              <a:t>kurulunun</a:t>
            </a:r>
            <a:r>
              <a:rPr sz="2400" spc="140" dirty="0">
                <a:solidFill>
                  <a:srgbClr val="FF0000"/>
                </a:solidFill>
                <a:latin typeface="Times New Roman"/>
                <a:cs typeface="Times New Roman"/>
              </a:rPr>
              <a:t> </a:t>
            </a:r>
            <a:r>
              <a:rPr sz="2400" dirty="0">
                <a:solidFill>
                  <a:srgbClr val="FF0000"/>
                </a:solidFill>
                <a:latin typeface="Times New Roman"/>
                <a:cs typeface="Times New Roman"/>
              </a:rPr>
              <a:t>ayrı</a:t>
            </a:r>
            <a:r>
              <a:rPr sz="2400" spc="114" dirty="0">
                <a:solidFill>
                  <a:srgbClr val="FF0000"/>
                </a:solidFill>
                <a:latin typeface="Times New Roman"/>
                <a:cs typeface="Times New Roman"/>
              </a:rPr>
              <a:t> </a:t>
            </a:r>
            <a:r>
              <a:rPr sz="2400" dirty="0">
                <a:solidFill>
                  <a:srgbClr val="FF0000"/>
                </a:solidFill>
                <a:latin typeface="Times New Roman"/>
                <a:cs typeface="Times New Roman"/>
              </a:rPr>
              <a:t>bir</a:t>
            </a:r>
            <a:r>
              <a:rPr sz="2400" spc="120" dirty="0">
                <a:solidFill>
                  <a:srgbClr val="FF0000"/>
                </a:solidFill>
                <a:latin typeface="Times New Roman"/>
                <a:cs typeface="Times New Roman"/>
              </a:rPr>
              <a:t> </a:t>
            </a:r>
            <a:r>
              <a:rPr sz="2400" spc="-20" dirty="0">
                <a:solidFill>
                  <a:srgbClr val="FF0000"/>
                </a:solidFill>
                <a:latin typeface="Times New Roman"/>
                <a:cs typeface="Times New Roman"/>
              </a:rPr>
              <a:t>ceza </a:t>
            </a:r>
            <a:r>
              <a:rPr sz="2400" dirty="0">
                <a:solidFill>
                  <a:srgbClr val="FF0000"/>
                </a:solidFill>
                <a:latin typeface="Times New Roman"/>
                <a:cs typeface="Times New Roman"/>
              </a:rPr>
              <a:t>tayinine</a:t>
            </a:r>
            <a:r>
              <a:rPr sz="2400" spc="465" dirty="0">
                <a:solidFill>
                  <a:srgbClr val="FF0000"/>
                </a:solidFill>
                <a:latin typeface="Times New Roman"/>
                <a:cs typeface="Times New Roman"/>
              </a:rPr>
              <a:t> </a:t>
            </a:r>
            <a:r>
              <a:rPr sz="2400" dirty="0">
                <a:solidFill>
                  <a:srgbClr val="FF0000"/>
                </a:solidFill>
                <a:latin typeface="Times New Roman"/>
                <a:cs typeface="Times New Roman"/>
              </a:rPr>
              <a:t>yetkisi</a:t>
            </a:r>
            <a:r>
              <a:rPr sz="2400" spc="465" dirty="0">
                <a:solidFill>
                  <a:srgbClr val="FF0000"/>
                </a:solidFill>
                <a:latin typeface="Times New Roman"/>
                <a:cs typeface="Times New Roman"/>
              </a:rPr>
              <a:t> </a:t>
            </a:r>
            <a:r>
              <a:rPr sz="2400" dirty="0">
                <a:solidFill>
                  <a:srgbClr val="FF0000"/>
                </a:solidFill>
                <a:latin typeface="Times New Roman"/>
                <a:cs typeface="Times New Roman"/>
              </a:rPr>
              <a:t>yoktur;</a:t>
            </a:r>
            <a:r>
              <a:rPr sz="2400" spc="465" dirty="0">
                <a:solidFill>
                  <a:srgbClr val="FF0000"/>
                </a:solidFill>
                <a:latin typeface="Times New Roman"/>
                <a:cs typeface="Times New Roman"/>
              </a:rPr>
              <a:t> </a:t>
            </a:r>
            <a:r>
              <a:rPr sz="2400" dirty="0">
                <a:solidFill>
                  <a:srgbClr val="FF0000"/>
                </a:solidFill>
                <a:latin typeface="Times New Roman"/>
                <a:cs typeface="Times New Roman"/>
              </a:rPr>
              <a:t>cezayı</a:t>
            </a:r>
            <a:r>
              <a:rPr sz="2400" spc="459" dirty="0">
                <a:solidFill>
                  <a:srgbClr val="FF0000"/>
                </a:solidFill>
                <a:latin typeface="Times New Roman"/>
                <a:cs typeface="Times New Roman"/>
              </a:rPr>
              <a:t> </a:t>
            </a:r>
            <a:r>
              <a:rPr sz="2400" dirty="0">
                <a:solidFill>
                  <a:srgbClr val="FF0000"/>
                </a:solidFill>
                <a:latin typeface="Times New Roman"/>
                <a:cs typeface="Times New Roman"/>
              </a:rPr>
              <a:t>kabul</a:t>
            </a:r>
            <a:r>
              <a:rPr sz="2400" spc="470" dirty="0">
                <a:solidFill>
                  <a:srgbClr val="FF0000"/>
                </a:solidFill>
                <a:latin typeface="Times New Roman"/>
                <a:cs typeface="Times New Roman"/>
              </a:rPr>
              <a:t> </a:t>
            </a:r>
            <a:r>
              <a:rPr sz="2400" dirty="0">
                <a:solidFill>
                  <a:srgbClr val="FF0000"/>
                </a:solidFill>
                <a:latin typeface="Times New Roman"/>
                <a:cs typeface="Times New Roman"/>
              </a:rPr>
              <a:t>veya</a:t>
            </a:r>
            <a:r>
              <a:rPr sz="2400" spc="465" dirty="0">
                <a:solidFill>
                  <a:srgbClr val="FF0000"/>
                </a:solidFill>
                <a:latin typeface="Times New Roman"/>
                <a:cs typeface="Times New Roman"/>
              </a:rPr>
              <a:t> </a:t>
            </a:r>
            <a:r>
              <a:rPr sz="2400" dirty="0">
                <a:solidFill>
                  <a:srgbClr val="FF0000"/>
                </a:solidFill>
                <a:latin typeface="Times New Roman"/>
                <a:cs typeface="Times New Roman"/>
              </a:rPr>
              <a:t>reddeder</a:t>
            </a:r>
            <a:r>
              <a:rPr sz="2400" dirty="0">
                <a:latin typeface="Times New Roman"/>
                <a:cs typeface="Times New Roman"/>
              </a:rPr>
              <a:t>.</a:t>
            </a:r>
            <a:r>
              <a:rPr sz="2400" spc="475" dirty="0">
                <a:latin typeface="Times New Roman"/>
                <a:cs typeface="Times New Roman"/>
              </a:rPr>
              <a:t> </a:t>
            </a:r>
            <a:r>
              <a:rPr sz="2400" spc="-25" dirty="0">
                <a:solidFill>
                  <a:srgbClr val="FF0000"/>
                </a:solidFill>
                <a:latin typeface="Times New Roman"/>
                <a:cs typeface="Times New Roman"/>
              </a:rPr>
              <a:t>Ret </a:t>
            </a:r>
            <a:r>
              <a:rPr sz="2400" dirty="0">
                <a:solidFill>
                  <a:srgbClr val="FF0000"/>
                </a:solidFill>
                <a:latin typeface="Times New Roman"/>
                <a:cs typeface="Times New Roman"/>
              </a:rPr>
              <a:t>halinde</a:t>
            </a:r>
            <a:r>
              <a:rPr sz="2400" spc="10" dirty="0">
                <a:solidFill>
                  <a:srgbClr val="FF0000"/>
                </a:solidFill>
                <a:latin typeface="Times New Roman"/>
                <a:cs typeface="Times New Roman"/>
              </a:rPr>
              <a:t> </a:t>
            </a:r>
            <a:r>
              <a:rPr sz="2400" dirty="0">
                <a:solidFill>
                  <a:srgbClr val="FF0000"/>
                </a:solidFill>
                <a:latin typeface="Times New Roman"/>
                <a:cs typeface="Times New Roman"/>
              </a:rPr>
              <a:t>atamaya</a:t>
            </a:r>
            <a:r>
              <a:rPr sz="2400" spc="15" dirty="0">
                <a:solidFill>
                  <a:srgbClr val="FF0000"/>
                </a:solidFill>
                <a:latin typeface="Times New Roman"/>
                <a:cs typeface="Times New Roman"/>
              </a:rPr>
              <a:t> </a:t>
            </a:r>
            <a:r>
              <a:rPr sz="2400" dirty="0">
                <a:solidFill>
                  <a:srgbClr val="FF0000"/>
                </a:solidFill>
                <a:latin typeface="Times New Roman"/>
                <a:cs typeface="Times New Roman"/>
              </a:rPr>
              <a:t>yetkili</a:t>
            </a:r>
            <a:r>
              <a:rPr sz="2400" spc="20" dirty="0">
                <a:solidFill>
                  <a:srgbClr val="FF0000"/>
                </a:solidFill>
                <a:latin typeface="Times New Roman"/>
                <a:cs typeface="Times New Roman"/>
              </a:rPr>
              <a:t> </a:t>
            </a:r>
            <a:r>
              <a:rPr sz="2400" dirty="0">
                <a:solidFill>
                  <a:srgbClr val="FF0000"/>
                </a:solidFill>
                <a:latin typeface="Times New Roman"/>
                <a:cs typeface="Times New Roman"/>
              </a:rPr>
              <a:t>amirler</a:t>
            </a:r>
            <a:r>
              <a:rPr sz="2400" spc="20" dirty="0">
                <a:solidFill>
                  <a:srgbClr val="FF0000"/>
                </a:solidFill>
                <a:latin typeface="Times New Roman"/>
                <a:cs typeface="Times New Roman"/>
              </a:rPr>
              <a:t> </a:t>
            </a:r>
            <a:r>
              <a:rPr sz="2400" dirty="0">
                <a:solidFill>
                  <a:srgbClr val="FF0000"/>
                </a:solidFill>
                <a:latin typeface="Times New Roman"/>
                <a:cs typeface="Times New Roman"/>
              </a:rPr>
              <a:t>15</a:t>
            </a:r>
            <a:r>
              <a:rPr sz="2400" spc="15" dirty="0">
                <a:solidFill>
                  <a:srgbClr val="FF0000"/>
                </a:solidFill>
                <a:latin typeface="Times New Roman"/>
                <a:cs typeface="Times New Roman"/>
              </a:rPr>
              <a:t> </a:t>
            </a:r>
            <a:r>
              <a:rPr sz="2400" dirty="0">
                <a:solidFill>
                  <a:srgbClr val="FF0000"/>
                </a:solidFill>
                <a:latin typeface="Times New Roman"/>
                <a:cs typeface="Times New Roman"/>
              </a:rPr>
              <a:t>gün</a:t>
            </a:r>
            <a:r>
              <a:rPr sz="2400" spc="15" dirty="0">
                <a:solidFill>
                  <a:srgbClr val="FF0000"/>
                </a:solidFill>
                <a:latin typeface="Times New Roman"/>
                <a:cs typeface="Times New Roman"/>
              </a:rPr>
              <a:t> </a:t>
            </a:r>
            <a:r>
              <a:rPr sz="2400" dirty="0">
                <a:solidFill>
                  <a:srgbClr val="FF0000"/>
                </a:solidFill>
                <a:latin typeface="Times New Roman"/>
                <a:cs typeface="Times New Roman"/>
              </a:rPr>
              <a:t>içerisinde</a:t>
            </a:r>
            <a:r>
              <a:rPr sz="2400" spc="5" dirty="0">
                <a:solidFill>
                  <a:srgbClr val="FF0000"/>
                </a:solidFill>
                <a:latin typeface="Times New Roman"/>
                <a:cs typeface="Times New Roman"/>
              </a:rPr>
              <a:t> </a:t>
            </a:r>
            <a:r>
              <a:rPr sz="2400" dirty="0">
                <a:solidFill>
                  <a:srgbClr val="FF0000"/>
                </a:solidFill>
                <a:latin typeface="Times New Roman"/>
                <a:cs typeface="Times New Roman"/>
              </a:rPr>
              <a:t>başka</a:t>
            </a:r>
            <a:r>
              <a:rPr sz="2400" spc="5" dirty="0">
                <a:solidFill>
                  <a:srgbClr val="FF0000"/>
                </a:solidFill>
                <a:latin typeface="Times New Roman"/>
                <a:cs typeface="Times New Roman"/>
              </a:rPr>
              <a:t> </a:t>
            </a:r>
            <a:r>
              <a:rPr sz="2400" spc="-25" dirty="0">
                <a:solidFill>
                  <a:srgbClr val="FF0000"/>
                </a:solidFill>
                <a:latin typeface="Times New Roman"/>
                <a:cs typeface="Times New Roman"/>
              </a:rPr>
              <a:t>bir </a:t>
            </a:r>
            <a:r>
              <a:rPr sz="2400" dirty="0">
                <a:solidFill>
                  <a:srgbClr val="FF0000"/>
                </a:solidFill>
                <a:latin typeface="Times New Roman"/>
                <a:cs typeface="Times New Roman"/>
              </a:rPr>
              <a:t>disiplin</a:t>
            </a:r>
            <a:r>
              <a:rPr sz="2400" spc="270" dirty="0">
                <a:solidFill>
                  <a:srgbClr val="FF0000"/>
                </a:solidFill>
                <a:latin typeface="Times New Roman"/>
                <a:cs typeface="Times New Roman"/>
              </a:rPr>
              <a:t> </a:t>
            </a:r>
            <a:r>
              <a:rPr sz="2400" dirty="0">
                <a:solidFill>
                  <a:srgbClr val="FF0000"/>
                </a:solidFill>
                <a:latin typeface="Times New Roman"/>
                <a:cs typeface="Times New Roman"/>
              </a:rPr>
              <a:t>cezası</a:t>
            </a:r>
            <a:r>
              <a:rPr sz="2400" spc="280" dirty="0">
                <a:solidFill>
                  <a:srgbClr val="FF0000"/>
                </a:solidFill>
                <a:latin typeface="Times New Roman"/>
                <a:cs typeface="Times New Roman"/>
              </a:rPr>
              <a:t> </a:t>
            </a:r>
            <a:r>
              <a:rPr sz="2400" dirty="0">
                <a:solidFill>
                  <a:srgbClr val="FF0000"/>
                </a:solidFill>
                <a:latin typeface="Times New Roman"/>
                <a:cs typeface="Times New Roman"/>
              </a:rPr>
              <a:t>vermekte</a:t>
            </a:r>
            <a:r>
              <a:rPr sz="2400" spc="265" dirty="0">
                <a:solidFill>
                  <a:srgbClr val="FF0000"/>
                </a:solidFill>
                <a:latin typeface="Times New Roman"/>
                <a:cs typeface="Times New Roman"/>
              </a:rPr>
              <a:t> </a:t>
            </a:r>
            <a:r>
              <a:rPr sz="2400" dirty="0">
                <a:solidFill>
                  <a:srgbClr val="FF0000"/>
                </a:solidFill>
                <a:latin typeface="Times New Roman"/>
                <a:cs typeface="Times New Roman"/>
              </a:rPr>
              <a:t>serbesttirler</a:t>
            </a:r>
            <a:r>
              <a:rPr sz="2400" dirty="0">
                <a:latin typeface="Times New Roman"/>
                <a:cs typeface="Times New Roman"/>
              </a:rPr>
              <a:t>.</a:t>
            </a:r>
            <a:r>
              <a:rPr sz="2400" spc="265" dirty="0">
                <a:latin typeface="Times New Roman"/>
                <a:cs typeface="Times New Roman"/>
              </a:rPr>
              <a:t> </a:t>
            </a:r>
            <a:r>
              <a:rPr i="1" dirty="0">
                <a:latin typeface="Times New Roman"/>
                <a:cs typeface="Times New Roman"/>
              </a:rPr>
              <a:t>(DMK.</a:t>
            </a:r>
            <a:r>
              <a:rPr i="1" spc="285" dirty="0">
                <a:latin typeface="Times New Roman"/>
                <a:cs typeface="Times New Roman"/>
              </a:rPr>
              <a:t> </a:t>
            </a:r>
            <a:r>
              <a:rPr i="1" dirty="0">
                <a:latin typeface="Times New Roman"/>
                <a:cs typeface="Times New Roman"/>
              </a:rPr>
              <a:t>md.</a:t>
            </a:r>
            <a:r>
              <a:rPr i="1" spc="285" dirty="0">
                <a:latin typeface="Times New Roman"/>
                <a:cs typeface="Times New Roman"/>
              </a:rPr>
              <a:t> </a:t>
            </a:r>
            <a:r>
              <a:rPr i="1" spc="-10" dirty="0">
                <a:latin typeface="Times New Roman"/>
                <a:cs typeface="Times New Roman"/>
              </a:rPr>
              <a:t>126/3) </a:t>
            </a:r>
            <a:endParaRPr lang="tr-TR" i="1" spc="-10" dirty="0">
              <a:latin typeface="Times New Roman"/>
              <a:cs typeface="Times New Roman"/>
            </a:endParaRPr>
          </a:p>
          <a:p>
            <a:pPr marL="268605" marR="5080" indent="-256540" algn="just">
              <a:lnSpc>
                <a:spcPct val="100000"/>
              </a:lnSpc>
            </a:pPr>
            <a:r>
              <a:rPr lang="tr-TR" sz="2000" i="1" spc="-10" dirty="0">
                <a:latin typeface="Times New Roman"/>
                <a:cs typeface="Times New Roman"/>
              </a:rPr>
              <a:t>	</a:t>
            </a:r>
            <a:r>
              <a:rPr lang="tr-TR" sz="2000" spc="-10" dirty="0">
                <a:latin typeface="Times New Roman"/>
                <a:cs typeface="Times New Roman"/>
              </a:rPr>
              <a:t>(</a:t>
            </a:r>
            <a:r>
              <a:rPr sz="2000" i="1" dirty="0">
                <a:latin typeface="Times New Roman"/>
                <a:cs typeface="Times New Roman"/>
              </a:rPr>
              <a:t>Buna</a:t>
            </a:r>
            <a:r>
              <a:rPr sz="2000" i="1" spc="75" dirty="0">
                <a:latin typeface="Times New Roman"/>
                <a:cs typeface="Times New Roman"/>
              </a:rPr>
              <a:t>  </a:t>
            </a:r>
            <a:r>
              <a:rPr sz="2000" i="1" dirty="0">
                <a:latin typeface="Times New Roman"/>
                <a:cs typeface="Times New Roman"/>
              </a:rPr>
              <a:t>göre;</a:t>
            </a:r>
            <a:r>
              <a:rPr sz="2000" i="1" spc="80" dirty="0">
                <a:latin typeface="Times New Roman"/>
                <a:cs typeface="Times New Roman"/>
              </a:rPr>
              <a:t>  </a:t>
            </a:r>
            <a:r>
              <a:rPr sz="2000" i="1" dirty="0">
                <a:latin typeface="Times New Roman"/>
                <a:cs typeface="Times New Roman"/>
              </a:rPr>
              <a:t>kurulun</a:t>
            </a:r>
            <a:r>
              <a:rPr sz="2000" i="1" spc="80" dirty="0">
                <a:latin typeface="Times New Roman"/>
                <a:cs typeface="Times New Roman"/>
              </a:rPr>
              <a:t>  </a:t>
            </a:r>
            <a:r>
              <a:rPr sz="2000" i="1" dirty="0">
                <a:latin typeface="Times New Roman"/>
                <a:cs typeface="Times New Roman"/>
              </a:rPr>
              <a:t>reddettiği</a:t>
            </a:r>
            <a:r>
              <a:rPr sz="2000" i="1" spc="75" dirty="0">
                <a:latin typeface="Times New Roman"/>
                <a:cs typeface="Times New Roman"/>
              </a:rPr>
              <a:t>  </a:t>
            </a:r>
            <a:r>
              <a:rPr sz="2000" i="1" dirty="0">
                <a:latin typeface="Times New Roman"/>
                <a:cs typeface="Times New Roman"/>
              </a:rPr>
              <a:t>dosya</a:t>
            </a:r>
            <a:r>
              <a:rPr sz="2000" i="1" spc="80" dirty="0">
                <a:latin typeface="Times New Roman"/>
                <a:cs typeface="Times New Roman"/>
              </a:rPr>
              <a:t>  </a:t>
            </a:r>
            <a:r>
              <a:rPr sz="2000" i="1" dirty="0">
                <a:latin typeface="Times New Roman"/>
                <a:cs typeface="Times New Roman"/>
              </a:rPr>
              <a:t>üzerinde</a:t>
            </a:r>
            <a:r>
              <a:rPr sz="2000" i="1" spc="70" dirty="0">
                <a:latin typeface="Times New Roman"/>
                <a:cs typeface="Times New Roman"/>
              </a:rPr>
              <a:t>  </a:t>
            </a:r>
            <a:r>
              <a:rPr sz="2000" i="1" spc="-10" dirty="0">
                <a:latin typeface="Times New Roman"/>
                <a:cs typeface="Times New Roman"/>
              </a:rPr>
              <a:t>uyarma, </a:t>
            </a:r>
            <a:r>
              <a:rPr sz="2000" i="1" dirty="0">
                <a:latin typeface="Times New Roman"/>
                <a:cs typeface="Times New Roman"/>
              </a:rPr>
              <a:t>kınama</a:t>
            </a:r>
            <a:r>
              <a:rPr sz="2000" i="1" spc="375" dirty="0">
                <a:latin typeface="Times New Roman"/>
                <a:cs typeface="Times New Roman"/>
              </a:rPr>
              <a:t> </a:t>
            </a:r>
            <a:r>
              <a:rPr sz="2000" i="1" dirty="0">
                <a:latin typeface="Times New Roman"/>
                <a:cs typeface="Times New Roman"/>
              </a:rPr>
              <a:t>veya</a:t>
            </a:r>
            <a:r>
              <a:rPr sz="2000" i="1" spc="380" dirty="0">
                <a:latin typeface="Times New Roman"/>
                <a:cs typeface="Times New Roman"/>
              </a:rPr>
              <a:t> </a:t>
            </a:r>
            <a:r>
              <a:rPr sz="2000" i="1" dirty="0">
                <a:latin typeface="Times New Roman"/>
                <a:cs typeface="Times New Roman"/>
              </a:rPr>
              <a:t>aylıktan</a:t>
            </a:r>
            <a:r>
              <a:rPr sz="2000" i="1" spc="375" dirty="0">
                <a:latin typeface="Times New Roman"/>
                <a:cs typeface="Times New Roman"/>
              </a:rPr>
              <a:t> </a:t>
            </a:r>
            <a:r>
              <a:rPr sz="2000" i="1" dirty="0">
                <a:latin typeface="Times New Roman"/>
                <a:cs typeface="Times New Roman"/>
              </a:rPr>
              <a:t>kesme</a:t>
            </a:r>
            <a:r>
              <a:rPr sz="2000" i="1" spc="380" dirty="0">
                <a:latin typeface="Times New Roman"/>
                <a:cs typeface="Times New Roman"/>
              </a:rPr>
              <a:t> </a:t>
            </a:r>
            <a:r>
              <a:rPr sz="2000" i="1" dirty="0">
                <a:latin typeface="Times New Roman"/>
                <a:cs typeface="Times New Roman"/>
              </a:rPr>
              <a:t>cezalarından</a:t>
            </a:r>
            <a:r>
              <a:rPr sz="2000" i="1" spc="390" dirty="0">
                <a:latin typeface="Times New Roman"/>
                <a:cs typeface="Times New Roman"/>
              </a:rPr>
              <a:t> </a:t>
            </a:r>
            <a:r>
              <a:rPr sz="2000" i="1" dirty="0">
                <a:latin typeface="Times New Roman"/>
                <a:cs typeface="Times New Roman"/>
              </a:rPr>
              <a:t>herhangi</a:t>
            </a:r>
            <a:r>
              <a:rPr sz="2000" i="1" spc="380" dirty="0">
                <a:latin typeface="Times New Roman"/>
                <a:cs typeface="Times New Roman"/>
              </a:rPr>
              <a:t> </a:t>
            </a:r>
            <a:r>
              <a:rPr sz="2000" i="1" spc="-10" dirty="0">
                <a:latin typeface="Times New Roman"/>
                <a:cs typeface="Times New Roman"/>
              </a:rPr>
              <a:t>birisi </a:t>
            </a:r>
            <a:r>
              <a:rPr sz="2000" i="1" dirty="0">
                <a:latin typeface="Times New Roman"/>
                <a:cs typeface="Times New Roman"/>
              </a:rPr>
              <a:t>atamaya</a:t>
            </a:r>
            <a:r>
              <a:rPr sz="2000" i="1" spc="-25" dirty="0">
                <a:latin typeface="Times New Roman"/>
                <a:cs typeface="Times New Roman"/>
              </a:rPr>
              <a:t> </a:t>
            </a:r>
            <a:r>
              <a:rPr sz="2000" i="1" dirty="0">
                <a:latin typeface="Times New Roman"/>
                <a:cs typeface="Times New Roman"/>
              </a:rPr>
              <a:t>yetkili</a:t>
            </a:r>
            <a:r>
              <a:rPr sz="2000" i="1" spc="-45" dirty="0">
                <a:latin typeface="Times New Roman"/>
                <a:cs typeface="Times New Roman"/>
              </a:rPr>
              <a:t> </a:t>
            </a:r>
            <a:r>
              <a:rPr sz="2000" i="1" dirty="0">
                <a:latin typeface="Times New Roman"/>
                <a:cs typeface="Times New Roman"/>
              </a:rPr>
              <a:t>amirler tarafından</a:t>
            </a:r>
            <a:r>
              <a:rPr sz="2000" i="1" spc="-40" dirty="0">
                <a:latin typeface="Times New Roman"/>
                <a:cs typeface="Times New Roman"/>
              </a:rPr>
              <a:t> </a:t>
            </a:r>
            <a:r>
              <a:rPr sz="2000" i="1" spc="-10" dirty="0" err="1">
                <a:latin typeface="Times New Roman"/>
                <a:cs typeface="Times New Roman"/>
              </a:rPr>
              <a:t>verilebilecektir</a:t>
            </a:r>
            <a:r>
              <a:rPr sz="2000" i="1" spc="-10" dirty="0">
                <a:latin typeface="Times New Roman"/>
                <a:cs typeface="Times New Roman"/>
              </a:rPr>
              <a:t>.</a:t>
            </a:r>
            <a:r>
              <a:rPr lang="tr-TR" sz="2000" i="1" spc="-10" dirty="0">
                <a:latin typeface="Times New Roman"/>
                <a:cs typeface="Times New Roman"/>
              </a:rPr>
              <a:t>)</a:t>
            </a:r>
          </a:p>
          <a:p>
            <a:pPr marL="268605" marR="5080" indent="-256540" algn="just">
              <a:lnSpc>
                <a:spcPct val="100000"/>
              </a:lnSpc>
              <a:tabLst>
                <a:tab pos="268605" algn="l"/>
              </a:tabLst>
            </a:pPr>
            <a:endParaRPr sz="2400" dirty="0">
              <a:latin typeface="Times New Roman"/>
              <a:cs typeface="Times New Roman"/>
            </a:endParaRPr>
          </a:p>
          <a:p>
            <a:pPr marL="268605" marR="5715" indent="-256540" algn="just">
              <a:lnSpc>
                <a:spcPct val="100000"/>
              </a:lnSpc>
              <a:tabLst>
                <a:tab pos="268605" algn="l"/>
              </a:tabLst>
            </a:pPr>
            <a:r>
              <a:rPr sz="1900" dirty="0">
                <a:solidFill>
                  <a:srgbClr val="2CA1BE"/>
                </a:solidFill>
                <a:latin typeface="Segoe UI Symbol"/>
                <a:cs typeface="Segoe UI Symbol"/>
              </a:rPr>
              <a:t>🞂​</a:t>
            </a:r>
            <a:r>
              <a:rPr sz="1900" spc="455" dirty="0">
                <a:solidFill>
                  <a:srgbClr val="2CA1BE"/>
                </a:solidFill>
                <a:latin typeface="Segoe UI Symbol"/>
                <a:cs typeface="Segoe UI Symbol"/>
              </a:rPr>
              <a:t> </a:t>
            </a:r>
            <a:r>
              <a:rPr sz="2400" dirty="0">
                <a:latin typeface="Times New Roman"/>
                <a:cs typeface="Times New Roman"/>
              </a:rPr>
              <a:t>Özel</a:t>
            </a:r>
            <a:r>
              <a:rPr sz="2400" spc="550" dirty="0">
                <a:latin typeface="Times New Roman"/>
                <a:cs typeface="Times New Roman"/>
              </a:rPr>
              <a:t> </a:t>
            </a:r>
            <a:r>
              <a:rPr sz="2400" dirty="0">
                <a:latin typeface="Times New Roman"/>
                <a:cs typeface="Times New Roman"/>
              </a:rPr>
              <a:t>kanunların</a:t>
            </a:r>
            <a:r>
              <a:rPr sz="2400" spc="565" dirty="0">
                <a:latin typeface="Times New Roman"/>
                <a:cs typeface="Times New Roman"/>
              </a:rPr>
              <a:t> </a:t>
            </a:r>
            <a:r>
              <a:rPr sz="2400" dirty="0">
                <a:latin typeface="Times New Roman"/>
                <a:cs typeface="Times New Roman"/>
              </a:rPr>
              <a:t>disiplin</a:t>
            </a:r>
            <a:r>
              <a:rPr sz="2400" spc="555" dirty="0">
                <a:latin typeface="Times New Roman"/>
                <a:cs typeface="Times New Roman"/>
              </a:rPr>
              <a:t> </a:t>
            </a:r>
            <a:r>
              <a:rPr sz="2400" dirty="0">
                <a:latin typeface="Times New Roman"/>
                <a:cs typeface="Times New Roman"/>
              </a:rPr>
              <a:t>cezası</a:t>
            </a:r>
            <a:r>
              <a:rPr sz="2400" spc="545" dirty="0">
                <a:latin typeface="Times New Roman"/>
                <a:cs typeface="Times New Roman"/>
              </a:rPr>
              <a:t> </a:t>
            </a:r>
            <a:r>
              <a:rPr sz="2400" dirty="0">
                <a:latin typeface="Times New Roman"/>
                <a:cs typeface="Times New Roman"/>
              </a:rPr>
              <a:t>vermeye</a:t>
            </a:r>
            <a:r>
              <a:rPr sz="2400" spc="555" dirty="0">
                <a:latin typeface="Times New Roman"/>
                <a:cs typeface="Times New Roman"/>
              </a:rPr>
              <a:t> </a:t>
            </a:r>
            <a:r>
              <a:rPr sz="2400" dirty="0">
                <a:latin typeface="Times New Roman"/>
                <a:cs typeface="Times New Roman"/>
              </a:rPr>
              <a:t>yetkili</a:t>
            </a:r>
            <a:r>
              <a:rPr sz="2400" spc="550" dirty="0">
                <a:latin typeface="Times New Roman"/>
                <a:cs typeface="Times New Roman"/>
              </a:rPr>
              <a:t> </a:t>
            </a:r>
            <a:r>
              <a:rPr sz="2400" dirty="0">
                <a:latin typeface="Times New Roman"/>
                <a:cs typeface="Times New Roman"/>
              </a:rPr>
              <a:t>amir</a:t>
            </a:r>
            <a:r>
              <a:rPr sz="2400" spc="555" dirty="0">
                <a:latin typeface="Times New Roman"/>
                <a:cs typeface="Times New Roman"/>
              </a:rPr>
              <a:t> </a:t>
            </a:r>
            <a:r>
              <a:rPr sz="2400" spc="-25" dirty="0">
                <a:latin typeface="Times New Roman"/>
                <a:cs typeface="Times New Roman"/>
              </a:rPr>
              <a:t>ve </a:t>
            </a:r>
            <a:r>
              <a:rPr sz="2400" dirty="0">
                <a:latin typeface="Times New Roman"/>
                <a:cs typeface="Times New Roman"/>
              </a:rPr>
              <a:t>kurullarla</a:t>
            </a:r>
            <a:r>
              <a:rPr sz="2400" spc="-45" dirty="0">
                <a:latin typeface="Times New Roman"/>
                <a:cs typeface="Times New Roman"/>
              </a:rPr>
              <a:t> </a:t>
            </a:r>
            <a:r>
              <a:rPr sz="2400" dirty="0">
                <a:latin typeface="Times New Roman"/>
                <a:cs typeface="Times New Roman"/>
              </a:rPr>
              <a:t>ilgili</a:t>
            </a:r>
            <a:r>
              <a:rPr sz="2400" spc="-50" dirty="0">
                <a:latin typeface="Times New Roman"/>
                <a:cs typeface="Times New Roman"/>
              </a:rPr>
              <a:t> </a:t>
            </a:r>
            <a:r>
              <a:rPr sz="2400" dirty="0">
                <a:latin typeface="Times New Roman"/>
                <a:cs typeface="Times New Roman"/>
              </a:rPr>
              <a:t>hükümleri</a:t>
            </a:r>
            <a:r>
              <a:rPr sz="2400" spc="-45" dirty="0">
                <a:latin typeface="Times New Roman"/>
                <a:cs typeface="Times New Roman"/>
              </a:rPr>
              <a:t> </a:t>
            </a:r>
            <a:r>
              <a:rPr sz="2400" spc="-10" dirty="0">
                <a:latin typeface="Times New Roman"/>
                <a:cs typeface="Times New Roman"/>
              </a:rPr>
              <a:t>saklıdır.</a:t>
            </a:r>
            <a:endParaRPr sz="2400" dirty="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38</a:t>
            </a:fld>
            <a:endParaRPr spc="-25" dirty="0"/>
          </a:p>
        </p:txBody>
      </p:sp>
      <p:pic>
        <p:nvPicPr>
          <p:cNvPr id="6" name="object 4"/>
          <p:cNvPicPr/>
          <p:nvPr/>
        </p:nvPicPr>
        <p:blipFill>
          <a:blip r:embed="rId2" cstate="print"/>
          <a:stretch>
            <a:fillRect/>
          </a:stretch>
        </p:blipFill>
        <p:spPr>
          <a:xfrm>
            <a:off x="540000" y="180000"/>
            <a:ext cx="1080000" cy="1080000"/>
          </a:xfrm>
          <a:prstGeom prst="rect">
            <a:avLst/>
          </a:prstGeom>
        </p:spPr>
      </p:pic>
      <p:sp>
        <p:nvSpPr>
          <p:cNvPr id="7" name="Metin kutusu 6"/>
          <p:cNvSpPr txBox="1"/>
          <p:nvPr/>
        </p:nvSpPr>
        <p:spPr>
          <a:xfrm>
            <a:off x="1828800" y="252843"/>
            <a:ext cx="5867400"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DİSİPLİN CEZASI VERMEYE YETKİLİ AMİR VE KURULLAR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3336811"/>
          </a:xfrm>
          <a:prstGeom prst="rect">
            <a:avLst/>
          </a:prstGeom>
        </p:spPr>
        <p:txBody>
          <a:bodyPr vert="horz" wrap="square" lIns="0" tIns="12700" rIns="0" bIns="0" rtlCol="0">
            <a:spAutoFit/>
          </a:bodyPr>
          <a:lstStyle/>
          <a:p>
            <a:pPr marL="12700" marR="5080" algn="just"/>
            <a:r>
              <a:rPr sz="1900" dirty="0">
                <a:solidFill>
                  <a:srgbClr val="2CA1BE"/>
                </a:solidFill>
                <a:latin typeface="Segoe UI Symbol"/>
                <a:cs typeface="Segoe UI Symbol"/>
              </a:rPr>
              <a:t>🞂​</a:t>
            </a:r>
            <a:r>
              <a:rPr lang="tr-TR" sz="1900" spc="305" dirty="0">
                <a:solidFill>
                  <a:srgbClr val="2CA1BE"/>
                </a:solidFill>
                <a:latin typeface="Segoe UI Symbol"/>
                <a:cs typeface="Segoe UI Symbol"/>
              </a:rPr>
              <a:t> </a:t>
            </a:r>
            <a:r>
              <a:rPr lang="tr-TR" sz="2400" noProof="1">
                <a:latin typeface="Times New Roman"/>
                <a:cs typeface="Times New Roman"/>
              </a:rPr>
              <a:t>657</a:t>
            </a:r>
            <a:r>
              <a:rPr lang="tr-TR" sz="2400" spc="585" noProof="1">
                <a:latin typeface="Times New Roman"/>
                <a:cs typeface="Times New Roman"/>
              </a:rPr>
              <a:t> </a:t>
            </a:r>
            <a:r>
              <a:rPr lang="tr-TR" sz="2400" noProof="1">
                <a:latin typeface="Times New Roman"/>
                <a:cs typeface="Times New Roman"/>
              </a:rPr>
              <a:t>sayılı</a:t>
            </a:r>
            <a:r>
              <a:rPr lang="tr-TR" sz="2400" spc="565" noProof="1">
                <a:latin typeface="Times New Roman"/>
                <a:cs typeface="Times New Roman"/>
              </a:rPr>
              <a:t> </a:t>
            </a:r>
            <a:r>
              <a:rPr lang="tr-TR" sz="2400" noProof="1">
                <a:latin typeface="Times New Roman"/>
                <a:cs typeface="Times New Roman"/>
              </a:rPr>
              <a:t>Devlet</a:t>
            </a:r>
            <a:r>
              <a:rPr lang="tr-TR" sz="2400" spc="590" noProof="1">
                <a:latin typeface="Times New Roman"/>
                <a:cs typeface="Times New Roman"/>
              </a:rPr>
              <a:t> </a:t>
            </a:r>
            <a:r>
              <a:rPr lang="tr-TR" sz="2400" noProof="1">
                <a:latin typeface="Times New Roman"/>
                <a:cs typeface="Times New Roman"/>
              </a:rPr>
              <a:t>Memurları</a:t>
            </a:r>
            <a:r>
              <a:rPr lang="tr-TR" sz="2400" spc="585" noProof="1">
                <a:latin typeface="Times New Roman"/>
                <a:cs typeface="Times New Roman"/>
              </a:rPr>
              <a:t> </a:t>
            </a:r>
            <a:r>
              <a:rPr lang="tr-TR" sz="2400" noProof="1">
                <a:latin typeface="Times New Roman"/>
                <a:cs typeface="Times New Roman"/>
              </a:rPr>
              <a:t>Kanunu'nun</a:t>
            </a:r>
            <a:r>
              <a:rPr lang="tr-TR" sz="2400" spc="590" noProof="1">
                <a:latin typeface="Times New Roman"/>
                <a:cs typeface="Times New Roman"/>
              </a:rPr>
              <a:t> </a:t>
            </a:r>
            <a:r>
              <a:rPr lang="tr-TR" sz="2400" noProof="1">
                <a:latin typeface="Times New Roman"/>
                <a:cs typeface="Times New Roman"/>
              </a:rPr>
              <a:t>133</a:t>
            </a:r>
            <a:r>
              <a:rPr lang="tr-TR" sz="2400" spc="580" noProof="1">
                <a:latin typeface="Times New Roman"/>
                <a:cs typeface="Times New Roman"/>
              </a:rPr>
              <a:t> </a:t>
            </a:r>
            <a:r>
              <a:rPr lang="tr-TR" sz="2400" spc="-20" noProof="1">
                <a:latin typeface="Times New Roman"/>
                <a:cs typeface="Times New Roman"/>
              </a:rPr>
              <a:t>üncü </a:t>
            </a:r>
            <a:r>
              <a:rPr lang="tr-TR" sz="2400" noProof="1">
                <a:latin typeface="Times New Roman"/>
                <a:cs typeface="Times New Roman"/>
              </a:rPr>
              <a:t>maddesinde,</a:t>
            </a:r>
            <a:r>
              <a:rPr lang="tr-TR" sz="2400" spc="310" noProof="1">
                <a:latin typeface="Times New Roman"/>
                <a:cs typeface="Times New Roman"/>
              </a:rPr>
              <a:t> </a:t>
            </a:r>
            <a:r>
              <a:rPr lang="tr-TR" sz="2400" noProof="1">
                <a:latin typeface="Times New Roman"/>
                <a:cs typeface="Times New Roman"/>
              </a:rPr>
              <a:t>disiplin</a:t>
            </a:r>
            <a:r>
              <a:rPr lang="tr-TR" sz="2400" spc="300" noProof="1">
                <a:latin typeface="Times New Roman"/>
                <a:cs typeface="Times New Roman"/>
              </a:rPr>
              <a:t> </a:t>
            </a:r>
            <a:r>
              <a:rPr lang="tr-TR" sz="2400" noProof="1">
                <a:latin typeface="Times New Roman"/>
                <a:cs typeface="Times New Roman"/>
              </a:rPr>
              <a:t>cezasının</a:t>
            </a:r>
            <a:r>
              <a:rPr lang="tr-TR" sz="2400" spc="305" noProof="1">
                <a:latin typeface="Times New Roman"/>
                <a:cs typeface="Times New Roman"/>
              </a:rPr>
              <a:t> </a:t>
            </a:r>
            <a:r>
              <a:rPr lang="tr-TR" sz="2400" noProof="1">
                <a:latin typeface="Times New Roman"/>
                <a:cs typeface="Times New Roman"/>
              </a:rPr>
              <a:t>verilmesine</a:t>
            </a:r>
            <a:r>
              <a:rPr lang="tr-TR" sz="2400" spc="315" noProof="1">
                <a:latin typeface="Times New Roman"/>
                <a:cs typeface="Times New Roman"/>
              </a:rPr>
              <a:t> </a:t>
            </a:r>
            <a:r>
              <a:rPr lang="tr-TR" sz="2400" noProof="1">
                <a:latin typeface="Times New Roman"/>
                <a:cs typeface="Times New Roman"/>
              </a:rPr>
              <a:t>sebep</a:t>
            </a:r>
            <a:r>
              <a:rPr lang="tr-TR" sz="2400" spc="300" noProof="1">
                <a:latin typeface="Times New Roman"/>
                <a:cs typeface="Times New Roman"/>
              </a:rPr>
              <a:t> </a:t>
            </a:r>
            <a:r>
              <a:rPr lang="tr-TR" sz="2400" spc="-10" noProof="1">
                <a:latin typeface="Times New Roman"/>
                <a:cs typeface="Times New Roman"/>
              </a:rPr>
              <a:t>olmuş </a:t>
            </a:r>
            <a:r>
              <a:rPr lang="tr-TR" sz="2400" noProof="1">
                <a:latin typeface="Times New Roman"/>
                <a:cs typeface="Times New Roman"/>
              </a:rPr>
              <a:t>bir</a:t>
            </a:r>
            <a:r>
              <a:rPr lang="tr-TR" sz="2400" spc="300" noProof="1">
                <a:latin typeface="Times New Roman"/>
                <a:cs typeface="Times New Roman"/>
              </a:rPr>
              <a:t> </a:t>
            </a:r>
            <a:r>
              <a:rPr lang="tr-TR" sz="2400" noProof="1">
                <a:latin typeface="Times New Roman"/>
                <a:cs typeface="Times New Roman"/>
              </a:rPr>
              <a:t>fiil</a:t>
            </a:r>
            <a:r>
              <a:rPr lang="tr-TR" sz="2400" spc="300" noProof="1">
                <a:latin typeface="Times New Roman"/>
                <a:cs typeface="Times New Roman"/>
              </a:rPr>
              <a:t> </a:t>
            </a:r>
            <a:r>
              <a:rPr lang="tr-TR" sz="2400" noProof="1">
                <a:latin typeface="Times New Roman"/>
                <a:cs typeface="Times New Roman"/>
              </a:rPr>
              <a:t>veya</a:t>
            </a:r>
            <a:r>
              <a:rPr lang="tr-TR" sz="2400" spc="295" noProof="1">
                <a:latin typeface="Times New Roman"/>
                <a:cs typeface="Times New Roman"/>
              </a:rPr>
              <a:t> </a:t>
            </a:r>
            <a:r>
              <a:rPr lang="tr-TR" sz="2400" noProof="1">
                <a:latin typeface="Times New Roman"/>
                <a:cs typeface="Times New Roman"/>
              </a:rPr>
              <a:t>hâlin</a:t>
            </a:r>
            <a:r>
              <a:rPr lang="tr-TR" sz="2400" spc="300" noProof="1">
                <a:latin typeface="Times New Roman"/>
                <a:cs typeface="Times New Roman"/>
              </a:rPr>
              <a:t> </a:t>
            </a:r>
            <a:r>
              <a:rPr lang="tr-TR" sz="2400" noProof="1">
                <a:latin typeface="Times New Roman"/>
                <a:cs typeface="Times New Roman"/>
              </a:rPr>
              <a:t>özlük</a:t>
            </a:r>
            <a:r>
              <a:rPr lang="tr-TR" sz="2400" spc="305" noProof="1">
                <a:latin typeface="Times New Roman"/>
                <a:cs typeface="Times New Roman"/>
              </a:rPr>
              <a:t> </a:t>
            </a:r>
            <a:r>
              <a:rPr lang="tr-TR" sz="2400" noProof="1">
                <a:latin typeface="Times New Roman"/>
                <a:cs typeface="Times New Roman"/>
              </a:rPr>
              <a:t>dosyasından</a:t>
            </a:r>
            <a:r>
              <a:rPr lang="tr-TR" sz="2400" spc="305" noProof="1">
                <a:latin typeface="Times New Roman"/>
                <a:cs typeface="Times New Roman"/>
              </a:rPr>
              <a:t> </a:t>
            </a:r>
            <a:r>
              <a:rPr lang="tr-TR" sz="2400" noProof="1">
                <a:latin typeface="Times New Roman"/>
                <a:cs typeface="Times New Roman"/>
              </a:rPr>
              <a:t>silinmesine</a:t>
            </a:r>
            <a:r>
              <a:rPr lang="tr-TR" sz="2400" spc="305" noProof="1">
                <a:latin typeface="Times New Roman"/>
                <a:cs typeface="Times New Roman"/>
              </a:rPr>
              <a:t> </a:t>
            </a:r>
            <a:r>
              <a:rPr lang="tr-TR" sz="2400" spc="-10" noProof="1">
                <a:latin typeface="Times New Roman"/>
                <a:cs typeface="Times New Roman"/>
              </a:rPr>
              <a:t>ilişkin </a:t>
            </a:r>
            <a:r>
              <a:rPr lang="tr-TR" sz="2400" noProof="1">
                <a:latin typeface="Times New Roman"/>
                <a:cs typeface="Times New Roman"/>
              </a:rPr>
              <a:t>belirlenen</a:t>
            </a:r>
            <a:r>
              <a:rPr lang="tr-TR" sz="2400" spc="545" noProof="1">
                <a:latin typeface="Times New Roman"/>
                <a:cs typeface="Times New Roman"/>
              </a:rPr>
              <a:t> </a:t>
            </a:r>
            <a:r>
              <a:rPr lang="tr-TR" sz="2400" noProof="1">
                <a:solidFill>
                  <a:srgbClr val="FF0000"/>
                </a:solidFill>
                <a:latin typeface="Times New Roman"/>
                <a:cs typeface="Times New Roman"/>
              </a:rPr>
              <a:t>uyarma</a:t>
            </a:r>
            <a:r>
              <a:rPr lang="tr-TR" sz="2400" spc="555" noProof="1">
                <a:solidFill>
                  <a:srgbClr val="FF0000"/>
                </a:solidFill>
                <a:latin typeface="Times New Roman"/>
                <a:cs typeface="Times New Roman"/>
              </a:rPr>
              <a:t> </a:t>
            </a:r>
            <a:r>
              <a:rPr lang="tr-TR" sz="2400" noProof="1">
                <a:solidFill>
                  <a:srgbClr val="FF0000"/>
                </a:solidFill>
                <a:latin typeface="Times New Roman"/>
                <a:cs typeface="Times New Roman"/>
              </a:rPr>
              <a:t>ve</a:t>
            </a:r>
            <a:r>
              <a:rPr lang="tr-TR" sz="2400" spc="545" noProof="1">
                <a:solidFill>
                  <a:srgbClr val="FF0000"/>
                </a:solidFill>
                <a:latin typeface="Times New Roman"/>
                <a:cs typeface="Times New Roman"/>
              </a:rPr>
              <a:t> </a:t>
            </a:r>
            <a:r>
              <a:rPr lang="tr-TR" sz="2400" noProof="1">
                <a:solidFill>
                  <a:srgbClr val="FF0000"/>
                </a:solidFill>
                <a:latin typeface="Times New Roman"/>
                <a:cs typeface="Times New Roman"/>
              </a:rPr>
              <a:t>kınama</a:t>
            </a:r>
            <a:r>
              <a:rPr lang="tr-TR" sz="2400" spc="555" noProof="1">
                <a:solidFill>
                  <a:srgbClr val="FF0000"/>
                </a:solidFill>
                <a:latin typeface="Times New Roman"/>
                <a:cs typeface="Times New Roman"/>
              </a:rPr>
              <a:t> </a:t>
            </a:r>
            <a:r>
              <a:rPr lang="tr-TR" sz="2400" noProof="1">
                <a:solidFill>
                  <a:srgbClr val="FF0000"/>
                </a:solidFill>
                <a:latin typeface="Times New Roman"/>
                <a:cs typeface="Times New Roman"/>
              </a:rPr>
              <a:t>cezasında</a:t>
            </a:r>
            <a:r>
              <a:rPr lang="tr-TR" sz="2400" spc="555" noProof="1">
                <a:solidFill>
                  <a:srgbClr val="FF0000"/>
                </a:solidFill>
                <a:latin typeface="Times New Roman"/>
                <a:cs typeface="Times New Roman"/>
              </a:rPr>
              <a:t> </a:t>
            </a:r>
            <a:r>
              <a:rPr lang="tr-TR" sz="2400" noProof="1">
                <a:solidFill>
                  <a:srgbClr val="FF0000"/>
                </a:solidFill>
                <a:latin typeface="Times New Roman"/>
                <a:cs typeface="Times New Roman"/>
              </a:rPr>
              <a:t>5</a:t>
            </a:r>
            <a:r>
              <a:rPr lang="tr-TR" sz="2400" spc="555" noProof="1">
                <a:solidFill>
                  <a:srgbClr val="FF0000"/>
                </a:solidFill>
                <a:latin typeface="Times New Roman"/>
                <a:cs typeface="Times New Roman"/>
              </a:rPr>
              <a:t> </a:t>
            </a:r>
            <a:r>
              <a:rPr lang="tr-TR" sz="2400" noProof="1">
                <a:solidFill>
                  <a:srgbClr val="FF0000"/>
                </a:solidFill>
                <a:latin typeface="Times New Roman"/>
                <a:cs typeface="Times New Roman"/>
              </a:rPr>
              <a:t>yıl,</a:t>
            </a:r>
            <a:r>
              <a:rPr lang="tr-TR" sz="2400" spc="550" noProof="1">
                <a:latin typeface="Times New Roman"/>
                <a:cs typeface="Times New Roman"/>
              </a:rPr>
              <a:t> </a:t>
            </a:r>
            <a:r>
              <a:rPr lang="tr-TR" sz="2400" spc="-10" noProof="1">
                <a:solidFill>
                  <a:srgbClr val="FF0000"/>
                </a:solidFill>
                <a:latin typeface="Times New Roman"/>
                <a:cs typeface="Times New Roman"/>
              </a:rPr>
              <a:t>aylıktan </a:t>
            </a:r>
            <a:r>
              <a:rPr lang="tr-TR" sz="2400" noProof="1">
                <a:solidFill>
                  <a:srgbClr val="FF0000"/>
                </a:solidFill>
                <a:latin typeface="Times New Roman"/>
                <a:cs typeface="Times New Roman"/>
              </a:rPr>
              <a:t>kesme</a:t>
            </a:r>
            <a:r>
              <a:rPr lang="tr-TR" sz="2400" spc="-15" noProof="1">
                <a:solidFill>
                  <a:srgbClr val="FF0000"/>
                </a:solidFill>
                <a:latin typeface="Times New Roman"/>
                <a:cs typeface="Times New Roman"/>
              </a:rPr>
              <a:t> </a:t>
            </a:r>
            <a:r>
              <a:rPr lang="tr-TR" sz="2400" noProof="1">
                <a:solidFill>
                  <a:srgbClr val="FF0000"/>
                </a:solidFill>
                <a:latin typeface="Times New Roman"/>
                <a:cs typeface="Times New Roman"/>
              </a:rPr>
              <a:t>ve</a:t>
            </a:r>
            <a:r>
              <a:rPr lang="tr-TR" sz="2400" spc="-10" noProof="1">
                <a:solidFill>
                  <a:srgbClr val="FF0000"/>
                </a:solidFill>
                <a:latin typeface="Times New Roman"/>
                <a:cs typeface="Times New Roman"/>
              </a:rPr>
              <a:t> </a:t>
            </a:r>
            <a:r>
              <a:rPr lang="tr-TR" sz="2400" noProof="1">
                <a:solidFill>
                  <a:srgbClr val="FF0000"/>
                </a:solidFill>
                <a:latin typeface="Times New Roman"/>
                <a:cs typeface="Times New Roman"/>
              </a:rPr>
              <a:t>kademe</a:t>
            </a:r>
            <a:r>
              <a:rPr lang="tr-TR" sz="2400" spc="-15" noProof="1">
                <a:solidFill>
                  <a:srgbClr val="FF0000"/>
                </a:solidFill>
                <a:latin typeface="Times New Roman"/>
                <a:cs typeface="Times New Roman"/>
              </a:rPr>
              <a:t> </a:t>
            </a:r>
            <a:r>
              <a:rPr lang="tr-TR" sz="2400" noProof="1">
                <a:solidFill>
                  <a:srgbClr val="FF0000"/>
                </a:solidFill>
                <a:latin typeface="Times New Roman"/>
                <a:cs typeface="Times New Roman"/>
              </a:rPr>
              <a:t>ilerlemesinin</a:t>
            </a:r>
            <a:r>
              <a:rPr lang="tr-TR" sz="2400" spc="-20" noProof="1">
                <a:solidFill>
                  <a:srgbClr val="FF0000"/>
                </a:solidFill>
                <a:latin typeface="Times New Roman"/>
                <a:cs typeface="Times New Roman"/>
              </a:rPr>
              <a:t> </a:t>
            </a:r>
            <a:r>
              <a:rPr lang="tr-TR" sz="2400" noProof="1">
                <a:solidFill>
                  <a:srgbClr val="FF0000"/>
                </a:solidFill>
                <a:latin typeface="Times New Roman"/>
                <a:cs typeface="Times New Roman"/>
              </a:rPr>
              <a:t>durdurulması </a:t>
            </a:r>
            <a:r>
              <a:rPr lang="tr-TR" sz="2400" spc="-10" noProof="1">
                <a:solidFill>
                  <a:srgbClr val="FF0000"/>
                </a:solidFill>
                <a:latin typeface="Times New Roman"/>
                <a:cs typeface="Times New Roman"/>
              </a:rPr>
              <a:t>cezalarında </a:t>
            </a:r>
            <a:r>
              <a:rPr lang="tr-TR" sz="2400" noProof="1">
                <a:solidFill>
                  <a:srgbClr val="FF0000"/>
                </a:solidFill>
                <a:latin typeface="Times New Roman"/>
                <a:cs typeface="Times New Roman"/>
              </a:rPr>
              <a:t>10</a:t>
            </a:r>
            <a:r>
              <a:rPr lang="tr-TR" sz="2400" spc="10" noProof="1">
                <a:solidFill>
                  <a:srgbClr val="FF0000"/>
                </a:solidFill>
                <a:latin typeface="Times New Roman"/>
                <a:cs typeface="Times New Roman"/>
              </a:rPr>
              <a:t>  </a:t>
            </a:r>
            <a:r>
              <a:rPr lang="tr-TR" sz="2400" noProof="1">
                <a:solidFill>
                  <a:srgbClr val="FF0000"/>
                </a:solidFill>
                <a:latin typeface="Times New Roman"/>
                <a:cs typeface="Times New Roman"/>
              </a:rPr>
              <a:t>yıl</a:t>
            </a:r>
            <a:r>
              <a:rPr lang="tr-TR" sz="2400" spc="15" noProof="1">
                <a:solidFill>
                  <a:srgbClr val="FF0000"/>
                </a:solidFill>
                <a:latin typeface="Times New Roman"/>
                <a:cs typeface="Times New Roman"/>
              </a:rPr>
              <a:t>  </a:t>
            </a:r>
            <a:r>
              <a:rPr lang="tr-TR" sz="2400" noProof="1">
                <a:solidFill>
                  <a:srgbClr val="FF0000"/>
                </a:solidFill>
                <a:latin typeface="Times New Roman"/>
                <a:cs typeface="Times New Roman"/>
              </a:rPr>
              <a:t>süre</a:t>
            </a:r>
            <a:r>
              <a:rPr lang="tr-TR" sz="2400" spc="5" noProof="1">
                <a:solidFill>
                  <a:srgbClr val="FF0000"/>
                </a:solidFill>
                <a:latin typeface="Times New Roman"/>
                <a:cs typeface="Times New Roman"/>
              </a:rPr>
              <a:t>  </a:t>
            </a:r>
            <a:r>
              <a:rPr lang="tr-TR" sz="2400" noProof="1">
                <a:solidFill>
                  <a:srgbClr val="FF0000"/>
                </a:solidFill>
                <a:latin typeface="Times New Roman"/>
                <a:cs typeface="Times New Roman"/>
              </a:rPr>
              <a:t>içerisinde</a:t>
            </a:r>
            <a:r>
              <a:rPr lang="tr-TR" sz="2400" spc="10" noProof="1">
                <a:latin typeface="Times New Roman"/>
                <a:cs typeface="Times New Roman"/>
              </a:rPr>
              <a:t>  </a:t>
            </a:r>
            <a:r>
              <a:rPr lang="tr-TR" sz="2400" noProof="1">
                <a:solidFill>
                  <a:srgbClr val="FF0000"/>
                </a:solidFill>
                <a:latin typeface="Times New Roman"/>
                <a:cs typeface="Times New Roman"/>
              </a:rPr>
              <a:t>tekrarı</a:t>
            </a:r>
            <a:r>
              <a:rPr lang="tr-TR" sz="2400" spc="10" noProof="1">
                <a:solidFill>
                  <a:srgbClr val="FF0000"/>
                </a:solidFill>
                <a:latin typeface="Times New Roman"/>
                <a:cs typeface="Times New Roman"/>
              </a:rPr>
              <a:t>  </a:t>
            </a:r>
            <a:r>
              <a:rPr lang="tr-TR" sz="2400" noProof="1">
                <a:solidFill>
                  <a:srgbClr val="FF0000"/>
                </a:solidFill>
                <a:latin typeface="Times New Roman"/>
                <a:cs typeface="Times New Roman"/>
              </a:rPr>
              <a:t>hâlinde</a:t>
            </a:r>
            <a:r>
              <a:rPr lang="tr-TR" sz="2400" spc="10" noProof="1">
                <a:solidFill>
                  <a:srgbClr val="FF0000"/>
                </a:solidFill>
                <a:latin typeface="Times New Roman"/>
                <a:cs typeface="Times New Roman"/>
              </a:rPr>
              <a:t>  </a:t>
            </a:r>
            <a:r>
              <a:rPr lang="tr-TR" sz="2400" noProof="1">
                <a:solidFill>
                  <a:srgbClr val="FF0000"/>
                </a:solidFill>
                <a:latin typeface="Times New Roman"/>
                <a:cs typeface="Times New Roman"/>
              </a:rPr>
              <a:t>(ikincisinde)</a:t>
            </a:r>
            <a:r>
              <a:rPr lang="tr-TR" sz="2400" spc="15" noProof="1">
                <a:solidFill>
                  <a:srgbClr val="FF0000"/>
                </a:solidFill>
                <a:latin typeface="Times New Roman"/>
                <a:cs typeface="Times New Roman"/>
              </a:rPr>
              <a:t>  </a:t>
            </a:r>
            <a:r>
              <a:rPr lang="tr-TR" sz="2400" spc="-25" noProof="1">
                <a:solidFill>
                  <a:srgbClr val="FF0000"/>
                </a:solidFill>
                <a:latin typeface="Times New Roman"/>
                <a:cs typeface="Times New Roman"/>
              </a:rPr>
              <a:t>bir </a:t>
            </a:r>
            <a:r>
              <a:rPr lang="tr-TR" sz="2400" noProof="1">
                <a:solidFill>
                  <a:srgbClr val="FF0000"/>
                </a:solidFill>
                <a:latin typeface="Times New Roman"/>
                <a:cs typeface="Times New Roman"/>
              </a:rPr>
              <a:t>derece</a:t>
            </a:r>
            <a:r>
              <a:rPr lang="tr-TR" sz="2400" spc="-25" noProof="1">
                <a:solidFill>
                  <a:srgbClr val="FF0000"/>
                </a:solidFill>
                <a:latin typeface="Times New Roman"/>
                <a:cs typeface="Times New Roman"/>
              </a:rPr>
              <a:t> </a:t>
            </a:r>
            <a:r>
              <a:rPr lang="tr-TR" sz="2400" noProof="1">
                <a:solidFill>
                  <a:srgbClr val="FF0000"/>
                </a:solidFill>
                <a:latin typeface="Times New Roman"/>
                <a:cs typeface="Times New Roman"/>
              </a:rPr>
              <a:t>ağır</a:t>
            </a:r>
            <a:r>
              <a:rPr lang="tr-TR" sz="2400" spc="-35" noProof="1">
                <a:solidFill>
                  <a:srgbClr val="FF0000"/>
                </a:solidFill>
                <a:latin typeface="Times New Roman"/>
                <a:cs typeface="Times New Roman"/>
              </a:rPr>
              <a:t> </a:t>
            </a:r>
            <a:r>
              <a:rPr lang="tr-TR" sz="2400" noProof="1">
                <a:solidFill>
                  <a:srgbClr val="FF0000"/>
                </a:solidFill>
                <a:latin typeface="Times New Roman"/>
                <a:cs typeface="Times New Roman"/>
              </a:rPr>
              <a:t>ceza</a:t>
            </a:r>
            <a:r>
              <a:rPr lang="tr-TR" sz="2400" spc="-25" noProof="1">
                <a:solidFill>
                  <a:srgbClr val="FF0000"/>
                </a:solidFill>
                <a:latin typeface="Times New Roman"/>
                <a:cs typeface="Times New Roman"/>
              </a:rPr>
              <a:t> </a:t>
            </a:r>
            <a:r>
              <a:rPr lang="tr-TR" sz="2400" spc="-10" noProof="1">
                <a:solidFill>
                  <a:srgbClr val="FF0000"/>
                </a:solidFill>
                <a:latin typeface="Times New Roman"/>
                <a:cs typeface="Times New Roman"/>
              </a:rPr>
              <a:t>verilecektir.</a:t>
            </a:r>
          </a:p>
          <a:p>
            <a:pPr marL="12700" marR="5080" algn="just"/>
            <a:endParaRPr lang="tr-TR" sz="2400" noProof="1">
              <a:solidFill>
                <a:srgbClr val="FF0000"/>
              </a:solidFill>
              <a:latin typeface="Times New Roman"/>
              <a:cs typeface="Times New Roman"/>
            </a:endParaRPr>
          </a:p>
          <a:p>
            <a:pPr marL="12700" marR="7620" algn="just"/>
            <a:r>
              <a:rPr lang="tr-TR" sz="1900" noProof="1">
                <a:solidFill>
                  <a:srgbClr val="2CA1BE"/>
                </a:solidFill>
                <a:latin typeface="Segoe UI Symbol"/>
                <a:cs typeface="Segoe UI Symbol"/>
              </a:rPr>
              <a:t>🞂​</a:t>
            </a:r>
            <a:r>
              <a:rPr lang="tr-TR" sz="1900" spc="285" noProof="1">
                <a:solidFill>
                  <a:srgbClr val="2CA1BE"/>
                </a:solidFill>
                <a:latin typeface="Segoe UI Symbol"/>
                <a:cs typeface="Segoe UI Symbol"/>
              </a:rPr>
              <a:t>   </a:t>
            </a:r>
            <a:r>
              <a:rPr lang="tr-TR" sz="2400" noProof="1">
                <a:solidFill>
                  <a:schemeClr val="tx1"/>
                </a:solidFill>
                <a:latin typeface="Times New Roman"/>
                <a:cs typeface="Times New Roman"/>
              </a:rPr>
              <a:t>Tekerrür</a:t>
            </a:r>
            <a:r>
              <a:rPr lang="tr-TR" sz="2400" spc="55" noProof="1">
                <a:solidFill>
                  <a:schemeClr val="tx1"/>
                </a:solidFill>
                <a:latin typeface="Times New Roman"/>
                <a:cs typeface="Times New Roman"/>
              </a:rPr>
              <a:t>  </a:t>
            </a:r>
            <a:r>
              <a:rPr lang="tr-TR" sz="2400" noProof="1">
                <a:solidFill>
                  <a:schemeClr val="tx1"/>
                </a:solidFill>
                <a:latin typeface="Times New Roman"/>
                <a:cs typeface="Times New Roman"/>
              </a:rPr>
              <a:t>uygulaması</a:t>
            </a:r>
            <a:r>
              <a:rPr lang="tr-TR" sz="2400" spc="55" noProof="1">
                <a:solidFill>
                  <a:schemeClr val="tx1"/>
                </a:solidFill>
                <a:latin typeface="Times New Roman"/>
                <a:cs typeface="Times New Roman"/>
              </a:rPr>
              <a:t>  </a:t>
            </a:r>
            <a:r>
              <a:rPr lang="tr-TR" sz="2400" noProof="1">
                <a:solidFill>
                  <a:srgbClr val="FF0000"/>
                </a:solidFill>
                <a:latin typeface="Times New Roman"/>
                <a:cs typeface="Times New Roman"/>
              </a:rPr>
              <a:t>takdire</a:t>
            </a:r>
            <a:r>
              <a:rPr lang="tr-TR" sz="2400" spc="45" noProof="1">
                <a:solidFill>
                  <a:srgbClr val="FF0000"/>
                </a:solidFill>
                <a:latin typeface="Times New Roman"/>
                <a:cs typeface="Times New Roman"/>
              </a:rPr>
              <a:t>  </a:t>
            </a:r>
            <a:r>
              <a:rPr lang="tr-TR" sz="2400" noProof="1">
                <a:solidFill>
                  <a:srgbClr val="FF0000"/>
                </a:solidFill>
                <a:latin typeface="Times New Roman"/>
                <a:cs typeface="Times New Roman"/>
              </a:rPr>
              <a:t>bağlı</a:t>
            </a:r>
            <a:r>
              <a:rPr lang="tr-TR" sz="2400" spc="50" noProof="1">
                <a:solidFill>
                  <a:srgbClr val="FF0000"/>
                </a:solidFill>
                <a:latin typeface="Times New Roman"/>
                <a:cs typeface="Times New Roman"/>
              </a:rPr>
              <a:t>  </a:t>
            </a:r>
            <a:r>
              <a:rPr lang="tr-TR" sz="2400" noProof="1">
                <a:solidFill>
                  <a:srgbClr val="FF0000"/>
                </a:solidFill>
                <a:latin typeface="Times New Roman"/>
                <a:cs typeface="Times New Roman"/>
              </a:rPr>
              <a:t>değildir,</a:t>
            </a:r>
            <a:r>
              <a:rPr lang="tr-TR" sz="2400" spc="45" noProof="1">
                <a:solidFill>
                  <a:srgbClr val="FF0000"/>
                </a:solidFill>
                <a:latin typeface="Times New Roman"/>
                <a:cs typeface="Times New Roman"/>
              </a:rPr>
              <a:t>  </a:t>
            </a:r>
            <a:r>
              <a:rPr lang="tr-TR" sz="2400" spc="-10" noProof="1">
                <a:solidFill>
                  <a:srgbClr val="FF0000"/>
                </a:solidFill>
                <a:latin typeface="Times New Roman"/>
                <a:cs typeface="Times New Roman"/>
              </a:rPr>
              <a:t>şartları </a:t>
            </a:r>
            <a:r>
              <a:rPr lang="tr-TR" sz="2400" noProof="1">
                <a:solidFill>
                  <a:srgbClr val="FF0000"/>
                </a:solidFill>
                <a:latin typeface="Times New Roman"/>
                <a:cs typeface="Times New Roman"/>
              </a:rPr>
              <a:t>varsa</a:t>
            </a:r>
            <a:r>
              <a:rPr lang="tr-TR" sz="2400" spc="-60" noProof="1">
                <a:solidFill>
                  <a:srgbClr val="FF0000"/>
                </a:solidFill>
                <a:latin typeface="Times New Roman"/>
                <a:cs typeface="Times New Roman"/>
              </a:rPr>
              <a:t> </a:t>
            </a:r>
            <a:r>
              <a:rPr lang="tr-TR" sz="2400" noProof="1">
                <a:solidFill>
                  <a:srgbClr val="FF0000"/>
                </a:solidFill>
                <a:latin typeface="Times New Roman"/>
                <a:cs typeface="Times New Roman"/>
              </a:rPr>
              <a:t>uygulanması</a:t>
            </a:r>
            <a:r>
              <a:rPr lang="tr-TR" sz="2400" spc="-60" noProof="1">
                <a:solidFill>
                  <a:srgbClr val="FF0000"/>
                </a:solidFill>
                <a:latin typeface="Times New Roman"/>
                <a:cs typeface="Times New Roman"/>
              </a:rPr>
              <a:t> </a:t>
            </a:r>
            <a:r>
              <a:rPr lang="tr-TR" sz="2400" spc="-10" noProof="1">
                <a:solidFill>
                  <a:srgbClr val="FF0000"/>
                </a:solidFill>
                <a:latin typeface="Times New Roman"/>
                <a:cs typeface="Times New Roman"/>
              </a:rPr>
              <a:t>zorunludur.</a:t>
            </a:r>
            <a:endParaRPr lang="tr-TR" sz="2400" noProof="1">
              <a:solidFill>
                <a:srgbClr val="FF0000"/>
              </a:solidFill>
              <a:latin typeface="Times New Roman"/>
              <a:cs typeface="Times New Roman"/>
            </a:endParaRPr>
          </a:p>
        </p:txBody>
      </p:sp>
      <p:sp>
        <p:nvSpPr>
          <p:cNvPr id="5" name="Slayt Numarası Yer Tutucusu 4">
            <a:extLst>
              <a:ext uri="{FF2B5EF4-FFF2-40B4-BE49-F238E27FC236}">
                <a16:creationId xmlns:a16="http://schemas.microsoft.com/office/drawing/2014/main" id="{9EA136A0-8587-494E-B058-965065DB247F}"/>
              </a:ext>
            </a:extLst>
          </p:cNvPr>
          <p:cNvSpPr>
            <a:spLocks noGrp="1"/>
          </p:cNvSpPr>
          <p:nvPr>
            <p:ph type="sldNum" sz="quarter" idx="7"/>
          </p:nvPr>
        </p:nvSpPr>
        <p:spPr/>
        <p:txBody>
          <a:bodyPr/>
          <a:lstStyle/>
          <a:p>
            <a:pPr marL="107950">
              <a:lnSpc>
                <a:spcPct val="100000"/>
              </a:lnSpc>
            </a:pPr>
            <a:fld id="{81D60167-4931-47E6-BA6A-407CBD079E47}" type="slidenum">
              <a:rPr lang="tr-TR" spc="-50" smtClean="0"/>
              <a:t>39</a:t>
            </a:fld>
            <a:endParaRPr lang="tr-TR" spc="-50" dirty="0"/>
          </a:p>
        </p:txBody>
      </p:sp>
      <p:pic>
        <p:nvPicPr>
          <p:cNvPr id="8" name="object 4"/>
          <p:cNvPicPr/>
          <p:nvPr/>
        </p:nvPicPr>
        <p:blipFill>
          <a:blip r:embed="rId2" cstate="print"/>
          <a:stretch>
            <a:fillRect/>
          </a:stretch>
        </p:blipFill>
        <p:spPr>
          <a:xfrm>
            <a:off x="540000" y="180000"/>
            <a:ext cx="1080000" cy="1080000"/>
          </a:xfrm>
          <a:prstGeom prst="rect">
            <a:avLst/>
          </a:prstGeom>
        </p:spPr>
      </p:pic>
      <p:sp>
        <p:nvSpPr>
          <p:cNvPr id="7" name="Metin kutusu 6"/>
          <p:cNvSpPr txBox="1"/>
          <p:nvPr/>
        </p:nvSpPr>
        <p:spPr>
          <a:xfrm>
            <a:off x="1828800" y="252843"/>
            <a:ext cx="5867400" cy="55399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TEKERRÜR UYGULAMASI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68945" cy="4978927"/>
          </a:xfrm>
          <a:prstGeom prst="rect">
            <a:avLst/>
          </a:prstGeom>
        </p:spPr>
        <p:txBody>
          <a:bodyPr vert="horz" wrap="square" lIns="0" tIns="13335" rIns="0" bIns="0" rtlCol="0">
            <a:spAutoFit/>
          </a:bodyPr>
          <a:lstStyle/>
          <a:p>
            <a:pPr marL="12700" marR="5080" algn="just">
              <a:lnSpc>
                <a:spcPct val="114999"/>
              </a:lnSpc>
              <a:spcBef>
                <a:spcPts val="105"/>
              </a:spcBef>
            </a:pPr>
            <a:r>
              <a:rPr sz="1900" dirty="0">
                <a:solidFill>
                  <a:srgbClr val="2CA1BE"/>
                </a:solidFill>
                <a:latin typeface="Segoe UI Symbol"/>
                <a:cs typeface="Segoe UI Symbol"/>
              </a:rPr>
              <a:t>🞂​</a:t>
            </a:r>
            <a:r>
              <a:rPr lang="tr-TR" sz="1900" spc="300" dirty="0">
                <a:solidFill>
                  <a:srgbClr val="2CA1BE"/>
                </a:solidFill>
                <a:latin typeface="Segoe UI Symbol"/>
                <a:cs typeface="Segoe UI Symbol"/>
              </a:rPr>
              <a:t> </a:t>
            </a:r>
            <a:r>
              <a:rPr lang="tr-TR" sz="2400" noProof="1">
                <a:latin typeface="Times New Roman"/>
                <a:cs typeface="Times New Roman"/>
              </a:rPr>
              <a:t>657</a:t>
            </a:r>
            <a:r>
              <a:rPr lang="tr-TR" sz="2400" spc="555" noProof="1">
                <a:latin typeface="Times New Roman"/>
                <a:cs typeface="Times New Roman"/>
              </a:rPr>
              <a:t> </a:t>
            </a:r>
            <a:r>
              <a:rPr lang="tr-TR" sz="2400" noProof="1">
                <a:latin typeface="Times New Roman"/>
                <a:cs typeface="Times New Roman"/>
              </a:rPr>
              <a:t>sayılı</a:t>
            </a:r>
            <a:r>
              <a:rPr lang="tr-TR" sz="2400" spc="535" noProof="1">
                <a:latin typeface="Times New Roman"/>
                <a:cs typeface="Times New Roman"/>
              </a:rPr>
              <a:t> </a:t>
            </a:r>
            <a:r>
              <a:rPr lang="tr-TR" sz="2400" noProof="1">
                <a:latin typeface="Times New Roman"/>
                <a:cs typeface="Times New Roman"/>
              </a:rPr>
              <a:t>Devlet</a:t>
            </a:r>
            <a:r>
              <a:rPr lang="tr-TR" sz="2400" spc="550" noProof="1">
                <a:latin typeface="Times New Roman"/>
                <a:cs typeface="Times New Roman"/>
              </a:rPr>
              <a:t> </a:t>
            </a:r>
            <a:r>
              <a:rPr lang="tr-TR" sz="2400" noProof="1">
                <a:latin typeface="Times New Roman"/>
                <a:cs typeface="Times New Roman"/>
              </a:rPr>
              <a:t>Memurları</a:t>
            </a:r>
            <a:r>
              <a:rPr lang="tr-TR" sz="2400" spc="555" noProof="1">
                <a:latin typeface="Times New Roman"/>
                <a:cs typeface="Times New Roman"/>
              </a:rPr>
              <a:t> </a:t>
            </a:r>
            <a:r>
              <a:rPr lang="tr-TR" sz="2400" noProof="1">
                <a:latin typeface="Times New Roman"/>
                <a:cs typeface="Times New Roman"/>
              </a:rPr>
              <a:t>Kanunu’nun</a:t>
            </a:r>
            <a:r>
              <a:rPr lang="tr-TR" sz="2400" spc="570" noProof="1">
                <a:latin typeface="Times New Roman"/>
                <a:cs typeface="Times New Roman"/>
              </a:rPr>
              <a:t> </a:t>
            </a:r>
            <a:r>
              <a:rPr lang="tr-TR" sz="2400" noProof="1">
                <a:latin typeface="Times New Roman"/>
                <a:cs typeface="Times New Roman"/>
              </a:rPr>
              <a:t>125</a:t>
            </a:r>
            <a:r>
              <a:rPr lang="tr-TR" sz="2400" spc="555" noProof="1">
                <a:latin typeface="Times New Roman"/>
                <a:cs typeface="Times New Roman"/>
              </a:rPr>
              <a:t>.</a:t>
            </a:r>
            <a:r>
              <a:rPr lang="tr-TR" sz="2400" noProof="1">
                <a:latin typeface="Times New Roman"/>
                <a:cs typeface="Times New Roman"/>
              </a:rPr>
              <a:t>maddesinde</a:t>
            </a:r>
            <a:r>
              <a:rPr lang="tr-TR" sz="2400" spc="545" noProof="1">
                <a:latin typeface="Times New Roman"/>
                <a:cs typeface="Times New Roman"/>
              </a:rPr>
              <a:t> </a:t>
            </a:r>
            <a:r>
              <a:rPr lang="tr-TR" sz="2400" noProof="1">
                <a:latin typeface="Times New Roman"/>
                <a:cs typeface="Times New Roman"/>
              </a:rPr>
              <a:t>disiplin</a:t>
            </a:r>
            <a:r>
              <a:rPr lang="tr-TR" sz="2400" spc="560" noProof="1">
                <a:latin typeface="Times New Roman"/>
                <a:cs typeface="Times New Roman"/>
              </a:rPr>
              <a:t> </a:t>
            </a:r>
            <a:r>
              <a:rPr lang="tr-TR" sz="2400" noProof="1">
                <a:latin typeface="Times New Roman"/>
                <a:cs typeface="Times New Roman"/>
              </a:rPr>
              <a:t>cezasını</a:t>
            </a:r>
            <a:r>
              <a:rPr lang="tr-TR" sz="2400" spc="560" noProof="1">
                <a:latin typeface="Times New Roman"/>
                <a:cs typeface="Times New Roman"/>
              </a:rPr>
              <a:t> </a:t>
            </a:r>
            <a:r>
              <a:rPr lang="tr-TR" sz="2400" noProof="1">
                <a:latin typeface="Times New Roman"/>
                <a:cs typeface="Times New Roman"/>
              </a:rPr>
              <a:t>gerektiren</a:t>
            </a:r>
            <a:r>
              <a:rPr lang="tr-TR" sz="2400" spc="565" noProof="1">
                <a:latin typeface="Times New Roman"/>
                <a:cs typeface="Times New Roman"/>
              </a:rPr>
              <a:t> </a:t>
            </a:r>
            <a:r>
              <a:rPr lang="tr-TR" sz="2400" noProof="1">
                <a:latin typeface="Times New Roman"/>
                <a:cs typeface="Times New Roman"/>
              </a:rPr>
              <a:t>suçlar</a:t>
            </a:r>
            <a:r>
              <a:rPr lang="tr-TR" sz="2400" spc="555" noProof="1">
                <a:latin typeface="Times New Roman"/>
                <a:cs typeface="Times New Roman"/>
              </a:rPr>
              <a:t> </a:t>
            </a:r>
            <a:r>
              <a:rPr lang="tr-TR" sz="2400" noProof="1">
                <a:latin typeface="Times New Roman"/>
                <a:cs typeface="Times New Roman"/>
              </a:rPr>
              <a:t>(fiil</a:t>
            </a:r>
            <a:r>
              <a:rPr lang="tr-TR" sz="2400" spc="555" noProof="1">
                <a:latin typeface="Times New Roman"/>
                <a:cs typeface="Times New Roman"/>
              </a:rPr>
              <a:t> </a:t>
            </a:r>
            <a:r>
              <a:rPr lang="tr-TR" sz="2400" spc="-25" noProof="1">
                <a:latin typeface="Times New Roman"/>
                <a:cs typeface="Times New Roman"/>
              </a:rPr>
              <a:t>ve </a:t>
            </a:r>
            <a:r>
              <a:rPr lang="tr-TR" sz="2400" noProof="1">
                <a:latin typeface="Times New Roman"/>
                <a:cs typeface="Times New Roman"/>
              </a:rPr>
              <a:t>hâller)</a:t>
            </a:r>
            <a:r>
              <a:rPr lang="tr-TR" sz="2400" spc="180" noProof="1">
                <a:latin typeface="Times New Roman"/>
                <a:cs typeface="Times New Roman"/>
              </a:rPr>
              <a:t>  </a:t>
            </a:r>
            <a:r>
              <a:rPr lang="tr-TR" sz="2400" noProof="1">
                <a:latin typeface="Times New Roman"/>
                <a:cs typeface="Times New Roman"/>
              </a:rPr>
              <a:t>ile</a:t>
            </a:r>
            <a:r>
              <a:rPr lang="tr-TR" sz="2400" spc="170" noProof="1">
                <a:latin typeface="Times New Roman"/>
                <a:cs typeface="Times New Roman"/>
              </a:rPr>
              <a:t>  </a:t>
            </a:r>
            <a:r>
              <a:rPr lang="tr-TR" sz="2400" noProof="1">
                <a:latin typeface="Times New Roman"/>
                <a:cs typeface="Times New Roman"/>
              </a:rPr>
              <a:t>bu</a:t>
            </a:r>
            <a:r>
              <a:rPr lang="tr-TR" sz="2400" spc="175" noProof="1">
                <a:latin typeface="Times New Roman"/>
                <a:cs typeface="Times New Roman"/>
              </a:rPr>
              <a:t>  </a:t>
            </a:r>
            <a:r>
              <a:rPr lang="tr-TR" sz="2400" noProof="1">
                <a:latin typeface="Times New Roman"/>
                <a:cs typeface="Times New Roman"/>
              </a:rPr>
              <a:t>fiil</a:t>
            </a:r>
            <a:r>
              <a:rPr lang="tr-TR" sz="2400" spc="175" noProof="1">
                <a:latin typeface="Times New Roman"/>
                <a:cs typeface="Times New Roman"/>
              </a:rPr>
              <a:t>  </a:t>
            </a:r>
            <a:r>
              <a:rPr lang="tr-TR" sz="2400" noProof="1">
                <a:latin typeface="Times New Roman"/>
                <a:cs typeface="Times New Roman"/>
              </a:rPr>
              <a:t>ve</a:t>
            </a:r>
            <a:r>
              <a:rPr lang="tr-TR" sz="2400" spc="175" noProof="1">
                <a:latin typeface="Times New Roman"/>
                <a:cs typeface="Times New Roman"/>
              </a:rPr>
              <a:t>  </a:t>
            </a:r>
            <a:r>
              <a:rPr lang="tr-TR" sz="2400" noProof="1">
                <a:latin typeface="Times New Roman"/>
                <a:cs typeface="Times New Roman"/>
              </a:rPr>
              <a:t>hâller</a:t>
            </a:r>
            <a:r>
              <a:rPr lang="tr-TR" sz="2400" spc="175" noProof="1">
                <a:latin typeface="Times New Roman"/>
                <a:cs typeface="Times New Roman"/>
              </a:rPr>
              <a:t>  </a:t>
            </a:r>
            <a:r>
              <a:rPr lang="tr-TR" sz="2400" noProof="1">
                <a:latin typeface="Times New Roman"/>
                <a:cs typeface="Times New Roman"/>
              </a:rPr>
              <a:t>için</a:t>
            </a:r>
            <a:r>
              <a:rPr lang="tr-TR" sz="2400" spc="175" noProof="1">
                <a:latin typeface="Times New Roman"/>
                <a:cs typeface="Times New Roman"/>
              </a:rPr>
              <a:t>  </a:t>
            </a:r>
            <a:r>
              <a:rPr lang="tr-TR" sz="2400" noProof="1">
                <a:latin typeface="Times New Roman"/>
                <a:cs typeface="Times New Roman"/>
              </a:rPr>
              <a:t>öngörülen</a:t>
            </a:r>
            <a:r>
              <a:rPr lang="tr-TR" sz="2400" spc="180" noProof="1">
                <a:latin typeface="Times New Roman"/>
                <a:cs typeface="Times New Roman"/>
              </a:rPr>
              <a:t>  </a:t>
            </a:r>
            <a:r>
              <a:rPr lang="tr-TR" sz="2400" spc="-10" noProof="1">
                <a:latin typeface="Times New Roman"/>
                <a:cs typeface="Times New Roman"/>
              </a:rPr>
              <a:t>disiplin </a:t>
            </a:r>
            <a:r>
              <a:rPr lang="tr-TR" sz="2400" noProof="1">
                <a:latin typeface="Times New Roman"/>
                <a:cs typeface="Times New Roman"/>
              </a:rPr>
              <a:t>cezaları</a:t>
            </a:r>
            <a:r>
              <a:rPr lang="tr-TR" sz="2400" spc="490" noProof="1">
                <a:latin typeface="Times New Roman"/>
                <a:cs typeface="Times New Roman"/>
              </a:rPr>
              <a:t>  </a:t>
            </a:r>
            <a:r>
              <a:rPr lang="tr-TR" sz="2400" noProof="1">
                <a:latin typeface="Times New Roman"/>
                <a:cs typeface="Times New Roman"/>
              </a:rPr>
              <a:t>sayma</a:t>
            </a:r>
            <a:r>
              <a:rPr lang="tr-TR" sz="2400" spc="484" noProof="1">
                <a:latin typeface="Times New Roman"/>
                <a:cs typeface="Times New Roman"/>
              </a:rPr>
              <a:t>  </a:t>
            </a:r>
            <a:r>
              <a:rPr lang="tr-TR" sz="2400" noProof="1">
                <a:latin typeface="Times New Roman"/>
                <a:cs typeface="Times New Roman"/>
              </a:rPr>
              <a:t>suretiyle</a:t>
            </a:r>
            <a:r>
              <a:rPr lang="tr-TR" sz="2400" spc="490" noProof="1">
                <a:latin typeface="Times New Roman"/>
                <a:cs typeface="Times New Roman"/>
              </a:rPr>
              <a:t>  </a:t>
            </a:r>
            <a:r>
              <a:rPr lang="tr-TR" sz="2400" noProof="1">
                <a:latin typeface="Times New Roman"/>
                <a:cs typeface="Times New Roman"/>
              </a:rPr>
              <a:t>belirtilmiştir.</a:t>
            </a:r>
            <a:r>
              <a:rPr lang="tr-TR" sz="2400" spc="484" noProof="1">
                <a:latin typeface="Times New Roman"/>
                <a:cs typeface="Times New Roman"/>
              </a:rPr>
              <a:t>  </a:t>
            </a:r>
            <a:r>
              <a:rPr lang="tr-TR" sz="2400" noProof="1">
                <a:latin typeface="Times New Roman"/>
                <a:cs typeface="Times New Roman"/>
              </a:rPr>
              <a:t>Bu</a:t>
            </a:r>
            <a:r>
              <a:rPr lang="tr-TR" sz="2400" spc="490" noProof="1">
                <a:latin typeface="Times New Roman"/>
                <a:cs typeface="Times New Roman"/>
              </a:rPr>
              <a:t>  </a:t>
            </a:r>
            <a:r>
              <a:rPr lang="tr-TR" sz="2400" spc="-10" noProof="1">
                <a:latin typeface="Times New Roman"/>
                <a:cs typeface="Times New Roman"/>
              </a:rPr>
              <a:t>cezalar şunlardır;</a:t>
            </a:r>
          </a:p>
          <a:p>
            <a:pPr marL="12700" marR="5080" algn="just">
              <a:lnSpc>
                <a:spcPct val="114999"/>
              </a:lnSpc>
              <a:spcBef>
                <a:spcPts val="105"/>
              </a:spcBef>
            </a:pPr>
            <a:endParaRPr lang="tr-TR" sz="2400" noProof="1">
              <a:latin typeface="Times New Roman"/>
              <a:cs typeface="Times New Roman"/>
            </a:endParaRPr>
          </a:p>
          <a:p>
            <a:pPr marL="12700" marR="6985" indent="548640" algn="just">
              <a:lnSpc>
                <a:spcPct val="100000"/>
              </a:lnSpc>
              <a:spcBef>
                <a:spcPts val="710"/>
              </a:spcBef>
              <a:tabLst>
                <a:tab pos="2423795" algn="l"/>
                <a:tab pos="3759200" algn="l"/>
                <a:tab pos="4874895" algn="l"/>
                <a:tab pos="5353050" algn="l"/>
                <a:tab pos="5861050" algn="l"/>
              </a:tabLst>
            </a:pPr>
            <a:r>
              <a:rPr lang="tr-TR" sz="2400" b="1" spc="-10" noProof="1">
                <a:solidFill>
                  <a:srgbClr val="FF0000"/>
                </a:solidFill>
                <a:latin typeface="Times New Roman"/>
                <a:cs typeface="Times New Roman"/>
              </a:rPr>
              <a:t>“Uyarma”,</a:t>
            </a:r>
            <a:r>
              <a:rPr lang="tr-TR" sz="2400" b="1" noProof="1">
                <a:latin typeface="Times New Roman"/>
                <a:cs typeface="Times New Roman"/>
              </a:rPr>
              <a:t>	</a:t>
            </a:r>
            <a:r>
              <a:rPr lang="tr-TR" sz="2400" spc="-10" noProof="1">
                <a:latin typeface="Times New Roman"/>
                <a:cs typeface="Times New Roman"/>
              </a:rPr>
              <a:t>memura</a:t>
            </a:r>
            <a:r>
              <a:rPr lang="tr-TR" sz="2400" noProof="1">
                <a:latin typeface="Times New Roman"/>
                <a:cs typeface="Times New Roman"/>
              </a:rPr>
              <a:t>	</a:t>
            </a:r>
            <a:r>
              <a:rPr lang="tr-TR" sz="2400" spc="-10" noProof="1">
                <a:latin typeface="Times New Roman"/>
                <a:cs typeface="Times New Roman"/>
              </a:rPr>
              <a:t>görevinde</a:t>
            </a:r>
            <a:r>
              <a:rPr lang="tr-TR" sz="2400" noProof="1">
                <a:latin typeface="Times New Roman"/>
                <a:cs typeface="Times New Roman"/>
              </a:rPr>
              <a:t>	</a:t>
            </a:r>
            <a:r>
              <a:rPr lang="tr-TR" sz="2400" spc="-25" noProof="1">
                <a:latin typeface="Times New Roman"/>
                <a:cs typeface="Times New Roman"/>
              </a:rPr>
              <a:t>ve</a:t>
            </a:r>
            <a:r>
              <a:rPr lang="tr-TR" sz="2400" noProof="1">
                <a:latin typeface="Times New Roman"/>
                <a:cs typeface="Times New Roman"/>
              </a:rPr>
              <a:t>	</a:t>
            </a:r>
            <a:r>
              <a:rPr lang="tr-TR" sz="2400" spc="-10" noProof="1">
                <a:latin typeface="Times New Roman"/>
                <a:cs typeface="Times New Roman"/>
              </a:rPr>
              <a:t>davranışlarında </a:t>
            </a:r>
            <a:r>
              <a:rPr lang="tr-TR" sz="2400" noProof="1">
                <a:latin typeface="Times New Roman"/>
                <a:cs typeface="Times New Roman"/>
              </a:rPr>
              <a:t>daha</a:t>
            </a:r>
            <a:r>
              <a:rPr lang="tr-TR" sz="2400" spc="-15" noProof="1">
                <a:latin typeface="Times New Roman"/>
                <a:cs typeface="Times New Roman"/>
              </a:rPr>
              <a:t> </a:t>
            </a:r>
            <a:r>
              <a:rPr lang="tr-TR" sz="2400" noProof="1">
                <a:latin typeface="Times New Roman"/>
                <a:cs typeface="Times New Roman"/>
              </a:rPr>
              <a:t>dikkatli</a:t>
            </a:r>
            <a:r>
              <a:rPr lang="tr-TR" sz="2400" spc="-35" noProof="1">
                <a:latin typeface="Times New Roman"/>
                <a:cs typeface="Times New Roman"/>
              </a:rPr>
              <a:t> </a:t>
            </a:r>
            <a:r>
              <a:rPr lang="tr-TR" sz="2400" noProof="1">
                <a:latin typeface="Times New Roman"/>
                <a:cs typeface="Times New Roman"/>
              </a:rPr>
              <a:t>olması</a:t>
            </a:r>
            <a:r>
              <a:rPr lang="tr-TR" sz="2400" spc="-20" noProof="1">
                <a:latin typeface="Times New Roman"/>
                <a:cs typeface="Times New Roman"/>
              </a:rPr>
              <a:t> </a:t>
            </a:r>
            <a:r>
              <a:rPr lang="tr-TR" sz="2400" spc="-10" noProof="1">
                <a:latin typeface="Times New Roman"/>
                <a:cs typeface="Times New Roman"/>
              </a:rPr>
              <a:t>gerektiğinin</a:t>
            </a:r>
            <a:r>
              <a:rPr lang="tr-TR" sz="2400" noProof="1">
                <a:latin typeface="Times New Roman"/>
                <a:cs typeface="Times New Roman"/>
              </a:rPr>
              <a:t>	yazı</a:t>
            </a:r>
            <a:r>
              <a:rPr lang="tr-TR" sz="2400" spc="-30" noProof="1">
                <a:latin typeface="Times New Roman"/>
                <a:cs typeface="Times New Roman"/>
              </a:rPr>
              <a:t> </a:t>
            </a:r>
            <a:r>
              <a:rPr lang="tr-TR" sz="2400" noProof="1">
                <a:latin typeface="Times New Roman"/>
                <a:cs typeface="Times New Roman"/>
              </a:rPr>
              <a:t>ile</a:t>
            </a:r>
            <a:r>
              <a:rPr lang="tr-TR" sz="2400" spc="-10" noProof="1">
                <a:latin typeface="Times New Roman"/>
                <a:cs typeface="Times New Roman"/>
              </a:rPr>
              <a:t> bildirilmesi;</a:t>
            </a:r>
            <a:endParaRPr lang="tr-TR" sz="2400" noProof="1">
              <a:latin typeface="Times New Roman"/>
              <a:cs typeface="Times New Roman"/>
            </a:endParaRPr>
          </a:p>
          <a:p>
            <a:pPr marL="12700" marR="5080" indent="548640" algn="just">
              <a:lnSpc>
                <a:spcPct val="100000"/>
              </a:lnSpc>
              <a:spcBef>
                <a:spcPts val="395"/>
              </a:spcBef>
              <a:tabLst>
                <a:tab pos="2410460" algn="l"/>
                <a:tab pos="3751579" algn="l"/>
                <a:tab pos="5351780" algn="l"/>
                <a:tab pos="5865495" algn="l"/>
              </a:tabLst>
            </a:pPr>
            <a:r>
              <a:rPr lang="tr-TR" sz="2400" b="1" spc="-10" noProof="1">
                <a:solidFill>
                  <a:srgbClr val="FF0000"/>
                </a:solidFill>
                <a:latin typeface="Times New Roman"/>
                <a:cs typeface="Times New Roman"/>
              </a:rPr>
              <a:t>“Kınama”,</a:t>
            </a:r>
            <a:r>
              <a:rPr lang="tr-TR" sz="2400" b="1" noProof="1">
                <a:latin typeface="Times New Roman"/>
                <a:cs typeface="Times New Roman"/>
              </a:rPr>
              <a:t>	</a:t>
            </a:r>
            <a:r>
              <a:rPr lang="tr-TR" sz="2400" spc="-10" noProof="1">
                <a:latin typeface="Times New Roman"/>
                <a:cs typeface="Times New Roman"/>
              </a:rPr>
              <a:t>memura</a:t>
            </a:r>
            <a:r>
              <a:rPr lang="tr-TR" sz="2400" noProof="1">
                <a:latin typeface="Times New Roman"/>
                <a:cs typeface="Times New Roman"/>
              </a:rPr>
              <a:t>	</a:t>
            </a:r>
            <a:r>
              <a:rPr lang="tr-TR" sz="2400" spc="-10" noProof="1">
                <a:latin typeface="Times New Roman"/>
                <a:cs typeface="Times New Roman"/>
              </a:rPr>
              <a:t>görevinde</a:t>
            </a:r>
            <a:r>
              <a:rPr lang="tr-TR" sz="2400" noProof="1">
                <a:latin typeface="Times New Roman"/>
                <a:cs typeface="Times New Roman"/>
              </a:rPr>
              <a:t>	</a:t>
            </a:r>
            <a:r>
              <a:rPr lang="tr-TR" sz="2400" spc="-25" noProof="1">
                <a:latin typeface="Times New Roman"/>
                <a:cs typeface="Times New Roman"/>
              </a:rPr>
              <a:t>ve</a:t>
            </a:r>
            <a:r>
              <a:rPr lang="tr-TR" sz="2400" noProof="1">
                <a:latin typeface="Times New Roman"/>
                <a:cs typeface="Times New Roman"/>
              </a:rPr>
              <a:t>	</a:t>
            </a:r>
            <a:r>
              <a:rPr lang="tr-TR" sz="2400" spc="-10" noProof="1">
                <a:latin typeface="Times New Roman"/>
                <a:cs typeface="Times New Roman"/>
              </a:rPr>
              <a:t>davranışlarında </a:t>
            </a:r>
            <a:r>
              <a:rPr lang="tr-TR" sz="2400" noProof="1">
                <a:latin typeface="Times New Roman"/>
                <a:cs typeface="Times New Roman"/>
              </a:rPr>
              <a:t>kusurlu</a:t>
            </a:r>
            <a:r>
              <a:rPr lang="tr-TR" sz="2400" spc="-50" noProof="1">
                <a:latin typeface="Times New Roman"/>
                <a:cs typeface="Times New Roman"/>
              </a:rPr>
              <a:t> </a:t>
            </a:r>
            <a:r>
              <a:rPr lang="tr-TR" sz="2400" noProof="1">
                <a:latin typeface="Times New Roman"/>
                <a:cs typeface="Times New Roman"/>
              </a:rPr>
              <a:t>olduğunun</a:t>
            </a:r>
            <a:r>
              <a:rPr lang="tr-TR" sz="2400" spc="-35" noProof="1">
                <a:latin typeface="Times New Roman"/>
                <a:cs typeface="Times New Roman"/>
              </a:rPr>
              <a:t> </a:t>
            </a:r>
            <a:r>
              <a:rPr lang="tr-TR" sz="2400" noProof="1">
                <a:latin typeface="Times New Roman"/>
                <a:cs typeface="Times New Roman"/>
              </a:rPr>
              <a:t>yazı</a:t>
            </a:r>
            <a:r>
              <a:rPr lang="tr-TR" sz="2400" spc="-55" noProof="1">
                <a:latin typeface="Times New Roman"/>
                <a:cs typeface="Times New Roman"/>
              </a:rPr>
              <a:t> </a:t>
            </a:r>
            <a:r>
              <a:rPr lang="tr-TR" sz="2400" noProof="1">
                <a:latin typeface="Times New Roman"/>
                <a:cs typeface="Times New Roman"/>
              </a:rPr>
              <a:t>ile</a:t>
            </a:r>
            <a:r>
              <a:rPr lang="tr-TR" sz="2400" spc="-40" noProof="1">
                <a:latin typeface="Times New Roman"/>
                <a:cs typeface="Times New Roman"/>
              </a:rPr>
              <a:t> </a:t>
            </a:r>
            <a:r>
              <a:rPr lang="tr-TR" sz="2400" spc="-10" noProof="1">
                <a:latin typeface="Times New Roman"/>
                <a:cs typeface="Times New Roman"/>
              </a:rPr>
              <a:t>bildirilmesi;</a:t>
            </a:r>
            <a:endParaRPr lang="tr-TR" sz="2400" noProof="1">
              <a:latin typeface="Times New Roman"/>
              <a:cs typeface="Times New Roman"/>
            </a:endParaRPr>
          </a:p>
          <a:p>
            <a:pPr marL="12700" marR="6350" indent="548640" algn="just">
              <a:lnSpc>
                <a:spcPct val="100000"/>
              </a:lnSpc>
              <a:spcBef>
                <a:spcPts val="400"/>
              </a:spcBef>
              <a:tabLst>
                <a:tab pos="2148205" algn="l"/>
                <a:tab pos="3577590" algn="l"/>
                <a:tab pos="5074285" algn="l"/>
                <a:tab pos="5784850" algn="l"/>
                <a:tab pos="7421880" algn="l"/>
              </a:tabLst>
            </a:pPr>
            <a:r>
              <a:rPr lang="tr-TR" sz="2400" b="1" spc="-10" noProof="1">
                <a:solidFill>
                  <a:srgbClr val="FF0000"/>
                </a:solidFill>
                <a:latin typeface="Times New Roman"/>
                <a:cs typeface="Times New Roman"/>
              </a:rPr>
              <a:t>“Aylıktan</a:t>
            </a:r>
            <a:r>
              <a:rPr lang="tr-TR" sz="2400" b="1" noProof="1">
                <a:solidFill>
                  <a:srgbClr val="FF0000"/>
                </a:solidFill>
                <a:latin typeface="Times New Roman"/>
                <a:cs typeface="Times New Roman"/>
              </a:rPr>
              <a:t>	</a:t>
            </a:r>
            <a:r>
              <a:rPr lang="tr-TR" sz="2400" b="1" spc="-10" noProof="1">
                <a:solidFill>
                  <a:srgbClr val="FF0000"/>
                </a:solidFill>
                <a:latin typeface="Times New Roman"/>
                <a:cs typeface="Times New Roman"/>
              </a:rPr>
              <a:t>Kesme”,</a:t>
            </a:r>
            <a:r>
              <a:rPr lang="tr-TR" sz="2400" b="1" noProof="1">
                <a:latin typeface="Times New Roman"/>
                <a:cs typeface="Times New Roman"/>
              </a:rPr>
              <a:t>	</a:t>
            </a:r>
            <a:r>
              <a:rPr lang="tr-TR" sz="2400" spc="-10" noProof="1">
                <a:latin typeface="Times New Roman"/>
                <a:cs typeface="Times New Roman"/>
              </a:rPr>
              <a:t>memurun</a:t>
            </a:r>
            <a:r>
              <a:rPr lang="tr-TR" sz="2400" noProof="1">
                <a:latin typeface="Times New Roman"/>
                <a:cs typeface="Times New Roman"/>
              </a:rPr>
              <a:t>	</a:t>
            </a:r>
            <a:r>
              <a:rPr lang="tr-TR" sz="2400" spc="-20" noProof="1">
                <a:latin typeface="Times New Roman"/>
                <a:cs typeface="Times New Roman"/>
              </a:rPr>
              <a:t>brüt</a:t>
            </a:r>
            <a:r>
              <a:rPr lang="tr-TR" sz="2400" noProof="1">
                <a:latin typeface="Times New Roman"/>
                <a:cs typeface="Times New Roman"/>
              </a:rPr>
              <a:t>	</a:t>
            </a:r>
            <a:r>
              <a:rPr lang="tr-TR" sz="2400" spc="-10" noProof="1">
                <a:latin typeface="Times New Roman"/>
                <a:cs typeface="Times New Roman"/>
              </a:rPr>
              <a:t>aylığından</a:t>
            </a:r>
            <a:r>
              <a:rPr lang="tr-TR" sz="2400" noProof="1">
                <a:latin typeface="Times New Roman"/>
                <a:cs typeface="Times New Roman"/>
              </a:rPr>
              <a:t>	</a:t>
            </a:r>
            <a:r>
              <a:rPr lang="tr-TR" sz="2400" spc="-20" noProof="1">
                <a:latin typeface="Times New Roman"/>
                <a:cs typeface="Times New Roman"/>
              </a:rPr>
              <a:t>1/30 </a:t>
            </a:r>
            <a:r>
              <a:rPr lang="tr-TR" sz="2400" noProof="1">
                <a:latin typeface="Times New Roman"/>
                <a:cs typeface="Times New Roman"/>
              </a:rPr>
              <a:t>–</a:t>
            </a:r>
            <a:r>
              <a:rPr lang="tr-TR" sz="2400" spc="-25" noProof="1">
                <a:latin typeface="Times New Roman"/>
                <a:cs typeface="Times New Roman"/>
              </a:rPr>
              <a:t> </a:t>
            </a:r>
            <a:r>
              <a:rPr lang="tr-TR" sz="2400" noProof="1">
                <a:latin typeface="Times New Roman"/>
                <a:cs typeface="Times New Roman"/>
              </a:rPr>
              <a:t>1/8</a:t>
            </a:r>
            <a:r>
              <a:rPr lang="tr-TR" sz="2400" spc="-35" noProof="1">
                <a:latin typeface="Times New Roman"/>
                <a:cs typeface="Times New Roman"/>
              </a:rPr>
              <a:t> </a:t>
            </a:r>
            <a:r>
              <a:rPr lang="tr-TR" sz="2400" noProof="1">
                <a:latin typeface="Times New Roman"/>
                <a:cs typeface="Times New Roman"/>
              </a:rPr>
              <a:t>arasında</a:t>
            </a:r>
            <a:r>
              <a:rPr lang="tr-TR" sz="2400" spc="-30" noProof="1">
                <a:latin typeface="Times New Roman"/>
                <a:cs typeface="Times New Roman"/>
              </a:rPr>
              <a:t> </a:t>
            </a:r>
            <a:r>
              <a:rPr lang="tr-TR" sz="2400" noProof="1">
                <a:latin typeface="Times New Roman"/>
                <a:cs typeface="Times New Roman"/>
              </a:rPr>
              <a:t>kesinti</a:t>
            </a:r>
            <a:r>
              <a:rPr lang="tr-TR" sz="2400" spc="-45" noProof="1">
                <a:latin typeface="Times New Roman"/>
                <a:cs typeface="Times New Roman"/>
              </a:rPr>
              <a:t> </a:t>
            </a:r>
            <a:r>
              <a:rPr lang="tr-TR" sz="2400" spc="-10" noProof="1">
                <a:latin typeface="Times New Roman"/>
                <a:cs typeface="Times New Roman"/>
              </a:rPr>
              <a:t>yapılması;</a:t>
            </a:r>
          </a:p>
          <a:p>
            <a:pPr marL="12700" marR="6350" indent="548640">
              <a:lnSpc>
                <a:spcPct val="100000"/>
              </a:lnSpc>
              <a:spcBef>
                <a:spcPts val="400"/>
              </a:spcBef>
              <a:tabLst>
                <a:tab pos="2148205" algn="l"/>
                <a:tab pos="3577590" algn="l"/>
                <a:tab pos="5074285" algn="l"/>
                <a:tab pos="5784850" algn="l"/>
                <a:tab pos="7421880" algn="l"/>
              </a:tabLst>
            </a:pPr>
            <a:endParaRPr sz="2400" dirty="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0" dirty="0"/>
              <a:t>4</a:t>
            </a:fld>
            <a:endParaRPr spc="-50" dirty="0"/>
          </a:p>
        </p:txBody>
      </p:sp>
      <p:pic>
        <p:nvPicPr>
          <p:cNvPr id="6" name="object 4"/>
          <p:cNvPicPr/>
          <p:nvPr/>
        </p:nvPicPr>
        <p:blipFill>
          <a:blip r:embed="rId2" cstate="print"/>
          <a:stretch>
            <a:fillRect/>
          </a:stretch>
        </p:blipFill>
        <p:spPr>
          <a:xfrm>
            <a:off x="540000" y="180000"/>
            <a:ext cx="1080000" cy="1080000"/>
          </a:xfrm>
          <a:prstGeom prst="rect">
            <a:avLst/>
          </a:prstGeom>
        </p:spPr>
      </p:pic>
      <p:sp>
        <p:nvSpPr>
          <p:cNvPr id="8" name="Metin kutusu 7"/>
          <p:cNvSpPr txBox="1"/>
          <p:nvPr/>
        </p:nvSpPr>
        <p:spPr>
          <a:xfrm>
            <a:off x="1828800" y="208937"/>
            <a:ext cx="56388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600" b="1" dirty="0">
                <a:solidFill>
                  <a:schemeClr val="tx2"/>
                </a:solidFill>
                <a:latin typeface="Times New Roman" panose="02020603050405020304" pitchFamily="18" charset="0"/>
                <a:cs typeface="Times New Roman" panose="02020603050405020304" pitchFamily="18" charset="0"/>
              </a:rPr>
              <a:t>DİSİPLİN CEZALARI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260141"/>
          </a:xfrm>
          <a:prstGeom prst="rect">
            <a:avLst/>
          </a:prstGeom>
        </p:spPr>
        <p:txBody>
          <a:bodyPr vert="horz" wrap="square" lIns="0" tIns="12700" rIns="0" bIns="0" rtlCol="0">
            <a:spAutoFit/>
          </a:bodyPr>
          <a:lstStyle/>
          <a:p>
            <a:pPr marL="12700" marR="6350" algn="just"/>
            <a:r>
              <a:rPr sz="1900" dirty="0">
                <a:solidFill>
                  <a:srgbClr val="2CA1BE"/>
                </a:solidFill>
                <a:latin typeface="Segoe UI Symbol"/>
                <a:cs typeface="Segoe UI Symbol"/>
              </a:rPr>
              <a:t>🞂​</a:t>
            </a:r>
            <a:r>
              <a:rPr lang="tr-TR" sz="1900" spc="275" dirty="0">
                <a:solidFill>
                  <a:srgbClr val="2CA1BE"/>
                </a:solidFill>
                <a:latin typeface="Segoe UI Symbol"/>
                <a:cs typeface="Segoe UI Symbol"/>
              </a:rPr>
              <a:t> </a:t>
            </a:r>
            <a:r>
              <a:rPr lang="tr-TR" sz="2300" noProof="1">
                <a:latin typeface="Times New Roman"/>
                <a:cs typeface="Times New Roman"/>
              </a:rPr>
              <a:t>Aynı derecede disiplin cezasını gerektiren fakat ayrı fiil ve  hâller nedeniyle verilen disiplin cezalarının üçüncü uygulamasında bir derece ağır ceza verilecektir.</a:t>
            </a:r>
          </a:p>
          <a:p>
            <a:pPr marL="12700" marR="6350" algn="just"/>
            <a:endParaRPr lang="tr-TR" sz="2300" noProof="1">
              <a:latin typeface="Times New Roman"/>
              <a:cs typeface="Times New Roman"/>
            </a:endParaRPr>
          </a:p>
          <a:p>
            <a:pPr marL="12700" marR="5715" algn="just"/>
            <a:r>
              <a:rPr lang="tr-TR" sz="2300" noProof="1">
                <a:solidFill>
                  <a:srgbClr val="2CA1BE"/>
                </a:solidFill>
                <a:latin typeface="Segoe UI Symbol"/>
                <a:cs typeface="Segoe UI Symbol"/>
              </a:rPr>
              <a:t>🞂​ </a:t>
            </a:r>
            <a:r>
              <a:rPr lang="tr-TR" sz="2300" noProof="1">
                <a:solidFill>
                  <a:srgbClr val="FF0000"/>
                </a:solidFill>
                <a:latin typeface="Times New Roman"/>
                <a:cs typeface="Times New Roman"/>
              </a:rPr>
              <a:t>Tekerrürde  tekerrüre  esas  alınan  disiplin  ceza  ya  da cezalarının kesinleşmiş olması gerekir.</a:t>
            </a:r>
          </a:p>
          <a:p>
            <a:pPr marL="12700" marR="5715" algn="just"/>
            <a:endParaRPr lang="tr-TR" sz="2300" noProof="1">
              <a:solidFill>
                <a:srgbClr val="FF0000"/>
              </a:solidFill>
              <a:latin typeface="Times New Roman"/>
              <a:cs typeface="Times New Roman"/>
            </a:endParaRPr>
          </a:p>
          <a:p>
            <a:pPr marL="12700" marR="5080" algn="just"/>
            <a:r>
              <a:rPr lang="tr-TR" sz="2300" noProof="1">
                <a:solidFill>
                  <a:srgbClr val="2CA1BE"/>
                </a:solidFill>
                <a:latin typeface="Segoe UI Symbol"/>
                <a:cs typeface="Segoe UI Symbol"/>
              </a:rPr>
              <a:t>🞂​ </a:t>
            </a:r>
            <a:r>
              <a:rPr lang="tr-TR" sz="2300" noProof="1">
                <a:latin typeface="Times New Roman"/>
                <a:cs typeface="Times New Roman"/>
              </a:rPr>
              <a:t>Tekerrür dolayısıyla  bir  derece  ağır  ceza  verildikten sonra bir kez daha tekerrüre esas disiplin suçu işlendiği takdirde, fiilin gerçekte karşılığı olan disiplin cezasının iki üstü disiplin cezası değil, yine bir derece ağırı olan ceza verilir. </a:t>
            </a:r>
            <a:r>
              <a:rPr lang="tr-TR" sz="2300" noProof="1">
                <a:solidFill>
                  <a:srgbClr val="FF0000"/>
                </a:solidFill>
                <a:latin typeface="Times New Roman"/>
                <a:cs typeface="Times New Roman"/>
              </a:rPr>
              <a:t>Tekerrürün tekerrürü olmaz.</a:t>
            </a:r>
          </a:p>
        </p:txBody>
      </p:sp>
      <p:sp>
        <p:nvSpPr>
          <p:cNvPr id="5" name="Slayt Numarası Yer Tutucusu 4">
            <a:extLst>
              <a:ext uri="{FF2B5EF4-FFF2-40B4-BE49-F238E27FC236}">
                <a16:creationId xmlns:a16="http://schemas.microsoft.com/office/drawing/2014/main" id="{60934736-3B95-4694-9A13-8BA7099141F2}"/>
              </a:ext>
            </a:extLst>
          </p:cNvPr>
          <p:cNvSpPr>
            <a:spLocks noGrp="1"/>
          </p:cNvSpPr>
          <p:nvPr>
            <p:ph type="sldNum" sz="quarter" idx="7"/>
          </p:nvPr>
        </p:nvSpPr>
        <p:spPr/>
        <p:txBody>
          <a:bodyPr/>
          <a:lstStyle/>
          <a:p>
            <a:pPr marL="107950">
              <a:lnSpc>
                <a:spcPct val="100000"/>
              </a:lnSpc>
            </a:pPr>
            <a:fld id="{81D60167-4931-47E6-BA6A-407CBD079E47}" type="slidenum">
              <a:rPr lang="tr-TR" spc="-50" smtClean="0"/>
              <a:t>40</a:t>
            </a:fld>
            <a:endParaRPr lang="tr-TR" spc="-50" dirty="0"/>
          </a:p>
        </p:txBody>
      </p:sp>
      <p:sp>
        <p:nvSpPr>
          <p:cNvPr id="6" name="Metin kutusu 5"/>
          <p:cNvSpPr txBox="1"/>
          <p:nvPr/>
        </p:nvSpPr>
        <p:spPr>
          <a:xfrm>
            <a:off x="1828800" y="252843"/>
            <a:ext cx="5867400" cy="55399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TEKERRÜR UYGULAMASI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2800" y="1466068"/>
            <a:ext cx="8402955" cy="3891450"/>
          </a:xfrm>
          <a:prstGeom prst="rect">
            <a:avLst/>
          </a:prstGeom>
        </p:spPr>
        <p:txBody>
          <a:bodyPr vert="horz" wrap="square" lIns="0" tIns="13335" rIns="0" bIns="0" rtlCol="0">
            <a:spAutoFit/>
          </a:bodyPr>
          <a:lstStyle/>
          <a:p>
            <a:pPr marL="12700" marR="5080" algn="just"/>
            <a:r>
              <a:rPr sz="1900" dirty="0">
                <a:solidFill>
                  <a:srgbClr val="2CA1BE"/>
                </a:solidFill>
                <a:latin typeface="Segoe UI Symbol"/>
                <a:cs typeface="Segoe UI Symbol"/>
              </a:rPr>
              <a:t>🞂​</a:t>
            </a:r>
            <a:r>
              <a:rPr sz="1900" spc="300" dirty="0">
                <a:solidFill>
                  <a:srgbClr val="2CA1BE"/>
                </a:solidFill>
                <a:latin typeface="Segoe UI Symbol"/>
                <a:cs typeface="Segoe UI Symbol"/>
              </a:rPr>
              <a:t>   </a:t>
            </a:r>
            <a:r>
              <a:rPr sz="2800" dirty="0">
                <a:latin typeface="Times New Roman"/>
                <a:cs typeface="Times New Roman"/>
              </a:rPr>
              <a:t>Geçmiş</a:t>
            </a:r>
            <a:r>
              <a:rPr sz="2800" spc="235" dirty="0">
                <a:latin typeface="Times New Roman"/>
                <a:cs typeface="Times New Roman"/>
              </a:rPr>
              <a:t> </a:t>
            </a:r>
            <a:r>
              <a:rPr sz="2800" dirty="0">
                <a:latin typeface="Times New Roman"/>
                <a:cs typeface="Times New Roman"/>
              </a:rPr>
              <a:t>hizmetleri</a:t>
            </a:r>
            <a:r>
              <a:rPr sz="2800" spc="225" dirty="0">
                <a:latin typeface="Times New Roman"/>
                <a:cs typeface="Times New Roman"/>
              </a:rPr>
              <a:t> </a:t>
            </a:r>
            <a:r>
              <a:rPr sz="2800" dirty="0">
                <a:latin typeface="Times New Roman"/>
                <a:cs typeface="Times New Roman"/>
              </a:rPr>
              <a:t>sırasındaki</a:t>
            </a:r>
            <a:r>
              <a:rPr sz="2800" spc="220" dirty="0">
                <a:latin typeface="Times New Roman"/>
                <a:cs typeface="Times New Roman"/>
              </a:rPr>
              <a:t> </a:t>
            </a:r>
            <a:r>
              <a:rPr sz="2800" dirty="0">
                <a:latin typeface="Times New Roman"/>
                <a:cs typeface="Times New Roman"/>
              </a:rPr>
              <a:t>çalışmaları</a:t>
            </a:r>
            <a:r>
              <a:rPr sz="2800" spc="229" dirty="0">
                <a:latin typeface="Times New Roman"/>
                <a:cs typeface="Times New Roman"/>
              </a:rPr>
              <a:t> </a:t>
            </a:r>
            <a:r>
              <a:rPr sz="2800" dirty="0">
                <a:latin typeface="Times New Roman"/>
                <a:cs typeface="Times New Roman"/>
              </a:rPr>
              <a:t>olumlu</a:t>
            </a:r>
            <a:r>
              <a:rPr sz="2800" spc="235" dirty="0">
                <a:latin typeface="Times New Roman"/>
                <a:cs typeface="Times New Roman"/>
              </a:rPr>
              <a:t> </a:t>
            </a:r>
            <a:r>
              <a:rPr sz="2800" spc="-10" dirty="0">
                <a:latin typeface="Times New Roman"/>
                <a:cs typeface="Times New Roman"/>
              </a:rPr>
              <a:t>olan, </a:t>
            </a:r>
            <a:r>
              <a:rPr sz="2800" dirty="0">
                <a:latin typeface="Times New Roman"/>
                <a:cs typeface="Times New Roman"/>
              </a:rPr>
              <a:t>ödül</a:t>
            </a:r>
            <a:r>
              <a:rPr sz="2800" spc="80" dirty="0">
                <a:latin typeface="Times New Roman"/>
                <a:cs typeface="Times New Roman"/>
              </a:rPr>
              <a:t>  </a:t>
            </a:r>
            <a:r>
              <a:rPr sz="2800" dirty="0">
                <a:latin typeface="Times New Roman"/>
                <a:cs typeface="Times New Roman"/>
              </a:rPr>
              <a:t>veya</a:t>
            </a:r>
            <a:r>
              <a:rPr sz="2800" spc="80" dirty="0">
                <a:latin typeface="Times New Roman"/>
                <a:cs typeface="Times New Roman"/>
              </a:rPr>
              <a:t>  </a:t>
            </a:r>
            <a:r>
              <a:rPr sz="2800" dirty="0">
                <a:latin typeface="Times New Roman"/>
                <a:cs typeface="Times New Roman"/>
              </a:rPr>
              <a:t>başarı</a:t>
            </a:r>
            <a:r>
              <a:rPr sz="2800" spc="85" dirty="0">
                <a:latin typeface="Times New Roman"/>
                <a:cs typeface="Times New Roman"/>
              </a:rPr>
              <a:t>  </a:t>
            </a:r>
            <a:r>
              <a:rPr sz="2800" dirty="0">
                <a:latin typeface="Times New Roman"/>
                <a:cs typeface="Times New Roman"/>
              </a:rPr>
              <a:t>belgesi</a:t>
            </a:r>
            <a:r>
              <a:rPr sz="2800" spc="90" dirty="0">
                <a:latin typeface="Times New Roman"/>
                <a:cs typeface="Times New Roman"/>
              </a:rPr>
              <a:t>  </a:t>
            </a:r>
            <a:r>
              <a:rPr sz="2800" dirty="0">
                <a:latin typeface="Times New Roman"/>
                <a:cs typeface="Times New Roman"/>
              </a:rPr>
              <a:t>alan</a:t>
            </a:r>
            <a:r>
              <a:rPr sz="2800" spc="85" dirty="0">
                <a:latin typeface="Times New Roman"/>
                <a:cs typeface="Times New Roman"/>
              </a:rPr>
              <a:t>  </a:t>
            </a:r>
            <a:r>
              <a:rPr sz="2800" dirty="0">
                <a:latin typeface="Times New Roman"/>
                <a:cs typeface="Times New Roman"/>
              </a:rPr>
              <a:t>memurlar</a:t>
            </a:r>
            <a:r>
              <a:rPr sz="2800" spc="90" dirty="0">
                <a:latin typeface="Times New Roman"/>
                <a:cs typeface="Times New Roman"/>
              </a:rPr>
              <a:t>  </a:t>
            </a:r>
            <a:r>
              <a:rPr sz="2800" dirty="0">
                <a:latin typeface="Times New Roman"/>
                <a:cs typeface="Times New Roman"/>
              </a:rPr>
              <a:t>için</a:t>
            </a:r>
            <a:r>
              <a:rPr sz="2800" spc="85" dirty="0">
                <a:latin typeface="Times New Roman"/>
                <a:cs typeface="Times New Roman"/>
              </a:rPr>
              <a:t>  </a:t>
            </a:r>
            <a:r>
              <a:rPr sz="2800" spc="-10" dirty="0">
                <a:latin typeface="Times New Roman"/>
                <a:cs typeface="Times New Roman"/>
              </a:rPr>
              <a:t>verilecek </a:t>
            </a:r>
            <a:r>
              <a:rPr sz="2800" dirty="0">
                <a:latin typeface="Times New Roman"/>
                <a:cs typeface="Times New Roman"/>
              </a:rPr>
              <a:t>cezalarda</a:t>
            </a:r>
            <a:r>
              <a:rPr sz="2800" spc="-20" dirty="0">
                <a:latin typeface="Times New Roman"/>
                <a:cs typeface="Times New Roman"/>
              </a:rPr>
              <a:t> </a:t>
            </a:r>
            <a:r>
              <a:rPr sz="2800" dirty="0">
                <a:solidFill>
                  <a:srgbClr val="FF0000"/>
                </a:solidFill>
                <a:latin typeface="Times New Roman"/>
                <a:cs typeface="Times New Roman"/>
              </a:rPr>
              <a:t>bir</a:t>
            </a:r>
            <a:r>
              <a:rPr sz="2800" spc="-20" dirty="0">
                <a:solidFill>
                  <a:srgbClr val="FF0000"/>
                </a:solidFill>
                <a:latin typeface="Times New Roman"/>
                <a:cs typeface="Times New Roman"/>
              </a:rPr>
              <a:t> </a:t>
            </a:r>
            <a:r>
              <a:rPr sz="2800" dirty="0">
                <a:solidFill>
                  <a:srgbClr val="FF0000"/>
                </a:solidFill>
                <a:latin typeface="Times New Roman"/>
                <a:cs typeface="Times New Roman"/>
              </a:rPr>
              <a:t>derece</a:t>
            </a:r>
            <a:r>
              <a:rPr sz="2800" spc="-20" dirty="0">
                <a:solidFill>
                  <a:srgbClr val="FF0000"/>
                </a:solidFill>
                <a:latin typeface="Times New Roman"/>
                <a:cs typeface="Times New Roman"/>
              </a:rPr>
              <a:t> </a:t>
            </a:r>
            <a:r>
              <a:rPr sz="2800" dirty="0">
                <a:solidFill>
                  <a:srgbClr val="FF0000"/>
                </a:solidFill>
                <a:latin typeface="Times New Roman"/>
                <a:cs typeface="Times New Roman"/>
              </a:rPr>
              <a:t>hafif</a:t>
            </a:r>
            <a:r>
              <a:rPr sz="2800" spc="-10" dirty="0">
                <a:solidFill>
                  <a:srgbClr val="FF0000"/>
                </a:solidFill>
                <a:latin typeface="Times New Roman"/>
                <a:cs typeface="Times New Roman"/>
              </a:rPr>
              <a:t> </a:t>
            </a:r>
            <a:r>
              <a:rPr sz="2800" dirty="0">
                <a:solidFill>
                  <a:srgbClr val="FF0000"/>
                </a:solidFill>
                <a:latin typeface="Times New Roman"/>
                <a:cs typeface="Times New Roman"/>
              </a:rPr>
              <a:t>olanı</a:t>
            </a:r>
            <a:r>
              <a:rPr sz="2800" spc="-30" dirty="0">
                <a:solidFill>
                  <a:srgbClr val="FF0000"/>
                </a:solidFill>
                <a:latin typeface="Times New Roman"/>
                <a:cs typeface="Times New Roman"/>
              </a:rPr>
              <a:t> </a:t>
            </a:r>
            <a:r>
              <a:rPr sz="2800" spc="-10" dirty="0" err="1">
                <a:solidFill>
                  <a:srgbClr val="FF0000"/>
                </a:solidFill>
                <a:latin typeface="Times New Roman"/>
                <a:cs typeface="Times New Roman"/>
              </a:rPr>
              <a:t>uygulanabilir</a:t>
            </a:r>
            <a:r>
              <a:rPr sz="2800" spc="-10" dirty="0">
                <a:solidFill>
                  <a:srgbClr val="FF0000"/>
                </a:solidFill>
                <a:latin typeface="Times New Roman"/>
                <a:cs typeface="Times New Roman"/>
              </a:rPr>
              <a:t>.</a:t>
            </a:r>
            <a:endParaRPr lang="tr-TR" sz="2800" spc="-10" dirty="0">
              <a:solidFill>
                <a:srgbClr val="FF0000"/>
              </a:solidFill>
              <a:latin typeface="Times New Roman"/>
              <a:cs typeface="Times New Roman"/>
            </a:endParaRPr>
          </a:p>
          <a:p>
            <a:pPr marL="12700" marR="5080" algn="just"/>
            <a:endParaRPr sz="2800" dirty="0">
              <a:solidFill>
                <a:srgbClr val="FF0000"/>
              </a:solidFill>
              <a:latin typeface="Times New Roman"/>
              <a:cs typeface="Times New Roman"/>
            </a:endParaRPr>
          </a:p>
          <a:p>
            <a:pPr marL="12700" marR="8255" algn="just"/>
            <a:r>
              <a:rPr sz="1900" dirty="0">
                <a:solidFill>
                  <a:srgbClr val="2CA1BE"/>
                </a:solidFill>
                <a:latin typeface="Segoe UI Symbol"/>
                <a:cs typeface="Segoe UI Symbol"/>
              </a:rPr>
              <a:t>🞂​</a:t>
            </a:r>
            <a:r>
              <a:rPr sz="1900" spc="310" dirty="0">
                <a:solidFill>
                  <a:srgbClr val="2CA1BE"/>
                </a:solidFill>
                <a:latin typeface="Segoe UI Symbol"/>
                <a:cs typeface="Segoe UI Symbol"/>
              </a:rPr>
              <a:t>   </a:t>
            </a:r>
            <a:r>
              <a:rPr sz="2800" dirty="0">
                <a:solidFill>
                  <a:srgbClr val="FF0000"/>
                </a:solidFill>
                <a:latin typeface="Times New Roman"/>
                <a:cs typeface="Times New Roman"/>
              </a:rPr>
              <a:t>Bu</a:t>
            </a:r>
            <a:r>
              <a:rPr sz="2800" spc="459" dirty="0">
                <a:solidFill>
                  <a:srgbClr val="FF0000"/>
                </a:solidFill>
                <a:latin typeface="Times New Roman"/>
                <a:cs typeface="Times New Roman"/>
              </a:rPr>
              <a:t> </a:t>
            </a:r>
            <a:r>
              <a:rPr sz="2800" dirty="0">
                <a:solidFill>
                  <a:srgbClr val="FF0000"/>
                </a:solidFill>
                <a:latin typeface="Times New Roman"/>
                <a:cs typeface="Times New Roman"/>
              </a:rPr>
              <a:t>konuda</a:t>
            </a:r>
            <a:r>
              <a:rPr sz="2800" spc="450" dirty="0">
                <a:solidFill>
                  <a:srgbClr val="FF0000"/>
                </a:solidFill>
                <a:latin typeface="Times New Roman"/>
                <a:cs typeface="Times New Roman"/>
              </a:rPr>
              <a:t> </a:t>
            </a:r>
            <a:r>
              <a:rPr sz="2800" dirty="0">
                <a:solidFill>
                  <a:srgbClr val="FF0000"/>
                </a:solidFill>
                <a:latin typeface="Times New Roman"/>
                <a:cs typeface="Times New Roman"/>
              </a:rPr>
              <a:t>takdir</a:t>
            </a:r>
            <a:r>
              <a:rPr sz="2800" spc="455" dirty="0">
                <a:solidFill>
                  <a:srgbClr val="FF0000"/>
                </a:solidFill>
                <a:latin typeface="Times New Roman"/>
                <a:cs typeface="Times New Roman"/>
              </a:rPr>
              <a:t> </a:t>
            </a:r>
            <a:r>
              <a:rPr sz="2800" dirty="0">
                <a:solidFill>
                  <a:srgbClr val="FF0000"/>
                </a:solidFill>
                <a:latin typeface="Times New Roman"/>
                <a:cs typeface="Times New Roman"/>
              </a:rPr>
              <a:t>yetkisi</a:t>
            </a:r>
            <a:r>
              <a:rPr sz="2800" spc="465" dirty="0">
                <a:solidFill>
                  <a:srgbClr val="FF0000"/>
                </a:solidFill>
                <a:latin typeface="Times New Roman"/>
                <a:cs typeface="Times New Roman"/>
              </a:rPr>
              <a:t> </a:t>
            </a:r>
            <a:r>
              <a:rPr sz="2800" dirty="0">
                <a:solidFill>
                  <a:srgbClr val="FF0000"/>
                </a:solidFill>
                <a:latin typeface="Times New Roman"/>
                <a:cs typeface="Times New Roman"/>
              </a:rPr>
              <a:t>disiplin</a:t>
            </a:r>
            <a:r>
              <a:rPr sz="2800" spc="459" dirty="0">
                <a:solidFill>
                  <a:srgbClr val="FF0000"/>
                </a:solidFill>
                <a:latin typeface="Times New Roman"/>
                <a:cs typeface="Times New Roman"/>
              </a:rPr>
              <a:t> </a:t>
            </a:r>
            <a:r>
              <a:rPr sz="2800" dirty="0">
                <a:solidFill>
                  <a:srgbClr val="FF0000"/>
                </a:solidFill>
                <a:latin typeface="Times New Roman"/>
                <a:cs typeface="Times New Roman"/>
              </a:rPr>
              <a:t>cezasını</a:t>
            </a:r>
            <a:r>
              <a:rPr sz="2800" spc="450" dirty="0">
                <a:solidFill>
                  <a:srgbClr val="FF0000"/>
                </a:solidFill>
                <a:latin typeface="Times New Roman"/>
                <a:cs typeface="Times New Roman"/>
              </a:rPr>
              <a:t> </a:t>
            </a:r>
            <a:r>
              <a:rPr sz="2800" dirty="0">
                <a:solidFill>
                  <a:srgbClr val="FF0000"/>
                </a:solidFill>
                <a:latin typeface="Times New Roman"/>
                <a:cs typeface="Times New Roman"/>
              </a:rPr>
              <a:t>veren</a:t>
            </a:r>
            <a:r>
              <a:rPr sz="2800" spc="445" dirty="0">
                <a:solidFill>
                  <a:srgbClr val="FF0000"/>
                </a:solidFill>
                <a:latin typeface="Times New Roman"/>
                <a:cs typeface="Times New Roman"/>
              </a:rPr>
              <a:t> </a:t>
            </a:r>
            <a:r>
              <a:rPr sz="2800" spc="-20" dirty="0">
                <a:solidFill>
                  <a:srgbClr val="FF0000"/>
                </a:solidFill>
                <a:latin typeface="Times New Roman"/>
                <a:cs typeface="Times New Roman"/>
              </a:rPr>
              <a:t>âmir </a:t>
            </a:r>
            <a:r>
              <a:rPr sz="2800" dirty="0">
                <a:solidFill>
                  <a:srgbClr val="FF0000"/>
                </a:solidFill>
                <a:latin typeface="Times New Roman"/>
                <a:cs typeface="Times New Roman"/>
              </a:rPr>
              <a:t>ya</a:t>
            </a:r>
            <a:r>
              <a:rPr sz="2800" spc="-25" dirty="0">
                <a:solidFill>
                  <a:srgbClr val="FF0000"/>
                </a:solidFill>
                <a:latin typeface="Times New Roman"/>
                <a:cs typeface="Times New Roman"/>
              </a:rPr>
              <a:t> </a:t>
            </a:r>
            <a:r>
              <a:rPr sz="2800" dirty="0">
                <a:solidFill>
                  <a:srgbClr val="FF0000"/>
                </a:solidFill>
                <a:latin typeface="Times New Roman"/>
                <a:cs typeface="Times New Roman"/>
              </a:rPr>
              <a:t>da</a:t>
            </a:r>
            <a:r>
              <a:rPr sz="2800" spc="-20" dirty="0">
                <a:solidFill>
                  <a:srgbClr val="FF0000"/>
                </a:solidFill>
                <a:latin typeface="Times New Roman"/>
                <a:cs typeface="Times New Roman"/>
              </a:rPr>
              <a:t> </a:t>
            </a:r>
            <a:r>
              <a:rPr sz="2800" dirty="0">
                <a:solidFill>
                  <a:srgbClr val="FF0000"/>
                </a:solidFill>
                <a:latin typeface="Times New Roman"/>
                <a:cs typeface="Times New Roman"/>
              </a:rPr>
              <a:t>kurula</a:t>
            </a:r>
            <a:r>
              <a:rPr sz="2800" spc="-25" dirty="0">
                <a:solidFill>
                  <a:srgbClr val="FF0000"/>
                </a:solidFill>
                <a:latin typeface="Times New Roman"/>
                <a:cs typeface="Times New Roman"/>
              </a:rPr>
              <a:t> </a:t>
            </a:r>
            <a:r>
              <a:rPr sz="2800" spc="-10" dirty="0" err="1">
                <a:solidFill>
                  <a:srgbClr val="FF0000"/>
                </a:solidFill>
                <a:latin typeface="Times New Roman"/>
                <a:cs typeface="Times New Roman"/>
              </a:rPr>
              <a:t>aittir</a:t>
            </a:r>
            <a:r>
              <a:rPr sz="2800" spc="-10" dirty="0">
                <a:solidFill>
                  <a:srgbClr val="FF0000"/>
                </a:solidFill>
                <a:latin typeface="Times New Roman"/>
                <a:cs typeface="Times New Roman"/>
              </a:rPr>
              <a:t>.</a:t>
            </a:r>
            <a:endParaRPr lang="tr-TR" sz="2800" spc="-10" dirty="0">
              <a:solidFill>
                <a:srgbClr val="FF0000"/>
              </a:solidFill>
              <a:latin typeface="Times New Roman"/>
              <a:cs typeface="Times New Roman"/>
            </a:endParaRPr>
          </a:p>
          <a:p>
            <a:pPr marL="12700" marR="8255" algn="just"/>
            <a:endParaRPr sz="2800" dirty="0">
              <a:solidFill>
                <a:srgbClr val="FF0000"/>
              </a:solidFill>
              <a:latin typeface="Times New Roman"/>
              <a:cs typeface="Times New Roman"/>
            </a:endParaRPr>
          </a:p>
          <a:p>
            <a:pPr marL="12700" marR="5080" algn="just"/>
            <a:r>
              <a:rPr sz="1900" dirty="0">
                <a:solidFill>
                  <a:srgbClr val="2CA1BE"/>
                </a:solidFill>
                <a:latin typeface="Segoe UI Symbol"/>
                <a:cs typeface="Segoe UI Symbol"/>
              </a:rPr>
              <a:t>🞂​</a:t>
            </a:r>
            <a:r>
              <a:rPr sz="1900" spc="315" dirty="0">
                <a:solidFill>
                  <a:srgbClr val="2CA1BE"/>
                </a:solidFill>
                <a:latin typeface="Segoe UI Symbol"/>
                <a:cs typeface="Segoe UI Symbol"/>
              </a:rPr>
              <a:t>   </a:t>
            </a:r>
            <a:r>
              <a:rPr sz="2800" dirty="0">
                <a:solidFill>
                  <a:srgbClr val="FF0000"/>
                </a:solidFill>
                <a:latin typeface="Times New Roman"/>
                <a:cs typeface="Times New Roman"/>
              </a:rPr>
              <a:t>İndirim</a:t>
            </a:r>
            <a:r>
              <a:rPr sz="2800" spc="420" dirty="0">
                <a:solidFill>
                  <a:srgbClr val="FF0000"/>
                </a:solidFill>
                <a:latin typeface="Times New Roman"/>
                <a:cs typeface="Times New Roman"/>
              </a:rPr>
              <a:t>  </a:t>
            </a:r>
            <a:r>
              <a:rPr sz="2800" dirty="0">
                <a:solidFill>
                  <a:srgbClr val="FF0000"/>
                </a:solidFill>
                <a:latin typeface="Times New Roman"/>
                <a:cs typeface="Times New Roman"/>
              </a:rPr>
              <a:t>yapılmayan</a:t>
            </a:r>
            <a:r>
              <a:rPr sz="2800" spc="425" dirty="0">
                <a:solidFill>
                  <a:srgbClr val="FF0000"/>
                </a:solidFill>
                <a:latin typeface="Times New Roman"/>
                <a:cs typeface="Times New Roman"/>
              </a:rPr>
              <a:t>  </a:t>
            </a:r>
            <a:r>
              <a:rPr sz="2800" dirty="0">
                <a:solidFill>
                  <a:srgbClr val="FF0000"/>
                </a:solidFill>
                <a:latin typeface="Times New Roman"/>
                <a:cs typeface="Times New Roman"/>
              </a:rPr>
              <a:t>durumlarda</a:t>
            </a:r>
            <a:r>
              <a:rPr sz="2800" spc="430" dirty="0">
                <a:solidFill>
                  <a:srgbClr val="FF0000"/>
                </a:solidFill>
                <a:latin typeface="Times New Roman"/>
                <a:cs typeface="Times New Roman"/>
              </a:rPr>
              <a:t>  </a:t>
            </a:r>
            <a:r>
              <a:rPr sz="2800" dirty="0">
                <a:solidFill>
                  <a:srgbClr val="FF0000"/>
                </a:solidFill>
                <a:latin typeface="Times New Roman"/>
                <a:cs typeface="Times New Roman"/>
              </a:rPr>
              <a:t>kararda</a:t>
            </a:r>
            <a:r>
              <a:rPr sz="2800" spc="425" dirty="0">
                <a:solidFill>
                  <a:srgbClr val="FF0000"/>
                </a:solidFill>
                <a:latin typeface="Times New Roman"/>
                <a:cs typeface="Times New Roman"/>
              </a:rPr>
              <a:t>  </a:t>
            </a:r>
            <a:r>
              <a:rPr sz="2800" spc="-10" dirty="0">
                <a:solidFill>
                  <a:srgbClr val="FF0000"/>
                </a:solidFill>
                <a:latin typeface="Times New Roman"/>
                <a:cs typeface="Times New Roman"/>
              </a:rPr>
              <a:t>gerekçesi açıklanır.</a:t>
            </a:r>
            <a:endParaRPr sz="2800" dirty="0">
              <a:solidFill>
                <a:srgbClr val="FF0000"/>
              </a:solidFill>
              <a:latin typeface="Times New Roman"/>
              <a:cs typeface="Times New Roman"/>
            </a:endParaRPr>
          </a:p>
        </p:txBody>
      </p:sp>
      <p:sp>
        <p:nvSpPr>
          <p:cNvPr id="5" name="Slayt Numarası Yer Tutucusu 4">
            <a:extLst>
              <a:ext uri="{FF2B5EF4-FFF2-40B4-BE49-F238E27FC236}">
                <a16:creationId xmlns:a16="http://schemas.microsoft.com/office/drawing/2014/main" id="{6974857A-45B0-4155-B257-021B267396B8}"/>
              </a:ext>
            </a:extLst>
          </p:cNvPr>
          <p:cNvSpPr>
            <a:spLocks noGrp="1"/>
          </p:cNvSpPr>
          <p:nvPr>
            <p:ph type="sldNum" sz="quarter" idx="7"/>
          </p:nvPr>
        </p:nvSpPr>
        <p:spPr/>
        <p:txBody>
          <a:bodyPr/>
          <a:lstStyle/>
          <a:p>
            <a:pPr marL="107950">
              <a:lnSpc>
                <a:spcPct val="100000"/>
              </a:lnSpc>
            </a:pPr>
            <a:fld id="{81D60167-4931-47E6-BA6A-407CBD079E47}" type="slidenum">
              <a:rPr lang="tr-TR" spc="-50" smtClean="0"/>
              <a:t>41</a:t>
            </a:fld>
            <a:endParaRPr lang="tr-TR" spc="-50" dirty="0"/>
          </a:p>
        </p:txBody>
      </p:sp>
      <p:sp>
        <p:nvSpPr>
          <p:cNvPr id="6" name="Metin kutusu 5"/>
          <p:cNvSpPr txBox="1"/>
          <p:nvPr/>
        </p:nvSpPr>
        <p:spPr>
          <a:xfrm>
            <a:off x="1828800" y="252843"/>
            <a:ext cx="58674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ALT CEZA UYGULAMASI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3891450"/>
          </a:xfrm>
          <a:prstGeom prst="rect">
            <a:avLst/>
          </a:prstGeom>
        </p:spPr>
        <p:txBody>
          <a:bodyPr vert="horz" wrap="square" lIns="0" tIns="13335" rIns="0" bIns="0" rtlCol="0">
            <a:spAutoFit/>
          </a:bodyPr>
          <a:lstStyle/>
          <a:p>
            <a:pPr marL="12700" marR="5080" algn="just"/>
            <a:r>
              <a:rPr sz="1900" dirty="0">
                <a:solidFill>
                  <a:srgbClr val="2CA1BE"/>
                </a:solidFill>
                <a:latin typeface="Segoe UI Symbol"/>
                <a:cs typeface="Segoe UI Symbol"/>
              </a:rPr>
              <a:t>🞂​</a:t>
            </a:r>
            <a:r>
              <a:rPr sz="1900" spc="295" dirty="0">
                <a:solidFill>
                  <a:srgbClr val="2CA1BE"/>
                </a:solidFill>
                <a:latin typeface="Segoe UI Symbol"/>
                <a:cs typeface="Segoe UI Symbol"/>
              </a:rPr>
              <a:t>   </a:t>
            </a:r>
            <a:r>
              <a:rPr sz="2800" dirty="0">
                <a:latin typeface="Times New Roman"/>
                <a:cs typeface="Times New Roman"/>
              </a:rPr>
              <a:t>Devlet</a:t>
            </a:r>
            <a:r>
              <a:rPr sz="2800" spc="95" dirty="0">
                <a:latin typeface="Times New Roman"/>
                <a:cs typeface="Times New Roman"/>
              </a:rPr>
              <a:t> </a:t>
            </a:r>
            <a:r>
              <a:rPr sz="2800" dirty="0">
                <a:latin typeface="Times New Roman"/>
                <a:cs typeface="Times New Roman"/>
              </a:rPr>
              <a:t>Memurları</a:t>
            </a:r>
            <a:r>
              <a:rPr sz="2800" spc="100" dirty="0">
                <a:latin typeface="Times New Roman"/>
                <a:cs typeface="Times New Roman"/>
              </a:rPr>
              <a:t> </a:t>
            </a:r>
            <a:r>
              <a:rPr sz="2800" dirty="0">
                <a:latin typeface="Times New Roman"/>
                <a:cs typeface="Times New Roman"/>
              </a:rPr>
              <a:t>Kanununun</a:t>
            </a:r>
            <a:r>
              <a:rPr sz="2800" spc="90" dirty="0">
                <a:latin typeface="Times New Roman"/>
                <a:cs typeface="Times New Roman"/>
              </a:rPr>
              <a:t> </a:t>
            </a:r>
            <a:r>
              <a:rPr sz="2800" dirty="0">
                <a:latin typeface="Times New Roman"/>
                <a:cs typeface="Times New Roman"/>
              </a:rPr>
              <a:t>135</a:t>
            </a:r>
            <a:r>
              <a:rPr sz="2800" spc="95" dirty="0">
                <a:latin typeface="Times New Roman"/>
                <a:cs typeface="Times New Roman"/>
              </a:rPr>
              <a:t> </a:t>
            </a:r>
            <a:r>
              <a:rPr sz="2800" dirty="0">
                <a:latin typeface="Times New Roman"/>
                <a:cs typeface="Times New Roman"/>
              </a:rPr>
              <a:t>inci</a:t>
            </a:r>
            <a:r>
              <a:rPr sz="2800" spc="85" dirty="0">
                <a:latin typeface="Times New Roman"/>
                <a:cs typeface="Times New Roman"/>
              </a:rPr>
              <a:t> </a:t>
            </a:r>
            <a:r>
              <a:rPr sz="2800" spc="-10" dirty="0">
                <a:latin typeface="Times New Roman"/>
                <a:cs typeface="Times New Roman"/>
              </a:rPr>
              <a:t>maddesine </a:t>
            </a:r>
            <a:r>
              <a:rPr sz="2800" dirty="0">
                <a:latin typeface="Times New Roman"/>
                <a:cs typeface="Times New Roman"/>
              </a:rPr>
              <a:t>göre,</a:t>
            </a:r>
            <a:r>
              <a:rPr sz="2800" spc="490" dirty="0">
                <a:latin typeface="Times New Roman"/>
                <a:cs typeface="Times New Roman"/>
              </a:rPr>
              <a:t> </a:t>
            </a:r>
            <a:r>
              <a:rPr sz="2800" dirty="0">
                <a:solidFill>
                  <a:srgbClr val="FF0000"/>
                </a:solidFill>
                <a:latin typeface="Times New Roman"/>
                <a:cs typeface="Times New Roman"/>
              </a:rPr>
              <a:t>uyarma,</a:t>
            </a:r>
            <a:r>
              <a:rPr sz="2800" spc="509" dirty="0">
                <a:solidFill>
                  <a:srgbClr val="FF0000"/>
                </a:solidFill>
                <a:latin typeface="Times New Roman"/>
                <a:cs typeface="Times New Roman"/>
              </a:rPr>
              <a:t> </a:t>
            </a:r>
            <a:r>
              <a:rPr sz="2800" dirty="0">
                <a:solidFill>
                  <a:srgbClr val="FF0000"/>
                </a:solidFill>
                <a:latin typeface="Times New Roman"/>
                <a:cs typeface="Times New Roman"/>
              </a:rPr>
              <a:t>kınama</a:t>
            </a:r>
            <a:r>
              <a:rPr sz="2800" spc="500" dirty="0">
                <a:solidFill>
                  <a:srgbClr val="FF0000"/>
                </a:solidFill>
                <a:latin typeface="Times New Roman"/>
                <a:cs typeface="Times New Roman"/>
              </a:rPr>
              <a:t> </a:t>
            </a:r>
            <a:r>
              <a:rPr sz="2800" dirty="0">
                <a:solidFill>
                  <a:srgbClr val="FF0000"/>
                </a:solidFill>
                <a:latin typeface="Times New Roman"/>
                <a:cs typeface="Times New Roman"/>
              </a:rPr>
              <a:t>ve</a:t>
            </a:r>
            <a:r>
              <a:rPr sz="2800" spc="505" dirty="0">
                <a:solidFill>
                  <a:srgbClr val="FF0000"/>
                </a:solidFill>
                <a:latin typeface="Times New Roman"/>
                <a:cs typeface="Times New Roman"/>
              </a:rPr>
              <a:t> </a:t>
            </a:r>
            <a:r>
              <a:rPr sz="2800" dirty="0">
                <a:solidFill>
                  <a:srgbClr val="FF0000"/>
                </a:solidFill>
                <a:latin typeface="Times New Roman"/>
                <a:cs typeface="Times New Roman"/>
              </a:rPr>
              <a:t>aylıktan</a:t>
            </a:r>
            <a:r>
              <a:rPr sz="2800" spc="505" dirty="0">
                <a:solidFill>
                  <a:srgbClr val="FF0000"/>
                </a:solidFill>
                <a:latin typeface="Times New Roman"/>
                <a:cs typeface="Times New Roman"/>
              </a:rPr>
              <a:t> </a:t>
            </a:r>
            <a:r>
              <a:rPr sz="2800" dirty="0">
                <a:solidFill>
                  <a:srgbClr val="FF0000"/>
                </a:solidFill>
                <a:latin typeface="Times New Roman"/>
                <a:cs typeface="Times New Roman"/>
              </a:rPr>
              <a:t>kesme</a:t>
            </a:r>
            <a:r>
              <a:rPr sz="2800" spc="505" dirty="0">
                <a:solidFill>
                  <a:srgbClr val="FF0000"/>
                </a:solidFill>
                <a:latin typeface="Times New Roman"/>
                <a:cs typeface="Times New Roman"/>
              </a:rPr>
              <a:t> </a:t>
            </a:r>
            <a:r>
              <a:rPr sz="2800" spc="-10" dirty="0">
                <a:solidFill>
                  <a:srgbClr val="FF0000"/>
                </a:solidFill>
                <a:latin typeface="Times New Roman"/>
                <a:cs typeface="Times New Roman"/>
              </a:rPr>
              <a:t>cezalarına </a:t>
            </a:r>
            <a:r>
              <a:rPr sz="2800" dirty="0">
                <a:solidFill>
                  <a:srgbClr val="FF0000"/>
                </a:solidFill>
                <a:latin typeface="Times New Roman"/>
                <a:cs typeface="Times New Roman"/>
              </a:rPr>
              <a:t>karşı</a:t>
            </a:r>
            <a:r>
              <a:rPr sz="2800" spc="340" dirty="0">
                <a:solidFill>
                  <a:srgbClr val="FF0000"/>
                </a:solidFill>
                <a:latin typeface="Times New Roman"/>
                <a:cs typeface="Times New Roman"/>
              </a:rPr>
              <a:t>   </a:t>
            </a:r>
            <a:r>
              <a:rPr sz="2800" dirty="0">
                <a:solidFill>
                  <a:srgbClr val="FF0000"/>
                </a:solidFill>
                <a:latin typeface="Times New Roman"/>
                <a:cs typeface="Times New Roman"/>
              </a:rPr>
              <a:t>disiplin</a:t>
            </a:r>
            <a:r>
              <a:rPr sz="2800" spc="330" dirty="0">
                <a:solidFill>
                  <a:srgbClr val="FF0000"/>
                </a:solidFill>
                <a:latin typeface="Times New Roman"/>
                <a:cs typeface="Times New Roman"/>
              </a:rPr>
              <a:t>   </a:t>
            </a:r>
            <a:r>
              <a:rPr sz="2800" dirty="0">
                <a:solidFill>
                  <a:srgbClr val="FF0000"/>
                </a:solidFill>
                <a:latin typeface="Times New Roman"/>
                <a:cs typeface="Times New Roman"/>
              </a:rPr>
              <a:t>kuruluna,</a:t>
            </a:r>
            <a:r>
              <a:rPr sz="2800" spc="345" dirty="0">
                <a:solidFill>
                  <a:srgbClr val="FF0000"/>
                </a:solidFill>
                <a:latin typeface="Times New Roman"/>
                <a:cs typeface="Times New Roman"/>
              </a:rPr>
              <a:t>   </a:t>
            </a:r>
            <a:r>
              <a:rPr sz="2800" dirty="0">
                <a:solidFill>
                  <a:srgbClr val="FF0000"/>
                </a:solidFill>
                <a:latin typeface="Times New Roman"/>
                <a:cs typeface="Times New Roman"/>
              </a:rPr>
              <a:t>kademe</a:t>
            </a:r>
            <a:r>
              <a:rPr sz="2800" spc="340" dirty="0">
                <a:solidFill>
                  <a:srgbClr val="FF0000"/>
                </a:solidFill>
                <a:latin typeface="Times New Roman"/>
                <a:cs typeface="Times New Roman"/>
              </a:rPr>
              <a:t>   </a:t>
            </a:r>
            <a:r>
              <a:rPr sz="2800" spc="-10" dirty="0">
                <a:solidFill>
                  <a:srgbClr val="FF0000"/>
                </a:solidFill>
                <a:latin typeface="Times New Roman"/>
                <a:cs typeface="Times New Roman"/>
              </a:rPr>
              <a:t>ilerlemesinin </a:t>
            </a:r>
            <a:r>
              <a:rPr sz="2800" dirty="0">
                <a:solidFill>
                  <a:srgbClr val="FF0000"/>
                </a:solidFill>
                <a:latin typeface="Times New Roman"/>
                <a:cs typeface="Times New Roman"/>
              </a:rPr>
              <a:t>durdurulması</a:t>
            </a:r>
            <a:r>
              <a:rPr sz="2800" spc="125" dirty="0">
                <a:solidFill>
                  <a:srgbClr val="FF0000"/>
                </a:solidFill>
                <a:latin typeface="Times New Roman"/>
                <a:cs typeface="Times New Roman"/>
              </a:rPr>
              <a:t> </a:t>
            </a:r>
            <a:r>
              <a:rPr sz="2800" dirty="0">
                <a:solidFill>
                  <a:srgbClr val="FF0000"/>
                </a:solidFill>
                <a:latin typeface="Times New Roman"/>
                <a:cs typeface="Times New Roman"/>
              </a:rPr>
              <a:t>cezasına</a:t>
            </a:r>
            <a:r>
              <a:rPr sz="2800" spc="110" dirty="0">
                <a:solidFill>
                  <a:srgbClr val="FF0000"/>
                </a:solidFill>
                <a:latin typeface="Times New Roman"/>
                <a:cs typeface="Times New Roman"/>
              </a:rPr>
              <a:t> </a:t>
            </a:r>
            <a:r>
              <a:rPr sz="2800" dirty="0">
                <a:solidFill>
                  <a:srgbClr val="FF0000"/>
                </a:solidFill>
                <a:latin typeface="Times New Roman"/>
                <a:cs typeface="Times New Roman"/>
              </a:rPr>
              <a:t>karşı</a:t>
            </a:r>
            <a:r>
              <a:rPr sz="2800" spc="114" dirty="0">
                <a:solidFill>
                  <a:srgbClr val="FF0000"/>
                </a:solidFill>
                <a:latin typeface="Times New Roman"/>
                <a:cs typeface="Times New Roman"/>
              </a:rPr>
              <a:t> </a:t>
            </a:r>
            <a:r>
              <a:rPr sz="2800" dirty="0">
                <a:solidFill>
                  <a:srgbClr val="FF0000"/>
                </a:solidFill>
                <a:latin typeface="Times New Roman"/>
                <a:cs typeface="Times New Roman"/>
              </a:rPr>
              <a:t>yüksek</a:t>
            </a:r>
            <a:r>
              <a:rPr sz="2800" spc="120" dirty="0">
                <a:solidFill>
                  <a:srgbClr val="FF0000"/>
                </a:solidFill>
                <a:latin typeface="Times New Roman"/>
                <a:cs typeface="Times New Roman"/>
              </a:rPr>
              <a:t> </a:t>
            </a:r>
            <a:r>
              <a:rPr sz="2800" dirty="0">
                <a:solidFill>
                  <a:srgbClr val="FF0000"/>
                </a:solidFill>
                <a:latin typeface="Times New Roman"/>
                <a:cs typeface="Times New Roman"/>
              </a:rPr>
              <a:t>disiplin</a:t>
            </a:r>
            <a:r>
              <a:rPr sz="2800" spc="114" dirty="0">
                <a:solidFill>
                  <a:srgbClr val="FF0000"/>
                </a:solidFill>
                <a:latin typeface="Times New Roman"/>
                <a:cs typeface="Times New Roman"/>
              </a:rPr>
              <a:t> </a:t>
            </a:r>
            <a:r>
              <a:rPr sz="2800" spc="-10" dirty="0">
                <a:solidFill>
                  <a:srgbClr val="FF0000"/>
                </a:solidFill>
                <a:latin typeface="Times New Roman"/>
                <a:cs typeface="Times New Roman"/>
              </a:rPr>
              <a:t>kuruluna </a:t>
            </a:r>
            <a:r>
              <a:rPr sz="2800" dirty="0">
                <a:latin typeface="Times New Roman"/>
                <a:cs typeface="Times New Roman"/>
              </a:rPr>
              <a:t>itiraz</a:t>
            </a:r>
            <a:r>
              <a:rPr sz="2800" spc="-50" dirty="0">
                <a:latin typeface="Times New Roman"/>
                <a:cs typeface="Times New Roman"/>
              </a:rPr>
              <a:t> </a:t>
            </a:r>
            <a:r>
              <a:rPr sz="2800" spc="-10" dirty="0" err="1">
                <a:latin typeface="Times New Roman"/>
                <a:cs typeface="Times New Roman"/>
              </a:rPr>
              <a:t>edilebilir</a:t>
            </a:r>
            <a:r>
              <a:rPr sz="2800" spc="-10" dirty="0">
                <a:latin typeface="Times New Roman"/>
                <a:cs typeface="Times New Roman"/>
              </a:rPr>
              <a:t>.</a:t>
            </a:r>
            <a:endParaRPr lang="tr-TR" sz="2800" spc="-10" dirty="0">
              <a:latin typeface="Times New Roman"/>
              <a:cs typeface="Times New Roman"/>
            </a:endParaRPr>
          </a:p>
          <a:p>
            <a:pPr marL="12700" marR="5080" algn="just"/>
            <a:endParaRPr sz="2800" dirty="0">
              <a:latin typeface="Times New Roman"/>
              <a:cs typeface="Times New Roman"/>
            </a:endParaRPr>
          </a:p>
          <a:p>
            <a:pPr marL="12700" marR="5080" algn="just"/>
            <a:r>
              <a:rPr sz="1900" dirty="0">
                <a:solidFill>
                  <a:srgbClr val="2CA1BE"/>
                </a:solidFill>
                <a:latin typeface="Segoe UI Symbol"/>
                <a:cs typeface="Segoe UI Symbol"/>
              </a:rPr>
              <a:t>🞂​</a:t>
            </a:r>
            <a:r>
              <a:rPr sz="1900" spc="310" dirty="0">
                <a:solidFill>
                  <a:srgbClr val="2CA1BE"/>
                </a:solidFill>
                <a:latin typeface="Segoe UI Symbol"/>
                <a:cs typeface="Segoe UI Symbol"/>
              </a:rPr>
              <a:t>   </a:t>
            </a:r>
            <a:r>
              <a:rPr sz="2800" dirty="0">
                <a:latin typeface="Times New Roman"/>
                <a:cs typeface="Times New Roman"/>
              </a:rPr>
              <a:t>İtirazda</a:t>
            </a:r>
            <a:r>
              <a:rPr sz="2800" spc="229" dirty="0">
                <a:latin typeface="Times New Roman"/>
                <a:cs typeface="Times New Roman"/>
              </a:rPr>
              <a:t>  </a:t>
            </a:r>
            <a:r>
              <a:rPr sz="2800" dirty="0">
                <a:latin typeface="Times New Roman"/>
                <a:cs typeface="Times New Roman"/>
              </a:rPr>
              <a:t>süre</a:t>
            </a:r>
            <a:r>
              <a:rPr sz="2800" spc="225" dirty="0">
                <a:latin typeface="Times New Roman"/>
                <a:cs typeface="Times New Roman"/>
              </a:rPr>
              <a:t>  </a:t>
            </a:r>
            <a:r>
              <a:rPr sz="2800" dirty="0">
                <a:latin typeface="Times New Roman"/>
                <a:cs typeface="Times New Roman"/>
              </a:rPr>
              <a:t>kararın</a:t>
            </a:r>
            <a:r>
              <a:rPr sz="2800" spc="235" dirty="0">
                <a:latin typeface="Times New Roman"/>
                <a:cs typeface="Times New Roman"/>
              </a:rPr>
              <a:t>  </a:t>
            </a:r>
            <a:r>
              <a:rPr sz="2800" dirty="0">
                <a:latin typeface="Times New Roman"/>
                <a:cs typeface="Times New Roman"/>
              </a:rPr>
              <a:t>ilgiliye</a:t>
            </a:r>
            <a:r>
              <a:rPr sz="2800" spc="225" dirty="0">
                <a:latin typeface="Times New Roman"/>
                <a:cs typeface="Times New Roman"/>
              </a:rPr>
              <a:t>  </a:t>
            </a:r>
            <a:r>
              <a:rPr sz="2800" dirty="0">
                <a:latin typeface="Times New Roman"/>
                <a:cs typeface="Times New Roman"/>
              </a:rPr>
              <a:t>tebliği</a:t>
            </a:r>
            <a:r>
              <a:rPr sz="2800" spc="220" dirty="0">
                <a:latin typeface="Times New Roman"/>
                <a:cs typeface="Times New Roman"/>
              </a:rPr>
              <a:t>  </a:t>
            </a:r>
            <a:r>
              <a:rPr sz="2800" spc="-10" dirty="0">
                <a:latin typeface="Times New Roman"/>
                <a:cs typeface="Times New Roman"/>
              </a:rPr>
              <a:t>tarihinden </a:t>
            </a:r>
            <a:r>
              <a:rPr sz="2800" dirty="0">
                <a:latin typeface="Times New Roman"/>
                <a:cs typeface="Times New Roman"/>
              </a:rPr>
              <a:t>itibaren</a:t>
            </a:r>
            <a:r>
              <a:rPr sz="2800" spc="170" dirty="0">
                <a:latin typeface="Times New Roman"/>
                <a:cs typeface="Times New Roman"/>
              </a:rPr>
              <a:t>  </a:t>
            </a:r>
            <a:r>
              <a:rPr sz="2800" dirty="0">
                <a:solidFill>
                  <a:srgbClr val="FF0000"/>
                </a:solidFill>
                <a:latin typeface="Times New Roman"/>
                <a:cs typeface="Times New Roman"/>
              </a:rPr>
              <a:t>7</a:t>
            </a:r>
            <a:r>
              <a:rPr sz="2800" spc="170" dirty="0">
                <a:solidFill>
                  <a:srgbClr val="FF0000"/>
                </a:solidFill>
                <a:latin typeface="Times New Roman"/>
                <a:cs typeface="Times New Roman"/>
              </a:rPr>
              <a:t>  </a:t>
            </a:r>
            <a:r>
              <a:rPr sz="2800" dirty="0">
                <a:solidFill>
                  <a:srgbClr val="FF0000"/>
                </a:solidFill>
                <a:latin typeface="Times New Roman"/>
                <a:cs typeface="Times New Roman"/>
              </a:rPr>
              <a:t>gündür</a:t>
            </a:r>
            <a:r>
              <a:rPr sz="2800" dirty="0">
                <a:latin typeface="Times New Roman"/>
                <a:cs typeface="Times New Roman"/>
              </a:rPr>
              <a:t>.</a:t>
            </a:r>
            <a:r>
              <a:rPr sz="2800" spc="170" dirty="0">
                <a:latin typeface="Times New Roman"/>
                <a:cs typeface="Times New Roman"/>
              </a:rPr>
              <a:t>  </a:t>
            </a:r>
            <a:r>
              <a:rPr sz="2800" dirty="0">
                <a:solidFill>
                  <a:srgbClr val="FF0000"/>
                </a:solidFill>
                <a:latin typeface="Times New Roman"/>
                <a:cs typeface="Times New Roman"/>
              </a:rPr>
              <a:t>Süresi</a:t>
            </a:r>
            <a:r>
              <a:rPr sz="2800" spc="175" dirty="0">
                <a:solidFill>
                  <a:srgbClr val="FF0000"/>
                </a:solidFill>
                <a:latin typeface="Times New Roman"/>
                <a:cs typeface="Times New Roman"/>
              </a:rPr>
              <a:t>  </a:t>
            </a:r>
            <a:r>
              <a:rPr sz="2800" dirty="0">
                <a:solidFill>
                  <a:srgbClr val="FF0000"/>
                </a:solidFill>
                <a:latin typeface="Times New Roman"/>
                <a:cs typeface="Times New Roman"/>
              </a:rPr>
              <a:t>içinde</a:t>
            </a:r>
            <a:r>
              <a:rPr sz="2800" spc="170" dirty="0">
                <a:solidFill>
                  <a:srgbClr val="FF0000"/>
                </a:solidFill>
                <a:latin typeface="Times New Roman"/>
                <a:cs typeface="Times New Roman"/>
              </a:rPr>
              <a:t>  </a:t>
            </a:r>
            <a:r>
              <a:rPr sz="2800" dirty="0">
                <a:solidFill>
                  <a:srgbClr val="FF0000"/>
                </a:solidFill>
                <a:latin typeface="Times New Roman"/>
                <a:cs typeface="Times New Roman"/>
              </a:rPr>
              <a:t>itiraz</a:t>
            </a:r>
            <a:r>
              <a:rPr sz="2800" spc="160" dirty="0">
                <a:solidFill>
                  <a:srgbClr val="FF0000"/>
                </a:solidFill>
                <a:latin typeface="Times New Roman"/>
                <a:cs typeface="Times New Roman"/>
              </a:rPr>
              <a:t>  </a:t>
            </a:r>
            <a:r>
              <a:rPr sz="2800" spc="-10" dirty="0">
                <a:solidFill>
                  <a:srgbClr val="FF0000"/>
                </a:solidFill>
                <a:latin typeface="Times New Roman"/>
                <a:cs typeface="Times New Roman"/>
              </a:rPr>
              <a:t>edilmeyen </a:t>
            </a:r>
            <a:r>
              <a:rPr sz="2800" dirty="0">
                <a:solidFill>
                  <a:srgbClr val="FF0000"/>
                </a:solidFill>
                <a:latin typeface="Times New Roman"/>
                <a:cs typeface="Times New Roman"/>
              </a:rPr>
              <a:t>disiplin</a:t>
            </a:r>
            <a:r>
              <a:rPr sz="2800" spc="-40" dirty="0">
                <a:solidFill>
                  <a:srgbClr val="FF0000"/>
                </a:solidFill>
                <a:latin typeface="Times New Roman"/>
                <a:cs typeface="Times New Roman"/>
              </a:rPr>
              <a:t> </a:t>
            </a:r>
            <a:r>
              <a:rPr sz="2800" dirty="0">
                <a:solidFill>
                  <a:srgbClr val="FF0000"/>
                </a:solidFill>
                <a:latin typeface="Times New Roman"/>
                <a:cs typeface="Times New Roman"/>
              </a:rPr>
              <a:t>cezaları </a:t>
            </a:r>
            <a:r>
              <a:rPr sz="2800" spc="-10" dirty="0">
                <a:solidFill>
                  <a:srgbClr val="FF0000"/>
                </a:solidFill>
                <a:latin typeface="Times New Roman"/>
                <a:cs typeface="Times New Roman"/>
              </a:rPr>
              <a:t>kesinleşir.</a:t>
            </a:r>
            <a:endParaRPr sz="2800" dirty="0">
              <a:solidFill>
                <a:srgbClr val="FF0000"/>
              </a:solidFill>
              <a:latin typeface="Times New Roman"/>
              <a:cs typeface="Times New Roman"/>
            </a:endParaRPr>
          </a:p>
        </p:txBody>
      </p:sp>
      <p:sp>
        <p:nvSpPr>
          <p:cNvPr id="4" name="object 4"/>
          <p:cNvSpPr txBox="1"/>
          <p:nvPr/>
        </p:nvSpPr>
        <p:spPr>
          <a:xfrm>
            <a:off x="8770111" y="6561531"/>
            <a:ext cx="16573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Arial"/>
                <a:cs typeface="Arial"/>
              </a:rPr>
              <a:t>36</a:t>
            </a:r>
            <a:endParaRPr sz="1000">
              <a:latin typeface="Arial"/>
              <a:cs typeface="Arial"/>
            </a:endParaRPr>
          </a:p>
        </p:txBody>
      </p:sp>
      <p:sp>
        <p:nvSpPr>
          <p:cNvPr id="6" name="Slayt Numarası Yer Tutucusu 5">
            <a:extLst>
              <a:ext uri="{FF2B5EF4-FFF2-40B4-BE49-F238E27FC236}">
                <a16:creationId xmlns:a16="http://schemas.microsoft.com/office/drawing/2014/main" id="{47F00B5D-2CD1-4402-9687-BC2FC1A915A5}"/>
              </a:ext>
            </a:extLst>
          </p:cNvPr>
          <p:cNvSpPr>
            <a:spLocks noGrp="1"/>
          </p:cNvSpPr>
          <p:nvPr>
            <p:ph type="sldNum" sz="quarter" idx="7"/>
          </p:nvPr>
        </p:nvSpPr>
        <p:spPr/>
        <p:txBody>
          <a:bodyPr/>
          <a:lstStyle/>
          <a:p>
            <a:pPr marL="107950">
              <a:lnSpc>
                <a:spcPct val="100000"/>
              </a:lnSpc>
            </a:pPr>
            <a:fld id="{81D60167-4931-47E6-BA6A-407CBD079E47}" type="slidenum">
              <a:rPr lang="tr-TR" spc="-50" smtClean="0"/>
              <a:t>42</a:t>
            </a:fld>
            <a:endParaRPr lang="tr-TR" spc="-50" dirty="0"/>
          </a:p>
        </p:txBody>
      </p:sp>
      <p:sp>
        <p:nvSpPr>
          <p:cNvPr id="7" name="Metin kutusu 6"/>
          <p:cNvSpPr txBox="1"/>
          <p:nvPr/>
        </p:nvSpPr>
        <p:spPr>
          <a:xfrm>
            <a:off x="1828800" y="252843"/>
            <a:ext cx="58674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600" b="1" dirty="0">
                <a:solidFill>
                  <a:schemeClr val="tx2"/>
                </a:solidFill>
                <a:latin typeface="Times New Roman" panose="02020603050405020304" pitchFamily="18" charset="0"/>
                <a:cs typeface="Times New Roman" panose="02020603050405020304" pitchFamily="18" charset="0"/>
              </a:rPr>
              <a:t>İTİRAZ</a:t>
            </a:r>
          </a:p>
        </p:txBody>
      </p:sp>
      <p:pic>
        <p:nvPicPr>
          <p:cNvPr id="8"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191500" cy="3613810"/>
          </a:xfrm>
          <a:prstGeom prst="rect">
            <a:avLst/>
          </a:prstGeom>
        </p:spPr>
        <p:txBody>
          <a:bodyPr vert="horz" wrap="square" lIns="0" tIns="12700" rIns="0" bIns="0" rtlCol="0">
            <a:spAutoFit/>
          </a:bodyPr>
          <a:lstStyle/>
          <a:p>
            <a:pPr marL="12700" marR="5080" algn="just"/>
            <a:r>
              <a:rPr sz="1900" dirty="0">
                <a:solidFill>
                  <a:srgbClr val="2CA1BE"/>
                </a:solidFill>
                <a:latin typeface="Segoe UI Symbol"/>
                <a:cs typeface="Segoe UI Symbol"/>
              </a:rPr>
              <a:t>🞂​</a:t>
            </a:r>
            <a:r>
              <a:rPr lang="tr-TR" sz="1900" spc="315" dirty="0">
                <a:solidFill>
                  <a:srgbClr val="2CA1BE"/>
                </a:solidFill>
                <a:latin typeface="Segoe UI Symbol"/>
                <a:cs typeface="Segoe UI Symbol"/>
              </a:rPr>
              <a:t> </a:t>
            </a:r>
            <a:r>
              <a:rPr lang="tr-TR" sz="2600" noProof="1">
                <a:latin typeface="Times New Roman"/>
                <a:cs typeface="Times New Roman"/>
              </a:rPr>
              <a:t>Disiplin</a:t>
            </a:r>
            <a:r>
              <a:rPr lang="tr-TR" sz="2600" spc="160" noProof="1">
                <a:latin typeface="Times New Roman"/>
                <a:cs typeface="Times New Roman"/>
              </a:rPr>
              <a:t>  </a:t>
            </a:r>
            <a:r>
              <a:rPr lang="tr-TR" sz="2600" noProof="1">
                <a:latin typeface="Times New Roman"/>
                <a:cs typeface="Times New Roman"/>
              </a:rPr>
              <a:t>cezaları</a:t>
            </a:r>
            <a:r>
              <a:rPr lang="tr-TR" sz="2600" spc="165" noProof="1">
                <a:latin typeface="Times New Roman"/>
                <a:cs typeface="Times New Roman"/>
              </a:rPr>
              <a:t>  </a:t>
            </a:r>
            <a:r>
              <a:rPr lang="tr-TR" sz="2600" noProof="1">
                <a:solidFill>
                  <a:srgbClr val="FF0000"/>
                </a:solidFill>
                <a:latin typeface="Times New Roman"/>
                <a:cs typeface="Times New Roman"/>
              </a:rPr>
              <a:t>verildiği</a:t>
            </a:r>
            <a:r>
              <a:rPr lang="tr-TR" sz="2600" spc="170" noProof="1">
                <a:solidFill>
                  <a:srgbClr val="FF0000"/>
                </a:solidFill>
                <a:latin typeface="Times New Roman"/>
                <a:cs typeface="Times New Roman"/>
              </a:rPr>
              <a:t>  </a:t>
            </a:r>
            <a:r>
              <a:rPr lang="tr-TR" sz="2600" noProof="1">
                <a:solidFill>
                  <a:srgbClr val="FF0000"/>
                </a:solidFill>
                <a:latin typeface="Times New Roman"/>
                <a:cs typeface="Times New Roman"/>
              </a:rPr>
              <a:t>tarihten</a:t>
            </a:r>
            <a:r>
              <a:rPr lang="tr-TR" sz="2600" spc="160" noProof="1">
                <a:solidFill>
                  <a:srgbClr val="FF0000"/>
                </a:solidFill>
                <a:latin typeface="Times New Roman"/>
                <a:cs typeface="Times New Roman"/>
              </a:rPr>
              <a:t>  </a:t>
            </a:r>
            <a:r>
              <a:rPr lang="tr-TR" sz="2600" noProof="1">
                <a:solidFill>
                  <a:srgbClr val="FF0000"/>
                </a:solidFill>
                <a:latin typeface="Times New Roman"/>
                <a:cs typeface="Times New Roman"/>
              </a:rPr>
              <a:t>itibaren</a:t>
            </a:r>
            <a:r>
              <a:rPr lang="tr-TR" sz="2600" spc="160" noProof="1">
                <a:solidFill>
                  <a:srgbClr val="FF0000"/>
                </a:solidFill>
                <a:latin typeface="Times New Roman"/>
                <a:cs typeface="Times New Roman"/>
              </a:rPr>
              <a:t>  </a:t>
            </a:r>
            <a:r>
              <a:rPr lang="tr-TR" sz="2600" spc="-10" noProof="1">
                <a:solidFill>
                  <a:srgbClr val="FF0000"/>
                </a:solidFill>
                <a:latin typeface="Times New Roman"/>
                <a:cs typeface="Times New Roman"/>
              </a:rPr>
              <a:t>hüküm </a:t>
            </a:r>
            <a:r>
              <a:rPr lang="tr-TR" sz="2600" noProof="1">
                <a:solidFill>
                  <a:srgbClr val="FF0000"/>
                </a:solidFill>
                <a:latin typeface="Times New Roman"/>
                <a:cs typeface="Times New Roman"/>
              </a:rPr>
              <a:t>ifade</a:t>
            </a:r>
            <a:r>
              <a:rPr lang="tr-TR" sz="2600" spc="-25" noProof="1">
                <a:solidFill>
                  <a:srgbClr val="FF0000"/>
                </a:solidFill>
                <a:latin typeface="Times New Roman"/>
                <a:cs typeface="Times New Roman"/>
              </a:rPr>
              <a:t> </a:t>
            </a:r>
            <a:r>
              <a:rPr lang="tr-TR" sz="2600" noProof="1">
                <a:solidFill>
                  <a:srgbClr val="FF0000"/>
                </a:solidFill>
                <a:latin typeface="Times New Roman"/>
                <a:cs typeface="Times New Roman"/>
              </a:rPr>
              <a:t>eder</a:t>
            </a:r>
            <a:r>
              <a:rPr lang="tr-TR" sz="2600" spc="-25" noProof="1">
                <a:solidFill>
                  <a:srgbClr val="FF0000"/>
                </a:solidFill>
                <a:latin typeface="Times New Roman"/>
                <a:cs typeface="Times New Roman"/>
              </a:rPr>
              <a:t> </a:t>
            </a:r>
            <a:r>
              <a:rPr lang="tr-TR" sz="2600" noProof="1">
                <a:solidFill>
                  <a:srgbClr val="FF0000"/>
                </a:solidFill>
                <a:latin typeface="Times New Roman"/>
                <a:cs typeface="Times New Roman"/>
              </a:rPr>
              <a:t>ve</a:t>
            </a:r>
            <a:r>
              <a:rPr lang="tr-TR" sz="2600" spc="-35" noProof="1">
                <a:solidFill>
                  <a:srgbClr val="FF0000"/>
                </a:solidFill>
                <a:latin typeface="Times New Roman"/>
                <a:cs typeface="Times New Roman"/>
              </a:rPr>
              <a:t> </a:t>
            </a:r>
            <a:r>
              <a:rPr lang="tr-TR" sz="2600" noProof="1">
                <a:solidFill>
                  <a:srgbClr val="FF0000"/>
                </a:solidFill>
                <a:latin typeface="Times New Roman"/>
                <a:cs typeface="Times New Roman"/>
              </a:rPr>
              <a:t>derhal</a:t>
            </a:r>
            <a:r>
              <a:rPr lang="tr-TR" sz="2600" spc="-25" noProof="1">
                <a:solidFill>
                  <a:srgbClr val="FF0000"/>
                </a:solidFill>
                <a:latin typeface="Times New Roman"/>
                <a:cs typeface="Times New Roman"/>
              </a:rPr>
              <a:t> </a:t>
            </a:r>
            <a:r>
              <a:rPr lang="tr-TR" sz="2600" spc="-10" noProof="1">
                <a:solidFill>
                  <a:srgbClr val="FF0000"/>
                </a:solidFill>
                <a:latin typeface="Times New Roman"/>
                <a:cs typeface="Times New Roman"/>
              </a:rPr>
              <a:t>uygulanır.</a:t>
            </a:r>
          </a:p>
          <a:p>
            <a:pPr marL="12700" marR="5080" algn="just"/>
            <a:endParaRPr lang="tr-TR" sz="2600" noProof="1">
              <a:latin typeface="Times New Roman"/>
              <a:cs typeface="Times New Roman"/>
            </a:endParaRPr>
          </a:p>
          <a:p>
            <a:pPr marL="12700" marR="5080" algn="just"/>
            <a:r>
              <a:rPr lang="tr-TR" sz="2600" noProof="1">
                <a:solidFill>
                  <a:srgbClr val="2CA1BE"/>
                </a:solidFill>
                <a:latin typeface="Segoe UI Symbol"/>
                <a:cs typeface="Segoe UI Symbol"/>
              </a:rPr>
              <a:t>🞂​</a:t>
            </a:r>
            <a:r>
              <a:rPr lang="tr-TR" sz="2600" spc="290" noProof="1">
                <a:solidFill>
                  <a:srgbClr val="2CA1BE"/>
                </a:solidFill>
                <a:latin typeface="Segoe UI Symbol"/>
                <a:cs typeface="Segoe UI Symbol"/>
              </a:rPr>
              <a:t> </a:t>
            </a:r>
            <a:r>
              <a:rPr lang="tr-TR" sz="2600" noProof="1">
                <a:latin typeface="Times New Roman"/>
                <a:cs typeface="Times New Roman"/>
              </a:rPr>
              <a:t>Aylıktan</a:t>
            </a:r>
            <a:r>
              <a:rPr lang="tr-TR" sz="2600" spc="484" noProof="1">
                <a:latin typeface="Times New Roman"/>
                <a:cs typeface="Times New Roman"/>
              </a:rPr>
              <a:t> </a:t>
            </a:r>
            <a:r>
              <a:rPr lang="tr-TR" sz="2600" noProof="1">
                <a:latin typeface="Times New Roman"/>
                <a:cs typeface="Times New Roman"/>
              </a:rPr>
              <a:t>kesme</a:t>
            </a:r>
            <a:r>
              <a:rPr lang="tr-TR" sz="2600" spc="480" noProof="1">
                <a:latin typeface="Times New Roman"/>
                <a:cs typeface="Times New Roman"/>
              </a:rPr>
              <a:t> </a:t>
            </a:r>
            <a:r>
              <a:rPr lang="tr-TR" sz="2600" noProof="1">
                <a:latin typeface="Times New Roman"/>
                <a:cs typeface="Times New Roman"/>
              </a:rPr>
              <a:t>cezası,</a:t>
            </a:r>
            <a:r>
              <a:rPr lang="tr-TR" sz="2600" spc="480" noProof="1">
                <a:latin typeface="Times New Roman"/>
                <a:cs typeface="Times New Roman"/>
              </a:rPr>
              <a:t> </a:t>
            </a:r>
            <a:r>
              <a:rPr lang="tr-TR" sz="2600" noProof="1">
                <a:latin typeface="Times New Roman"/>
                <a:cs typeface="Times New Roman"/>
              </a:rPr>
              <a:t>cezanın</a:t>
            </a:r>
            <a:r>
              <a:rPr lang="tr-TR" sz="2600" spc="490" noProof="1">
                <a:latin typeface="Times New Roman"/>
                <a:cs typeface="Times New Roman"/>
              </a:rPr>
              <a:t> </a:t>
            </a:r>
            <a:r>
              <a:rPr lang="tr-TR" sz="2600" noProof="1">
                <a:latin typeface="Times New Roman"/>
                <a:cs typeface="Times New Roman"/>
              </a:rPr>
              <a:t>veriliş</a:t>
            </a:r>
            <a:r>
              <a:rPr lang="tr-TR" sz="2600" spc="480" noProof="1">
                <a:latin typeface="Times New Roman"/>
                <a:cs typeface="Times New Roman"/>
              </a:rPr>
              <a:t> </a:t>
            </a:r>
            <a:r>
              <a:rPr lang="tr-TR" sz="2600" noProof="1">
                <a:latin typeface="Times New Roman"/>
                <a:cs typeface="Times New Roman"/>
              </a:rPr>
              <a:t>tarihini</a:t>
            </a:r>
            <a:r>
              <a:rPr lang="tr-TR" sz="2600" spc="480" noProof="1">
                <a:latin typeface="Times New Roman"/>
                <a:cs typeface="Times New Roman"/>
              </a:rPr>
              <a:t> </a:t>
            </a:r>
            <a:r>
              <a:rPr lang="tr-TR" sz="2600" spc="-10" noProof="1">
                <a:latin typeface="Times New Roman"/>
                <a:cs typeface="Times New Roman"/>
              </a:rPr>
              <a:t>takip </a:t>
            </a:r>
            <a:r>
              <a:rPr lang="tr-TR" sz="2600" noProof="1">
                <a:latin typeface="Times New Roman"/>
                <a:cs typeface="Times New Roman"/>
              </a:rPr>
              <a:t>eden</a:t>
            </a:r>
            <a:r>
              <a:rPr lang="tr-TR" sz="2600" spc="-15" noProof="1">
                <a:latin typeface="Times New Roman"/>
                <a:cs typeface="Times New Roman"/>
              </a:rPr>
              <a:t> </a:t>
            </a:r>
            <a:r>
              <a:rPr lang="tr-TR" sz="2600" noProof="1">
                <a:latin typeface="Times New Roman"/>
                <a:cs typeface="Times New Roman"/>
              </a:rPr>
              <a:t>ay</a:t>
            </a:r>
            <a:r>
              <a:rPr lang="tr-TR" sz="2600" spc="-10" noProof="1">
                <a:latin typeface="Times New Roman"/>
                <a:cs typeface="Times New Roman"/>
              </a:rPr>
              <a:t> </a:t>
            </a:r>
            <a:r>
              <a:rPr lang="tr-TR" sz="2600" noProof="1">
                <a:latin typeface="Times New Roman"/>
                <a:cs typeface="Times New Roman"/>
              </a:rPr>
              <a:t>başında</a:t>
            </a:r>
            <a:r>
              <a:rPr lang="tr-TR" sz="2600" spc="-20" noProof="1">
                <a:latin typeface="Times New Roman"/>
                <a:cs typeface="Times New Roman"/>
              </a:rPr>
              <a:t> </a:t>
            </a:r>
            <a:r>
              <a:rPr lang="tr-TR" sz="2600" noProof="1">
                <a:latin typeface="Times New Roman"/>
                <a:cs typeface="Times New Roman"/>
              </a:rPr>
              <a:t>1</a:t>
            </a:r>
            <a:r>
              <a:rPr lang="tr-TR" sz="2600" spc="-10" noProof="1">
                <a:latin typeface="Times New Roman"/>
                <a:cs typeface="Times New Roman"/>
              </a:rPr>
              <a:t> </a:t>
            </a:r>
            <a:r>
              <a:rPr lang="tr-TR" sz="2600" noProof="1">
                <a:latin typeface="Times New Roman"/>
                <a:cs typeface="Times New Roman"/>
              </a:rPr>
              <a:t>(bir)</a:t>
            </a:r>
            <a:r>
              <a:rPr lang="tr-TR" sz="2600" spc="-15" noProof="1">
                <a:latin typeface="Times New Roman"/>
                <a:cs typeface="Times New Roman"/>
              </a:rPr>
              <a:t> </a:t>
            </a:r>
            <a:r>
              <a:rPr lang="tr-TR" sz="2600" noProof="1">
                <a:latin typeface="Times New Roman"/>
                <a:cs typeface="Times New Roman"/>
              </a:rPr>
              <a:t>kez</a:t>
            </a:r>
            <a:r>
              <a:rPr lang="tr-TR" sz="2600" spc="-15" noProof="1">
                <a:latin typeface="Times New Roman"/>
                <a:cs typeface="Times New Roman"/>
              </a:rPr>
              <a:t> </a:t>
            </a:r>
            <a:r>
              <a:rPr lang="tr-TR" sz="2600" spc="-10" noProof="1">
                <a:latin typeface="Times New Roman"/>
                <a:cs typeface="Times New Roman"/>
              </a:rPr>
              <a:t>uygulanır.</a:t>
            </a:r>
          </a:p>
          <a:p>
            <a:pPr marL="12700" marR="5080" algn="just"/>
            <a:endParaRPr lang="tr-TR" sz="2600" noProof="1">
              <a:latin typeface="Times New Roman"/>
              <a:cs typeface="Times New Roman"/>
            </a:endParaRPr>
          </a:p>
          <a:p>
            <a:pPr marL="12700" marR="5080" algn="just"/>
            <a:r>
              <a:rPr lang="tr-TR" sz="2600" noProof="1">
                <a:solidFill>
                  <a:srgbClr val="2CA1BE"/>
                </a:solidFill>
                <a:latin typeface="Segoe UI Symbol"/>
                <a:cs typeface="Segoe UI Symbol"/>
              </a:rPr>
              <a:t>🞂​</a:t>
            </a:r>
            <a:r>
              <a:rPr lang="tr-TR" sz="2600" spc="285" noProof="1">
                <a:solidFill>
                  <a:srgbClr val="2CA1BE"/>
                </a:solidFill>
                <a:latin typeface="Segoe UI Symbol"/>
                <a:cs typeface="Segoe UI Symbol"/>
              </a:rPr>
              <a:t> </a:t>
            </a:r>
            <a:r>
              <a:rPr lang="tr-TR" sz="2600" noProof="1">
                <a:latin typeface="Times New Roman"/>
                <a:cs typeface="Times New Roman"/>
              </a:rPr>
              <a:t>Verilen</a:t>
            </a:r>
            <a:r>
              <a:rPr lang="tr-TR" sz="2600" spc="30" noProof="1">
                <a:latin typeface="Times New Roman"/>
                <a:cs typeface="Times New Roman"/>
              </a:rPr>
              <a:t> </a:t>
            </a:r>
            <a:r>
              <a:rPr lang="tr-TR" sz="2600" noProof="1">
                <a:latin typeface="Times New Roman"/>
                <a:cs typeface="Times New Roman"/>
              </a:rPr>
              <a:t>disiplin</a:t>
            </a:r>
            <a:r>
              <a:rPr lang="tr-TR" sz="2600" spc="25" noProof="1">
                <a:latin typeface="Times New Roman"/>
                <a:cs typeface="Times New Roman"/>
              </a:rPr>
              <a:t> </a:t>
            </a:r>
            <a:r>
              <a:rPr lang="tr-TR" sz="2600" noProof="1">
                <a:latin typeface="Times New Roman"/>
                <a:cs typeface="Times New Roman"/>
              </a:rPr>
              <a:t>cezaları</a:t>
            </a:r>
            <a:r>
              <a:rPr lang="tr-TR" sz="2600" spc="30" noProof="1">
                <a:latin typeface="Times New Roman"/>
                <a:cs typeface="Times New Roman"/>
              </a:rPr>
              <a:t> özlük dosyasına işlenir</a:t>
            </a:r>
            <a:r>
              <a:rPr lang="tr-TR" sz="2600" noProof="1">
                <a:latin typeface="Times New Roman"/>
                <a:cs typeface="Times New Roman"/>
              </a:rPr>
              <a:t>,</a:t>
            </a:r>
            <a:r>
              <a:rPr lang="tr-TR" sz="2600" spc="20" noProof="1">
                <a:latin typeface="Times New Roman"/>
                <a:cs typeface="Times New Roman"/>
              </a:rPr>
              <a:t>  </a:t>
            </a:r>
            <a:r>
              <a:rPr lang="tr-TR" sz="2600" spc="-10" noProof="1">
                <a:latin typeface="Times New Roman"/>
                <a:cs typeface="Times New Roman"/>
              </a:rPr>
              <a:t>Devlet </a:t>
            </a:r>
            <a:r>
              <a:rPr lang="tr-TR" sz="2600" noProof="1">
                <a:latin typeface="Times New Roman"/>
                <a:cs typeface="Times New Roman"/>
              </a:rPr>
              <a:t>memurluğundan</a:t>
            </a:r>
            <a:r>
              <a:rPr lang="tr-TR" sz="2600" spc="520" noProof="1">
                <a:latin typeface="Times New Roman"/>
                <a:cs typeface="Times New Roman"/>
              </a:rPr>
              <a:t> </a:t>
            </a:r>
            <a:r>
              <a:rPr lang="tr-TR" sz="2600" noProof="1">
                <a:latin typeface="Times New Roman"/>
                <a:cs typeface="Times New Roman"/>
              </a:rPr>
              <a:t>çıkarma</a:t>
            </a:r>
            <a:r>
              <a:rPr lang="tr-TR" sz="2600" spc="495" noProof="1">
                <a:latin typeface="Times New Roman"/>
                <a:cs typeface="Times New Roman"/>
              </a:rPr>
              <a:t> </a:t>
            </a:r>
            <a:r>
              <a:rPr lang="tr-TR" sz="2600" noProof="1">
                <a:latin typeface="Times New Roman"/>
                <a:cs typeface="Times New Roman"/>
              </a:rPr>
              <a:t>cezası</a:t>
            </a:r>
            <a:r>
              <a:rPr lang="tr-TR" sz="2600" spc="520" noProof="1">
                <a:latin typeface="Times New Roman"/>
                <a:cs typeface="Times New Roman"/>
              </a:rPr>
              <a:t> </a:t>
            </a:r>
            <a:r>
              <a:rPr lang="tr-TR" sz="2600" noProof="1">
                <a:latin typeface="Times New Roman"/>
                <a:cs typeface="Times New Roman"/>
              </a:rPr>
              <a:t>ayrıca</a:t>
            </a:r>
            <a:r>
              <a:rPr lang="tr-TR" sz="2600" spc="500" noProof="1">
                <a:latin typeface="Times New Roman"/>
                <a:cs typeface="Times New Roman"/>
              </a:rPr>
              <a:t> </a:t>
            </a:r>
            <a:r>
              <a:rPr lang="tr-TR" sz="2600" noProof="1">
                <a:latin typeface="Times New Roman"/>
                <a:cs typeface="Times New Roman"/>
              </a:rPr>
              <a:t>Devlet</a:t>
            </a:r>
            <a:r>
              <a:rPr lang="tr-TR" sz="2600" spc="509" noProof="1">
                <a:latin typeface="Times New Roman"/>
                <a:cs typeface="Times New Roman"/>
              </a:rPr>
              <a:t> </a:t>
            </a:r>
            <a:r>
              <a:rPr lang="tr-TR" sz="2600" spc="-10" noProof="1">
                <a:latin typeface="Times New Roman"/>
                <a:cs typeface="Times New Roman"/>
              </a:rPr>
              <a:t>Personel </a:t>
            </a:r>
            <a:r>
              <a:rPr lang="tr-TR" sz="2600" noProof="1">
                <a:latin typeface="Times New Roman"/>
                <a:cs typeface="Times New Roman"/>
              </a:rPr>
              <a:t>Başkanlığına</a:t>
            </a:r>
            <a:r>
              <a:rPr lang="tr-TR" sz="2600" spc="-30" noProof="1">
                <a:latin typeface="Times New Roman"/>
                <a:cs typeface="Times New Roman"/>
              </a:rPr>
              <a:t> </a:t>
            </a:r>
            <a:r>
              <a:rPr lang="tr-TR" sz="2600" spc="-10" noProof="1">
                <a:latin typeface="Times New Roman"/>
                <a:cs typeface="Times New Roman"/>
              </a:rPr>
              <a:t>bildirilir.</a:t>
            </a:r>
            <a:endParaRPr lang="tr-TR" sz="2600" noProof="1">
              <a:latin typeface="Times New Roman"/>
              <a:cs typeface="Times New Roman"/>
            </a:endParaRPr>
          </a:p>
        </p:txBody>
      </p:sp>
      <p:sp>
        <p:nvSpPr>
          <p:cNvPr id="5" name="Slayt Numarası Yer Tutucusu 4">
            <a:extLst>
              <a:ext uri="{FF2B5EF4-FFF2-40B4-BE49-F238E27FC236}">
                <a16:creationId xmlns:a16="http://schemas.microsoft.com/office/drawing/2014/main" id="{9D3FC989-5D30-4804-AD52-C0CB0682CF54}"/>
              </a:ext>
            </a:extLst>
          </p:cNvPr>
          <p:cNvSpPr>
            <a:spLocks noGrp="1"/>
          </p:cNvSpPr>
          <p:nvPr>
            <p:ph type="sldNum" sz="quarter" idx="7"/>
          </p:nvPr>
        </p:nvSpPr>
        <p:spPr/>
        <p:txBody>
          <a:bodyPr/>
          <a:lstStyle/>
          <a:p>
            <a:pPr marL="107950">
              <a:lnSpc>
                <a:spcPct val="100000"/>
              </a:lnSpc>
            </a:pPr>
            <a:fld id="{81D60167-4931-47E6-BA6A-407CBD079E47}" type="slidenum">
              <a:rPr lang="tr-TR" spc="-50" smtClean="0"/>
              <a:t>43</a:t>
            </a:fld>
            <a:endParaRPr lang="tr-TR" spc="-50" dirty="0"/>
          </a:p>
        </p:txBody>
      </p:sp>
      <p:sp>
        <p:nvSpPr>
          <p:cNvPr id="6" name="Metin kutusu 5"/>
          <p:cNvSpPr txBox="1"/>
          <p:nvPr/>
        </p:nvSpPr>
        <p:spPr>
          <a:xfrm>
            <a:off x="1828800" y="252843"/>
            <a:ext cx="5867400"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DİSİPLİN KARARLARININ UYGULANMASI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47990" cy="3979616"/>
          </a:xfrm>
          <a:prstGeom prst="rect">
            <a:avLst/>
          </a:prstGeom>
        </p:spPr>
        <p:txBody>
          <a:bodyPr vert="horz" wrap="square" lIns="0" tIns="85090" rIns="0" bIns="0" rtlCol="0">
            <a:spAutoFit/>
          </a:bodyPr>
          <a:lstStyle/>
          <a:p>
            <a:pPr marL="12700" algn="just">
              <a:lnSpc>
                <a:spcPct val="100000"/>
              </a:lnSpc>
              <a:spcBef>
                <a:spcPts val="670"/>
              </a:spcBef>
            </a:pPr>
            <a:r>
              <a:rPr sz="2600" dirty="0">
                <a:latin typeface="Times New Roman"/>
                <a:cs typeface="Times New Roman"/>
              </a:rPr>
              <a:t>Disiplin</a:t>
            </a:r>
            <a:r>
              <a:rPr sz="2600" spc="-50" dirty="0">
                <a:latin typeface="Times New Roman"/>
                <a:cs typeface="Times New Roman"/>
              </a:rPr>
              <a:t> </a:t>
            </a:r>
            <a:r>
              <a:rPr sz="2600" dirty="0">
                <a:latin typeface="Times New Roman"/>
                <a:cs typeface="Times New Roman"/>
              </a:rPr>
              <a:t>soruşturması</a:t>
            </a:r>
            <a:r>
              <a:rPr sz="2600" spc="-40" dirty="0">
                <a:latin typeface="Times New Roman"/>
                <a:cs typeface="Times New Roman"/>
              </a:rPr>
              <a:t> </a:t>
            </a:r>
            <a:r>
              <a:rPr sz="2600" spc="-10" dirty="0">
                <a:latin typeface="Times New Roman"/>
                <a:cs typeface="Times New Roman"/>
              </a:rPr>
              <a:t>sonucunda,</a:t>
            </a:r>
            <a:endParaRPr sz="2600" dirty="0">
              <a:latin typeface="Times New Roman"/>
              <a:cs typeface="Times New Roman"/>
            </a:endParaRPr>
          </a:p>
          <a:p>
            <a:pPr marL="469900" indent="-457200" algn="just">
              <a:lnSpc>
                <a:spcPct val="100000"/>
              </a:lnSpc>
              <a:spcBef>
                <a:spcPts val="565"/>
              </a:spcBef>
              <a:buClr>
                <a:srgbClr val="2CA1BE"/>
              </a:buClr>
              <a:buSzPct val="67857"/>
              <a:buFont typeface="Wingdings"/>
              <a:buChar char=""/>
              <a:tabLst>
                <a:tab pos="469900" algn="l"/>
              </a:tabLst>
            </a:pPr>
            <a:r>
              <a:rPr sz="2600" spc="-25" dirty="0">
                <a:solidFill>
                  <a:srgbClr val="FF0000"/>
                </a:solidFill>
                <a:latin typeface="Times New Roman"/>
                <a:cs typeface="Times New Roman"/>
              </a:rPr>
              <a:t>Aylıktan</a:t>
            </a:r>
            <a:r>
              <a:rPr sz="2600" spc="-45" dirty="0">
                <a:solidFill>
                  <a:srgbClr val="FF0000"/>
                </a:solidFill>
                <a:latin typeface="Times New Roman"/>
                <a:cs typeface="Times New Roman"/>
              </a:rPr>
              <a:t> </a:t>
            </a:r>
            <a:r>
              <a:rPr sz="2600" dirty="0">
                <a:solidFill>
                  <a:srgbClr val="FF0000"/>
                </a:solidFill>
                <a:latin typeface="Times New Roman"/>
                <a:cs typeface="Times New Roman"/>
              </a:rPr>
              <a:t>kesme</a:t>
            </a:r>
            <a:r>
              <a:rPr sz="2600" spc="-30" dirty="0">
                <a:solidFill>
                  <a:srgbClr val="FF0000"/>
                </a:solidFill>
                <a:latin typeface="Times New Roman"/>
                <a:cs typeface="Times New Roman"/>
              </a:rPr>
              <a:t> </a:t>
            </a:r>
            <a:r>
              <a:rPr sz="2600" dirty="0">
                <a:solidFill>
                  <a:srgbClr val="FF0000"/>
                </a:solidFill>
                <a:latin typeface="Times New Roman"/>
                <a:cs typeface="Times New Roman"/>
              </a:rPr>
              <a:t>cezası</a:t>
            </a:r>
            <a:r>
              <a:rPr sz="2600" spc="-35" dirty="0">
                <a:solidFill>
                  <a:srgbClr val="FF0000"/>
                </a:solidFill>
                <a:latin typeface="Times New Roman"/>
                <a:cs typeface="Times New Roman"/>
              </a:rPr>
              <a:t> </a:t>
            </a:r>
            <a:r>
              <a:rPr sz="2600" dirty="0">
                <a:solidFill>
                  <a:srgbClr val="FF0000"/>
                </a:solidFill>
                <a:latin typeface="Times New Roman"/>
                <a:cs typeface="Times New Roman"/>
              </a:rPr>
              <a:t>alanlar</a:t>
            </a:r>
            <a:r>
              <a:rPr sz="2600" spc="-45" dirty="0">
                <a:solidFill>
                  <a:srgbClr val="FF0000"/>
                </a:solidFill>
                <a:latin typeface="Times New Roman"/>
                <a:cs typeface="Times New Roman"/>
              </a:rPr>
              <a:t> </a:t>
            </a:r>
            <a:r>
              <a:rPr sz="2600" dirty="0">
                <a:solidFill>
                  <a:srgbClr val="FF0000"/>
                </a:solidFill>
                <a:latin typeface="Times New Roman"/>
                <a:cs typeface="Times New Roman"/>
              </a:rPr>
              <a:t>5</a:t>
            </a:r>
            <a:r>
              <a:rPr sz="2600" spc="-35" dirty="0">
                <a:solidFill>
                  <a:srgbClr val="FF0000"/>
                </a:solidFill>
                <a:latin typeface="Times New Roman"/>
                <a:cs typeface="Times New Roman"/>
              </a:rPr>
              <a:t> </a:t>
            </a:r>
            <a:r>
              <a:rPr sz="2600" spc="-20" dirty="0">
                <a:solidFill>
                  <a:srgbClr val="FF0000"/>
                </a:solidFill>
                <a:latin typeface="Times New Roman"/>
                <a:cs typeface="Times New Roman"/>
              </a:rPr>
              <a:t>yıl,</a:t>
            </a:r>
            <a:endParaRPr sz="2600" dirty="0">
              <a:solidFill>
                <a:srgbClr val="FF0000"/>
              </a:solidFill>
              <a:latin typeface="Times New Roman"/>
              <a:cs typeface="Times New Roman"/>
            </a:endParaRPr>
          </a:p>
          <a:p>
            <a:pPr marL="469900" marR="5080" indent="-457834" algn="just">
              <a:lnSpc>
                <a:spcPct val="105000"/>
              </a:lnSpc>
              <a:spcBef>
                <a:spcPts val="395"/>
              </a:spcBef>
              <a:buClr>
                <a:srgbClr val="2CA1BE"/>
              </a:buClr>
              <a:buSzPct val="67857"/>
              <a:buFont typeface="Wingdings"/>
              <a:buChar char=""/>
              <a:tabLst>
                <a:tab pos="469900" algn="l"/>
              </a:tabLst>
            </a:pPr>
            <a:r>
              <a:rPr sz="2600" dirty="0">
                <a:solidFill>
                  <a:srgbClr val="FF0000"/>
                </a:solidFill>
                <a:latin typeface="Times New Roman"/>
                <a:cs typeface="Times New Roman"/>
              </a:rPr>
              <a:t>Kademe</a:t>
            </a:r>
            <a:r>
              <a:rPr sz="2600" spc="-45" dirty="0">
                <a:solidFill>
                  <a:srgbClr val="FF0000"/>
                </a:solidFill>
                <a:latin typeface="Times New Roman"/>
                <a:cs typeface="Times New Roman"/>
              </a:rPr>
              <a:t> </a:t>
            </a:r>
            <a:r>
              <a:rPr sz="2600" dirty="0">
                <a:solidFill>
                  <a:srgbClr val="FF0000"/>
                </a:solidFill>
                <a:latin typeface="Times New Roman"/>
                <a:cs typeface="Times New Roman"/>
              </a:rPr>
              <a:t>ilerlemesinin</a:t>
            </a:r>
            <a:r>
              <a:rPr sz="2600" spc="-25" dirty="0">
                <a:solidFill>
                  <a:srgbClr val="FF0000"/>
                </a:solidFill>
                <a:latin typeface="Times New Roman"/>
                <a:cs typeface="Times New Roman"/>
              </a:rPr>
              <a:t> </a:t>
            </a:r>
            <a:r>
              <a:rPr sz="2600" dirty="0">
                <a:solidFill>
                  <a:srgbClr val="FF0000"/>
                </a:solidFill>
                <a:latin typeface="Times New Roman"/>
                <a:cs typeface="Times New Roman"/>
              </a:rPr>
              <a:t>durdurulması</a:t>
            </a:r>
            <a:r>
              <a:rPr sz="2600" spc="-45" dirty="0">
                <a:solidFill>
                  <a:srgbClr val="FF0000"/>
                </a:solidFill>
                <a:latin typeface="Times New Roman"/>
                <a:cs typeface="Times New Roman"/>
              </a:rPr>
              <a:t> </a:t>
            </a:r>
            <a:r>
              <a:rPr sz="2600" dirty="0">
                <a:solidFill>
                  <a:srgbClr val="FF0000"/>
                </a:solidFill>
                <a:latin typeface="Times New Roman"/>
                <a:cs typeface="Times New Roman"/>
              </a:rPr>
              <a:t>cezası</a:t>
            </a:r>
            <a:r>
              <a:rPr sz="2600" spc="-35" dirty="0">
                <a:solidFill>
                  <a:srgbClr val="FF0000"/>
                </a:solidFill>
                <a:latin typeface="Times New Roman"/>
                <a:cs typeface="Times New Roman"/>
              </a:rPr>
              <a:t> </a:t>
            </a:r>
            <a:r>
              <a:rPr sz="2600" dirty="0">
                <a:solidFill>
                  <a:srgbClr val="FF0000"/>
                </a:solidFill>
                <a:latin typeface="Times New Roman"/>
                <a:cs typeface="Times New Roman"/>
              </a:rPr>
              <a:t>alanlar</a:t>
            </a:r>
            <a:r>
              <a:rPr sz="2600" spc="-35" dirty="0">
                <a:solidFill>
                  <a:srgbClr val="FF0000"/>
                </a:solidFill>
                <a:latin typeface="Times New Roman"/>
                <a:cs typeface="Times New Roman"/>
              </a:rPr>
              <a:t> </a:t>
            </a:r>
            <a:r>
              <a:rPr sz="2600" spc="-25" dirty="0">
                <a:solidFill>
                  <a:srgbClr val="FF0000"/>
                </a:solidFill>
                <a:latin typeface="Times New Roman"/>
                <a:cs typeface="Times New Roman"/>
              </a:rPr>
              <a:t>10 </a:t>
            </a:r>
            <a:r>
              <a:rPr sz="2600" dirty="0">
                <a:solidFill>
                  <a:srgbClr val="FF0000"/>
                </a:solidFill>
                <a:latin typeface="Times New Roman"/>
                <a:cs typeface="Times New Roman"/>
              </a:rPr>
              <a:t>yıl</a:t>
            </a:r>
            <a:r>
              <a:rPr sz="2600" spc="-10" dirty="0">
                <a:solidFill>
                  <a:srgbClr val="FF0000"/>
                </a:solidFill>
                <a:latin typeface="Times New Roman"/>
                <a:cs typeface="Times New Roman"/>
              </a:rPr>
              <a:t> boyunca;</a:t>
            </a:r>
            <a:endParaRPr sz="2600" dirty="0">
              <a:solidFill>
                <a:srgbClr val="FF0000"/>
              </a:solidFill>
              <a:latin typeface="Times New Roman"/>
              <a:cs typeface="Times New Roman"/>
            </a:endParaRPr>
          </a:p>
          <a:p>
            <a:pPr marL="12700" marR="5080" algn="just">
              <a:lnSpc>
                <a:spcPct val="105000"/>
              </a:lnSpc>
              <a:spcBef>
                <a:spcPts val="409"/>
              </a:spcBef>
            </a:pPr>
            <a:r>
              <a:rPr sz="2600" dirty="0">
                <a:latin typeface="Times New Roman"/>
                <a:cs typeface="Times New Roman"/>
              </a:rPr>
              <a:t>daire</a:t>
            </a:r>
            <a:r>
              <a:rPr sz="2600" spc="120" dirty="0">
                <a:latin typeface="Times New Roman"/>
                <a:cs typeface="Times New Roman"/>
              </a:rPr>
              <a:t>  </a:t>
            </a:r>
            <a:r>
              <a:rPr sz="2600" dirty="0">
                <a:latin typeface="Times New Roman"/>
                <a:cs typeface="Times New Roman"/>
              </a:rPr>
              <a:t>başkanı</a:t>
            </a:r>
            <a:r>
              <a:rPr sz="2600" spc="120" dirty="0">
                <a:latin typeface="Times New Roman"/>
                <a:cs typeface="Times New Roman"/>
              </a:rPr>
              <a:t>  </a:t>
            </a:r>
            <a:r>
              <a:rPr sz="2600" dirty="0">
                <a:latin typeface="Times New Roman"/>
                <a:cs typeface="Times New Roman"/>
              </a:rPr>
              <a:t>kadrolarına,</a:t>
            </a:r>
            <a:r>
              <a:rPr sz="2600" spc="114" dirty="0">
                <a:latin typeface="Times New Roman"/>
                <a:cs typeface="Times New Roman"/>
              </a:rPr>
              <a:t>  </a:t>
            </a:r>
            <a:r>
              <a:rPr sz="2600" dirty="0">
                <a:latin typeface="Times New Roman"/>
                <a:cs typeface="Times New Roman"/>
              </a:rPr>
              <a:t>daire</a:t>
            </a:r>
            <a:r>
              <a:rPr sz="2600" spc="120" dirty="0">
                <a:latin typeface="Times New Roman"/>
                <a:cs typeface="Times New Roman"/>
              </a:rPr>
              <a:t>  </a:t>
            </a:r>
            <a:r>
              <a:rPr sz="2600" dirty="0">
                <a:latin typeface="Times New Roman"/>
                <a:cs typeface="Times New Roman"/>
              </a:rPr>
              <a:t>başkanı</a:t>
            </a:r>
            <a:r>
              <a:rPr sz="2600" spc="120" dirty="0">
                <a:latin typeface="Times New Roman"/>
                <a:cs typeface="Times New Roman"/>
              </a:rPr>
              <a:t>  </a:t>
            </a:r>
            <a:r>
              <a:rPr sz="2600" spc="-10" dirty="0">
                <a:latin typeface="Times New Roman"/>
                <a:cs typeface="Times New Roman"/>
              </a:rPr>
              <a:t>kadrosunun </a:t>
            </a:r>
            <a:r>
              <a:rPr sz="2600" dirty="0">
                <a:latin typeface="Times New Roman"/>
                <a:cs typeface="Times New Roman"/>
              </a:rPr>
              <a:t>dengi</a:t>
            </a:r>
            <a:r>
              <a:rPr sz="2600" spc="190" dirty="0">
                <a:latin typeface="Times New Roman"/>
                <a:cs typeface="Times New Roman"/>
              </a:rPr>
              <a:t> </a:t>
            </a:r>
            <a:r>
              <a:rPr sz="2600" dirty="0">
                <a:latin typeface="Times New Roman"/>
                <a:cs typeface="Times New Roman"/>
              </a:rPr>
              <a:t>ve</a:t>
            </a:r>
            <a:r>
              <a:rPr sz="2600" spc="175" dirty="0">
                <a:latin typeface="Times New Roman"/>
                <a:cs typeface="Times New Roman"/>
              </a:rPr>
              <a:t> </a:t>
            </a:r>
            <a:r>
              <a:rPr sz="2600" dirty="0">
                <a:latin typeface="Times New Roman"/>
                <a:cs typeface="Times New Roman"/>
              </a:rPr>
              <a:t>daha</a:t>
            </a:r>
            <a:r>
              <a:rPr sz="2600" spc="185" dirty="0">
                <a:latin typeface="Times New Roman"/>
                <a:cs typeface="Times New Roman"/>
              </a:rPr>
              <a:t> </a:t>
            </a:r>
            <a:r>
              <a:rPr sz="2600" dirty="0">
                <a:latin typeface="Times New Roman"/>
                <a:cs typeface="Times New Roman"/>
              </a:rPr>
              <a:t>üstü</a:t>
            </a:r>
            <a:r>
              <a:rPr sz="2600" spc="185" dirty="0">
                <a:latin typeface="Times New Roman"/>
                <a:cs typeface="Times New Roman"/>
              </a:rPr>
              <a:t> </a:t>
            </a:r>
            <a:r>
              <a:rPr sz="2600" dirty="0">
                <a:latin typeface="Times New Roman"/>
                <a:cs typeface="Times New Roman"/>
              </a:rPr>
              <a:t>kadrolara,</a:t>
            </a:r>
            <a:r>
              <a:rPr sz="2600" spc="170" dirty="0">
                <a:latin typeface="Times New Roman"/>
                <a:cs typeface="Times New Roman"/>
              </a:rPr>
              <a:t> </a:t>
            </a:r>
            <a:r>
              <a:rPr sz="2600" dirty="0">
                <a:latin typeface="Times New Roman"/>
                <a:cs typeface="Times New Roman"/>
              </a:rPr>
              <a:t>bölge</a:t>
            </a:r>
            <a:r>
              <a:rPr sz="2600" spc="185" dirty="0">
                <a:latin typeface="Times New Roman"/>
                <a:cs typeface="Times New Roman"/>
              </a:rPr>
              <a:t> </a:t>
            </a:r>
            <a:r>
              <a:rPr sz="2600" dirty="0">
                <a:latin typeface="Times New Roman"/>
                <a:cs typeface="Times New Roman"/>
              </a:rPr>
              <a:t>ve</a:t>
            </a:r>
            <a:r>
              <a:rPr sz="2600" spc="180" dirty="0">
                <a:latin typeface="Times New Roman"/>
                <a:cs typeface="Times New Roman"/>
              </a:rPr>
              <a:t> </a:t>
            </a:r>
            <a:r>
              <a:rPr sz="2600" dirty="0">
                <a:latin typeface="Times New Roman"/>
                <a:cs typeface="Times New Roman"/>
              </a:rPr>
              <a:t>il</a:t>
            </a:r>
            <a:r>
              <a:rPr sz="2600" spc="170" dirty="0">
                <a:latin typeface="Times New Roman"/>
                <a:cs typeface="Times New Roman"/>
              </a:rPr>
              <a:t> </a:t>
            </a:r>
            <a:r>
              <a:rPr sz="2600" spc="-10" dirty="0">
                <a:latin typeface="Times New Roman"/>
                <a:cs typeface="Times New Roman"/>
              </a:rPr>
              <a:t>teşkilatlarının </a:t>
            </a:r>
            <a:r>
              <a:rPr sz="2600" dirty="0">
                <a:latin typeface="Times New Roman"/>
                <a:cs typeface="Times New Roman"/>
              </a:rPr>
              <a:t>en</a:t>
            </a:r>
            <a:r>
              <a:rPr sz="2600" spc="465" dirty="0">
                <a:latin typeface="Times New Roman"/>
                <a:cs typeface="Times New Roman"/>
              </a:rPr>
              <a:t> </a:t>
            </a:r>
            <a:r>
              <a:rPr sz="2600" dirty="0">
                <a:latin typeface="Times New Roman"/>
                <a:cs typeface="Times New Roman"/>
              </a:rPr>
              <a:t>üst</a:t>
            </a:r>
            <a:r>
              <a:rPr sz="2600" spc="459" dirty="0">
                <a:latin typeface="Times New Roman"/>
                <a:cs typeface="Times New Roman"/>
              </a:rPr>
              <a:t> </a:t>
            </a:r>
            <a:r>
              <a:rPr sz="2600" dirty="0">
                <a:latin typeface="Times New Roman"/>
                <a:cs typeface="Times New Roman"/>
              </a:rPr>
              <a:t>yönetici</a:t>
            </a:r>
            <a:r>
              <a:rPr sz="2600" spc="450" dirty="0">
                <a:latin typeface="Times New Roman"/>
                <a:cs typeface="Times New Roman"/>
              </a:rPr>
              <a:t> </a:t>
            </a:r>
            <a:r>
              <a:rPr sz="2600" dirty="0">
                <a:latin typeface="Times New Roman"/>
                <a:cs typeface="Times New Roman"/>
              </a:rPr>
              <a:t>kadrolarına,</a:t>
            </a:r>
            <a:r>
              <a:rPr sz="2600" spc="459" dirty="0">
                <a:latin typeface="Times New Roman"/>
                <a:cs typeface="Times New Roman"/>
              </a:rPr>
              <a:t> </a:t>
            </a:r>
            <a:r>
              <a:rPr sz="2600" dirty="0">
                <a:latin typeface="Times New Roman"/>
                <a:cs typeface="Times New Roman"/>
              </a:rPr>
              <a:t>düzenleyici</a:t>
            </a:r>
            <a:r>
              <a:rPr sz="2600" spc="455" dirty="0">
                <a:latin typeface="Times New Roman"/>
                <a:cs typeface="Times New Roman"/>
              </a:rPr>
              <a:t> </a:t>
            </a:r>
            <a:r>
              <a:rPr sz="2600" dirty="0">
                <a:latin typeface="Times New Roman"/>
                <a:cs typeface="Times New Roman"/>
              </a:rPr>
              <a:t>ve</a:t>
            </a:r>
            <a:r>
              <a:rPr sz="2600" spc="455" dirty="0">
                <a:latin typeface="Times New Roman"/>
                <a:cs typeface="Times New Roman"/>
              </a:rPr>
              <a:t> </a:t>
            </a:r>
            <a:r>
              <a:rPr sz="2600" spc="-10" dirty="0">
                <a:latin typeface="Times New Roman"/>
                <a:cs typeface="Times New Roman"/>
              </a:rPr>
              <a:t>denetleyici </a:t>
            </a:r>
            <a:r>
              <a:rPr sz="2600" dirty="0">
                <a:latin typeface="Times New Roman"/>
                <a:cs typeface="Times New Roman"/>
              </a:rPr>
              <a:t>kurumların</a:t>
            </a:r>
            <a:r>
              <a:rPr sz="2600" spc="185" dirty="0">
                <a:latin typeface="Times New Roman"/>
                <a:cs typeface="Times New Roman"/>
              </a:rPr>
              <a:t> </a:t>
            </a:r>
            <a:r>
              <a:rPr sz="2600" dirty="0">
                <a:latin typeface="Times New Roman"/>
                <a:cs typeface="Times New Roman"/>
              </a:rPr>
              <a:t>başkanlık</a:t>
            </a:r>
            <a:r>
              <a:rPr sz="2600" spc="185" dirty="0">
                <a:latin typeface="Times New Roman"/>
                <a:cs typeface="Times New Roman"/>
              </a:rPr>
              <a:t> </a:t>
            </a:r>
            <a:r>
              <a:rPr sz="2600" dirty="0">
                <a:latin typeface="Times New Roman"/>
                <a:cs typeface="Times New Roman"/>
              </a:rPr>
              <a:t>ve</a:t>
            </a:r>
            <a:r>
              <a:rPr sz="2600" spc="175" dirty="0">
                <a:latin typeface="Times New Roman"/>
                <a:cs typeface="Times New Roman"/>
              </a:rPr>
              <a:t> </a:t>
            </a:r>
            <a:r>
              <a:rPr sz="2600" dirty="0">
                <a:latin typeface="Times New Roman"/>
                <a:cs typeface="Times New Roman"/>
              </a:rPr>
              <a:t>üyeliklerine,</a:t>
            </a:r>
            <a:r>
              <a:rPr sz="2600" spc="175" dirty="0">
                <a:latin typeface="Times New Roman"/>
                <a:cs typeface="Times New Roman"/>
              </a:rPr>
              <a:t> </a:t>
            </a:r>
            <a:r>
              <a:rPr sz="2600" dirty="0">
                <a:latin typeface="Times New Roman"/>
                <a:cs typeface="Times New Roman"/>
              </a:rPr>
              <a:t>vali</a:t>
            </a:r>
            <a:r>
              <a:rPr sz="2600" spc="185" dirty="0">
                <a:latin typeface="Times New Roman"/>
                <a:cs typeface="Times New Roman"/>
              </a:rPr>
              <a:t> </a:t>
            </a:r>
            <a:r>
              <a:rPr sz="2600" dirty="0">
                <a:latin typeface="Times New Roman"/>
                <a:cs typeface="Times New Roman"/>
              </a:rPr>
              <a:t>ve</a:t>
            </a:r>
            <a:r>
              <a:rPr sz="2600" spc="170" dirty="0">
                <a:latin typeface="Times New Roman"/>
                <a:cs typeface="Times New Roman"/>
              </a:rPr>
              <a:t> </a:t>
            </a:r>
            <a:r>
              <a:rPr sz="2600" spc="-10" dirty="0">
                <a:latin typeface="Times New Roman"/>
                <a:cs typeface="Times New Roman"/>
              </a:rPr>
              <a:t>büyükelçi </a:t>
            </a:r>
            <a:r>
              <a:rPr sz="2600" dirty="0">
                <a:latin typeface="Times New Roman"/>
                <a:cs typeface="Times New Roman"/>
              </a:rPr>
              <a:t>kadrolarına</a:t>
            </a:r>
            <a:r>
              <a:rPr sz="2600" spc="-70" dirty="0">
                <a:latin typeface="Times New Roman"/>
                <a:cs typeface="Times New Roman"/>
              </a:rPr>
              <a:t> </a:t>
            </a:r>
            <a:r>
              <a:rPr sz="2600" spc="-10" dirty="0">
                <a:latin typeface="Times New Roman"/>
                <a:cs typeface="Times New Roman"/>
              </a:rPr>
              <a:t>atanamazlar.</a:t>
            </a:r>
            <a:endParaRPr sz="2600" dirty="0">
              <a:latin typeface="Times New Roman"/>
              <a:cs typeface="Times New Roman"/>
            </a:endParaRPr>
          </a:p>
        </p:txBody>
      </p:sp>
      <p:sp>
        <p:nvSpPr>
          <p:cNvPr id="5" name="Slayt Numarası Yer Tutucusu 4">
            <a:extLst>
              <a:ext uri="{FF2B5EF4-FFF2-40B4-BE49-F238E27FC236}">
                <a16:creationId xmlns:a16="http://schemas.microsoft.com/office/drawing/2014/main" id="{EC3E2658-5581-4DA0-82AC-61C4A8235ACF}"/>
              </a:ext>
            </a:extLst>
          </p:cNvPr>
          <p:cNvSpPr>
            <a:spLocks noGrp="1"/>
          </p:cNvSpPr>
          <p:nvPr>
            <p:ph type="sldNum" sz="quarter" idx="7"/>
          </p:nvPr>
        </p:nvSpPr>
        <p:spPr/>
        <p:txBody>
          <a:bodyPr/>
          <a:lstStyle/>
          <a:p>
            <a:pPr marL="107950">
              <a:lnSpc>
                <a:spcPct val="100000"/>
              </a:lnSpc>
            </a:pPr>
            <a:fld id="{81D60167-4931-47E6-BA6A-407CBD079E47}" type="slidenum">
              <a:rPr lang="tr-TR" spc="-50" smtClean="0"/>
              <a:t>44</a:t>
            </a:fld>
            <a:endParaRPr lang="tr-TR" spc="-50" dirty="0"/>
          </a:p>
        </p:txBody>
      </p:sp>
      <p:sp>
        <p:nvSpPr>
          <p:cNvPr id="6" name="Metin kutusu 5"/>
          <p:cNvSpPr txBox="1"/>
          <p:nvPr/>
        </p:nvSpPr>
        <p:spPr>
          <a:xfrm>
            <a:off x="1828800" y="252843"/>
            <a:ext cx="5867400"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DİSİPLİN KARARLARININ UYGULANMASI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042773"/>
          </a:xfrm>
          <a:prstGeom prst="rect">
            <a:avLst/>
          </a:prstGeom>
        </p:spPr>
        <p:txBody>
          <a:bodyPr vert="horz" wrap="square" lIns="0" tIns="41275" rIns="0" bIns="0" rtlCol="0">
            <a:spAutoFit/>
          </a:bodyPr>
          <a:lstStyle/>
          <a:p>
            <a:pPr marL="12700" marR="6985" algn="just"/>
            <a:r>
              <a:rPr sz="1750" dirty="0">
                <a:solidFill>
                  <a:srgbClr val="2CA1BE"/>
                </a:solidFill>
                <a:latin typeface="Segoe UI Symbol"/>
                <a:cs typeface="Segoe UI Symbol"/>
              </a:rPr>
              <a:t>🞂​</a:t>
            </a:r>
            <a:r>
              <a:rPr lang="tr-TR" sz="1750" spc="370" dirty="0">
                <a:solidFill>
                  <a:srgbClr val="2CA1BE"/>
                </a:solidFill>
                <a:latin typeface="Segoe UI Symbol"/>
                <a:cs typeface="Segoe UI Symbol"/>
              </a:rPr>
              <a:t> </a:t>
            </a:r>
            <a:r>
              <a:rPr lang="tr-TR" sz="2000" noProof="1">
                <a:latin typeface="Times New Roman"/>
                <a:cs typeface="Times New Roman"/>
              </a:rPr>
              <a:t>Devlet</a:t>
            </a:r>
            <a:r>
              <a:rPr lang="tr-TR" sz="2000" spc="515" noProof="1">
                <a:latin typeface="Times New Roman"/>
                <a:cs typeface="Times New Roman"/>
              </a:rPr>
              <a:t> </a:t>
            </a:r>
            <a:r>
              <a:rPr lang="tr-TR" sz="2000" noProof="1">
                <a:latin typeface="Times New Roman"/>
                <a:cs typeface="Times New Roman"/>
              </a:rPr>
              <a:t>memurluğundan</a:t>
            </a:r>
            <a:r>
              <a:rPr lang="tr-TR" sz="2000" spc="525" noProof="1">
                <a:latin typeface="Times New Roman"/>
                <a:cs typeface="Times New Roman"/>
              </a:rPr>
              <a:t> </a:t>
            </a:r>
            <a:r>
              <a:rPr lang="tr-TR" sz="2000" noProof="1">
                <a:latin typeface="Times New Roman"/>
                <a:cs typeface="Times New Roman"/>
              </a:rPr>
              <a:t>çıkarma</a:t>
            </a:r>
            <a:r>
              <a:rPr lang="tr-TR" sz="2000" spc="505" noProof="1">
                <a:latin typeface="Times New Roman"/>
                <a:cs typeface="Times New Roman"/>
              </a:rPr>
              <a:t> </a:t>
            </a:r>
            <a:r>
              <a:rPr lang="tr-TR" sz="2000" noProof="1">
                <a:latin typeface="Times New Roman"/>
                <a:cs typeface="Times New Roman"/>
              </a:rPr>
              <a:t>cezasından</a:t>
            </a:r>
            <a:r>
              <a:rPr lang="tr-TR" sz="2000" spc="525" noProof="1">
                <a:latin typeface="Times New Roman"/>
                <a:cs typeface="Times New Roman"/>
              </a:rPr>
              <a:t> </a:t>
            </a:r>
            <a:r>
              <a:rPr lang="tr-TR" sz="2000" noProof="1">
                <a:latin typeface="Times New Roman"/>
                <a:cs typeface="Times New Roman"/>
              </a:rPr>
              <a:t>başka</a:t>
            </a:r>
            <a:r>
              <a:rPr lang="tr-TR" sz="2000" spc="520" noProof="1">
                <a:latin typeface="Times New Roman"/>
                <a:cs typeface="Times New Roman"/>
              </a:rPr>
              <a:t> </a:t>
            </a:r>
            <a:r>
              <a:rPr lang="tr-TR" sz="2000" spc="-25" noProof="1">
                <a:latin typeface="Times New Roman"/>
                <a:cs typeface="Times New Roman"/>
              </a:rPr>
              <a:t>bir </a:t>
            </a:r>
            <a:r>
              <a:rPr lang="tr-TR" sz="2000" noProof="1">
                <a:latin typeface="Times New Roman"/>
                <a:cs typeface="Times New Roman"/>
              </a:rPr>
              <a:t>disiplin</a:t>
            </a:r>
            <a:r>
              <a:rPr lang="tr-TR" sz="2000" spc="-30" noProof="1">
                <a:latin typeface="Times New Roman"/>
                <a:cs typeface="Times New Roman"/>
              </a:rPr>
              <a:t> </a:t>
            </a:r>
            <a:r>
              <a:rPr lang="tr-TR" sz="2000" noProof="1">
                <a:latin typeface="Times New Roman"/>
                <a:cs typeface="Times New Roman"/>
              </a:rPr>
              <a:t>cezası</a:t>
            </a:r>
            <a:r>
              <a:rPr lang="tr-TR" sz="2000" spc="-35" noProof="1">
                <a:latin typeface="Times New Roman"/>
                <a:cs typeface="Times New Roman"/>
              </a:rPr>
              <a:t> </a:t>
            </a:r>
            <a:r>
              <a:rPr lang="tr-TR" sz="2000" noProof="1">
                <a:latin typeface="Times New Roman"/>
                <a:cs typeface="Times New Roman"/>
              </a:rPr>
              <a:t>alan</a:t>
            </a:r>
            <a:r>
              <a:rPr lang="tr-TR" sz="2000" spc="-55" noProof="1">
                <a:latin typeface="Times New Roman"/>
                <a:cs typeface="Times New Roman"/>
              </a:rPr>
              <a:t> </a:t>
            </a:r>
            <a:r>
              <a:rPr lang="tr-TR" sz="2000" spc="-10" noProof="1">
                <a:latin typeface="Times New Roman"/>
                <a:cs typeface="Times New Roman"/>
              </a:rPr>
              <a:t>memur;</a:t>
            </a:r>
            <a:endParaRPr lang="tr-TR" sz="2000" noProof="1">
              <a:latin typeface="Times New Roman"/>
              <a:cs typeface="Times New Roman"/>
            </a:endParaRPr>
          </a:p>
          <a:p>
            <a:pPr marL="12700" algn="just">
              <a:buClr>
                <a:srgbClr val="2CA1BE"/>
              </a:buClr>
              <a:buSzPct val="67307"/>
              <a:tabLst>
                <a:tab pos="527050" algn="l"/>
              </a:tabLst>
            </a:pPr>
            <a:r>
              <a:rPr lang="tr-TR" sz="2000" noProof="1">
                <a:solidFill>
                  <a:srgbClr val="FF0000"/>
                </a:solidFill>
                <a:latin typeface="Times New Roman"/>
                <a:cs typeface="Times New Roman"/>
              </a:rPr>
              <a:t>	Uyarma</a:t>
            </a:r>
            <a:r>
              <a:rPr lang="tr-TR" sz="2000" spc="-30" noProof="1">
                <a:solidFill>
                  <a:srgbClr val="FF0000"/>
                </a:solidFill>
                <a:latin typeface="Times New Roman"/>
                <a:cs typeface="Times New Roman"/>
              </a:rPr>
              <a:t> </a:t>
            </a:r>
            <a:r>
              <a:rPr lang="tr-TR" sz="2000" noProof="1">
                <a:solidFill>
                  <a:srgbClr val="FF0000"/>
                </a:solidFill>
                <a:latin typeface="Times New Roman"/>
                <a:cs typeface="Times New Roman"/>
              </a:rPr>
              <a:t>ve</a:t>
            </a:r>
            <a:r>
              <a:rPr lang="tr-TR" sz="2000" spc="-30" noProof="1">
                <a:solidFill>
                  <a:srgbClr val="FF0000"/>
                </a:solidFill>
                <a:latin typeface="Times New Roman"/>
                <a:cs typeface="Times New Roman"/>
              </a:rPr>
              <a:t> </a:t>
            </a:r>
            <a:r>
              <a:rPr lang="tr-TR" sz="2000" noProof="1">
                <a:solidFill>
                  <a:srgbClr val="FF0000"/>
                </a:solidFill>
                <a:latin typeface="Times New Roman"/>
                <a:cs typeface="Times New Roman"/>
              </a:rPr>
              <a:t>kınama</a:t>
            </a:r>
            <a:r>
              <a:rPr lang="tr-TR" sz="2000" spc="-15" noProof="1">
                <a:solidFill>
                  <a:srgbClr val="FF0000"/>
                </a:solidFill>
                <a:latin typeface="Times New Roman"/>
                <a:cs typeface="Times New Roman"/>
              </a:rPr>
              <a:t> </a:t>
            </a:r>
            <a:r>
              <a:rPr lang="tr-TR" sz="2000" noProof="1">
                <a:solidFill>
                  <a:srgbClr val="FF0000"/>
                </a:solidFill>
                <a:latin typeface="Times New Roman"/>
                <a:cs typeface="Times New Roman"/>
              </a:rPr>
              <a:t>cezalarının</a:t>
            </a:r>
            <a:r>
              <a:rPr lang="tr-TR" sz="2000" spc="-30" noProof="1">
                <a:solidFill>
                  <a:srgbClr val="FF0000"/>
                </a:solidFill>
                <a:latin typeface="Times New Roman"/>
                <a:cs typeface="Times New Roman"/>
              </a:rPr>
              <a:t> </a:t>
            </a:r>
            <a:r>
              <a:rPr lang="tr-TR" sz="2000" noProof="1">
                <a:solidFill>
                  <a:srgbClr val="FF0000"/>
                </a:solidFill>
                <a:latin typeface="Times New Roman"/>
                <a:cs typeface="Times New Roman"/>
              </a:rPr>
              <a:t>uygulanmasından</a:t>
            </a:r>
            <a:r>
              <a:rPr lang="tr-TR" sz="2000" spc="-55" noProof="1">
                <a:solidFill>
                  <a:srgbClr val="FF0000"/>
                </a:solidFill>
                <a:latin typeface="Times New Roman"/>
                <a:cs typeface="Times New Roman"/>
              </a:rPr>
              <a:t> </a:t>
            </a:r>
            <a:r>
              <a:rPr lang="tr-TR" sz="2000" noProof="1">
                <a:solidFill>
                  <a:srgbClr val="FF0000"/>
                </a:solidFill>
                <a:latin typeface="Times New Roman"/>
                <a:cs typeface="Times New Roman"/>
              </a:rPr>
              <a:t>5</a:t>
            </a:r>
            <a:r>
              <a:rPr lang="tr-TR" sz="2000" spc="-5" noProof="1">
                <a:solidFill>
                  <a:srgbClr val="FF0000"/>
                </a:solidFill>
                <a:latin typeface="Times New Roman"/>
                <a:cs typeface="Times New Roman"/>
              </a:rPr>
              <a:t> </a:t>
            </a:r>
            <a:r>
              <a:rPr lang="tr-TR" sz="2000" spc="-20" noProof="1">
                <a:solidFill>
                  <a:srgbClr val="FF0000"/>
                </a:solidFill>
                <a:latin typeface="Times New Roman"/>
                <a:cs typeface="Times New Roman"/>
              </a:rPr>
              <a:t>yıl</a:t>
            </a:r>
            <a:r>
              <a:rPr lang="tr-TR" sz="2000" spc="-20" noProof="1">
                <a:latin typeface="Times New Roman"/>
                <a:cs typeface="Times New Roman"/>
              </a:rPr>
              <a:t>,</a:t>
            </a:r>
            <a:endParaRPr lang="tr-TR" sz="2000" noProof="1">
              <a:latin typeface="Times New Roman"/>
              <a:cs typeface="Times New Roman"/>
            </a:endParaRPr>
          </a:p>
          <a:p>
            <a:pPr marL="12065" marR="6350" algn="just">
              <a:buClr>
                <a:srgbClr val="2CA1BE"/>
              </a:buClr>
              <a:buSzPct val="67307"/>
              <a:tabLst>
                <a:tab pos="527685" algn="l"/>
              </a:tabLst>
            </a:pPr>
            <a:r>
              <a:rPr lang="tr-TR" sz="2000" noProof="1">
                <a:solidFill>
                  <a:srgbClr val="FF0000"/>
                </a:solidFill>
                <a:latin typeface="Times New Roman"/>
                <a:cs typeface="Times New Roman"/>
              </a:rPr>
              <a:t>	Aylıktan</a:t>
            </a:r>
            <a:r>
              <a:rPr lang="tr-TR" sz="2000" spc="170" noProof="1">
                <a:solidFill>
                  <a:srgbClr val="FF0000"/>
                </a:solidFill>
                <a:latin typeface="Times New Roman"/>
                <a:cs typeface="Times New Roman"/>
              </a:rPr>
              <a:t> </a:t>
            </a:r>
            <a:r>
              <a:rPr lang="tr-TR" sz="2000" noProof="1">
                <a:solidFill>
                  <a:srgbClr val="FF0000"/>
                </a:solidFill>
                <a:latin typeface="Times New Roman"/>
                <a:cs typeface="Times New Roman"/>
              </a:rPr>
              <a:t>kesme</a:t>
            </a:r>
            <a:r>
              <a:rPr lang="tr-TR" sz="2000" spc="170" noProof="1">
                <a:solidFill>
                  <a:srgbClr val="FF0000"/>
                </a:solidFill>
                <a:latin typeface="Times New Roman"/>
                <a:cs typeface="Times New Roman"/>
              </a:rPr>
              <a:t> </a:t>
            </a:r>
            <a:r>
              <a:rPr lang="tr-TR" sz="2000" noProof="1">
                <a:solidFill>
                  <a:srgbClr val="FF0000"/>
                </a:solidFill>
                <a:latin typeface="Times New Roman"/>
                <a:cs typeface="Times New Roman"/>
              </a:rPr>
              <a:t>ve</a:t>
            </a:r>
            <a:r>
              <a:rPr lang="tr-TR" sz="2000" spc="165" noProof="1">
                <a:solidFill>
                  <a:srgbClr val="FF0000"/>
                </a:solidFill>
                <a:latin typeface="Times New Roman"/>
                <a:cs typeface="Times New Roman"/>
              </a:rPr>
              <a:t> </a:t>
            </a:r>
            <a:r>
              <a:rPr lang="tr-TR" sz="2000" noProof="1">
                <a:solidFill>
                  <a:srgbClr val="FF0000"/>
                </a:solidFill>
                <a:latin typeface="Times New Roman"/>
                <a:cs typeface="Times New Roman"/>
              </a:rPr>
              <a:t>kademe</a:t>
            </a:r>
            <a:r>
              <a:rPr lang="tr-TR" sz="2000" spc="170" noProof="1">
                <a:solidFill>
                  <a:srgbClr val="FF0000"/>
                </a:solidFill>
                <a:latin typeface="Times New Roman"/>
                <a:cs typeface="Times New Roman"/>
              </a:rPr>
              <a:t> </a:t>
            </a:r>
            <a:r>
              <a:rPr lang="tr-TR" sz="2000" noProof="1">
                <a:solidFill>
                  <a:srgbClr val="FF0000"/>
                </a:solidFill>
                <a:latin typeface="Times New Roman"/>
                <a:cs typeface="Times New Roman"/>
              </a:rPr>
              <a:t>ilerlemesinin</a:t>
            </a:r>
            <a:r>
              <a:rPr lang="tr-TR" sz="2000" spc="180" noProof="1">
                <a:solidFill>
                  <a:srgbClr val="FF0000"/>
                </a:solidFill>
                <a:latin typeface="Times New Roman"/>
                <a:cs typeface="Times New Roman"/>
              </a:rPr>
              <a:t> </a:t>
            </a:r>
            <a:r>
              <a:rPr lang="tr-TR" sz="2000" spc="-10" noProof="1">
                <a:solidFill>
                  <a:srgbClr val="FF0000"/>
                </a:solidFill>
                <a:latin typeface="Times New Roman"/>
                <a:cs typeface="Times New Roman"/>
              </a:rPr>
              <a:t>durdurulması 	</a:t>
            </a:r>
            <a:r>
              <a:rPr lang="tr-TR" sz="2000" noProof="1">
                <a:solidFill>
                  <a:srgbClr val="FF0000"/>
                </a:solidFill>
                <a:latin typeface="Times New Roman"/>
                <a:cs typeface="Times New Roman"/>
              </a:rPr>
              <a:t>cezaların</a:t>
            </a:r>
            <a:r>
              <a:rPr lang="tr-TR" sz="2000" spc="310" noProof="1">
                <a:solidFill>
                  <a:srgbClr val="FF0000"/>
                </a:solidFill>
                <a:latin typeface="Times New Roman"/>
                <a:cs typeface="Times New Roman"/>
              </a:rPr>
              <a:t>  </a:t>
            </a:r>
            <a:r>
              <a:rPr lang="tr-TR" sz="2000" noProof="1">
                <a:solidFill>
                  <a:srgbClr val="FF0000"/>
                </a:solidFill>
                <a:latin typeface="Times New Roman"/>
                <a:cs typeface="Times New Roman"/>
              </a:rPr>
              <a:t>uygulanmasından</a:t>
            </a:r>
            <a:r>
              <a:rPr lang="tr-TR" sz="2000" spc="305" noProof="1">
                <a:solidFill>
                  <a:srgbClr val="FF0000"/>
                </a:solidFill>
                <a:latin typeface="Times New Roman"/>
                <a:cs typeface="Times New Roman"/>
              </a:rPr>
              <a:t>  </a:t>
            </a:r>
            <a:r>
              <a:rPr lang="tr-TR" sz="2000" noProof="1">
                <a:solidFill>
                  <a:srgbClr val="FF0000"/>
                </a:solidFill>
                <a:latin typeface="Times New Roman"/>
                <a:cs typeface="Times New Roman"/>
              </a:rPr>
              <a:t>10</a:t>
            </a:r>
            <a:r>
              <a:rPr lang="tr-TR" sz="2000" spc="310" noProof="1">
                <a:solidFill>
                  <a:srgbClr val="FF0000"/>
                </a:solidFill>
                <a:latin typeface="Times New Roman"/>
                <a:cs typeface="Times New Roman"/>
              </a:rPr>
              <a:t>  </a:t>
            </a:r>
            <a:r>
              <a:rPr lang="tr-TR" sz="2000" noProof="1">
                <a:solidFill>
                  <a:srgbClr val="FF0000"/>
                </a:solidFill>
                <a:latin typeface="Times New Roman"/>
                <a:cs typeface="Times New Roman"/>
              </a:rPr>
              <a:t>yıl</a:t>
            </a:r>
            <a:r>
              <a:rPr lang="tr-TR" sz="2000" spc="320" noProof="1">
                <a:solidFill>
                  <a:srgbClr val="FF0000"/>
                </a:solidFill>
                <a:latin typeface="Times New Roman"/>
                <a:cs typeface="Times New Roman"/>
              </a:rPr>
              <a:t>  </a:t>
            </a:r>
            <a:r>
              <a:rPr lang="tr-TR" sz="2000" noProof="1">
                <a:solidFill>
                  <a:srgbClr val="FF0000"/>
                </a:solidFill>
                <a:latin typeface="Times New Roman"/>
                <a:cs typeface="Times New Roman"/>
              </a:rPr>
              <a:t>sonra</a:t>
            </a:r>
            <a:r>
              <a:rPr lang="tr-TR" sz="2000" spc="305" noProof="1">
                <a:solidFill>
                  <a:srgbClr val="FF0000"/>
                </a:solidFill>
                <a:latin typeface="Times New Roman"/>
                <a:cs typeface="Times New Roman"/>
              </a:rPr>
              <a:t>  </a:t>
            </a:r>
            <a:r>
              <a:rPr lang="tr-TR" sz="2000" b="1" spc="-10" noProof="1">
                <a:solidFill>
                  <a:srgbClr val="FF0000"/>
                </a:solidFill>
                <a:latin typeface="Times New Roman"/>
                <a:cs typeface="Times New Roman"/>
              </a:rPr>
              <a:t>atamaya </a:t>
            </a:r>
            <a:r>
              <a:rPr lang="tr-TR" sz="2000" b="1" noProof="1">
                <a:solidFill>
                  <a:srgbClr val="FF0000"/>
                </a:solidFill>
                <a:latin typeface="Times New Roman"/>
                <a:cs typeface="Times New Roman"/>
              </a:rPr>
              <a:t>yetkili</a:t>
            </a:r>
            <a:r>
              <a:rPr lang="tr-TR" sz="2000" b="1" spc="645" noProof="1">
                <a:solidFill>
                  <a:srgbClr val="FF0000"/>
                </a:solidFill>
                <a:latin typeface="Times New Roman"/>
                <a:cs typeface="Times New Roman"/>
              </a:rPr>
              <a:t> </a:t>
            </a:r>
            <a:r>
              <a:rPr lang="tr-TR" sz="2000" b="1" noProof="1">
                <a:solidFill>
                  <a:srgbClr val="FF0000"/>
                </a:solidFill>
                <a:latin typeface="Times New Roman"/>
                <a:cs typeface="Times New Roman"/>
              </a:rPr>
              <a:t>amire başvurarak</a:t>
            </a:r>
            <a:r>
              <a:rPr lang="tr-TR" sz="2000" noProof="1">
                <a:solidFill>
                  <a:srgbClr val="FF0000"/>
                </a:solidFill>
                <a:latin typeface="Times New Roman"/>
                <a:cs typeface="Times New Roman"/>
              </a:rPr>
              <a:t>,</a:t>
            </a:r>
            <a:r>
              <a:rPr lang="tr-TR" sz="2000" spc="645" noProof="1">
                <a:solidFill>
                  <a:srgbClr val="FF0000"/>
                </a:solidFill>
                <a:latin typeface="Times New Roman"/>
                <a:cs typeface="Times New Roman"/>
              </a:rPr>
              <a:t> </a:t>
            </a:r>
            <a:r>
              <a:rPr lang="tr-TR" sz="2000" noProof="1">
                <a:solidFill>
                  <a:srgbClr val="FF0000"/>
                </a:solidFill>
                <a:latin typeface="Times New Roman"/>
                <a:cs typeface="Times New Roman"/>
              </a:rPr>
              <a:t>verilmiş  olan  </a:t>
            </a:r>
            <a:r>
              <a:rPr lang="tr-TR" sz="2000" spc="-10" noProof="1">
                <a:solidFill>
                  <a:srgbClr val="FF0000"/>
                </a:solidFill>
                <a:latin typeface="Times New Roman"/>
                <a:cs typeface="Times New Roman"/>
              </a:rPr>
              <a:t>cezalarının 	</a:t>
            </a:r>
            <a:r>
              <a:rPr lang="tr-TR" sz="2000" noProof="1">
                <a:solidFill>
                  <a:srgbClr val="FF0000"/>
                </a:solidFill>
                <a:latin typeface="Times New Roman"/>
                <a:cs typeface="Times New Roman"/>
              </a:rPr>
              <a:t>özlük</a:t>
            </a:r>
            <a:r>
              <a:rPr lang="tr-TR" sz="2000" spc="-50" noProof="1">
                <a:solidFill>
                  <a:srgbClr val="FF0000"/>
                </a:solidFill>
                <a:latin typeface="Times New Roman"/>
                <a:cs typeface="Times New Roman"/>
              </a:rPr>
              <a:t> </a:t>
            </a:r>
            <a:r>
              <a:rPr lang="tr-TR" sz="2000" noProof="1">
                <a:solidFill>
                  <a:srgbClr val="FF0000"/>
                </a:solidFill>
                <a:latin typeface="Times New Roman"/>
                <a:cs typeface="Times New Roman"/>
              </a:rPr>
              <a:t>dosyasından</a:t>
            </a:r>
            <a:r>
              <a:rPr lang="tr-TR" sz="2000" spc="-60" noProof="1">
                <a:solidFill>
                  <a:srgbClr val="FF0000"/>
                </a:solidFill>
                <a:latin typeface="Times New Roman"/>
                <a:cs typeface="Times New Roman"/>
              </a:rPr>
              <a:t> </a:t>
            </a:r>
            <a:r>
              <a:rPr lang="tr-TR" sz="2000" noProof="1">
                <a:solidFill>
                  <a:srgbClr val="FF0000"/>
                </a:solidFill>
                <a:latin typeface="Times New Roman"/>
                <a:cs typeface="Times New Roman"/>
              </a:rPr>
              <a:t>silinmesini </a:t>
            </a:r>
            <a:r>
              <a:rPr lang="tr-TR" sz="2000" spc="-10" noProof="1">
                <a:solidFill>
                  <a:srgbClr val="FF0000"/>
                </a:solidFill>
                <a:latin typeface="Times New Roman"/>
                <a:cs typeface="Times New Roman"/>
              </a:rPr>
              <a:t>isteyebilir.</a:t>
            </a:r>
          </a:p>
          <a:p>
            <a:pPr marL="12065" marR="6350" algn="just">
              <a:buClr>
                <a:srgbClr val="2CA1BE"/>
              </a:buClr>
              <a:buSzPct val="67307"/>
              <a:tabLst>
                <a:tab pos="527685" algn="l"/>
              </a:tabLst>
            </a:pPr>
            <a:endParaRPr lang="tr-TR" sz="2000" noProof="1">
              <a:solidFill>
                <a:srgbClr val="FF0000"/>
              </a:solidFill>
              <a:latin typeface="Times New Roman"/>
              <a:cs typeface="Times New Roman"/>
            </a:endParaRPr>
          </a:p>
          <a:p>
            <a:pPr marL="12700" marR="5715" algn="just"/>
            <a:r>
              <a:rPr lang="tr-TR" sz="2000" noProof="1">
                <a:solidFill>
                  <a:srgbClr val="2CA1BE"/>
                </a:solidFill>
                <a:latin typeface="Segoe UI Symbol"/>
                <a:cs typeface="Segoe UI Symbol"/>
              </a:rPr>
              <a:t>🞂​</a:t>
            </a:r>
            <a:r>
              <a:rPr lang="tr-TR" sz="2000" spc="380" noProof="1">
                <a:solidFill>
                  <a:srgbClr val="2CA1BE"/>
                </a:solidFill>
                <a:latin typeface="Segoe UI Symbol"/>
                <a:cs typeface="Segoe UI Symbol"/>
              </a:rPr>
              <a:t> </a:t>
            </a:r>
            <a:r>
              <a:rPr lang="tr-TR" sz="2000" noProof="1">
                <a:latin typeface="Times New Roman"/>
                <a:cs typeface="Times New Roman"/>
              </a:rPr>
              <a:t>Memurun,</a:t>
            </a:r>
            <a:r>
              <a:rPr lang="tr-TR" sz="2000" spc="320" noProof="1">
                <a:latin typeface="Times New Roman"/>
                <a:cs typeface="Times New Roman"/>
              </a:rPr>
              <a:t>   </a:t>
            </a:r>
            <a:r>
              <a:rPr lang="tr-TR" sz="2000" noProof="1">
                <a:latin typeface="Times New Roman"/>
                <a:cs typeface="Times New Roman"/>
              </a:rPr>
              <a:t>yukarıda</a:t>
            </a:r>
            <a:r>
              <a:rPr lang="tr-TR" sz="2000" spc="325" noProof="1">
                <a:latin typeface="Times New Roman"/>
                <a:cs typeface="Times New Roman"/>
              </a:rPr>
              <a:t>   </a:t>
            </a:r>
            <a:r>
              <a:rPr lang="tr-TR" sz="2000" noProof="1">
                <a:latin typeface="Times New Roman"/>
                <a:cs typeface="Times New Roman"/>
              </a:rPr>
              <a:t>yazılan</a:t>
            </a:r>
            <a:r>
              <a:rPr lang="tr-TR" sz="2000" spc="325" noProof="1">
                <a:latin typeface="Times New Roman"/>
                <a:cs typeface="Times New Roman"/>
              </a:rPr>
              <a:t>   </a:t>
            </a:r>
            <a:r>
              <a:rPr lang="tr-TR" sz="2000" noProof="1">
                <a:latin typeface="Times New Roman"/>
                <a:cs typeface="Times New Roman"/>
              </a:rPr>
              <a:t>süreler</a:t>
            </a:r>
            <a:r>
              <a:rPr lang="tr-TR" sz="2000" spc="325" noProof="1">
                <a:latin typeface="Times New Roman"/>
                <a:cs typeface="Times New Roman"/>
              </a:rPr>
              <a:t>   </a:t>
            </a:r>
            <a:r>
              <a:rPr lang="tr-TR" sz="2000" spc="-10" noProof="1">
                <a:latin typeface="Times New Roman"/>
                <a:cs typeface="Times New Roman"/>
              </a:rPr>
              <a:t>içerisindeki </a:t>
            </a:r>
            <a:r>
              <a:rPr lang="tr-TR" sz="2000" noProof="1">
                <a:latin typeface="Times New Roman"/>
                <a:cs typeface="Times New Roman"/>
              </a:rPr>
              <a:t>davranışları</a:t>
            </a:r>
            <a:r>
              <a:rPr lang="tr-TR" sz="2000" spc="610" noProof="1">
                <a:latin typeface="Times New Roman"/>
                <a:cs typeface="Times New Roman"/>
              </a:rPr>
              <a:t> </a:t>
            </a:r>
            <a:r>
              <a:rPr lang="tr-TR" sz="2000" noProof="1">
                <a:latin typeface="Times New Roman"/>
                <a:cs typeface="Times New Roman"/>
              </a:rPr>
              <a:t>bu</a:t>
            </a:r>
            <a:r>
              <a:rPr lang="tr-TR" sz="2000" spc="630" noProof="1">
                <a:latin typeface="Times New Roman"/>
                <a:cs typeface="Times New Roman"/>
              </a:rPr>
              <a:t> </a:t>
            </a:r>
            <a:r>
              <a:rPr lang="tr-TR" sz="2000" noProof="1">
                <a:latin typeface="Times New Roman"/>
                <a:cs typeface="Times New Roman"/>
              </a:rPr>
              <a:t>isteğini</a:t>
            </a:r>
            <a:r>
              <a:rPr lang="tr-TR" sz="2000" spc="615" noProof="1">
                <a:latin typeface="Times New Roman"/>
                <a:cs typeface="Times New Roman"/>
              </a:rPr>
              <a:t> </a:t>
            </a:r>
            <a:r>
              <a:rPr lang="tr-TR" sz="2000" noProof="1">
                <a:latin typeface="Times New Roman"/>
                <a:cs typeface="Times New Roman"/>
              </a:rPr>
              <a:t>haklı</a:t>
            </a:r>
            <a:r>
              <a:rPr lang="tr-TR" sz="2000" spc="620" noProof="1">
                <a:latin typeface="Times New Roman"/>
                <a:cs typeface="Times New Roman"/>
              </a:rPr>
              <a:t> </a:t>
            </a:r>
            <a:r>
              <a:rPr lang="tr-TR" sz="2000" noProof="1">
                <a:latin typeface="Times New Roman"/>
                <a:cs typeface="Times New Roman"/>
              </a:rPr>
              <a:t>kılacak</a:t>
            </a:r>
            <a:r>
              <a:rPr lang="tr-TR" sz="2000" spc="615" noProof="1">
                <a:latin typeface="Times New Roman"/>
                <a:cs typeface="Times New Roman"/>
              </a:rPr>
              <a:t> </a:t>
            </a:r>
            <a:r>
              <a:rPr lang="tr-TR" sz="2000" noProof="1">
                <a:latin typeface="Times New Roman"/>
                <a:cs typeface="Times New Roman"/>
              </a:rPr>
              <a:t>nitelikte</a:t>
            </a:r>
            <a:r>
              <a:rPr lang="tr-TR" sz="2000" spc="630" noProof="1">
                <a:latin typeface="Times New Roman"/>
                <a:cs typeface="Times New Roman"/>
              </a:rPr>
              <a:t> </a:t>
            </a:r>
            <a:r>
              <a:rPr lang="tr-TR" sz="2000" spc="-10" noProof="1">
                <a:latin typeface="Times New Roman"/>
                <a:cs typeface="Times New Roman"/>
              </a:rPr>
              <a:t>görülürse, </a:t>
            </a:r>
            <a:r>
              <a:rPr lang="tr-TR" sz="2000" noProof="1">
                <a:latin typeface="Times New Roman"/>
                <a:cs typeface="Times New Roman"/>
              </a:rPr>
              <a:t>isteğinin</a:t>
            </a:r>
            <a:r>
              <a:rPr lang="tr-TR" sz="2000" spc="5" noProof="1">
                <a:latin typeface="Times New Roman"/>
                <a:cs typeface="Times New Roman"/>
              </a:rPr>
              <a:t> </a:t>
            </a:r>
            <a:r>
              <a:rPr lang="tr-TR" sz="2000" noProof="1">
                <a:latin typeface="Times New Roman"/>
                <a:cs typeface="Times New Roman"/>
              </a:rPr>
              <a:t>yerine getirilmesine</a:t>
            </a:r>
            <a:r>
              <a:rPr lang="tr-TR" sz="2000" spc="5" noProof="1">
                <a:latin typeface="Times New Roman"/>
                <a:cs typeface="Times New Roman"/>
              </a:rPr>
              <a:t> </a:t>
            </a:r>
            <a:r>
              <a:rPr lang="tr-TR" sz="2000" noProof="1">
                <a:latin typeface="Times New Roman"/>
                <a:cs typeface="Times New Roman"/>
              </a:rPr>
              <a:t>karar</a:t>
            </a:r>
            <a:r>
              <a:rPr lang="tr-TR" sz="2000" spc="-15" noProof="1">
                <a:latin typeface="Times New Roman"/>
                <a:cs typeface="Times New Roman"/>
              </a:rPr>
              <a:t> </a:t>
            </a:r>
            <a:r>
              <a:rPr lang="tr-TR" sz="2000" noProof="1">
                <a:latin typeface="Times New Roman"/>
                <a:cs typeface="Times New Roman"/>
              </a:rPr>
              <a:t>verilerek bu</a:t>
            </a:r>
            <a:r>
              <a:rPr lang="tr-TR" sz="2000" spc="5" noProof="1">
                <a:latin typeface="Times New Roman"/>
                <a:cs typeface="Times New Roman"/>
              </a:rPr>
              <a:t> </a:t>
            </a:r>
            <a:r>
              <a:rPr lang="tr-TR" sz="2000" noProof="1">
                <a:latin typeface="Times New Roman"/>
                <a:cs typeface="Times New Roman"/>
              </a:rPr>
              <a:t>karar</a:t>
            </a:r>
            <a:r>
              <a:rPr lang="tr-TR" sz="2000" spc="-5" noProof="1">
                <a:latin typeface="Times New Roman"/>
                <a:cs typeface="Times New Roman"/>
              </a:rPr>
              <a:t> </a:t>
            </a:r>
            <a:r>
              <a:rPr lang="tr-TR" sz="2000" spc="-10" noProof="1">
                <a:latin typeface="Times New Roman"/>
                <a:cs typeface="Times New Roman"/>
              </a:rPr>
              <a:t>özlük </a:t>
            </a:r>
            <a:r>
              <a:rPr lang="tr-TR" sz="2000" noProof="1">
                <a:latin typeface="Times New Roman"/>
                <a:cs typeface="Times New Roman"/>
              </a:rPr>
              <a:t>dosyasına</a:t>
            </a:r>
            <a:r>
              <a:rPr lang="tr-TR" sz="2000" spc="-50" noProof="1">
                <a:latin typeface="Times New Roman"/>
                <a:cs typeface="Times New Roman"/>
              </a:rPr>
              <a:t> </a:t>
            </a:r>
            <a:r>
              <a:rPr lang="tr-TR" sz="2000" spc="-10" noProof="1">
                <a:latin typeface="Times New Roman"/>
                <a:cs typeface="Times New Roman"/>
              </a:rPr>
              <a:t>işlenir.</a:t>
            </a:r>
          </a:p>
          <a:p>
            <a:pPr marL="12700" marR="5715" algn="just"/>
            <a:endParaRPr lang="tr-TR" sz="2000" noProof="1">
              <a:latin typeface="Times New Roman"/>
              <a:cs typeface="Times New Roman"/>
            </a:endParaRPr>
          </a:p>
          <a:p>
            <a:pPr marL="12700" marR="5080" algn="just"/>
            <a:r>
              <a:rPr lang="tr-TR" sz="2000" noProof="1">
                <a:solidFill>
                  <a:srgbClr val="2CA1BE"/>
                </a:solidFill>
                <a:latin typeface="Segoe UI Symbol"/>
                <a:cs typeface="Segoe UI Symbol"/>
              </a:rPr>
              <a:t>🞂​</a:t>
            </a:r>
            <a:r>
              <a:rPr lang="tr-TR" sz="2000" spc="370" noProof="1">
                <a:solidFill>
                  <a:srgbClr val="2CA1BE"/>
                </a:solidFill>
                <a:latin typeface="Segoe UI Symbol"/>
                <a:cs typeface="Segoe UI Symbol"/>
              </a:rPr>
              <a:t> </a:t>
            </a:r>
            <a:r>
              <a:rPr lang="tr-TR" sz="2000" noProof="1">
                <a:solidFill>
                  <a:srgbClr val="FF0000"/>
                </a:solidFill>
                <a:latin typeface="Times New Roman"/>
                <a:cs typeface="Times New Roman"/>
              </a:rPr>
              <a:t>Kademe</a:t>
            </a:r>
            <a:r>
              <a:rPr lang="tr-TR" sz="2000" spc="204" noProof="1">
                <a:solidFill>
                  <a:srgbClr val="FF0000"/>
                </a:solidFill>
                <a:latin typeface="Times New Roman"/>
                <a:cs typeface="Times New Roman"/>
              </a:rPr>
              <a:t>  </a:t>
            </a:r>
            <a:r>
              <a:rPr lang="tr-TR" sz="2000" noProof="1">
                <a:solidFill>
                  <a:srgbClr val="FF0000"/>
                </a:solidFill>
                <a:latin typeface="Times New Roman"/>
                <a:cs typeface="Times New Roman"/>
              </a:rPr>
              <a:t>ilerlemesinin</a:t>
            </a:r>
            <a:r>
              <a:rPr lang="tr-TR" sz="2000" spc="210" noProof="1">
                <a:solidFill>
                  <a:srgbClr val="FF0000"/>
                </a:solidFill>
                <a:latin typeface="Times New Roman"/>
                <a:cs typeface="Times New Roman"/>
              </a:rPr>
              <a:t>  </a:t>
            </a:r>
            <a:r>
              <a:rPr lang="tr-TR" sz="2000" noProof="1">
                <a:solidFill>
                  <a:srgbClr val="FF0000"/>
                </a:solidFill>
                <a:latin typeface="Times New Roman"/>
                <a:cs typeface="Times New Roman"/>
              </a:rPr>
              <a:t>durdurulması</a:t>
            </a:r>
            <a:r>
              <a:rPr lang="tr-TR" sz="2000" spc="195" noProof="1">
                <a:latin typeface="Times New Roman"/>
                <a:cs typeface="Times New Roman"/>
              </a:rPr>
              <a:t>  </a:t>
            </a:r>
            <a:r>
              <a:rPr lang="tr-TR" sz="2000" noProof="1">
                <a:latin typeface="Times New Roman"/>
                <a:cs typeface="Times New Roman"/>
              </a:rPr>
              <a:t>cezasının</a:t>
            </a:r>
            <a:r>
              <a:rPr lang="tr-TR" sz="2000" spc="210" noProof="1">
                <a:latin typeface="Times New Roman"/>
                <a:cs typeface="Times New Roman"/>
              </a:rPr>
              <a:t>  </a:t>
            </a:r>
            <a:r>
              <a:rPr lang="tr-TR" sz="2000" spc="-10" noProof="1">
                <a:latin typeface="Times New Roman"/>
                <a:cs typeface="Times New Roman"/>
              </a:rPr>
              <a:t>özlük </a:t>
            </a:r>
            <a:r>
              <a:rPr lang="tr-TR" sz="2000" noProof="1">
                <a:latin typeface="Times New Roman"/>
                <a:cs typeface="Times New Roman"/>
              </a:rPr>
              <a:t>dosyasından</a:t>
            </a:r>
            <a:r>
              <a:rPr lang="tr-TR" sz="2000" spc="-30" noProof="1">
                <a:latin typeface="Times New Roman"/>
                <a:cs typeface="Times New Roman"/>
              </a:rPr>
              <a:t> </a:t>
            </a:r>
            <a:r>
              <a:rPr lang="tr-TR" sz="2000" noProof="1">
                <a:latin typeface="Times New Roman"/>
                <a:cs typeface="Times New Roman"/>
              </a:rPr>
              <a:t>çıkarılmasında</a:t>
            </a:r>
            <a:r>
              <a:rPr lang="tr-TR" sz="2000" spc="-30" noProof="1">
                <a:latin typeface="Times New Roman"/>
                <a:cs typeface="Times New Roman"/>
              </a:rPr>
              <a:t> </a:t>
            </a:r>
            <a:r>
              <a:rPr lang="tr-TR" sz="2000" b="1" noProof="1">
                <a:solidFill>
                  <a:srgbClr val="FF0000"/>
                </a:solidFill>
                <a:latin typeface="Times New Roman"/>
                <a:cs typeface="Times New Roman"/>
              </a:rPr>
              <a:t>disiplin</a:t>
            </a:r>
            <a:r>
              <a:rPr lang="tr-TR" sz="2000" b="1" spc="-35" noProof="1">
                <a:solidFill>
                  <a:srgbClr val="FF0000"/>
                </a:solidFill>
                <a:latin typeface="Times New Roman"/>
                <a:cs typeface="Times New Roman"/>
              </a:rPr>
              <a:t> </a:t>
            </a:r>
            <a:r>
              <a:rPr lang="tr-TR" sz="2000" b="1" noProof="1">
                <a:solidFill>
                  <a:srgbClr val="FF0000"/>
                </a:solidFill>
                <a:latin typeface="Times New Roman"/>
                <a:cs typeface="Times New Roman"/>
              </a:rPr>
              <a:t>kurulunun</a:t>
            </a:r>
            <a:r>
              <a:rPr lang="tr-TR" sz="2000" b="1" spc="-25" noProof="1">
                <a:solidFill>
                  <a:srgbClr val="FF0000"/>
                </a:solidFill>
                <a:latin typeface="Times New Roman"/>
                <a:cs typeface="Times New Roman"/>
              </a:rPr>
              <a:t> </a:t>
            </a:r>
            <a:r>
              <a:rPr lang="tr-TR" sz="2000" b="1" spc="-10" noProof="1">
                <a:solidFill>
                  <a:srgbClr val="FF0000"/>
                </a:solidFill>
                <a:latin typeface="Times New Roman"/>
                <a:cs typeface="Times New Roman"/>
              </a:rPr>
              <a:t>mütalaası </a:t>
            </a:r>
            <a:r>
              <a:rPr lang="tr-TR" sz="2000" noProof="1">
                <a:latin typeface="Times New Roman"/>
                <a:cs typeface="Times New Roman"/>
              </a:rPr>
              <a:t>alındıktan</a:t>
            </a:r>
            <a:r>
              <a:rPr lang="tr-TR" sz="2000" spc="-15" noProof="1">
                <a:latin typeface="Times New Roman"/>
                <a:cs typeface="Times New Roman"/>
              </a:rPr>
              <a:t> </a:t>
            </a:r>
            <a:r>
              <a:rPr lang="tr-TR" sz="2000" noProof="1">
                <a:latin typeface="Times New Roman"/>
                <a:cs typeface="Times New Roman"/>
              </a:rPr>
              <a:t>sonra</a:t>
            </a:r>
            <a:r>
              <a:rPr lang="tr-TR" sz="2000" spc="-15" noProof="1">
                <a:latin typeface="Times New Roman"/>
                <a:cs typeface="Times New Roman"/>
              </a:rPr>
              <a:t> </a:t>
            </a:r>
            <a:r>
              <a:rPr lang="tr-TR" sz="2000" spc="-10" noProof="1">
                <a:latin typeface="Times New Roman"/>
                <a:cs typeface="Times New Roman"/>
              </a:rPr>
              <a:t>uygulanır.</a:t>
            </a:r>
            <a:endParaRPr lang="tr-TR" sz="2000" noProof="1">
              <a:latin typeface="Times New Roman"/>
              <a:cs typeface="Times New Roman"/>
            </a:endParaRPr>
          </a:p>
        </p:txBody>
      </p:sp>
      <p:sp>
        <p:nvSpPr>
          <p:cNvPr id="5" name="Slayt Numarası Yer Tutucusu 4">
            <a:extLst>
              <a:ext uri="{FF2B5EF4-FFF2-40B4-BE49-F238E27FC236}">
                <a16:creationId xmlns:a16="http://schemas.microsoft.com/office/drawing/2014/main" id="{83A1AD9E-8C33-4923-923F-EC72DDBF75F2}"/>
              </a:ext>
            </a:extLst>
          </p:cNvPr>
          <p:cNvSpPr>
            <a:spLocks noGrp="1"/>
          </p:cNvSpPr>
          <p:nvPr>
            <p:ph type="sldNum" sz="quarter" idx="7"/>
          </p:nvPr>
        </p:nvSpPr>
        <p:spPr/>
        <p:txBody>
          <a:bodyPr/>
          <a:lstStyle/>
          <a:p>
            <a:pPr marL="107950">
              <a:lnSpc>
                <a:spcPct val="100000"/>
              </a:lnSpc>
            </a:pPr>
            <a:fld id="{81D60167-4931-47E6-BA6A-407CBD079E47}" type="slidenum">
              <a:rPr lang="tr-TR" spc="-50" smtClean="0"/>
              <a:t>45</a:t>
            </a:fld>
            <a:endParaRPr lang="tr-TR" spc="-50" dirty="0"/>
          </a:p>
        </p:txBody>
      </p:sp>
      <p:sp>
        <p:nvSpPr>
          <p:cNvPr id="6" name="Metin kutusu 5"/>
          <p:cNvSpPr txBox="1"/>
          <p:nvPr/>
        </p:nvSpPr>
        <p:spPr>
          <a:xfrm>
            <a:off x="1828800" y="252843"/>
            <a:ext cx="5867400"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DİSİPLİN CEZALARININ SİLİNMESİ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4075475"/>
          </a:xfrm>
          <a:prstGeom prst="rect">
            <a:avLst/>
          </a:prstGeom>
        </p:spPr>
        <p:txBody>
          <a:bodyPr vert="horz" wrap="square" lIns="0" tIns="12700" rIns="0" bIns="0" rtlCol="0">
            <a:spAutoFit/>
          </a:bodyPr>
          <a:lstStyle/>
          <a:p>
            <a:pPr marL="12700" marR="5080" algn="just"/>
            <a:r>
              <a:rPr sz="1900" dirty="0">
                <a:solidFill>
                  <a:srgbClr val="2CA1BE"/>
                </a:solidFill>
                <a:latin typeface="Segoe UI Symbol"/>
                <a:cs typeface="Segoe UI Symbol"/>
              </a:rPr>
              <a:t>🞂​</a:t>
            </a:r>
            <a:r>
              <a:rPr lang="tr-TR" sz="1900" spc="330" dirty="0">
                <a:solidFill>
                  <a:srgbClr val="2CA1BE"/>
                </a:solidFill>
                <a:latin typeface="Segoe UI Symbol"/>
                <a:cs typeface="Segoe UI Symbol"/>
              </a:rPr>
              <a:t> </a:t>
            </a:r>
            <a:r>
              <a:rPr sz="2400" b="1" i="1" dirty="0" err="1">
                <a:latin typeface="Times New Roman"/>
                <a:cs typeface="Times New Roman"/>
              </a:rPr>
              <a:t>Disiplin</a:t>
            </a:r>
            <a:r>
              <a:rPr sz="2400" b="1" i="1" spc="135" dirty="0">
                <a:latin typeface="Times New Roman"/>
                <a:cs typeface="Times New Roman"/>
              </a:rPr>
              <a:t>  </a:t>
            </a:r>
            <a:r>
              <a:rPr sz="2400" b="1" i="1" dirty="0">
                <a:latin typeface="Times New Roman"/>
                <a:cs typeface="Times New Roman"/>
              </a:rPr>
              <a:t>Amirleri,</a:t>
            </a:r>
            <a:r>
              <a:rPr sz="2400" b="1" i="1" spc="125" dirty="0">
                <a:latin typeface="Times New Roman"/>
                <a:cs typeface="Times New Roman"/>
              </a:rPr>
              <a:t>  </a:t>
            </a:r>
            <a:r>
              <a:rPr sz="2400" dirty="0">
                <a:latin typeface="Times New Roman"/>
                <a:cs typeface="Times New Roman"/>
              </a:rPr>
              <a:t>uyarma,</a:t>
            </a:r>
            <a:r>
              <a:rPr sz="2400" spc="135" dirty="0">
                <a:latin typeface="Times New Roman"/>
                <a:cs typeface="Times New Roman"/>
              </a:rPr>
              <a:t>  </a:t>
            </a:r>
            <a:r>
              <a:rPr sz="2400" dirty="0">
                <a:latin typeface="Times New Roman"/>
                <a:cs typeface="Times New Roman"/>
              </a:rPr>
              <a:t>kınama,</a:t>
            </a:r>
            <a:r>
              <a:rPr sz="2400" spc="130" dirty="0">
                <a:latin typeface="Times New Roman"/>
                <a:cs typeface="Times New Roman"/>
              </a:rPr>
              <a:t>  </a:t>
            </a:r>
            <a:r>
              <a:rPr sz="2400" dirty="0">
                <a:latin typeface="Times New Roman"/>
                <a:cs typeface="Times New Roman"/>
              </a:rPr>
              <a:t>aylıktan</a:t>
            </a:r>
            <a:r>
              <a:rPr sz="2400" spc="135" dirty="0">
                <a:latin typeface="Times New Roman"/>
                <a:cs typeface="Times New Roman"/>
              </a:rPr>
              <a:t>  </a:t>
            </a:r>
            <a:r>
              <a:rPr sz="2400" spc="-10" dirty="0">
                <a:latin typeface="Times New Roman"/>
                <a:cs typeface="Times New Roman"/>
              </a:rPr>
              <a:t>kesim </a:t>
            </a:r>
            <a:r>
              <a:rPr sz="2400" dirty="0">
                <a:latin typeface="Times New Roman"/>
                <a:cs typeface="Times New Roman"/>
              </a:rPr>
              <a:t>cezalarını</a:t>
            </a:r>
            <a:r>
              <a:rPr sz="2400" spc="125" dirty="0">
                <a:latin typeface="Times New Roman"/>
                <a:cs typeface="Times New Roman"/>
              </a:rPr>
              <a:t>  </a:t>
            </a:r>
            <a:r>
              <a:rPr sz="2400" dirty="0">
                <a:latin typeface="Times New Roman"/>
                <a:cs typeface="Times New Roman"/>
              </a:rPr>
              <a:t>soruşturmanın</a:t>
            </a:r>
            <a:r>
              <a:rPr sz="2400" spc="135" dirty="0">
                <a:latin typeface="Times New Roman"/>
                <a:cs typeface="Times New Roman"/>
              </a:rPr>
              <a:t>  </a:t>
            </a:r>
            <a:r>
              <a:rPr sz="2400" dirty="0">
                <a:latin typeface="Times New Roman"/>
                <a:cs typeface="Times New Roman"/>
              </a:rPr>
              <a:t>tamamlanmasında</a:t>
            </a:r>
            <a:r>
              <a:rPr sz="2400" spc="135" dirty="0">
                <a:latin typeface="Times New Roman"/>
                <a:cs typeface="Times New Roman"/>
              </a:rPr>
              <a:t>  </a:t>
            </a:r>
            <a:r>
              <a:rPr sz="2400" dirty="0">
                <a:latin typeface="Times New Roman"/>
                <a:cs typeface="Times New Roman"/>
              </a:rPr>
              <a:t>itibaren</a:t>
            </a:r>
            <a:r>
              <a:rPr sz="2400" spc="130" dirty="0">
                <a:latin typeface="Times New Roman"/>
                <a:cs typeface="Times New Roman"/>
              </a:rPr>
              <a:t>  </a:t>
            </a:r>
            <a:r>
              <a:rPr sz="2400" b="1" spc="-25" dirty="0">
                <a:solidFill>
                  <a:srgbClr val="FF0000"/>
                </a:solidFill>
                <a:latin typeface="Times New Roman"/>
                <a:cs typeface="Times New Roman"/>
              </a:rPr>
              <a:t>15 </a:t>
            </a:r>
            <a:r>
              <a:rPr sz="2400" b="1" dirty="0">
                <a:solidFill>
                  <a:srgbClr val="FF0000"/>
                </a:solidFill>
                <a:latin typeface="Times New Roman"/>
                <a:cs typeface="Times New Roman"/>
              </a:rPr>
              <a:t>gün</a:t>
            </a:r>
            <a:r>
              <a:rPr sz="2400" b="1" spc="-40" dirty="0">
                <a:solidFill>
                  <a:srgbClr val="FF0000"/>
                </a:solidFill>
                <a:latin typeface="Times New Roman"/>
                <a:cs typeface="Times New Roman"/>
              </a:rPr>
              <a:t> </a:t>
            </a:r>
            <a:r>
              <a:rPr sz="2400" b="1" spc="-10" dirty="0" err="1">
                <a:solidFill>
                  <a:srgbClr val="FF0000"/>
                </a:solidFill>
                <a:latin typeface="Times New Roman"/>
                <a:cs typeface="Times New Roman"/>
              </a:rPr>
              <a:t>içinde</a:t>
            </a:r>
            <a:r>
              <a:rPr sz="2400" b="1" spc="-10" dirty="0">
                <a:solidFill>
                  <a:srgbClr val="FF0000"/>
                </a:solidFill>
                <a:latin typeface="Times New Roman"/>
                <a:cs typeface="Times New Roman"/>
              </a:rPr>
              <a:t>,</a:t>
            </a:r>
            <a:endParaRPr lang="tr-TR" sz="2400" b="1" spc="-10" dirty="0">
              <a:solidFill>
                <a:srgbClr val="FF0000"/>
              </a:solidFill>
              <a:latin typeface="Times New Roman"/>
              <a:cs typeface="Times New Roman"/>
            </a:endParaRPr>
          </a:p>
          <a:p>
            <a:pPr marL="12700" marR="5080" algn="just"/>
            <a:endParaRPr sz="2400" dirty="0">
              <a:solidFill>
                <a:srgbClr val="FF0000"/>
              </a:solidFill>
              <a:latin typeface="Times New Roman"/>
              <a:cs typeface="Times New Roman"/>
            </a:endParaRPr>
          </a:p>
          <a:p>
            <a:pPr marL="12700" marR="5715" algn="just"/>
            <a:r>
              <a:rPr sz="2400" dirty="0">
                <a:solidFill>
                  <a:srgbClr val="2CA1BE"/>
                </a:solidFill>
                <a:latin typeface="Segoe UI Symbol"/>
                <a:cs typeface="Segoe UI Symbol"/>
              </a:rPr>
              <a:t>🞂​</a:t>
            </a:r>
            <a:r>
              <a:rPr lang="tr-TR" sz="2400" spc="310" dirty="0">
                <a:solidFill>
                  <a:srgbClr val="2CA1BE"/>
                </a:solidFill>
                <a:latin typeface="Segoe UI Symbol"/>
                <a:cs typeface="Segoe UI Symbol"/>
              </a:rPr>
              <a:t> </a:t>
            </a:r>
            <a:r>
              <a:rPr sz="2400" b="1" i="1" dirty="0" err="1">
                <a:latin typeface="Times New Roman"/>
                <a:cs typeface="Times New Roman"/>
              </a:rPr>
              <a:t>Disiplin</a:t>
            </a:r>
            <a:r>
              <a:rPr sz="2400" b="1" i="1" spc="-10" dirty="0">
                <a:latin typeface="Times New Roman"/>
                <a:cs typeface="Times New Roman"/>
              </a:rPr>
              <a:t> </a:t>
            </a:r>
            <a:r>
              <a:rPr sz="2400" b="1" i="1" dirty="0">
                <a:latin typeface="Times New Roman"/>
                <a:cs typeface="Times New Roman"/>
              </a:rPr>
              <a:t>Kurulları,</a:t>
            </a:r>
            <a:r>
              <a:rPr sz="2400" b="1" i="1" spc="-15" dirty="0">
                <a:latin typeface="Times New Roman"/>
                <a:cs typeface="Times New Roman"/>
              </a:rPr>
              <a:t> </a:t>
            </a:r>
            <a:r>
              <a:rPr sz="2400" dirty="0">
                <a:latin typeface="Times New Roman"/>
                <a:cs typeface="Times New Roman"/>
              </a:rPr>
              <a:t>kademe</a:t>
            </a:r>
            <a:r>
              <a:rPr sz="2400" spc="-15" dirty="0">
                <a:latin typeface="Times New Roman"/>
                <a:cs typeface="Times New Roman"/>
              </a:rPr>
              <a:t> </a:t>
            </a:r>
            <a:r>
              <a:rPr sz="2400" dirty="0">
                <a:latin typeface="Times New Roman"/>
                <a:cs typeface="Times New Roman"/>
              </a:rPr>
              <a:t>ilerlemesinin</a:t>
            </a:r>
            <a:r>
              <a:rPr sz="2400" spc="-5" dirty="0">
                <a:latin typeface="Times New Roman"/>
                <a:cs typeface="Times New Roman"/>
              </a:rPr>
              <a:t> </a:t>
            </a:r>
            <a:r>
              <a:rPr sz="2400" spc="-10" dirty="0">
                <a:latin typeface="Times New Roman"/>
                <a:cs typeface="Times New Roman"/>
              </a:rPr>
              <a:t>durdurulması </a:t>
            </a:r>
            <a:r>
              <a:rPr sz="2400" dirty="0">
                <a:latin typeface="Times New Roman"/>
                <a:cs typeface="Times New Roman"/>
              </a:rPr>
              <a:t>cezasına</a:t>
            </a:r>
            <a:r>
              <a:rPr sz="2400" spc="95" dirty="0">
                <a:latin typeface="Times New Roman"/>
                <a:cs typeface="Times New Roman"/>
              </a:rPr>
              <a:t> </a:t>
            </a:r>
            <a:r>
              <a:rPr sz="2400" dirty="0">
                <a:latin typeface="Times New Roman"/>
                <a:cs typeface="Times New Roman"/>
              </a:rPr>
              <a:t>ilişkin</a:t>
            </a:r>
            <a:r>
              <a:rPr sz="2400" spc="105" dirty="0">
                <a:latin typeface="Times New Roman"/>
                <a:cs typeface="Times New Roman"/>
              </a:rPr>
              <a:t> </a:t>
            </a:r>
            <a:r>
              <a:rPr sz="2400" dirty="0">
                <a:latin typeface="Times New Roman"/>
                <a:cs typeface="Times New Roman"/>
              </a:rPr>
              <a:t>dosyayı</a:t>
            </a:r>
            <a:r>
              <a:rPr sz="2400" spc="100" dirty="0">
                <a:latin typeface="Times New Roman"/>
                <a:cs typeface="Times New Roman"/>
              </a:rPr>
              <a:t> </a:t>
            </a:r>
            <a:r>
              <a:rPr sz="2400" dirty="0">
                <a:latin typeface="Times New Roman"/>
                <a:cs typeface="Times New Roman"/>
              </a:rPr>
              <a:t>aldıkları</a:t>
            </a:r>
            <a:r>
              <a:rPr sz="2400" spc="105" dirty="0">
                <a:latin typeface="Times New Roman"/>
                <a:cs typeface="Times New Roman"/>
              </a:rPr>
              <a:t> </a:t>
            </a:r>
            <a:r>
              <a:rPr sz="2400" dirty="0">
                <a:latin typeface="Times New Roman"/>
                <a:cs typeface="Times New Roman"/>
              </a:rPr>
              <a:t>yada</a:t>
            </a:r>
            <a:r>
              <a:rPr sz="2400" spc="90" dirty="0">
                <a:latin typeface="Times New Roman"/>
                <a:cs typeface="Times New Roman"/>
              </a:rPr>
              <a:t> </a:t>
            </a:r>
            <a:r>
              <a:rPr sz="2400" dirty="0">
                <a:latin typeface="Times New Roman"/>
                <a:cs typeface="Times New Roman"/>
              </a:rPr>
              <a:t>uyarma,</a:t>
            </a:r>
            <a:r>
              <a:rPr sz="2400" spc="90" dirty="0">
                <a:latin typeface="Times New Roman"/>
                <a:cs typeface="Times New Roman"/>
              </a:rPr>
              <a:t> </a:t>
            </a:r>
            <a:r>
              <a:rPr sz="2400" dirty="0">
                <a:latin typeface="Times New Roman"/>
                <a:cs typeface="Times New Roman"/>
              </a:rPr>
              <a:t>kınama</a:t>
            </a:r>
            <a:r>
              <a:rPr sz="2400" spc="105" dirty="0">
                <a:latin typeface="Times New Roman"/>
                <a:cs typeface="Times New Roman"/>
              </a:rPr>
              <a:t> </a:t>
            </a:r>
            <a:r>
              <a:rPr sz="2400" spc="-25" dirty="0">
                <a:latin typeface="Times New Roman"/>
                <a:cs typeface="Times New Roman"/>
              </a:rPr>
              <a:t>ve </a:t>
            </a:r>
            <a:r>
              <a:rPr sz="2400" dirty="0">
                <a:latin typeface="Times New Roman"/>
                <a:cs typeface="Times New Roman"/>
              </a:rPr>
              <a:t>aylıktan</a:t>
            </a:r>
            <a:r>
              <a:rPr sz="2400" spc="345" dirty="0">
                <a:latin typeface="Times New Roman"/>
                <a:cs typeface="Times New Roman"/>
              </a:rPr>
              <a:t> </a:t>
            </a:r>
            <a:r>
              <a:rPr sz="2400" dirty="0">
                <a:latin typeface="Times New Roman"/>
                <a:cs typeface="Times New Roman"/>
              </a:rPr>
              <a:t>kesme</a:t>
            </a:r>
            <a:r>
              <a:rPr sz="2400" spc="345" dirty="0">
                <a:latin typeface="Times New Roman"/>
                <a:cs typeface="Times New Roman"/>
              </a:rPr>
              <a:t> </a:t>
            </a:r>
            <a:r>
              <a:rPr sz="2400" dirty="0">
                <a:latin typeface="Times New Roman"/>
                <a:cs typeface="Times New Roman"/>
              </a:rPr>
              <a:t>cezalarına</a:t>
            </a:r>
            <a:r>
              <a:rPr sz="2400" spc="340" dirty="0">
                <a:latin typeface="Times New Roman"/>
                <a:cs typeface="Times New Roman"/>
              </a:rPr>
              <a:t> </a:t>
            </a:r>
            <a:r>
              <a:rPr sz="2400" dirty="0">
                <a:latin typeface="Times New Roman"/>
                <a:cs typeface="Times New Roman"/>
              </a:rPr>
              <a:t>karşı</a:t>
            </a:r>
            <a:r>
              <a:rPr sz="2400" spc="345" dirty="0">
                <a:latin typeface="Times New Roman"/>
                <a:cs typeface="Times New Roman"/>
              </a:rPr>
              <a:t> </a:t>
            </a:r>
            <a:r>
              <a:rPr sz="2400" dirty="0">
                <a:latin typeface="Times New Roman"/>
                <a:cs typeface="Times New Roman"/>
              </a:rPr>
              <a:t>yapılan</a:t>
            </a:r>
            <a:r>
              <a:rPr sz="2400" spc="345" dirty="0">
                <a:latin typeface="Times New Roman"/>
                <a:cs typeface="Times New Roman"/>
              </a:rPr>
              <a:t> </a:t>
            </a:r>
            <a:r>
              <a:rPr sz="2400" dirty="0">
                <a:latin typeface="Times New Roman"/>
                <a:cs typeface="Times New Roman"/>
              </a:rPr>
              <a:t>itirazları</a:t>
            </a:r>
            <a:r>
              <a:rPr sz="2400" spc="345" dirty="0">
                <a:latin typeface="Times New Roman"/>
                <a:cs typeface="Times New Roman"/>
              </a:rPr>
              <a:t> </a:t>
            </a:r>
            <a:r>
              <a:rPr sz="2400" b="1" dirty="0">
                <a:solidFill>
                  <a:srgbClr val="FF0000"/>
                </a:solidFill>
                <a:latin typeface="Times New Roman"/>
                <a:cs typeface="Times New Roman"/>
              </a:rPr>
              <a:t>30</a:t>
            </a:r>
            <a:r>
              <a:rPr sz="2400" b="1" spc="340" dirty="0">
                <a:solidFill>
                  <a:srgbClr val="FF0000"/>
                </a:solidFill>
                <a:latin typeface="Times New Roman"/>
                <a:cs typeface="Times New Roman"/>
              </a:rPr>
              <a:t> </a:t>
            </a:r>
            <a:r>
              <a:rPr sz="2400" b="1" spc="-25" dirty="0">
                <a:solidFill>
                  <a:srgbClr val="FF0000"/>
                </a:solidFill>
                <a:latin typeface="Times New Roman"/>
                <a:cs typeface="Times New Roman"/>
              </a:rPr>
              <a:t>gün </a:t>
            </a:r>
            <a:r>
              <a:rPr sz="2400" b="1" spc="-10" dirty="0" err="1">
                <a:solidFill>
                  <a:srgbClr val="FF0000"/>
                </a:solidFill>
                <a:latin typeface="Times New Roman"/>
                <a:cs typeface="Times New Roman"/>
              </a:rPr>
              <a:t>içinde</a:t>
            </a:r>
            <a:r>
              <a:rPr sz="2400" spc="-10" dirty="0">
                <a:solidFill>
                  <a:srgbClr val="FF0000"/>
                </a:solidFill>
                <a:latin typeface="Times New Roman"/>
                <a:cs typeface="Times New Roman"/>
              </a:rPr>
              <a:t>,</a:t>
            </a:r>
            <a:endParaRPr lang="tr-TR" sz="2400" spc="-10" dirty="0">
              <a:solidFill>
                <a:srgbClr val="FF0000"/>
              </a:solidFill>
              <a:latin typeface="Times New Roman"/>
              <a:cs typeface="Times New Roman"/>
            </a:endParaRPr>
          </a:p>
          <a:p>
            <a:pPr marL="12700" marR="5715" algn="just"/>
            <a:endParaRPr sz="2400" dirty="0">
              <a:solidFill>
                <a:srgbClr val="FF0000"/>
              </a:solidFill>
              <a:latin typeface="Times New Roman"/>
              <a:cs typeface="Times New Roman"/>
            </a:endParaRPr>
          </a:p>
          <a:p>
            <a:pPr marL="12700" marR="5080" algn="just"/>
            <a:r>
              <a:rPr sz="2400" dirty="0">
                <a:solidFill>
                  <a:srgbClr val="2CA1BE"/>
                </a:solidFill>
                <a:latin typeface="Segoe UI Symbol"/>
                <a:cs typeface="Segoe UI Symbol"/>
              </a:rPr>
              <a:t>🞂​</a:t>
            </a:r>
            <a:r>
              <a:rPr lang="tr-TR" sz="2400" spc="330" dirty="0">
                <a:solidFill>
                  <a:srgbClr val="2CA1BE"/>
                </a:solidFill>
                <a:latin typeface="Segoe UI Symbol"/>
                <a:cs typeface="Segoe UI Symbol"/>
              </a:rPr>
              <a:t> </a:t>
            </a:r>
            <a:r>
              <a:rPr sz="2400" b="1" i="1" dirty="0" err="1">
                <a:latin typeface="Times New Roman"/>
                <a:cs typeface="Times New Roman"/>
              </a:rPr>
              <a:t>Yüksek</a:t>
            </a:r>
            <a:r>
              <a:rPr sz="2400" b="1" i="1" spc="565" dirty="0">
                <a:latin typeface="Times New Roman"/>
                <a:cs typeface="Times New Roman"/>
              </a:rPr>
              <a:t>  </a:t>
            </a:r>
            <a:r>
              <a:rPr sz="2400" b="1" i="1" dirty="0">
                <a:latin typeface="Times New Roman"/>
                <a:cs typeface="Times New Roman"/>
              </a:rPr>
              <a:t>Disiplin</a:t>
            </a:r>
            <a:r>
              <a:rPr sz="2400" b="1" i="1" spc="570" dirty="0">
                <a:latin typeface="Times New Roman"/>
                <a:cs typeface="Times New Roman"/>
              </a:rPr>
              <a:t>  </a:t>
            </a:r>
            <a:r>
              <a:rPr sz="2400" b="1" i="1" dirty="0">
                <a:latin typeface="Times New Roman"/>
                <a:cs typeface="Times New Roman"/>
              </a:rPr>
              <a:t>Kurulları,</a:t>
            </a:r>
            <a:r>
              <a:rPr sz="2400" b="1" i="1" spc="565" dirty="0">
                <a:latin typeface="Times New Roman"/>
                <a:cs typeface="Times New Roman"/>
              </a:rPr>
              <a:t>  </a:t>
            </a:r>
            <a:r>
              <a:rPr sz="2400" dirty="0">
                <a:latin typeface="Times New Roman"/>
                <a:cs typeface="Times New Roman"/>
              </a:rPr>
              <a:t>Devlet</a:t>
            </a:r>
            <a:r>
              <a:rPr sz="2400" spc="575" dirty="0">
                <a:latin typeface="Times New Roman"/>
                <a:cs typeface="Times New Roman"/>
              </a:rPr>
              <a:t>  </a:t>
            </a:r>
            <a:r>
              <a:rPr sz="2400" spc="-10" dirty="0">
                <a:latin typeface="Times New Roman"/>
                <a:cs typeface="Times New Roman"/>
              </a:rPr>
              <a:t>memurluktan </a:t>
            </a:r>
            <a:r>
              <a:rPr sz="2400" dirty="0">
                <a:latin typeface="Times New Roman"/>
                <a:cs typeface="Times New Roman"/>
              </a:rPr>
              <a:t>çıkarma</a:t>
            </a:r>
            <a:r>
              <a:rPr sz="2400" spc="114" dirty="0">
                <a:latin typeface="Times New Roman"/>
                <a:cs typeface="Times New Roman"/>
              </a:rPr>
              <a:t> </a:t>
            </a:r>
            <a:r>
              <a:rPr sz="2400" dirty="0">
                <a:latin typeface="Times New Roman"/>
                <a:cs typeface="Times New Roman"/>
              </a:rPr>
              <a:t>cezasını</a:t>
            </a:r>
            <a:r>
              <a:rPr sz="2400" spc="120" dirty="0">
                <a:latin typeface="Times New Roman"/>
                <a:cs typeface="Times New Roman"/>
              </a:rPr>
              <a:t> </a:t>
            </a:r>
            <a:r>
              <a:rPr sz="2400" dirty="0">
                <a:latin typeface="Times New Roman"/>
                <a:cs typeface="Times New Roman"/>
              </a:rPr>
              <a:t>ilişkin</a:t>
            </a:r>
            <a:r>
              <a:rPr sz="2400" spc="135" dirty="0">
                <a:latin typeface="Times New Roman"/>
                <a:cs typeface="Times New Roman"/>
              </a:rPr>
              <a:t> </a:t>
            </a:r>
            <a:r>
              <a:rPr sz="2400" dirty="0">
                <a:latin typeface="Times New Roman"/>
                <a:cs typeface="Times New Roman"/>
              </a:rPr>
              <a:t>kararını</a:t>
            </a:r>
            <a:r>
              <a:rPr sz="2400" spc="125" dirty="0">
                <a:latin typeface="Times New Roman"/>
                <a:cs typeface="Times New Roman"/>
              </a:rPr>
              <a:t> </a:t>
            </a:r>
            <a:r>
              <a:rPr sz="2400" dirty="0">
                <a:latin typeface="Times New Roman"/>
                <a:cs typeface="Times New Roman"/>
              </a:rPr>
              <a:t>dosyayı</a:t>
            </a:r>
            <a:r>
              <a:rPr sz="2400" spc="120" dirty="0">
                <a:latin typeface="Times New Roman"/>
                <a:cs typeface="Times New Roman"/>
              </a:rPr>
              <a:t> </a:t>
            </a:r>
            <a:r>
              <a:rPr sz="2400" dirty="0">
                <a:latin typeface="Times New Roman"/>
                <a:cs typeface="Times New Roman"/>
              </a:rPr>
              <a:t>aldıkları</a:t>
            </a:r>
            <a:r>
              <a:rPr sz="2400" spc="125" dirty="0">
                <a:latin typeface="Times New Roman"/>
                <a:cs typeface="Times New Roman"/>
              </a:rPr>
              <a:t> </a:t>
            </a:r>
            <a:r>
              <a:rPr sz="2400" spc="-10" dirty="0">
                <a:latin typeface="Times New Roman"/>
                <a:cs typeface="Times New Roman"/>
              </a:rPr>
              <a:t>tarihten </a:t>
            </a:r>
            <a:r>
              <a:rPr sz="2400" dirty="0">
                <a:latin typeface="Times New Roman"/>
                <a:cs typeface="Times New Roman"/>
              </a:rPr>
              <a:t>itibaren</a:t>
            </a:r>
            <a:r>
              <a:rPr sz="2400" spc="-50" dirty="0">
                <a:latin typeface="Times New Roman"/>
                <a:cs typeface="Times New Roman"/>
              </a:rPr>
              <a:t> </a:t>
            </a:r>
            <a:r>
              <a:rPr sz="2400" b="1" dirty="0">
                <a:solidFill>
                  <a:srgbClr val="FF0000"/>
                </a:solidFill>
                <a:latin typeface="Times New Roman"/>
                <a:cs typeface="Times New Roman"/>
              </a:rPr>
              <a:t>6</a:t>
            </a:r>
            <a:r>
              <a:rPr sz="2400" b="1" spc="-40" dirty="0">
                <a:solidFill>
                  <a:srgbClr val="FF0000"/>
                </a:solidFill>
                <a:latin typeface="Times New Roman"/>
                <a:cs typeface="Times New Roman"/>
              </a:rPr>
              <a:t> </a:t>
            </a:r>
            <a:r>
              <a:rPr sz="2400" b="1" dirty="0">
                <a:solidFill>
                  <a:srgbClr val="FF0000"/>
                </a:solidFill>
                <a:latin typeface="Times New Roman"/>
                <a:cs typeface="Times New Roman"/>
              </a:rPr>
              <a:t>ay</a:t>
            </a:r>
            <a:r>
              <a:rPr sz="2400" b="1" spc="-50" dirty="0">
                <a:solidFill>
                  <a:srgbClr val="FF0000"/>
                </a:solidFill>
                <a:latin typeface="Times New Roman"/>
                <a:cs typeface="Times New Roman"/>
              </a:rPr>
              <a:t> </a:t>
            </a:r>
            <a:r>
              <a:rPr sz="2400" b="1" dirty="0">
                <a:solidFill>
                  <a:srgbClr val="FF0000"/>
                </a:solidFill>
                <a:latin typeface="Times New Roman"/>
                <a:cs typeface="Times New Roman"/>
              </a:rPr>
              <a:t>içinde</a:t>
            </a:r>
            <a:r>
              <a:rPr sz="2400" b="1" spc="-30" dirty="0">
                <a:solidFill>
                  <a:srgbClr val="FF0000"/>
                </a:solidFill>
                <a:latin typeface="Times New Roman"/>
                <a:cs typeface="Times New Roman"/>
              </a:rPr>
              <a:t> </a:t>
            </a:r>
            <a:r>
              <a:rPr sz="2400" dirty="0">
                <a:solidFill>
                  <a:srgbClr val="FF0000"/>
                </a:solidFill>
                <a:latin typeface="Times New Roman"/>
                <a:cs typeface="Times New Roman"/>
              </a:rPr>
              <a:t>karara</a:t>
            </a:r>
            <a:r>
              <a:rPr sz="2400" spc="-40" dirty="0">
                <a:solidFill>
                  <a:srgbClr val="FF0000"/>
                </a:solidFill>
                <a:latin typeface="Times New Roman"/>
                <a:cs typeface="Times New Roman"/>
              </a:rPr>
              <a:t> </a:t>
            </a:r>
            <a:r>
              <a:rPr sz="2400" dirty="0">
                <a:solidFill>
                  <a:srgbClr val="FF0000"/>
                </a:solidFill>
                <a:latin typeface="Times New Roman"/>
                <a:cs typeface="Times New Roman"/>
              </a:rPr>
              <a:t>bağlamak</a:t>
            </a:r>
            <a:r>
              <a:rPr sz="2400" spc="-30" dirty="0">
                <a:solidFill>
                  <a:srgbClr val="FF0000"/>
                </a:solidFill>
                <a:latin typeface="Times New Roman"/>
                <a:cs typeface="Times New Roman"/>
              </a:rPr>
              <a:t> </a:t>
            </a:r>
            <a:r>
              <a:rPr sz="2400" spc="-10" dirty="0">
                <a:solidFill>
                  <a:srgbClr val="FF0000"/>
                </a:solidFill>
                <a:latin typeface="Times New Roman"/>
                <a:cs typeface="Times New Roman"/>
              </a:rPr>
              <a:t>zorundadır.</a:t>
            </a:r>
            <a:endParaRPr sz="2400" dirty="0">
              <a:solidFill>
                <a:srgbClr val="FF0000"/>
              </a:solidFill>
              <a:latin typeface="Times New Roman"/>
              <a:cs typeface="Times New Roman"/>
            </a:endParaRPr>
          </a:p>
        </p:txBody>
      </p:sp>
      <p:sp>
        <p:nvSpPr>
          <p:cNvPr id="5" name="Slayt Numarası Yer Tutucusu 4">
            <a:extLst>
              <a:ext uri="{FF2B5EF4-FFF2-40B4-BE49-F238E27FC236}">
                <a16:creationId xmlns:a16="http://schemas.microsoft.com/office/drawing/2014/main" id="{6D021663-5E10-4F5C-8D11-DBA3D0DA85E9}"/>
              </a:ext>
            </a:extLst>
          </p:cNvPr>
          <p:cNvSpPr>
            <a:spLocks noGrp="1"/>
          </p:cNvSpPr>
          <p:nvPr>
            <p:ph type="sldNum" sz="quarter" idx="7"/>
          </p:nvPr>
        </p:nvSpPr>
        <p:spPr>
          <a:xfrm>
            <a:off x="8686801" y="6573513"/>
            <a:ext cx="287400" cy="132087"/>
          </a:xfrm>
        </p:spPr>
        <p:txBody>
          <a:bodyPr/>
          <a:lstStyle/>
          <a:p>
            <a:pPr marL="107950">
              <a:lnSpc>
                <a:spcPct val="100000"/>
              </a:lnSpc>
            </a:pPr>
            <a:fld id="{81D60167-4931-47E6-BA6A-407CBD079E47}" type="slidenum">
              <a:rPr lang="tr-TR" spc="-50" smtClean="0"/>
              <a:t>46</a:t>
            </a:fld>
            <a:endParaRPr lang="tr-TR" spc="-50" dirty="0"/>
          </a:p>
        </p:txBody>
      </p:sp>
      <p:pic>
        <p:nvPicPr>
          <p:cNvPr id="7" name="object 4"/>
          <p:cNvPicPr/>
          <p:nvPr/>
        </p:nvPicPr>
        <p:blipFill>
          <a:blip r:embed="rId2" cstate="print"/>
          <a:stretch>
            <a:fillRect/>
          </a:stretch>
        </p:blipFill>
        <p:spPr>
          <a:xfrm>
            <a:off x="540000" y="180000"/>
            <a:ext cx="1080000" cy="1080000"/>
          </a:xfrm>
          <a:prstGeom prst="rect">
            <a:avLst/>
          </a:prstGeom>
        </p:spPr>
      </p:pic>
      <p:sp>
        <p:nvSpPr>
          <p:cNvPr id="8" name="Metin kutusu 7"/>
          <p:cNvSpPr txBox="1"/>
          <p:nvPr/>
        </p:nvSpPr>
        <p:spPr>
          <a:xfrm>
            <a:off x="1828800" y="252843"/>
            <a:ext cx="5867400"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KARAR VERME SÜRELERİ VE TEBLİĞ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4782720"/>
          </a:xfrm>
          <a:prstGeom prst="rect">
            <a:avLst/>
          </a:prstGeom>
        </p:spPr>
        <p:txBody>
          <a:bodyPr vert="horz" wrap="square" lIns="0" tIns="12065" rIns="0" bIns="0" rtlCol="0">
            <a:spAutoFit/>
          </a:bodyPr>
          <a:lstStyle/>
          <a:p>
            <a:pPr marL="342900" indent="-342900" algn="just">
              <a:buClr>
                <a:srgbClr val="0070C0"/>
              </a:buClr>
              <a:buFont typeface="Arial" panose="020B0604020202020204" pitchFamily="34" charset="0"/>
              <a:buChar char="•"/>
            </a:pPr>
            <a:r>
              <a:rPr lang="tr-TR" sz="1900" dirty="0">
                <a:latin typeface="Times New Roman" panose="02020603050405020304" pitchFamily="18" charset="0"/>
                <a:cs typeface="Times New Roman" panose="02020603050405020304" pitchFamily="18" charset="0"/>
              </a:rPr>
              <a:t>Karar, oylama tarihini izleyen </a:t>
            </a:r>
            <a:r>
              <a:rPr lang="tr-TR" sz="1900" dirty="0">
                <a:solidFill>
                  <a:srgbClr val="FF0000"/>
                </a:solidFill>
                <a:latin typeface="Times New Roman" panose="02020603050405020304" pitchFamily="18" charset="0"/>
                <a:cs typeface="Times New Roman" panose="02020603050405020304" pitchFamily="18" charset="0"/>
              </a:rPr>
              <a:t>yedi gün içinde gerekçeli olarak, karara karşı başvuru yolları ve süreleri ile oy birliği veya oy çokluğu ile alındığı da belirtilmek suretiyle </a:t>
            </a:r>
            <a:r>
              <a:rPr lang="tr-TR" sz="1900" dirty="0">
                <a:latin typeface="Times New Roman" panose="02020603050405020304" pitchFamily="18" charset="0"/>
                <a:cs typeface="Times New Roman" panose="02020603050405020304" pitchFamily="18" charset="0"/>
              </a:rPr>
              <a:t>raportör tarafından yazılır ve başkan ile üyeler tarafından imzalanır. Kararda karşı oy kullananların görüşlerine de yer verilir. </a:t>
            </a:r>
            <a:r>
              <a:rPr lang="tr-TR" i="1" dirty="0">
                <a:latin typeface="Times New Roman" panose="02020603050405020304" pitchFamily="18" charset="0"/>
                <a:cs typeface="Times New Roman" panose="02020603050405020304" pitchFamily="18" charset="0"/>
              </a:rPr>
              <a:t>(Devlet Memurları Disiplin Yönetmeliği </a:t>
            </a:r>
            <a:r>
              <a:rPr lang="tr-TR" i="1" dirty="0" err="1">
                <a:latin typeface="Times New Roman" panose="02020603050405020304" pitchFamily="18" charset="0"/>
                <a:cs typeface="Times New Roman" panose="02020603050405020304" pitchFamily="18" charset="0"/>
              </a:rPr>
              <a:t>md.</a:t>
            </a:r>
            <a:r>
              <a:rPr lang="tr-TR" i="1" dirty="0">
                <a:latin typeface="Times New Roman" panose="02020603050405020304" pitchFamily="18" charset="0"/>
                <a:cs typeface="Times New Roman" panose="02020603050405020304" pitchFamily="18" charset="0"/>
              </a:rPr>
              <a:t> 23)</a:t>
            </a:r>
          </a:p>
          <a:p>
            <a:pPr marL="285750" indent="-285750" algn="just">
              <a:buClr>
                <a:srgbClr val="0070C0"/>
              </a:buClr>
              <a:buFont typeface="Arial" panose="020B0604020202020204" pitchFamily="34" charset="0"/>
              <a:buChar char="•"/>
            </a:pPr>
            <a:endParaRPr lang="tr-TR" i="1" dirty="0">
              <a:latin typeface="Times New Roman" panose="02020603050405020304" pitchFamily="18" charset="0"/>
              <a:cs typeface="Times New Roman" panose="02020603050405020304" pitchFamily="18" charset="0"/>
            </a:endParaRPr>
          </a:p>
          <a:p>
            <a:pPr marL="355600" indent="-342900" algn="just">
              <a:buClr>
                <a:srgbClr val="0070C0"/>
              </a:buClr>
              <a:buFont typeface="Arial" panose="020B0604020202020204" pitchFamily="34" charset="0"/>
              <a:buChar char="•"/>
            </a:pPr>
            <a:r>
              <a:rPr lang="tr-TR" sz="1900" dirty="0">
                <a:latin typeface="Times New Roman" panose="02020603050405020304" pitchFamily="18" charset="0"/>
                <a:cs typeface="Times New Roman" panose="02020603050405020304" pitchFamily="18" charset="0"/>
              </a:rPr>
              <a:t>Disiplin amirleri, atamaya yetkili amirler veya valilerce verilen disiplin cezaları, </a:t>
            </a:r>
            <a:r>
              <a:rPr lang="tr-TR" sz="1900" dirty="0">
                <a:solidFill>
                  <a:srgbClr val="FF0000"/>
                </a:solidFill>
                <a:latin typeface="Times New Roman" panose="02020603050405020304" pitchFamily="18" charset="0"/>
                <a:cs typeface="Times New Roman" panose="02020603050405020304" pitchFamily="18" charset="0"/>
              </a:rPr>
              <a:t>kararların verildiği tarihi izleyen on beş gün içinde ilgilisine tebliğ edilir. </a:t>
            </a:r>
          </a:p>
          <a:p>
            <a:pPr marL="355600" indent="-342900" algn="just">
              <a:buClr>
                <a:srgbClr val="0070C0"/>
              </a:buClr>
              <a:buFont typeface="Arial" panose="020B0604020202020204" pitchFamily="34" charset="0"/>
              <a:buChar char="•"/>
            </a:pPr>
            <a:endParaRPr lang="tr-TR" sz="2400" i="1" dirty="0">
              <a:latin typeface="Times New Roman" panose="02020603050405020304" pitchFamily="18" charset="0"/>
              <a:cs typeface="Times New Roman" panose="02020603050405020304" pitchFamily="18" charset="0"/>
            </a:endParaRPr>
          </a:p>
          <a:p>
            <a:pPr marL="355600" indent="-342900" algn="just">
              <a:buClr>
                <a:srgbClr val="0070C0"/>
              </a:buClr>
              <a:buFont typeface="Arial" panose="020B0604020202020204" pitchFamily="34" charset="0"/>
              <a:buChar char="•"/>
            </a:pPr>
            <a:r>
              <a:rPr lang="tr-TR" sz="1900" dirty="0">
                <a:solidFill>
                  <a:srgbClr val="FF0000"/>
                </a:solidFill>
                <a:latin typeface="Times New Roman" panose="02020603050405020304" pitchFamily="18" charset="0"/>
                <a:cs typeface="Times New Roman" panose="02020603050405020304" pitchFamily="18" charset="0"/>
              </a:rPr>
              <a:t>Devlet memurluğundan çıkarma cezası</a:t>
            </a:r>
            <a:r>
              <a:rPr lang="tr-TR" sz="1900" dirty="0">
                <a:latin typeface="Times New Roman" panose="02020603050405020304" pitchFamily="18" charset="0"/>
                <a:cs typeface="Times New Roman" panose="02020603050405020304" pitchFamily="18" charset="0"/>
              </a:rPr>
              <a:t>, kararın verildiği tarihi izleyen </a:t>
            </a:r>
            <a:r>
              <a:rPr lang="tr-TR" sz="1900" dirty="0">
                <a:solidFill>
                  <a:srgbClr val="FF0000"/>
                </a:solidFill>
                <a:latin typeface="Times New Roman" panose="02020603050405020304" pitchFamily="18" charset="0"/>
                <a:cs typeface="Times New Roman" panose="02020603050405020304" pitchFamily="18" charset="0"/>
              </a:rPr>
              <a:t>yedi gün </a:t>
            </a:r>
            <a:r>
              <a:rPr lang="tr-TR" sz="1900" dirty="0">
                <a:latin typeface="Times New Roman" panose="02020603050405020304" pitchFamily="18" charset="0"/>
                <a:cs typeface="Times New Roman" panose="02020603050405020304" pitchFamily="18" charset="0"/>
              </a:rPr>
              <a:t>içinde ilgilisine tebliğ edilir. </a:t>
            </a:r>
          </a:p>
          <a:p>
            <a:pPr marL="298450" indent="-285750" algn="just">
              <a:buClr>
                <a:srgbClr val="0070C0"/>
              </a:buClr>
              <a:buFont typeface="Arial" panose="020B0604020202020204" pitchFamily="34" charset="0"/>
              <a:buChar char="•"/>
            </a:pPr>
            <a:endParaRPr lang="tr-TR" i="1" dirty="0">
              <a:latin typeface="Times New Roman" panose="02020603050405020304" pitchFamily="18" charset="0"/>
              <a:cs typeface="Times New Roman" panose="02020603050405020304" pitchFamily="18" charset="0"/>
            </a:endParaRPr>
          </a:p>
          <a:p>
            <a:pPr marL="355600" indent="-342900" algn="just">
              <a:buClr>
                <a:srgbClr val="0070C0"/>
              </a:buClr>
              <a:buFont typeface="Arial" panose="020B0604020202020204" pitchFamily="34" charset="0"/>
              <a:buChar char="•"/>
            </a:pPr>
            <a:r>
              <a:rPr lang="tr-TR" sz="1900" dirty="0">
                <a:latin typeface="Times New Roman" panose="02020603050405020304" pitchFamily="18" charset="0"/>
                <a:cs typeface="Times New Roman" panose="02020603050405020304" pitchFamily="18" charset="0"/>
              </a:rPr>
              <a:t>Disiplin cezalarına karşı yapılan </a:t>
            </a:r>
            <a:r>
              <a:rPr lang="tr-TR" sz="1900" dirty="0">
                <a:solidFill>
                  <a:srgbClr val="FF0000"/>
                </a:solidFill>
                <a:latin typeface="Times New Roman" panose="02020603050405020304" pitchFamily="18" charset="0"/>
                <a:cs typeface="Times New Roman" panose="02020603050405020304" pitchFamily="18" charset="0"/>
              </a:rPr>
              <a:t>itirazların sonucu</a:t>
            </a:r>
            <a:r>
              <a:rPr lang="tr-TR" sz="1900" dirty="0">
                <a:latin typeface="Times New Roman" panose="02020603050405020304" pitchFamily="18" charset="0"/>
                <a:cs typeface="Times New Roman" panose="02020603050405020304" pitchFamily="18" charset="0"/>
              </a:rPr>
              <a:t>, bu husustaki kararın verildiği tarihi izleyen </a:t>
            </a:r>
            <a:r>
              <a:rPr lang="tr-TR" sz="1900" dirty="0">
                <a:solidFill>
                  <a:srgbClr val="FF0000"/>
                </a:solidFill>
                <a:latin typeface="Times New Roman" panose="02020603050405020304" pitchFamily="18" charset="0"/>
                <a:cs typeface="Times New Roman" panose="02020603050405020304" pitchFamily="18" charset="0"/>
              </a:rPr>
              <a:t>yedi gün </a:t>
            </a:r>
            <a:r>
              <a:rPr lang="tr-TR" sz="1900" dirty="0">
                <a:latin typeface="Times New Roman" panose="02020603050405020304" pitchFamily="18" charset="0"/>
                <a:cs typeface="Times New Roman" panose="02020603050405020304" pitchFamily="18" charset="0"/>
              </a:rPr>
              <a:t>içinde ilgilisine tebliğ edilir.</a:t>
            </a:r>
            <a:r>
              <a:rPr lang="tr-TR" sz="2400" dirty="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(Devlet Memurları Disiplin Yönetmeliği </a:t>
            </a:r>
            <a:r>
              <a:rPr lang="tr-TR" i="1" dirty="0" err="1">
                <a:latin typeface="Times New Roman" panose="02020603050405020304" pitchFamily="18" charset="0"/>
                <a:cs typeface="Times New Roman" panose="02020603050405020304" pitchFamily="18" charset="0"/>
              </a:rPr>
              <a:t>md.</a:t>
            </a:r>
            <a:r>
              <a:rPr lang="tr-TR" i="1" dirty="0">
                <a:latin typeface="Times New Roman" panose="02020603050405020304" pitchFamily="18" charset="0"/>
                <a:cs typeface="Times New Roman" panose="02020603050405020304" pitchFamily="18" charset="0"/>
              </a:rPr>
              <a:t> 33)</a:t>
            </a:r>
            <a:endParaRPr dirty="0">
              <a:latin typeface="Times New Roman"/>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47</a:t>
            </a:fld>
            <a:endParaRPr spc="-25" dirty="0"/>
          </a:p>
        </p:txBody>
      </p:sp>
      <p:pic>
        <p:nvPicPr>
          <p:cNvPr id="9" name="object 4"/>
          <p:cNvPicPr/>
          <p:nvPr/>
        </p:nvPicPr>
        <p:blipFill>
          <a:blip r:embed="rId2" cstate="print"/>
          <a:stretch>
            <a:fillRect/>
          </a:stretch>
        </p:blipFill>
        <p:spPr>
          <a:xfrm>
            <a:off x="540000" y="180000"/>
            <a:ext cx="1080000" cy="1080000"/>
          </a:xfrm>
          <a:prstGeom prst="rect">
            <a:avLst/>
          </a:prstGeom>
        </p:spPr>
      </p:pic>
      <p:sp>
        <p:nvSpPr>
          <p:cNvPr id="10" name="Metin kutusu 9"/>
          <p:cNvSpPr txBox="1"/>
          <p:nvPr/>
        </p:nvSpPr>
        <p:spPr>
          <a:xfrm>
            <a:off x="1828800" y="252843"/>
            <a:ext cx="5867400"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000" b="1" dirty="0">
                <a:solidFill>
                  <a:schemeClr val="tx2"/>
                </a:solidFill>
                <a:latin typeface="Times New Roman" panose="02020603050405020304" pitchFamily="18" charset="0"/>
                <a:cs typeface="Times New Roman" panose="02020603050405020304" pitchFamily="18" charset="0"/>
              </a:rPr>
              <a:t>KARAR VERME SÜRELERİ VE TEBLİĞ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2212A75-954F-4DC3-8E23-63F9A8393CB4}"/>
              </a:ext>
            </a:extLst>
          </p:cNvPr>
          <p:cNvSpPr>
            <a:spLocks noGrp="1"/>
          </p:cNvSpPr>
          <p:nvPr>
            <p:ph type="title"/>
          </p:nvPr>
        </p:nvSpPr>
        <p:spPr>
          <a:xfrm>
            <a:off x="2411348" y="352266"/>
            <a:ext cx="4737734" cy="49244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tr-TR" sz="3200" i="0" dirty="0">
                <a:solidFill>
                  <a:schemeClr val="tx2"/>
                </a:solidFill>
                <a:latin typeface="Times New Roman" panose="02020603050405020304" pitchFamily="18" charset="0"/>
                <a:cs typeface="Times New Roman" panose="02020603050405020304" pitchFamily="18" charset="0"/>
              </a:rPr>
              <a:t>ÇEŞİTLİ</a:t>
            </a:r>
            <a:r>
              <a:rPr lang="tr-TR" sz="3200" i="0" dirty="0">
                <a:solidFill>
                  <a:srgbClr val="FF0000"/>
                </a:solidFill>
                <a:latin typeface="Times New Roman" panose="02020603050405020304" pitchFamily="18" charset="0"/>
                <a:cs typeface="Times New Roman" panose="02020603050405020304" pitchFamily="18" charset="0"/>
              </a:rPr>
              <a:t> </a:t>
            </a:r>
            <a:r>
              <a:rPr lang="tr-TR" sz="3200" i="0" dirty="0">
                <a:solidFill>
                  <a:schemeClr val="tx2"/>
                </a:solidFill>
                <a:latin typeface="Times New Roman" panose="02020603050405020304" pitchFamily="18" charset="0"/>
                <a:cs typeface="Times New Roman" panose="02020603050405020304" pitchFamily="18" charset="0"/>
              </a:rPr>
              <a:t>HÜKÜMLER</a:t>
            </a:r>
            <a:r>
              <a:rPr lang="tr-TR" sz="3200" i="0" dirty="0">
                <a:solidFill>
                  <a:srgbClr val="FF0000"/>
                </a:solidFill>
                <a:latin typeface="Times New Roman" panose="02020603050405020304" pitchFamily="18" charset="0"/>
                <a:cs typeface="Times New Roman" panose="02020603050405020304" pitchFamily="18" charset="0"/>
              </a:rPr>
              <a:t> </a:t>
            </a:r>
          </a:p>
        </p:txBody>
      </p:sp>
      <p:sp>
        <p:nvSpPr>
          <p:cNvPr id="3" name="Slayt Numarası Yer Tutucusu 2">
            <a:extLst>
              <a:ext uri="{FF2B5EF4-FFF2-40B4-BE49-F238E27FC236}">
                <a16:creationId xmlns:a16="http://schemas.microsoft.com/office/drawing/2014/main" id="{8ED285DB-88DB-489C-9E60-2DD46D056C6B}"/>
              </a:ext>
            </a:extLst>
          </p:cNvPr>
          <p:cNvSpPr>
            <a:spLocks noGrp="1"/>
          </p:cNvSpPr>
          <p:nvPr>
            <p:ph type="sldNum" sz="quarter" idx="7"/>
          </p:nvPr>
        </p:nvSpPr>
        <p:spPr/>
        <p:txBody>
          <a:bodyPr/>
          <a:lstStyle/>
          <a:p>
            <a:pPr marL="107950">
              <a:lnSpc>
                <a:spcPct val="100000"/>
              </a:lnSpc>
            </a:pPr>
            <a:fld id="{81D60167-4931-47E6-BA6A-407CBD079E47}" type="slidenum">
              <a:rPr lang="tr-TR" spc="-50" smtClean="0"/>
              <a:t>48</a:t>
            </a:fld>
            <a:endParaRPr lang="tr-TR" spc="-50" dirty="0"/>
          </a:p>
        </p:txBody>
      </p:sp>
      <p:sp>
        <p:nvSpPr>
          <p:cNvPr id="6" name="Metin kutusu 5">
            <a:extLst>
              <a:ext uri="{FF2B5EF4-FFF2-40B4-BE49-F238E27FC236}">
                <a16:creationId xmlns:a16="http://schemas.microsoft.com/office/drawing/2014/main" id="{851A5FF0-2CF2-451F-962B-2E939E9517DE}"/>
              </a:ext>
            </a:extLst>
          </p:cNvPr>
          <p:cNvSpPr txBox="1"/>
          <p:nvPr/>
        </p:nvSpPr>
        <p:spPr>
          <a:xfrm>
            <a:off x="533400" y="1455591"/>
            <a:ext cx="8070600" cy="4924425"/>
          </a:xfrm>
          <a:prstGeom prst="rect">
            <a:avLst/>
          </a:prstGeom>
          <a:noFill/>
        </p:spPr>
        <p:txBody>
          <a:bodyPr wrap="square" rtlCol="0">
            <a:spAutoFit/>
          </a:bodyPr>
          <a:lstStyle/>
          <a:p>
            <a:pPr marL="342900" indent="-342900" algn="just">
              <a:buClr>
                <a:srgbClr val="0070C0"/>
              </a:buClr>
              <a:buFont typeface="Arial" panose="020B0604020202020204" pitchFamily="34" charset="0"/>
              <a:buChar char="•"/>
            </a:pPr>
            <a:r>
              <a:rPr lang="tr-TR" sz="1900" dirty="0">
                <a:solidFill>
                  <a:srgbClr val="FF0000"/>
                </a:solidFill>
                <a:latin typeface="Times New Roman" panose="02020603050405020304" pitchFamily="18" charset="0"/>
                <a:cs typeface="Times New Roman" panose="02020603050405020304" pitchFamily="18" charset="0"/>
              </a:rPr>
              <a:t>Kesinleşmiş disiplin cezaları</a:t>
            </a:r>
            <a:r>
              <a:rPr lang="tr-TR" sz="1900" dirty="0">
                <a:latin typeface="Times New Roman" panose="02020603050405020304" pitchFamily="18" charset="0"/>
                <a:cs typeface="Times New Roman" panose="02020603050405020304" pitchFamily="18" charset="0"/>
              </a:rPr>
              <a:t>, kanuni düzenleme ile </a:t>
            </a:r>
            <a:r>
              <a:rPr lang="tr-TR" sz="1900" u="sng" dirty="0">
                <a:latin typeface="Times New Roman" panose="02020603050405020304" pitchFamily="18" charset="0"/>
                <a:cs typeface="Times New Roman" panose="02020603050405020304" pitchFamily="18" charset="0"/>
              </a:rPr>
              <a:t>yargı kararlarının gerektirdiği durumlar hariç</a:t>
            </a:r>
            <a:r>
              <a:rPr lang="tr-TR" sz="1900" dirty="0">
                <a:latin typeface="Times New Roman" panose="02020603050405020304" pitchFamily="18" charset="0"/>
                <a:cs typeface="Times New Roman" panose="02020603050405020304" pitchFamily="18" charset="0"/>
              </a:rPr>
              <a:t> </a:t>
            </a:r>
            <a:r>
              <a:rPr lang="tr-TR" sz="1900" dirty="0">
                <a:solidFill>
                  <a:srgbClr val="FF0000"/>
                </a:solidFill>
                <a:latin typeface="Times New Roman" panose="02020603050405020304" pitchFamily="18" charset="0"/>
                <a:cs typeface="Times New Roman" panose="02020603050405020304" pitchFamily="18" charset="0"/>
              </a:rPr>
              <a:t>başka bir idari işlemle geri alınamaz, değiştirilemez veya ortadan kaldırılamaz.</a:t>
            </a:r>
          </a:p>
          <a:p>
            <a:pPr marL="342900" indent="-342900" algn="just">
              <a:buClr>
                <a:srgbClr val="0070C0"/>
              </a:buClr>
              <a:buFont typeface="Arial" panose="020B0604020202020204" pitchFamily="34" charset="0"/>
              <a:buChar char="•"/>
            </a:pPr>
            <a:endParaRPr lang="tr-TR" sz="2100" dirty="0">
              <a:latin typeface="Times New Roman" panose="02020603050405020304" pitchFamily="18" charset="0"/>
              <a:cs typeface="Times New Roman" panose="02020603050405020304" pitchFamily="18" charset="0"/>
            </a:endParaRPr>
          </a:p>
          <a:p>
            <a:pPr marL="342900" indent="-342900" algn="just">
              <a:buClr>
                <a:srgbClr val="0070C0"/>
              </a:buClr>
              <a:buFont typeface="Arial" panose="020B0604020202020204" pitchFamily="34" charset="0"/>
              <a:buChar char="•"/>
            </a:pPr>
            <a:r>
              <a:rPr lang="tr-TR" sz="1900" dirty="0">
                <a:solidFill>
                  <a:srgbClr val="FF0000"/>
                </a:solidFill>
                <a:latin typeface="Times New Roman" panose="02020603050405020304" pitchFamily="18" charset="0"/>
                <a:cs typeface="Times New Roman" panose="02020603050405020304" pitchFamily="18" charset="0"/>
              </a:rPr>
              <a:t>Başka kamu idaresine atanan memurlar hakkında </a:t>
            </a:r>
            <a:r>
              <a:rPr lang="tr-TR" sz="1900" dirty="0">
                <a:latin typeface="Times New Roman" panose="02020603050405020304" pitchFamily="18" charset="0"/>
                <a:cs typeface="Times New Roman" panose="02020603050405020304" pitchFamily="18" charset="0"/>
              </a:rPr>
              <a:t>daha önce görev yaptığı kamu idarelerinde yetkili disiplin amiri veya kurullarınca verilen disiplin cezaları ve soruşturma dosyaları, </a:t>
            </a:r>
            <a:r>
              <a:rPr lang="tr-TR" sz="1900" dirty="0">
                <a:solidFill>
                  <a:srgbClr val="FF0000"/>
                </a:solidFill>
                <a:latin typeface="Times New Roman" panose="02020603050405020304" pitchFamily="18" charset="0"/>
                <a:cs typeface="Times New Roman" panose="02020603050405020304" pitchFamily="18" charset="0"/>
              </a:rPr>
              <a:t>verilmiş cezaların uygulanabilmesi için ilgililerin görev yaptığı kamu idarelerine gönderilir.</a:t>
            </a:r>
          </a:p>
          <a:p>
            <a:pPr marL="342900" indent="-342900" algn="just">
              <a:buClr>
                <a:srgbClr val="0070C0"/>
              </a:buClr>
              <a:buFont typeface="Arial" panose="020B0604020202020204" pitchFamily="34" charset="0"/>
              <a:buChar char="•"/>
            </a:pPr>
            <a:endParaRPr lang="tr-TR" sz="2100" dirty="0">
              <a:latin typeface="Times New Roman" panose="02020603050405020304" pitchFamily="18" charset="0"/>
              <a:cs typeface="Times New Roman" panose="02020603050405020304" pitchFamily="18" charset="0"/>
            </a:endParaRPr>
          </a:p>
          <a:p>
            <a:pPr marL="342900" indent="-342900" algn="just">
              <a:buClr>
                <a:srgbClr val="0070C0"/>
              </a:buClr>
              <a:buFont typeface="Arial" panose="020B0604020202020204" pitchFamily="34" charset="0"/>
              <a:buChar char="•"/>
            </a:pPr>
            <a:r>
              <a:rPr lang="tr-TR" sz="1900" dirty="0">
                <a:latin typeface="Times New Roman" panose="02020603050405020304" pitchFamily="18" charset="0"/>
                <a:cs typeface="Times New Roman" panose="02020603050405020304" pitchFamily="18" charset="0"/>
              </a:rPr>
              <a:t>Hakkında açılan disiplin soruşturması devam ettiği sırada, </a:t>
            </a:r>
            <a:r>
              <a:rPr lang="tr-TR" sz="1900" dirty="0">
                <a:solidFill>
                  <a:srgbClr val="FF0000"/>
                </a:solidFill>
                <a:latin typeface="Times New Roman" panose="02020603050405020304" pitchFamily="18" charset="0"/>
                <a:cs typeface="Times New Roman" panose="02020603050405020304" pitchFamily="18" charset="0"/>
              </a:rPr>
              <a:t>ölüm hâli hariç olmak üzere, herhangi bir sebeple memuriyeti sona erenlerin soruşturmaları tamamlanır</a:t>
            </a:r>
            <a:r>
              <a:rPr lang="tr-TR" sz="1900" dirty="0">
                <a:latin typeface="Times New Roman" panose="02020603050405020304" pitchFamily="18" charset="0"/>
                <a:cs typeface="Times New Roman" panose="02020603050405020304" pitchFamily="18" charset="0"/>
              </a:rPr>
              <a:t>. Soruşturma sonucunda 657 sayılı Kanun ve bu Yönetmelikteki usul ve esaslar çerçevesinde kesinleşen disiplin cezaları ilgililere tebliğ edilir ve karar özlük dosyasına konulur. Bu durumda olanların tekrar memuriyete dönmeleri durumunda verilmiş olan ceza uygulanır</a:t>
            </a:r>
            <a:r>
              <a:rPr lang="tr-TR" sz="2000" dirty="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(Devlet Memurları Disiplin Yönetmeliği </a:t>
            </a:r>
            <a:r>
              <a:rPr lang="tr-TR" i="1" dirty="0" err="1">
                <a:latin typeface="Times New Roman" panose="02020603050405020304" pitchFamily="18" charset="0"/>
                <a:cs typeface="Times New Roman" panose="02020603050405020304" pitchFamily="18" charset="0"/>
              </a:rPr>
              <a:t>md.</a:t>
            </a:r>
            <a:r>
              <a:rPr lang="tr-TR" i="1" dirty="0">
                <a:latin typeface="Times New Roman" panose="02020603050405020304" pitchFamily="18" charset="0"/>
                <a:cs typeface="Times New Roman" panose="02020603050405020304" pitchFamily="18" charset="0"/>
              </a:rPr>
              <a:t> 34)</a:t>
            </a:r>
            <a:endParaRPr lang="tr-TR" sz="2200" dirty="0">
              <a:latin typeface="Times New Roman" panose="02020603050405020304" pitchFamily="18" charset="0"/>
              <a:cs typeface="Times New Roman" panose="02020603050405020304" pitchFamily="18" charset="0"/>
            </a:endParaRPr>
          </a:p>
        </p:txBody>
      </p:sp>
      <p:pic>
        <p:nvPicPr>
          <p:cNvPr id="7" name="object 4"/>
          <p:cNvPicPr/>
          <p:nvPr/>
        </p:nvPicPr>
        <p:blipFill>
          <a:blip r:embed="rId2" cstate="print"/>
          <a:stretch>
            <a:fillRect/>
          </a:stretch>
        </p:blipFill>
        <p:spPr>
          <a:xfrm>
            <a:off x="540000" y="180000"/>
            <a:ext cx="1080000" cy="1080000"/>
          </a:xfrm>
          <a:prstGeom prst="rect">
            <a:avLst/>
          </a:prstGeom>
        </p:spPr>
      </p:pic>
    </p:spTree>
    <p:extLst>
      <p:ext uri="{BB962C8B-B14F-4D97-AF65-F5344CB8AC3E}">
        <p14:creationId xmlns:p14="http://schemas.microsoft.com/office/powerpoint/2010/main" val="339430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8ED285DB-88DB-489C-9E60-2DD46D056C6B}"/>
              </a:ext>
            </a:extLst>
          </p:cNvPr>
          <p:cNvSpPr>
            <a:spLocks noGrp="1"/>
          </p:cNvSpPr>
          <p:nvPr>
            <p:ph type="sldNum" sz="quarter" idx="7"/>
          </p:nvPr>
        </p:nvSpPr>
        <p:spPr>
          <a:xfrm>
            <a:off x="8534401" y="6595507"/>
            <a:ext cx="439800" cy="145010"/>
          </a:xfrm>
        </p:spPr>
        <p:txBody>
          <a:bodyPr/>
          <a:lstStyle/>
          <a:p>
            <a:pPr marL="107950">
              <a:lnSpc>
                <a:spcPct val="100000"/>
              </a:lnSpc>
            </a:pPr>
            <a:fld id="{81D60167-4931-47E6-BA6A-407CBD079E47}" type="slidenum">
              <a:rPr lang="tr-TR" spc="-50" smtClean="0"/>
              <a:t>49</a:t>
            </a:fld>
            <a:endParaRPr lang="tr-TR" spc="-50" dirty="0"/>
          </a:p>
        </p:txBody>
      </p:sp>
      <p:sp>
        <p:nvSpPr>
          <p:cNvPr id="6" name="Metin kutusu 5">
            <a:extLst>
              <a:ext uri="{FF2B5EF4-FFF2-40B4-BE49-F238E27FC236}">
                <a16:creationId xmlns:a16="http://schemas.microsoft.com/office/drawing/2014/main" id="{851A5FF0-2CF2-451F-962B-2E939E9517DE}"/>
              </a:ext>
            </a:extLst>
          </p:cNvPr>
          <p:cNvSpPr txBox="1"/>
          <p:nvPr/>
        </p:nvSpPr>
        <p:spPr>
          <a:xfrm>
            <a:off x="540001" y="1620000"/>
            <a:ext cx="8070600" cy="4247317"/>
          </a:xfrm>
          <a:prstGeom prst="rect">
            <a:avLst/>
          </a:prstGeom>
          <a:noFill/>
        </p:spPr>
        <p:txBody>
          <a:bodyPr wrap="square" rtlCol="0">
            <a:spAutoFit/>
          </a:bodyPr>
          <a:lstStyle/>
          <a:p>
            <a:pPr marL="342900" indent="-342900" algn="just">
              <a:buClr>
                <a:srgbClr val="0070C0"/>
              </a:buClr>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Disiplin cezası verilen memur, </a:t>
            </a:r>
            <a:r>
              <a:rPr lang="tr-TR" sz="2200" dirty="0">
                <a:solidFill>
                  <a:srgbClr val="FF0000"/>
                </a:solidFill>
                <a:latin typeface="Times New Roman" panose="02020603050405020304" pitchFamily="18" charset="0"/>
                <a:cs typeface="Times New Roman" panose="02020603050405020304" pitchFamily="18" charset="0"/>
              </a:rPr>
              <a:t>tüm disiplin cezalarına karşı idari yargı yoluna başvurabilir</a:t>
            </a:r>
            <a:r>
              <a:rPr lang="tr-TR" sz="2200" dirty="0">
                <a:solidFill>
                  <a:srgbClr val="FF0000"/>
                </a:solidFill>
              </a:rPr>
              <a:t>.</a:t>
            </a:r>
            <a:r>
              <a:rPr lang="tr-TR" sz="2200" dirty="0"/>
              <a:t> </a:t>
            </a:r>
            <a:r>
              <a:rPr lang="tr-TR" sz="1800" i="1" dirty="0">
                <a:latin typeface="Times New Roman" panose="02020603050405020304" pitchFamily="18" charset="0"/>
                <a:cs typeface="Times New Roman" panose="02020603050405020304" pitchFamily="18" charset="0"/>
              </a:rPr>
              <a:t>(Devlet Memurları Disiplin Yönetmeliği </a:t>
            </a:r>
            <a:r>
              <a:rPr lang="tr-TR" sz="1800" i="1" dirty="0" err="1">
                <a:latin typeface="Times New Roman" panose="02020603050405020304" pitchFamily="18" charset="0"/>
                <a:cs typeface="Times New Roman" panose="02020603050405020304" pitchFamily="18" charset="0"/>
              </a:rPr>
              <a:t>md.</a:t>
            </a:r>
            <a:r>
              <a:rPr lang="tr-TR" sz="1800" i="1" dirty="0">
                <a:latin typeface="Times New Roman" panose="02020603050405020304" pitchFamily="18" charset="0"/>
                <a:cs typeface="Times New Roman" panose="02020603050405020304" pitchFamily="18" charset="0"/>
              </a:rPr>
              <a:t> 36)</a:t>
            </a:r>
          </a:p>
          <a:p>
            <a:pPr marL="342900" indent="-342900" algn="just">
              <a:buClr>
                <a:srgbClr val="0070C0"/>
              </a:buClr>
              <a:buFont typeface="Arial" panose="020B0604020202020204" pitchFamily="34" charset="0"/>
              <a:buChar char="•"/>
            </a:pPr>
            <a:endParaRPr lang="tr-TR" sz="2000" i="1" dirty="0">
              <a:latin typeface="Times New Roman" panose="02020603050405020304" pitchFamily="18" charset="0"/>
              <a:cs typeface="Times New Roman" panose="02020603050405020304" pitchFamily="18" charset="0"/>
            </a:endParaRPr>
          </a:p>
          <a:p>
            <a:pPr marL="342900" indent="-342900" algn="just">
              <a:buClr>
                <a:srgbClr val="0070C0"/>
              </a:buClr>
              <a:buFont typeface="Arial" panose="020B0604020202020204" pitchFamily="34" charset="0"/>
              <a:buChar char="•"/>
            </a:pPr>
            <a:r>
              <a:rPr lang="tr-TR" sz="2200" dirty="0">
                <a:solidFill>
                  <a:srgbClr val="FF0000"/>
                </a:solidFill>
                <a:latin typeface="Times New Roman" panose="02020603050405020304" pitchFamily="18" charset="0"/>
                <a:cs typeface="Times New Roman" panose="02020603050405020304" pitchFamily="18" charset="0"/>
              </a:rPr>
              <a:t>İşleme konulmayacak ihbar ve şikâyetler</a:t>
            </a:r>
          </a:p>
          <a:p>
            <a:pPr algn="just"/>
            <a:r>
              <a:rPr lang="tr-TR" sz="2000" dirty="0">
                <a:latin typeface="Times New Roman" panose="02020603050405020304" pitchFamily="18" charset="0"/>
                <a:cs typeface="Times New Roman" panose="02020603050405020304" pitchFamily="18" charset="0"/>
              </a:rPr>
              <a:t>a) </a:t>
            </a:r>
            <a:r>
              <a:rPr lang="tr-TR" sz="2000" i="1" dirty="0">
                <a:latin typeface="Times New Roman" panose="02020603050405020304" pitchFamily="18" charset="0"/>
                <a:cs typeface="Times New Roman" panose="02020603050405020304" pitchFamily="18" charset="0"/>
              </a:rPr>
              <a:t>Belirli bir konuyu içermeyen veya somut delile dayanmayan,</a:t>
            </a:r>
          </a:p>
          <a:p>
            <a:r>
              <a:rPr lang="tr-TR" sz="2000" i="1" dirty="0">
                <a:latin typeface="Times New Roman" panose="02020603050405020304" pitchFamily="18" charset="0"/>
                <a:cs typeface="Times New Roman" panose="02020603050405020304" pitchFamily="18" charset="0"/>
              </a:rPr>
              <a:t>b) Başvuru sahibinin adı, soyadı, imzası ve adresi bulunmayan,</a:t>
            </a:r>
          </a:p>
          <a:p>
            <a:r>
              <a:rPr lang="tr-TR" sz="2000" i="1" dirty="0">
                <a:latin typeface="Times New Roman" panose="02020603050405020304" pitchFamily="18" charset="0"/>
                <a:cs typeface="Times New Roman" panose="02020603050405020304" pitchFamily="18" charset="0"/>
              </a:rPr>
              <a:t>c) Daha önceden şikâyet konusu yapılıp sonuçlanan hususlarda yeni delil içermeyen,</a:t>
            </a:r>
          </a:p>
          <a:p>
            <a:r>
              <a:rPr lang="tr-TR" sz="2000" i="1" dirty="0">
                <a:latin typeface="Times New Roman" panose="02020603050405020304" pitchFamily="18" charset="0"/>
                <a:cs typeface="Times New Roman" panose="02020603050405020304" pitchFamily="18" charset="0"/>
              </a:rPr>
              <a:t>ç) Akıl hastalığı sebebiyle vesayet altına alınanlar veya henüz vesayet altına alınmamış olmakla birlikte bu hastalığa </a:t>
            </a:r>
            <a:r>
              <a:rPr lang="tr-TR" sz="2000" i="1" dirty="0" err="1">
                <a:latin typeface="Times New Roman" panose="02020603050405020304" pitchFamily="18" charset="0"/>
                <a:cs typeface="Times New Roman" panose="02020603050405020304" pitchFamily="18" charset="0"/>
              </a:rPr>
              <a:t>dûçar</a:t>
            </a:r>
            <a:r>
              <a:rPr lang="tr-TR" sz="2000" i="1" dirty="0">
                <a:latin typeface="Times New Roman" panose="02020603050405020304" pitchFamily="18" charset="0"/>
                <a:cs typeface="Times New Roman" panose="02020603050405020304" pitchFamily="18" charset="0"/>
              </a:rPr>
              <a:t> oldukları sağlık kurulu raporu ile belirlenenlerce verilmiş olan,</a:t>
            </a:r>
          </a:p>
          <a:p>
            <a:pPr algn="just"/>
            <a:r>
              <a:rPr lang="tr-TR" sz="2000" i="1" dirty="0">
                <a:latin typeface="Times New Roman" panose="02020603050405020304" pitchFamily="18" charset="0"/>
                <a:cs typeface="Times New Roman" panose="02020603050405020304" pitchFamily="18" charset="0"/>
              </a:rPr>
              <a:t>ihbar ve şikâyetler işleme konulmaz</a:t>
            </a:r>
            <a:r>
              <a:rPr lang="tr-TR" sz="2200" dirty="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a:t>
            </a:r>
            <a:r>
              <a:rPr lang="tr-TR" sz="1600" i="1" dirty="0">
                <a:latin typeface="Times New Roman" panose="02020603050405020304" pitchFamily="18" charset="0"/>
                <a:cs typeface="Times New Roman" panose="02020603050405020304" pitchFamily="18" charset="0"/>
              </a:rPr>
              <a:t>Devlet Memurları Disiplin Yönetmeliği </a:t>
            </a:r>
            <a:r>
              <a:rPr lang="tr-TR" sz="1600" i="1" dirty="0" err="1">
                <a:latin typeface="Times New Roman" panose="02020603050405020304" pitchFamily="18" charset="0"/>
                <a:cs typeface="Times New Roman" panose="02020603050405020304" pitchFamily="18" charset="0"/>
              </a:rPr>
              <a:t>md.</a:t>
            </a:r>
            <a:r>
              <a:rPr lang="tr-TR" sz="1600" i="1" dirty="0">
                <a:latin typeface="Times New Roman" panose="02020603050405020304" pitchFamily="18" charset="0"/>
                <a:cs typeface="Times New Roman" panose="02020603050405020304" pitchFamily="18" charset="0"/>
              </a:rPr>
              <a:t> 38)</a:t>
            </a:r>
            <a:endParaRPr lang="tr-TR" sz="2000" i="1" dirty="0">
              <a:latin typeface="Times New Roman" panose="02020603050405020304" pitchFamily="18" charset="0"/>
              <a:cs typeface="Times New Roman" panose="02020603050405020304" pitchFamily="18" charset="0"/>
            </a:endParaRPr>
          </a:p>
          <a:p>
            <a:pPr algn="just"/>
            <a:endParaRPr lang="tr-TR" sz="2200" dirty="0">
              <a:latin typeface="Times New Roman" panose="02020603050405020304" pitchFamily="18" charset="0"/>
              <a:cs typeface="Times New Roman" panose="02020603050405020304" pitchFamily="18" charset="0"/>
            </a:endParaRPr>
          </a:p>
        </p:txBody>
      </p:sp>
      <p:sp>
        <p:nvSpPr>
          <p:cNvPr id="7" name="Unvan 1">
            <a:extLst>
              <a:ext uri="{FF2B5EF4-FFF2-40B4-BE49-F238E27FC236}">
                <a16:creationId xmlns:a16="http://schemas.microsoft.com/office/drawing/2014/main" id="{62212A75-954F-4DC3-8E23-63F9A8393CB4}"/>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tr-TR" sz="3200" i="0" dirty="0">
                <a:solidFill>
                  <a:schemeClr val="tx2"/>
                </a:solidFill>
                <a:latin typeface="Times New Roman" panose="02020603050405020304" pitchFamily="18" charset="0"/>
                <a:cs typeface="Times New Roman" panose="02020603050405020304" pitchFamily="18" charset="0"/>
              </a:rPr>
              <a:t>ÇEŞİTLİ</a:t>
            </a:r>
            <a:r>
              <a:rPr lang="tr-TR" sz="3200" i="0" dirty="0">
                <a:solidFill>
                  <a:srgbClr val="FF0000"/>
                </a:solidFill>
                <a:latin typeface="Times New Roman" panose="02020603050405020304" pitchFamily="18" charset="0"/>
                <a:cs typeface="Times New Roman" panose="02020603050405020304" pitchFamily="18" charset="0"/>
              </a:rPr>
              <a:t> </a:t>
            </a:r>
            <a:r>
              <a:rPr lang="tr-TR" sz="3200" i="0" dirty="0">
                <a:solidFill>
                  <a:schemeClr val="tx2"/>
                </a:solidFill>
                <a:latin typeface="Times New Roman" panose="02020603050405020304" pitchFamily="18" charset="0"/>
                <a:cs typeface="Times New Roman" panose="02020603050405020304" pitchFamily="18" charset="0"/>
              </a:rPr>
              <a:t>HÜKÜMLER</a:t>
            </a:r>
            <a:r>
              <a:rPr lang="tr-TR" sz="3200" i="0" dirty="0">
                <a:solidFill>
                  <a:srgbClr val="FF0000"/>
                </a:solidFill>
                <a:latin typeface="Times New Roman" panose="02020603050405020304" pitchFamily="18" charset="0"/>
                <a:cs typeface="Times New Roman" panose="02020603050405020304" pitchFamily="18" charset="0"/>
              </a:rPr>
              <a:t> </a:t>
            </a:r>
          </a:p>
        </p:txBody>
      </p:sp>
      <p:pic>
        <p:nvPicPr>
          <p:cNvPr id="8" name="object 4"/>
          <p:cNvPicPr/>
          <p:nvPr/>
        </p:nvPicPr>
        <p:blipFill>
          <a:blip r:embed="rId2" cstate="print"/>
          <a:stretch>
            <a:fillRect/>
          </a:stretch>
        </p:blipFill>
        <p:spPr>
          <a:xfrm>
            <a:off x="540000" y="180000"/>
            <a:ext cx="1080000" cy="1080000"/>
          </a:xfrm>
          <a:prstGeom prst="rect">
            <a:avLst/>
          </a:prstGeom>
        </p:spPr>
      </p:pic>
    </p:spTree>
    <p:extLst>
      <p:ext uri="{BB962C8B-B14F-4D97-AF65-F5344CB8AC3E}">
        <p14:creationId xmlns:p14="http://schemas.microsoft.com/office/powerpoint/2010/main" val="3636351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177426"/>
          </a:xfrm>
          <a:prstGeom prst="rect">
            <a:avLst/>
          </a:prstGeom>
        </p:spPr>
        <p:txBody>
          <a:bodyPr vert="horz" wrap="square" lIns="0" tIns="12065" rIns="0" bIns="0" rtlCol="0">
            <a:spAutoFit/>
          </a:bodyPr>
          <a:lstStyle/>
          <a:p>
            <a:pPr marL="12700" marR="5080" algn="just">
              <a:lnSpc>
                <a:spcPct val="100000"/>
              </a:lnSpc>
              <a:spcBef>
                <a:spcPts val="95"/>
              </a:spcBef>
            </a:pPr>
            <a:r>
              <a:rPr lang="tr-TR" sz="2400" b="1" noProof="1">
                <a:solidFill>
                  <a:srgbClr val="FF0000"/>
                </a:solidFill>
                <a:latin typeface="Times New Roman"/>
                <a:cs typeface="Times New Roman"/>
              </a:rPr>
              <a:t>“Kademe</a:t>
            </a:r>
            <a:r>
              <a:rPr lang="tr-TR" sz="2400" b="1" spc="65" noProof="1">
                <a:solidFill>
                  <a:srgbClr val="FF0000"/>
                </a:solidFill>
                <a:latin typeface="Times New Roman"/>
                <a:cs typeface="Times New Roman"/>
              </a:rPr>
              <a:t>  </a:t>
            </a:r>
            <a:r>
              <a:rPr lang="tr-TR" sz="2400" b="1" noProof="1">
                <a:solidFill>
                  <a:srgbClr val="FF0000"/>
                </a:solidFill>
                <a:latin typeface="Times New Roman"/>
                <a:cs typeface="Times New Roman"/>
              </a:rPr>
              <a:t>İlerlemesinin</a:t>
            </a:r>
            <a:r>
              <a:rPr lang="tr-TR" sz="2400" b="1" spc="70" noProof="1">
                <a:solidFill>
                  <a:srgbClr val="FF0000"/>
                </a:solidFill>
                <a:latin typeface="Times New Roman"/>
                <a:cs typeface="Times New Roman"/>
              </a:rPr>
              <a:t>  </a:t>
            </a:r>
            <a:r>
              <a:rPr lang="tr-TR" sz="2400" b="1" noProof="1">
                <a:solidFill>
                  <a:srgbClr val="FF0000"/>
                </a:solidFill>
                <a:latin typeface="Times New Roman"/>
                <a:cs typeface="Times New Roman"/>
              </a:rPr>
              <a:t>Durdurulması”</a:t>
            </a:r>
            <a:r>
              <a:rPr lang="tr-TR" sz="2400" noProof="1">
                <a:solidFill>
                  <a:srgbClr val="FF0000"/>
                </a:solidFill>
                <a:latin typeface="Times New Roman"/>
                <a:cs typeface="Times New Roman"/>
              </a:rPr>
              <a:t>,</a:t>
            </a:r>
            <a:r>
              <a:rPr lang="tr-TR" sz="2400" spc="60" noProof="1">
                <a:solidFill>
                  <a:srgbClr val="FF0000"/>
                </a:solidFill>
                <a:latin typeface="Times New Roman"/>
                <a:cs typeface="Times New Roman"/>
              </a:rPr>
              <a:t>  </a:t>
            </a:r>
            <a:r>
              <a:rPr lang="tr-TR" sz="2400" noProof="1">
                <a:latin typeface="Times New Roman"/>
                <a:cs typeface="Times New Roman"/>
              </a:rPr>
              <a:t>fiilin</a:t>
            </a:r>
            <a:r>
              <a:rPr lang="tr-TR" sz="2400" spc="60" noProof="1">
                <a:latin typeface="Times New Roman"/>
                <a:cs typeface="Times New Roman"/>
              </a:rPr>
              <a:t>  </a:t>
            </a:r>
            <a:r>
              <a:rPr lang="tr-TR" sz="2400" spc="-10" noProof="1">
                <a:latin typeface="Times New Roman"/>
                <a:cs typeface="Times New Roman"/>
              </a:rPr>
              <a:t>ağırlık </a:t>
            </a:r>
            <a:r>
              <a:rPr lang="tr-TR" sz="2400" noProof="1">
                <a:latin typeface="Times New Roman"/>
                <a:cs typeface="Times New Roman"/>
              </a:rPr>
              <a:t>derecesine</a:t>
            </a:r>
            <a:r>
              <a:rPr lang="tr-TR" sz="2400" spc="440" noProof="1">
                <a:latin typeface="Times New Roman"/>
                <a:cs typeface="Times New Roman"/>
              </a:rPr>
              <a:t>   </a:t>
            </a:r>
            <a:r>
              <a:rPr lang="tr-TR" sz="2400" noProof="1">
                <a:latin typeface="Times New Roman"/>
                <a:cs typeface="Times New Roman"/>
              </a:rPr>
              <a:t>göre,</a:t>
            </a:r>
            <a:r>
              <a:rPr lang="tr-TR" sz="2400" spc="445" noProof="1">
                <a:latin typeface="Times New Roman"/>
                <a:cs typeface="Times New Roman"/>
              </a:rPr>
              <a:t>   </a:t>
            </a:r>
            <a:r>
              <a:rPr lang="tr-TR" sz="2400" noProof="1">
                <a:latin typeface="Times New Roman"/>
                <a:cs typeface="Times New Roman"/>
              </a:rPr>
              <a:t>memurun</a:t>
            </a:r>
            <a:r>
              <a:rPr lang="tr-TR" sz="2400" spc="450" noProof="1">
                <a:latin typeface="Times New Roman"/>
                <a:cs typeface="Times New Roman"/>
              </a:rPr>
              <a:t>   </a:t>
            </a:r>
            <a:r>
              <a:rPr lang="tr-TR" sz="2400" noProof="1">
                <a:latin typeface="Times New Roman"/>
                <a:cs typeface="Times New Roman"/>
              </a:rPr>
              <a:t>bulunduğu</a:t>
            </a:r>
            <a:r>
              <a:rPr lang="tr-TR" sz="2400" spc="450" noProof="1">
                <a:latin typeface="Times New Roman"/>
                <a:cs typeface="Times New Roman"/>
              </a:rPr>
              <a:t>   </a:t>
            </a:r>
            <a:r>
              <a:rPr lang="tr-TR" sz="2400" spc="-10" noProof="1">
                <a:latin typeface="Times New Roman"/>
                <a:cs typeface="Times New Roman"/>
              </a:rPr>
              <a:t>kademede </a:t>
            </a:r>
            <a:r>
              <a:rPr lang="tr-TR" sz="2400" noProof="1">
                <a:latin typeface="Times New Roman"/>
                <a:cs typeface="Times New Roman"/>
              </a:rPr>
              <a:t>ilerlemesinin</a:t>
            </a:r>
            <a:r>
              <a:rPr lang="tr-TR" sz="2400" spc="-10" noProof="1">
                <a:latin typeface="Times New Roman"/>
                <a:cs typeface="Times New Roman"/>
              </a:rPr>
              <a:t> </a:t>
            </a:r>
            <a:r>
              <a:rPr lang="tr-TR" sz="2400" spc="-20" noProof="1">
                <a:latin typeface="Times New Roman"/>
                <a:cs typeface="Times New Roman"/>
              </a:rPr>
              <a:t>1-</a:t>
            </a:r>
            <a:r>
              <a:rPr lang="tr-TR" sz="2400" noProof="1">
                <a:latin typeface="Times New Roman"/>
                <a:cs typeface="Times New Roman"/>
              </a:rPr>
              <a:t>3</a:t>
            </a:r>
            <a:r>
              <a:rPr lang="tr-TR" sz="2400" spc="-5" noProof="1">
                <a:latin typeface="Times New Roman"/>
                <a:cs typeface="Times New Roman"/>
              </a:rPr>
              <a:t> </a:t>
            </a:r>
            <a:r>
              <a:rPr lang="tr-TR" sz="2400" noProof="1">
                <a:latin typeface="Times New Roman"/>
                <a:cs typeface="Times New Roman"/>
              </a:rPr>
              <a:t>yıl</a:t>
            </a:r>
            <a:r>
              <a:rPr lang="tr-TR" sz="2400" spc="-15" noProof="1">
                <a:latin typeface="Times New Roman"/>
                <a:cs typeface="Times New Roman"/>
              </a:rPr>
              <a:t> </a:t>
            </a:r>
            <a:r>
              <a:rPr lang="tr-TR" sz="2400" spc="-10" noProof="1">
                <a:latin typeface="Times New Roman"/>
                <a:cs typeface="Times New Roman"/>
              </a:rPr>
              <a:t>durdurulması;</a:t>
            </a:r>
            <a:endParaRPr lang="tr-TR" sz="2400" noProof="1">
              <a:latin typeface="Times New Roman"/>
              <a:cs typeface="Times New Roman"/>
            </a:endParaRPr>
          </a:p>
          <a:p>
            <a:pPr marL="12700" marR="5715" algn="just">
              <a:lnSpc>
                <a:spcPct val="100000"/>
              </a:lnSpc>
              <a:spcBef>
                <a:spcPts val="400"/>
              </a:spcBef>
            </a:pPr>
            <a:r>
              <a:rPr lang="tr-TR" sz="2400" b="1" noProof="1">
                <a:solidFill>
                  <a:srgbClr val="FF0000"/>
                </a:solidFill>
                <a:latin typeface="Times New Roman"/>
                <a:cs typeface="Times New Roman"/>
              </a:rPr>
              <a:t>“Devlet</a:t>
            </a:r>
            <a:r>
              <a:rPr lang="tr-TR" sz="2400" b="1" spc="470" noProof="1">
                <a:solidFill>
                  <a:srgbClr val="FF0000"/>
                </a:solidFill>
                <a:latin typeface="Times New Roman"/>
                <a:cs typeface="Times New Roman"/>
              </a:rPr>
              <a:t> </a:t>
            </a:r>
            <a:r>
              <a:rPr lang="tr-TR" sz="2400" b="1" noProof="1">
                <a:solidFill>
                  <a:srgbClr val="FF0000"/>
                </a:solidFill>
                <a:latin typeface="Times New Roman"/>
                <a:cs typeface="Times New Roman"/>
              </a:rPr>
              <a:t>Memurluğundan</a:t>
            </a:r>
            <a:r>
              <a:rPr lang="tr-TR" sz="2400" b="1" spc="490" noProof="1">
                <a:solidFill>
                  <a:srgbClr val="FF0000"/>
                </a:solidFill>
                <a:latin typeface="Times New Roman"/>
                <a:cs typeface="Times New Roman"/>
              </a:rPr>
              <a:t> </a:t>
            </a:r>
            <a:r>
              <a:rPr lang="tr-TR" sz="2400" b="1" noProof="1">
                <a:solidFill>
                  <a:srgbClr val="FF0000"/>
                </a:solidFill>
                <a:latin typeface="Times New Roman"/>
                <a:cs typeface="Times New Roman"/>
              </a:rPr>
              <a:t>Çıkarma”</a:t>
            </a:r>
            <a:r>
              <a:rPr lang="tr-TR" sz="2400" b="1" spc="470" noProof="1">
                <a:solidFill>
                  <a:srgbClr val="FF0000"/>
                </a:solidFill>
                <a:latin typeface="Times New Roman"/>
                <a:cs typeface="Times New Roman"/>
              </a:rPr>
              <a:t> </a:t>
            </a:r>
            <a:r>
              <a:rPr lang="tr-TR" sz="2400" noProof="1">
                <a:latin typeface="Times New Roman"/>
                <a:cs typeface="Times New Roman"/>
              </a:rPr>
              <a:t>ise,</a:t>
            </a:r>
            <a:r>
              <a:rPr lang="tr-TR" sz="2400" spc="465" noProof="1">
                <a:latin typeface="Times New Roman"/>
                <a:cs typeface="Times New Roman"/>
              </a:rPr>
              <a:t> </a:t>
            </a:r>
            <a:r>
              <a:rPr lang="tr-TR" sz="2400" noProof="1">
                <a:latin typeface="Times New Roman"/>
                <a:cs typeface="Times New Roman"/>
              </a:rPr>
              <a:t>memurun</a:t>
            </a:r>
            <a:r>
              <a:rPr lang="tr-TR" sz="2400" spc="465" noProof="1">
                <a:latin typeface="Times New Roman"/>
                <a:cs typeface="Times New Roman"/>
              </a:rPr>
              <a:t> </a:t>
            </a:r>
            <a:r>
              <a:rPr lang="tr-TR" sz="2400" spc="-25" noProof="1">
                <a:latin typeface="Times New Roman"/>
                <a:cs typeface="Times New Roman"/>
              </a:rPr>
              <a:t>bir </a:t>
            </a:r>
            <a:r>
              <a:rPr lang="tr-TR" sz="2400" noProof="1">
                <a:latin typeface="Times New Roman"/>
                <a:cs typeface="Times New Roman"/>
              </a:rPr>
              <a:t>daha</a:t>
            </a:r>
            <a:r>
              <a:rPr lang="tr-TR" sz="2400" spc="65" noProof="1">
                <a:latin typeface="Times New Roman"/>
                <a:cs typeface="Times New Roman"/>
              </a:rPr>
              <a:t> </a:t>
            </a:r>
            <a:r>
              <a:rPr lang="tr-TR" sz="2400" noProof="1">
                <a:latin typeface="Times New Roman"/>
                <a:cs typeface="Times New Roman"/>
              </a:rPr>
              <a:t>devlet</a:t>
            </a:r>
            <a:r>
              <a:rPr lang="tr-TR" sz="2400" spc="70" noProof="1">
                <a:latin typeface="Times New Roman"/>
                <a:cs typeface="Times New Roman"/>
              </a:rPr>
              <a:t> </a:t>
            </a:r>
            <a:r>
              <a:rPr lang="tr-TR" sz="2400" noProof="1">
                <a:latin typeface="Times New Roman"/>
                <a:cs typeface="Times New Roman"/>
              </a:rPr>
              <a:t>memurluğuna</a:t>
            </a:r>
            <a:r>
              <a:rPr lang="tr-TR" sz="2400" spc="70" noProof="1">
                <a:latin typeface="Times New Roman"/>
                <a:cs typeface="Times New Roman"/>
              </a:rPr>
              <a:t> </a:t>
            </a:r>
            <a:r>
              <a:rPr lang="tr-TR" sz="2400" noProof="1">
                <a:latin typeface="Times New Roman"/>
                <a:cs typeface="Times New Roman"/>
              </a:rPr>
              <a:t>atanmamak</a:t>
            </a:r>
            <a:r>
              <a:rPr lang="tr-TR" sz="2400" spc="70" noProof="1">
                <a:latin typeface="Times New Roman"/>
                <a:cs typeface="Times New Roman"/>
              </a:rPr>
              <a:t> </a:t>
            </a:r>
            <a:r>
              <a:rPr lang="tr-TR" sz="2400" noProof="1">
                <a:latin typeface="Times New Roman"/>
                <a:cs typeface="Times New Roman"/>
              </a:rPr>
              <a:t>üzere</a:t>
            </a:r>
            <a:r>
              <a:rPr lang="tr-TR" sz="2400" spc="75" noProof="1">
                <a:latin typeface="Times New Roman"/>
                <a:cs typeface="Times New Roman"/>
              </a:rPr>
              <a:t> </a:t>
            </a:r>
            <a:r>
              <a:rPr lang="tr-TR" sz="2400" spc="-10" noProof="1">
                <a:latin typeface="Times New Roman"/>
                <a:cs typeface="Times New Roman"/>
              </a:rPr>
              <a:t>memurluktan çıkarılmasıdır.</a:t>
            </a:r>
            <a:endParaRPr lang="tr-TR" sz="2400" noProof="1">
              <a:latin typeface="Times New Roman"/>
              <a:cs typeface="Times New Roman"/>
            </a:endParaRPr>
          </a:p>
          <a:p>
            <a:pPr marL="12700" marR="5080" indent="914400" algn="just">
              <a:lnSpc>
                <a:spcPct val="100000"/>
              </a:lnSpc>
              <a:spcBef>
                <a:spcPts val="395"/>
              </a:spcBef>
            </a:pPr>
            <a:r>
              <a:rPr lang="tr-TR" sz="2400" noProof="1">
                <a:latin typeface="Times New Roman"/>
                <a:cs typeface="Times New Roman"/>
              </a:rPr>
              <a:t>Memurların,</a:t>
            </a:r>
            <a:r>
              <a:rPr lang="tr-TR" sz="2400" spc="565" noProof="1">
                <a:latin typeface="Times New Roman"/>
                <a:cs typeface="Times New Roman"/>
              </a:rPr>
              <a:t> </a:t>
            </a:r>
            <a:r>
              <a:rPr lang="tr-TR" sz="2400" noProof="1">
                <a:latin typeface="Times New Roman"/>
                <a:cs typeface="Times New Roman"/>
              </a:rPr>
              <a:t>hangi</a:t>
            </a:r>
            <a:r>
              <a:rPr lang="tr-TR" sz="2400" spc="560" noProof="1">
                <a:latin typeface="Times New Roman"/>
                <a:cs typeface="Times New Roman"/>
              </a:rPr>
              <a:t> </a:t>
            </a:r>
            <a:r>
              <a:rPr lang="tr-TR" sz="2400" noProof="1">
                <a:latin typeface="Times New Roman"/>
                <a:cs typeface="Times New Roman"/>
              </a:rPr>
              <a:t>eylemlerinin</a:t>
            </a:r>
            <a:r>
              <a:rPr lang="tr-TR" sz="2400" spc="550" noProof="1">
                <a:latin typeface="Times New Roman"/>
                <a:cs typeface="Times New Roman"/>
              </a:rPr>
              <a:t> </a:t>
            </a:r>
            <a:r>
              <a:rPr lang="tr-TR" sz="2400" noProof="1">
                <a:latin typeface="Times New Roman"/>
                <a:cs typeface="Times New Roman"/>
              </a:rPr>
              <a:t>disiplin</a:t>
            </a:r>
            <a:r>
              <a:rPr lang="tr-TR" sz="2400" spc="570" noProof="1">
                <a:latin typeface="Times New Roman"/>
                <a:cs typeface="Times New Roman"/>
              </a:rPr>
              <a:t> </a:t>
            </a:r>
            <a:r>
              <a:rPr lang="tr-TR" sz="2400" spc="-20" noProof="1">
                <a:latin typeface="Times New Roman"/>
                <a:cs typeface="Times New Roman"/>
              </a:rPr>
              <a:t>suçu </a:t>
            </a:r>
            <a:r>
              <a:rPr lang="tr-TR" sz="2400" noProof="1">
                <a:latin typeface="Times New Roman"/>
                <a:cs typeface="Times New Roman"/>
              </a:rPr>
              <a:t>olduğu</a:t>
            </a:r>
            <a:r>
              <a:rPr lang="tr-TR" sz="2400" spc="300" noProof="1">
                <a:latin typeface="Times New Roman"/>
                <a:cs typeface="Times New Roman"/>
              </a:rPr>
              <a:t> </a:t>
            </a:r>
            <a:r>
              <a:rPr lang="tr-TR" sz="2400" noProof="1">
                <a:latin typeface="Times New Roman"/>
                <a:cs typeface="Times New Roman"/>
              </a:rPr>
              <a:t>ve</a:t>
            </a:r>
            <a:r>
              <a:rPr lang="tr-TR" sz="2400" spc="290" noProof="1">
                <a:latin typeface="Times New Roman"/>
                <a:cs typeface="Times New Roman"/>
              </a:rPr>
              <a:t>  </a:t>
            </a:r>
            <a:r>
              <a:rPr lang="tr-TR" sz="2400" noProof="1">
                <a:latin typeface="Times New Roman"/>
                <a:cs typeface="Times New Roman"/>
              </a:rPr>
              <a:t>hangi</a:t>
            </a:r>
            <a:r>
              <a:rPr lang="tr-TR" sz="2400" spc="295" noProof="1">
                <a:latin typeface="Times New Roman"/>
                <a:cs typeface="Times New Roman"/>
              </a:rPr>
              <a:t> </a:t>
            </a:r>
            <a:r>
              <a:rPr lang="tr-TR" sz="2400" noProof="1">
                <a:latin typeface="Times New Roman"/>
                <a:cs typeface="Times New Roman"/>
              </a:rPr>
              <a:t>tür</a:t>
            </a:r>
            <a:r>
              <a:rPr lang="tr-TR" sz="2400" spc="295" noProof="1">
                <a:latin typeface="Times New Roman"/>
                <a:cs typeface="Times New Roman"/>
              </a:rPr>
              <a:t> </a:t>
            </a:r>
            <a:r>
              <a:rPr lang="tr-TR" sz="2400" noProof="1">
                <a:latin typeface="Times New Roman"/>
                <a:cs typeface="Times New Roman"/>
              </a:rPr>
              <a:t>yaptırımlarla</a:t>
            </a:r>
            <a:r>
              <a:rPr lang="tr-TR" sz="2400" spc="295" noProof="1">
                <a:latin typeface="Times New Roman"/>
                <a:cs typeface="Times New Roman"/>
              </a:rPr>
              <a:t> </a:t>
            </a:r>
            <a:r>
              <a:rPr lang="tr-TR" sz="2400" spc="-10" noProof="1">
                <a:latin typeface="Times New Roman"/>
                <a:cs typeface="Times New Roman"/>
              </a:rPr>
              <a:t>cezalandırılacağını </a:t>
            </a:r>
            <a:r>
              <a:rPr lang="tr-TR" sz="2400" noProof="1">
                <a:latin typeface="Times New Roman"/>
                <a:cs typeface="Times New Roman"/>
              </a:rPr>
              <a:t>önceden</a:t>
            </a:r>
            <a:r>
              <a:rPr lang="tr-TR" sz="2400" spc="345" noProof="1">
                <a:latin typeface="Times New Roman"/>
                <a:cs typeface="Times New Roman"/>
              </a:rPr>
              <a:t> </a:t>
            </a:r>
            <a:r>
              <a:rPr lang="tr-TR" sz="2400" noProof="1">
                <a:latin typeface="Times New Roman"/>
                <a:cs typeface="Times New Roman"/>
              </a:rPr>
              <a:t>bildikleri</a:t>
            </a:r>
            <a:r>
              <a:rPr lang="tr-TR" sz="2400" spc="355" noProof="1">
                <a:latin typeface="Times New Roman"/>
                <a:cs typeface="Times New Roman"/>
              </a:rPr>
              <a:t> </a:t>
            </a:r>
            <a:r>
              <a:rPr lang="tr-TR" sz="2400" noProof="1">
                <a:latin typeface="Times New Roman"/>
                <a:cs typeface="Times New Roman"/>
              </a:rPr>
              <a:t>bir</a:t>
            </a:r>
            <a:r>
              <a:rPr lang="tr-TR" sz="2400" spc="340" noProof="1">
                <a:latin typeface="Times New Roman"/>
                <a:cs typeface="Times New Roman"/>
              </a:rPr>
              <a:t> </a:t>
            </a:r>
            <a:r>
              <a:rPr lang="tr-TR" sz="2400" noProof="1">
                <a:latin typeface="Times New Roman"/>
                <a:cs typeface="Times New Roman"/>
              </a:rPr>
              <a:t>sistem</a:t>
            </a:r>
            <a:r>
              <a:rPr lang="tr-TR" sz="2400" spc="325" noProof="1">
                <a:latin typeface="Times New Roman"/>
                <a:cs typeface="Times New Roman"/>
              </a:rPr>
              <a:t> </a:t>
            </a:r>
            <a:r>
              <a:rPr lang="tr-TR" sz="2400" noProof="1">
                <a:latin typeface="Times New Roman"/>
                <a:cs typeface="Times New Roman"/>
              </a:rPr>
              <a:t>söz</a:t>
            </a:r>
            <a:r>
              <a:rPr lang="tr-TR" sz="2400" spc="340" noProof="1">
                <a:latin typeface="Times New Roman"/>
                <a:cs typeface="Times New Roman"/>
              </a:rPr>
              <a:t> </a:t>
            </a:r>
            <a:r>
              <a:rPr lang="tr-TR" sz="2400" noProof="1">
                <a:latin typeface="Times New Roman"/>
                <a:cs typeface="Times New Roman"/>
              </a:rPr>
              <a:t>konusudur.</a:t>
            </a:r>
            <a:r>
              <a:rPr lang="tr-TR" sz="2400" spc="340" noProof="1">
                <a:latin typeface="Times New Roman"/>
                <a:cs typeface="Times New Roman"/>
              </a:rPr>
              <a:t> </a:t>
            </a:r>
            <a:r>
              <a:rPr lang="tr-TR" sz="2400" spc="-10" noProof="1">
                <a:latin typeface="Times New Roman"/>
                <a:cs typeface="Times New Roman"/>
              </a:rPr>
              <a:t>Dolayısıyla </a:t>
            </a:r>
            <a:r>
              <a:rPr lang="tr-TR" sz="2400" noProof="1">
                <a:latin typeface="Times New Roman"/>
                <a:cs typeface="Times New Roman"/>
              </a:rPr>
              <a:t>bu</a:t>
            </a:r>
            <a:r>
              <a:rPr lang="tr-TR" sz="2400" spc="385" noProof="1">
                <a:latin typeface="Times New Roman"/>
                <a:cs typeface="Times New Roman"/>
              </a:rPr>
              <a:t> </a:t>
            </a:r>
            <a:r>
              <a:rPr lang="tr-TR" sz="2400" noProof="1">
                <a:latin typeface="Times New Roman"/>
                <a:cs typeface="Times New Roman"/>
              </a:rPr>
              <a:t>sistem</a:t>
            </a:r>
            <a:r>
              <a:rPr lang="tr-TR" sz="2400" spc="360" noProof="1">
                <a:latin typeface="Times New Roman"/>
                <a:cs typeface="Times New Roman"/>
              </a:rPr>
              <a:t> </a:t>
            </a:r>
            <a:r>
              <a:rPr lang="tr-TR" sz="2400" noProof="1">
                <a:latin typeface="Times New Roman"/>
                <a:cs typeface="Times New Roman"/>
              </a:rPr>
              <a:t>içerisinde</a:t>
            </a:r>
            <a:r>
              <a:rPr lang="tr-TR" sz="2400" spc="365" noProof="1">
                <a:latin typeface="Times New Roman"/>
                <a:cs typeface="Times New Roman"/>
              </a:rPr>
              <a:t> </a:t>
            </a:r>
            <a:r>
              <a:rPr lang="tr-TR" sz="2400" noProof="1">
                <a:latin typeface="Times New Roman"/>
                <a:cs typeface="Times New Roman"/>
              </a:rPr>
              <a:t>memurlar</a:t>
            </a:r>
            <a:r>
              <a:rPr lang="tr-TR" sz="2400" spc="400" noProof="1">
                <a:latin typeface="Times New Roman"/>
                <a:cs typeface="Times New Roman"/>
              </a:rPr>
              <a:t> </a:t>
            </a:r>
            <a:r>
              <a:rPr lang="tr-TR" sz="2400" noProof="1">
                <a:latin typeface="Times New Roman"/>
                <a:cs typeface="Times New Roman"/>
              </a:rPr>
              <a:t>aynı</a:t>
            </a:r>
            <a:r>
              <a:rPr lang="tr-TR" sz="2400" spc="385" noProof="1">
                <a:latin typeface="Times New Roman"/>
                <a:cs typeface="Times New Roman"/>
              </a:rPr>
              <a:t> </a:t>
            </a:r>
            <a:r>
              <a:rPr lang="tr-TR" sz="2400" noProof="1">
                <a:latin typeface="Times New Roman"/>
                <a:cs typeface="Times New Roman"/>
              </a:rPr>
              <a:t>zamanda</a:t>
            </a:r>
            <a:r>
              <a:rPr lang="tr-TR" sz="2400" spc="385" noProof="1">
                <a:latin typeface="Times New Roman"/>
                <a:cs typeface="Times New Roman"/>
              </a:rPr>
              <a:t> </a:t>
            </a:r>
            <a:r>
              <a:rPr lang="tr-TR" sz="2400" spc="-10" noProof="1">
                <a:latin typeface="Times New Roman"/>
                <a:cs typeface="Times New Roman"/>
              </a:rPr>
              <a:t>amirlerinin </a:t>
            </a:r>
            <a:r>
              <a:rPr lang="tr-TR" sz="2400" noProof="1">
                <a:latin typeface="Times New Roman"/>
                <a:cs typeface="Times New Roman"/>
              </a:rPr>
              <a:t>keyfi</a:t>
            </a:r>
            <a:r>
              <a:rPr lang="tr-TR" sz="2400" spc="-45" noProof="1">
                <a:latin typeface="Times New Roman"/>
                <a:cs typeface="Times New Roman"/>
              </a:rPr>
              <a:t> </a:t>
            </a:r>
            <a:r>
              <a:rPr lang="tr-TR" sz="2400" noProof="1">
                <a:latin typeface="Times New Roman"/>
                <a:cs typeface="Times New Roman"/>
              </a:rPr>
              <a:t>hareketlerine</a:t>
            </a:r>
            <a:r>
              <a:rPr lang="tr-TR" sz="2400" spc="-50" noProof="1">
                <a:latin typeface="Times New Roman"/>
                <a:cs typeface="Times New Roman"/>
              </a:rPr>
              <a:t> </a:t>
            </a:r>
            <a:r>
              <a:rPr lang="tr-TR" sz="2400" noProof="1">
                <a:latin typeface="Times New Roman"/>
                <a:cs typeface="Times New Roman"/>
              </a:rPr>
              <a:t>karşı</a:t>
            </a:r>
            <a:r>
              <a:rPr lang="tr-TR" sz="2400" spc="-35" noProof="1">
                <a:latin typeface="Times New Roman"/>
                <a:cs typeface="Times New Roman"/>
              </a:rPr>
              <a:t> </a:t>
            </a:r>
            <a:r>
              <a:rPr lang="tr-TR" sz="2400" noProof="1">
                <a:latin typeface="Times New Roman"/>
                <a:cs typeface="Times New Roman"/>
              </a:rPr>
              <a:t>da</a:t>
            </a:r>
            <a:r>
              <a:rPr lang="tr-TR" sz="2400" spc="-45" noProof="1">
                <a:latin typeface="Times New Roman"/>
                <a:cs typeface="Times New Roman"/>
              </a:rPr>
              <a:t> </a:t>
            </a:r>
            <a:r>
              <a:rPr lang="tr-TR" sz="2400" noProof="1">
                <a:latin typeface="Times New Roman"/>
                <a:cs typeface="Times New Roman"/>
              </a:rPr>
              <a:t>korunmuş</a:t>
            </a:r>
            <a:r>
              <a:rPr lang="tr-TR" sz="2400" spc="-40" noProof="1">
                <a:latin typeface="Times New Roman"/>
                <a:cs typeface="Times New Roman"/>
              </a:rPr>
              <a:t> </a:t>
            </a:r>
            <a:r>
              <a:rPr lang="tr-TR" sz="2400" spc="-10" noProof="1">
                <a:latin typeface="Times New Roman"/>
                <a:cs typeface="Times New Roman"/>
              </a:rPr>
              <a:t>olmaktadırlar.</a:t>
            </a:r>
            <a:endParaRPr lang="tr-TR" sz="2400" noProof="1">
              <a:latin typeface="Times New Roman"/>
              <a:cs typeface="Times New Roman"/>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0" dirty="0"/>
              <a:t>5</a:t>
            </a:fld>
            <a:endParaRPr spc="-50" dirty="0"/>
          </a:p>
        </p:txBody>
      </p:sp>
      <p:pic>
        <p:nvPicPr>
          <p:cNvPr id="5" name="object 4"/>
          <p:cNvPicPr/>
          <p:nvPr/>
        </p:nvPicPr>
        <p:blipFill>
          <a:blip r:embed="rId2" cstate="print"/>
          <a:stretch>
            <a:fillRect/>
          </a:stretch>
        </p:blipFill>
        <p:spPr>
          <a:xfrm>
            <a:off x="540000" y="180000"/>
            <a:ext cx="1080000" cy="1080000"/>
          </a:xfrm>
          <a:prstGeom prst="rect">
            <a:avLst/>
          </a:prstGeom>
        </p:spPr>
      </p:pic>
      <p:sp>
        <p:nvSpPr>
          <p:cNvPr id="7" name="Metin kutusu 6"/>
          <p:cNvSpPr txBox="1"/>
          <p:nvPr/>
        </p:nvSpPr>
        <p:spPr>
          <a:xfrm>
            <a:off x="1828800" y="208937"/>
            <a:ext cx="54864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600" b="1" dirty="0">
                <a:solidFill>
                  <a:schemeClr val="tx2"/>
                </a:solidFill>
                <a:latin typeface="Times New Roman" panose="02020603050405020304" pitchFamily="18" charset="0"/>
                <a:cs typeface="Times New Roman" panose="02020603050405020304" pitchFamily="18" charset="0"/>
              </a:rPr>
              <a:t>DİSİPLİN CEZALARI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4497129"/>
          </a:xfrm>
          <a:prstGeom prst="rect">
            <a:avLst/>
          </a:prstGeom>
        </p:spPr>
        <p:txBody>
          <a:bodyPr vert="horz" wrap="square" lIns="0" tIns="12700" rIns="0" bIns="0" rtlCol="0">
            <a:spAutoFit/>
          </a:bodyPr>
          <a:lstStyle/>
          <a:p>
            <a:pPr marL="268605" marR="6350" indent="-256540" algn="just">
              <a:lnSpc>
                <a:spcPct val="105100"/>
              </a:lnSpc>
              <a:spcBef>
                <a:spcPts val="100"/>
              </a:spcBef>
              <a:tabLst>
                <a:tab pos="268605" algn="l"/>
              </a:tabLst>
            </a:pPr>
            <a:r>
              <a:rPr sz="1900" dirty="0">
                <a:solidFill>
                  <a:srgbClr val="2CA1BE"/>
                </a:solidFill>
                <a:latin typeface="Segoe UI Symbol"/>
                <a:cs typeface="Segoe UI Symbol"/>
              </a:rPr>
              <a:t>🞂​</a:t>
            </a:r>
            <a:r>
              <a:rPr sz="1900" spc="475" dirty="0">
                <a:solidFill>
                  <a:srgbClr val="2CA1BE"/>
                </a:solidFill>
                <a:latin typeface="Segoe UI Symbol"/>
                <a:cs typeface="Segoe UI Symbol"/>
              </a:rPr>
              <a:t> </a:t>
            </a:r>
            <a:r>
              <a:rPr sz="2400" dirty="0">
                <a:latin typeface="Times New Roman"/>
                <a:cs typeface="Times New Roman"/>
              </a:rPr>
              <a:t>657</a:t>
            </a:r>
            <a:r>
              <a:rPr sz="2400" spc="680" dirty="0">
                <a:latin typeface="Times New Roman"/>
                <a:cs typeface="Times New Roman"/>
              </a:rPr>
              <a:t>  </a:t>
            </a:r>
            <a:r>
              <a:rPr sz="2400" dirty="0">
                <a:latin typeface="Times New Roman"/>
                <a:cs typeface="Times New Roman"/>
              </a:rPr>
              <a:t>sayılı</a:t>
            </a:r>
            <a:r>
              <a:rPr sz="2400" spc="680" dirty="0">
                <a:latin typeface="Times New Roman"/>
                <a:cs typeface="Times New Roman"/>
              </a:rPr>
              <a:t>  </a:t>
            </a:r>
            <a:r>
              <a:rPr sz="2400" dirty="0">
                <a:latin typeface="Times New Roman"/>
                <a:cs typeface="Times New Roman"/>
              </a:rPr>
              <a:t>Kanunun</a:t>
            </a:r>
            <a:r>
              <a:rPr sz="2400" spc="685" dirty="0">
                <a:latin typeface="Times New Roman"/>
                <a:cs typeface="Times New Roman"/>
              </a:rPr>
              <a:t>  </a:t>
            </a:r>
            <a:r>
              <a:rPr sz="2400" spc="-20" dirty="0">
                <a:latin typeface="Times New Roman"/>
                <a:cs typeface="Times New Roman"/>
              </a:rPr>
              <a:t>137-</a:t>
            </a:r>
            <a:r>
              <a:rPr sz="2400" dirty="0">
                <a:latin typeface="Times New Roman"/>
                <a:cs typeface="Times New Roman"/>
              </a:rPr>
              <a:t>145</a:t>
            </a:r>
            <a:r>
              <a:rPr sz="2400" spc="680" dirty="0">
                <a:latin typeface="Times New Roman"/>
                <a:cs typeface="Times New Roman"/>
              </a:rPr>
              <a:t>  </a:t>
            </a:r>
            <a:r>
              <a:rPr sz="2400" dirty="0">
                <a:latin typeface="Times New Roman"/>
                <a:cs typeface="Times New Roman"/>
              </a:rPr>
              <a:t>maddeleri</a:t>
            </a:r>
            <a:r>
              <a:rPr sz="2400" spc="680" dirty="0">
                <a:latin typeface="Times New Roman"/>
                <a:cs typeface="Times New Roman"/>
              </a:rPr>
              <a:t>  </a:t>
            </a:r>
            <a:r>
              <a:rPr sz="2400" spc="-10" dirty="0">
                <a:latin typeface="Times New Roman"/>
                <a:cs typeface="Times New Roman"/>
              </a:rPr>
              <a:t>arasında, </a:t>
            </a:r>
            <a:r>
              <a:rPr sz="2400" dirty="0">
                <a:latin typeface="Times New Roman"/>
                <a:cs typeface="Times New Roman"/>
              </a:rPr>
              <a:t>görevden</a:t>
            </a:r>
            <a:r>
              <a:rPr sz="2400" spc="-60" dirty="0">
                <a:latin typeface="Times New Roman"/>
                <a:cs typeface="Times New Roman"/>
              </a:rPr>
              <a:t> </a:t>
            </a:r>
            <a:r>
              <a:rPr sz="2400" dirty="0">
                <a:latin typeface="Times New Roman"/>
                <a:cs typeface="Times New Roman"/>
              </a:rPr>
              <a:t>uzaklaştırma</a:t>
            </a:r>
            <a:r>
              <a:rPr sz="2400" spc="-50" dirty="0">
                <a:latin typeface="Times New Roman"/>
                <a:cs typeface="Times New Roman"/>
              </a:rPr>
              <a:t> </a:t>
            </a:r>
            <a:r>
              <a:rPr sz="2400" spc="-10" dirty="0">
                <a:latin typeface="Times New Roman"/>
                <a:cs typeface="Times New Roman"/>
              </a:rPr>
              <a:t>düzenlenmiştir.</a:t>
            </a:r>
            <a:endParaRPr sz="2400" dirty="0">
              <a:latin typeface="Times New Roman"/>
              <a:cs typeface="Times New Roman"/>
            </a:endParaRPr>
          </a:p>
          <a:p>
            <a:pPr marL="268605" marR="5080" indent="-256540" algn="just">
              <a:lnSpc>
                <a:spcPct val="105000"/>
              </a:lnSpc>
              <a:spcBef>
                <a:spcPts val="395"/>
              </a:spcBef>
              <a:tabLst>
                <a:tab pos="268605" algn="l"/>
              </a:tabLst>
            </a:pPr>
            <a:r>
              <a:rPr sz="1900" dirty="0">
                <a:solidFill>
                  <a:srgbClr val="2CA1BE"/>
                </a:solidFill>
                <a:latin typeface="Segoe UI Symbol"/>
                <a:cs typeface="Segoe UI Symbol"/>
              </a:rPr>
              <a:t>🞂​</a:t>
            </a:r>
            <a:r>
              <a:rPr sz="1900" spc="445" dirty="0">
                <a:solidFill>
                  <a:srgbClr val="2CA1BE"/>
                </a:solidFill>
                <a:latin typeface="Segoe UI Symbol"/>
                <a:cs typeface="Segoe UI Symbol"/>
              </a:rPr>
              <a:t> </a:t>
            </a:r>
            <a:r>
              <a:rPr sz="2400" b="1" i="1" dirty="0">
                <a:latin typeface="Times New Roman"/>
                <a:cs typeface="Times New Roman"/>
              </a:rPr>
              <a:t>“</a:t>
            </a:r>
            <a:r>
              <a:rPr sz="2400" b="1" i="1" dirty="0" err="1">
                <a:latin typeface="Times New Roman"/>
                <a:cs typeface="Times New Roman"/>
              </a:rPr>
              <a:t>Görevden</a:t>
            </a:r>
            <a:r>
              <a:rPr lang="tr-TR" sz="2400" b="1" i="1" spc="120" dirty="0">
                <a:latin typeface="Times New Roman"/>
                <a:cs typeface="Times New Roman"/>
              </a:rPr>
              <a:t> </a:t>
            </a:r>
            <a:r>
              <a:rPr sz="2400" b="1" i="1" dirty="0" err="1">
                <a:latin typeface="Times New Roman"/>
                <a:cs typeface="Times New Roman"/>
              </a:rPr>
              <a:t>uzaklaştırma</a:t>
            </a:r>
            <a:r>
              <a:rPr sz="2400" b="1" i="1" dirty="0">
                <a:latin typeface="Times New Roman"/>
                <a:cs typeface="Times New Roman"/>
              </a:rPr>
              <a:t>”,</a:t>
            </a:r>
            <a:r>
              <a:rPr lang="tr-TR" sz="2400" b="1" i="1" spc="110" dirty="0">
                <a:latin typeface="Times New Roman"/>
                <a:cs typeface="Times New Roman"/>
              </a:rPr>
              <a:t> </a:t>
            </a:r>
            <a:r>
              <a:rPr sz="2400" dirty="0" err="1">
                <a:latin typeface="Times New Roman"/>
                <a:cs typeface="Times New Roman"/>
              </a:rPr>
              <a:t>Devlet</a:t>
            </a:r>
            <a:r>
              <a:rPr lang="tr-TR" sz="2400" spc="125" dirty="0">
                <a:latin typeface="Times New Roman"/>
                <a:cs typeface="Times New Roman"/>
              </a:rPr>
              <a:t> </a:t>
            </a:r>
            <a:r>
              <a:rPr sz="2400" dirty="0" err="1">
                <a:latin typeface="Times New Roman"/>
                <a:cs typeface="Times New Roman"/>
              </a:rPr>
              <a:t>kamu</a:t>
            </a:r>
            <a:r>
              <a:rPr lang="tr-TR" sz="2400" spc="114" dirty="0">
                <a:latin typeface="Times New Roman"/>
                <a:cs typeface="Times New Roman"/>
              </a:rPr>
              <a:t> </a:t>
            </a:r>
            <a:r>
              <a:rPr sz="2400" spc="-10" dirty="0" err="1">
                <a:latin typeface="Times New Roman"/>
                <a:cs typeface="Times New Roman"/>
              </a:rPr>
              <a:t>hizmetlerinin</a:t>
            </a:r>
            <a:r>
              <a:rPr sz="2400" spc="-10" dirty="0">
                <a:latin typeface="Times New Roman"/>
                <a:cs typeface="Times New Roman"/>
              </a:rPr>
              <a:t> </a:t>
            </a:r>
            <a:r>
              <a:rPr sz="2400" dirty="0">
                <a:latin typeface="Times New Roman"/>
                <a:cs typeface="Times New Roman"/>
              </a:rPr>
              <a:t>gerektirdiği</a:t>
            </a:r>
            <a:r>
              <a:rPr sz="2400" spc="345" dirty="0">
                <a:latin typeface="Times New Roman"/>
                <a:cs typeface="Times New Roman"/>
              </a:rPr>
              <a:t> </a:t>
            </a:r>
            <a:r>
              <a:rPr sz="2400" dirty="0">
                <a:latin typeface="Times New Roman"/>
                <a:cs typeface="Times New Roman"/>
              </a:rPr>
              <a:t>hallerde,</a:t>
            </a:r>
            <a:r>
              <a:rPr sz="2400" spc="325" dirty="0">
                <a:latin typeface="Times New Roman"/>
                <a:cs typeface="Times New Roman"/>
              </a:rPr>
              <a:t> </a:t>
            </a:r>
            <a:r>
              <a:rPr sz="2400" dirty="0">
                <a:latin typeface="Times New Roman"/>
                <a:cs typeface="Times New Roman"/>
              </a:rPr>
              <a:t>görevi</a:t>
            </a:r>
            <a:r>
              <a:rPr sz="2400" spc="355" dirty="0">
                <a:latin typeface="Times New Roman"/>
                <a:cs typeface="Times New Roman"/>
              </a:rPr>
              <a:t> </a:t>
            </a:r>
            <a:r>
              <a:rPr sz="2400" dirty="0">
                <a:latin typeface="Times New Roman"/>
                <a:cs typeface="Times New Roman"/>
              </a:rPr>
              <a:t>başında</a:t>
            </a:r>
            <a:r>
              <a:rPr sz="2400" spc="345" dirty="0">
                <a:latin typeface="Times New Roman"/>
                <a:cs typeface="Times New Roman"/>
              </a:rPr>
              <a:t> </a:t>
            </a:r>
            <a:r>
              <a:rPr sz="2400" dirty="0">
                <a:latin typeface="Times New Roman"/>
                <a:cs typeface="Times New Roman"/>
              </a:rPr>
              <a:t>kalmasında</a:t>
            </a:r>
            <a:r>
              <a:rPr sz="2400" spc="345" dirty="0">
                <a:latin typeface="Times New Roman"/>
                <a:cs typeface="Times New Roman"/>
              </a:rPr>
              <a:t> </a:t>
            </a:r>
            <a:r>
              <a:rPr sz="2400" spc="-10" dirty="0">
                <a:latin typeface="Times New Roman"/>
                <a:cs typeface="Times New Roman"/>
              </a:rPr>
              <a:t>sakınca </a:t>
            </a:r>
            <a:r>
              <a:rPr sz="2400" dirty="0">
                <a:latin typeface="Times New Roman"/>
                <a:cs typeface="Times New Roman"/>
              </a:rPr>
              <a:t>görülecek</a:t>
            </a:r>
            <a:r>
              <a:rPr sz="2400" spc="380" dirty="0">
                <a:latin typeface="Times New Roman"/>
                <a:cs typeface="Times New Roman"/>
              </a:rPr>
              <a:t> </a:t>
            </a:r>
            <a:r>
              <a:rPr sz="2400" dirty="0">
                <a:latin typeface="Times New Roman"/>
                <a:cs typeface="Times New Roman"/>
              </a:rPr>
              <a:t>Devlet</a:t>
            </a:r>
            <a:r>
              <a:rPr sz="2400" spc="380" dirty="0">
                <a:latin typeface="Times New Roman"/>
                <a:cs typeface="Times New Roman"/>
              </a:rPr>
              <a:t> </a:t>
            </a:r>
            <a:r>
              <a:rPr sz="2400" dirty="0">
                <a:latin typeface="Times New Roman"/>
                <a:cs typeface="Times New Roman"/>
              </a:rPr>
              <a:t>memurları</a:t>
            </a:r>
            <a:r>
              <a:rPr sz="2400" spc="395" dirty="0">
                <a:latin typeface="Times New Roman"/>
                <a:cs typeface="Times New Roman"/>
              </a:rPr>
              <a:t> </a:t>
            </a:r>
            <a:r>
              <a:rPr sz="2400" dirty="0">
                <a:latin typeface="Times New Roman"/>
                <a:cs typeface="Times New Roman"/>
              </a:rPr>
              <a:t>hakkında</a:t>
            </a:r>
            <a:r>
              <a:rPr sz="2400" spc="385" dirty="0">
                <a:latin typeface="Times New Roman"/>
                <a:cs typeface="Times New Roman"/>
              </a:rPr>
              <a:t> </a:t>
            </a:r>
            <a:r>
              <a:rPr sz="2400" dirty="0">
                <a:latin typeface="Times New Roman"/>
                <a:cs typeface="Times New Roman"/>
              </a:rPr>
              <a:t>alınan</a:t>
            </a:r>
            <a:r>
              <a:rPr sz="2400" spc="385" dirty="0">
                <a:latin typeface="Times New Roman"/>
                <a:cs typeface="Times New Roman"/>
              </a:rPr>
              <a:t> </a:t>
            </a:r>
            <a:r>
              <a:rPr sz="2400" dirty="0">
                <a:latin typeface="Times New Roman"/>
                <a:cs typeface="Times New Roman"/>
              </a:rPr>
              <a:t>ihtiyati</a:t>
            </a:r>
            <a:r>
              <a:rPr sz="2400" spc="395" dirty="0">
                <a:latin typeface="Times New Roman"/>
                <a:cs typeface="Times New Roman"/>
              </a:rPr>
              <a:t> </a:t>
            </a:r>
            <a:r>
              <a:rPr sz="2400" spc="-25" dirty="0">
                <a:latin typeface="Times New Roman"/>
                <a:cs typeface="Times New Roman"/>
              </a:rPr>
              <a:t>bir </a:t>
            </a:r>
            <a:r>
              <a:rPr sz="2400" spc="-10" dirty="0">
                <a:latin typeface="Times New Roman"/>
                <a:cs typeface="Times New Roman"/>
              </a:rPr>
              <a:t>tedbirdir.</a:t>
            </a:r>
            <a:endParaRPr sz="2400" dirty="0">
              <a:latin typeface="Times New Roman"/>
              <a:cs typeface="Times New Roman"/>
            </a:endParaRPr>
          </a:p>
          <a:p>
            <a:pPr marL="268605" marR="9525" indent="-256540" algn="just">
              <a:lnSpc>
                <a:spcPct val="105000"/>
              </a:lnSpc>
              <a:spcBef>
                <a:spcPts val="400"/>
              </a:spcBef>
              <a:tabLst>
                <a:tab pos="268605" algn="l"/>
              </a:tabLst>
            </a:pPr>
            <a:r>
              <a:rPr sz="1900" dirty="0">
                <a:solidFill>
                  <a:srgbClr val="2CA1BE"/>
                </a:solidFill>
                <a:latin typeface="Segoe UI Symbol"/>
                <a:cs typeface="Segoe UI Symbol"/>
              </a:rPr>
              <a:t>🞂​</a:t>
            </a:r>
            <a:r>
              <a:rPr sz="1900" spc="455" dirty="0">
                <a:solidFill>
                  <a:srgbClr val="2CA1BE"/>
                </a:solidFill>
                <a:latin typeface="Segoe UI Symbol"/>
                <a:cs typeface="Segoe UI Symbol"/>
              </a:rPr>
              <a:t> </a:t>
            </a:r>
            <a:r>
              <a:rPr sz="2400" dirty="0">
                <a:latin typeface="Times New Roman"/>
                <a:cs typeface="Times New Roman"/>
              </a:rPr>
              <a:t>Görevden</a:t>
            </a:r>
            <a:r>
              <a:rPr sz="2400" spc="185" dirty="0">
                <a:latin typeface="Times New Roman"/>
                <a:cs typeface="Times New Roman"/>
              </a:rPr>
              <a:t>  </a:t>
            </a:r>
            <a:r>
              <a:rPr sz="2400" dirty="0">
                <a:latin typeface="Times New Roman"/>
                <a:cs typeface="Times New Roman"/>
              </a:rPr>
              <a:t>uzaklaştırma</a:t>
            </a:r>
            <a:r>
              <a:rPr sz="2400" spc="180" dirty="0">
                <a:latin typeface="Times New Roman"/>
                <a:cs typeface="Times New Roman"/>
              </a:rPr>
              <a:t>  </a:t>
            </a:r>
            <a:r>
              <a:rPr sz="2400" dirty="0">
                <a:latin typeface="Times New Roman"/>
                <a:cs typeface="Times New Roman"/>
              </a:rPr>
              <a:t>tedbiri,</a:t>
            </a:r>
            <a:r>
              <a:rPr sz="2400" spc="185" dirty="0">
                <a:latin typeface="Times New Roman"/>
                <a:cs typeface="Times New Roman"/>
              </a:rPr>
              <a:t>  </a:t>
            </a:r>
            <a:r>
              <a:rPr sz="2400" dirty="0">
                <a:latin typeface="Times New Roman"/>
                <a:cs typeface="Times New Roman"/>
              </a:rPr>
              <a:t>disiplin</a:t>
            </a:r>
            <a:r>
              <a:rPr sz="2400" spc="185" dirty="0">
                <a:latin typeface="Times New Roman"/>
                <a:cs typeface="Times New Roman"/>
              </a:rPr>
              <a:t>  </a:t>
            </a:r>
            <a:r>
              <a:rPr sz="2400" spc="-10" dirty="0">
                <a:latin typeface="Times New Roman"/>
                <a:cs typeface="Times New Roman"/>
              </a:rPr>
              <a:t>soruşturmanın </a:t>
            </a:r>
            <a:r>
              <a:rPr sz="2400" dirty="0">
                <a:latin typeface="Times New Roman"/>
                <a:cs typeface="Times New Roman"/>
              </a:rPr>
              <a:t>herhangi</a:t>
            </a:r>
            <a:r>
              <a:rPr sz="2400" spc="-35" dirty="0">
                <a:latin typeface="Times New Roman"/>
                <a:cs typeface="Times New Roman"/>
              </a:rPr>
              <a:t> </a:t>
            </a:r>
            <a:r>
              <a:rPr sz="2400" dirty="0">
                <a:latin typeface="Times New Roman"/>
                <a:cs typeface="Times New Roman"/>
              </a:rPr>
              <a:t>bir</a:t>
            </a:r>
            <a:r>
              <a:rPr sz="2400" spc="-20" dirty="0">
                <a:latin typeface="Times New Roman"/>
                <a:cs typeface="Times New Roman"/>
              </a:rPr>
              <a:t> </a:t>
            </a:r>
            <a:r>
              <a:rPr sz="2400" dirty="0">
                <a:latin typeface="Times New Roman"/>
                <a:cs typeface="Times New Roman"/>
              </a:rPr>
              <a:t>safhasında</a:t>
            </a:r>
            <a:r>
              <a:rPr sz="2400" spc="-60" dirty="0">
                <a:latin typeface="Times New Roman"/>
                <a:cs typeface="Times New Roman"/>
              </a:rPr>
              <a:t> </a:t>
            </a:r>
            <a:r>
              <a:rPr sz="2400" spc="-10" dirty="0">
                <a:latin typeface="Times New Roman"/>
                <a:cs typeface="Times New Roman"/>
              </a:rPr>
              <a:t>alınabilmektedir</a:t>
            </a:r>
            <a:r>
              <a:rPr sz="2800" spc="-10" dirty="0">
                <a:latin typeface="Times New Roman"/>
                <a:cs typeface="Times New Roman"/>
              </a:rPr>
              <a:t>.</a:t>
            </a:r>
            <a:endParaRPr sz="2800" dirty="0">
              <a:latin typeface="Times New Roman"/>
              <a:cs typeface="Times New Roman"/>
            </a:endParaRPr>
          </a:p>
          <a:p>
            <a:pPr marL="268605" marR="5715" indent="-256540" algn="just">
              <a:lnSpc>
                <a:spcPct val="105000"/>
              </a:lnSpc>
              <a:spcBef>
                <a:spcPts val="405"/>
              </a:spcBef>
              <a:tabLst>
                <a:tab pos="268605" algn="l"/>
              </a:tabLst>
            </a:pPr>
            <a:r>
              <a:rPr sz="1900" dirty="0">
                <a:solidFill>
                  <a:srgbClr val="2CA1BE"/>
                </a:solidFill>
                <a:latin typeface="Segoe UI Symbol"/>
                <a:cs typeface="Segoe UI Symbol"/>
              </a:rPr>
              <a:t>🞂​</a:t>
            </a:r>
            <a:r>
              <a:rPr lang="tr-TR" sz="1900" spc="445" dirty="0">
                <a:solidFill>
                  <a:srgbClr val="2CA1BE"/>
                </a:solidFill>
                <a:latin typeface="Segoe UI Symbol"/>
                <a:cs typeface="Segoe UI Symbol"/>
              </a:rPr>
              <a:t> </a:t>
            </a:r>
            <a:r>
              <a:rPr sz="2400" dirty="0" err="1">
                <a:latin typeface="Times New Roman"/>
                <a:cs typeface="Times New Roman"/>
              </a:rPr>
              <a:t>Görevinden</a:t>
            </a:r>
            <a:r>
              <a:rPr sz="2400" spc="370" dirty="0">
                <a:latin typeface="Times New Roman"/>
                <a:cs typeface="Times New Roman"/>
              </a:rPr>
              <a:t> </a:t>
            </a:r>
            <a:r>
              <a:rPr sz="2400" dirty="0">
                <a:latin typeface="Times New Roman"/>
                <a:cs typeface="Times New Roman"/>
              </a:rPr>
              <a:t>uzaklaştırılan</a:t>
            </a:r>
            <a:r>
              <a:rPr sz="2400" spc="360" dirty="0">
                <a:latin typeface="Times New Roman"/>
                <a:cs typeface="Times New Roman"/>
              </a:rPr>
              <a:t> </a:t>
            </a:r>
            <a:r>
              <a:rPr sz="2400" dirty="0">
                <a:latin typeface="Times New Roman"/>
                <a:cs typeface="Times New Roman"/>
              </a:rPr>
              <a:t>memurları</a:t>
            </a:r>
            <a:r>
              <a:rPr sz="2400" spc="360" dirty="0">
                <a:latin typeface="Times New Roman"/>
                <a:cs typeface="Times New Roman"/>
              </a:rPr>
              <a:t> </a:t>
            </a:r>
            <a:r>
              <a:rPr sz="2400" dirty="0">
                <a:latin typeface="Times New Roman"/>
                <a:cs typeface="Times New Roman"/>
              </a:rPr>
              <a:t>hakkında</a:t>
            </a:r>
            <a:r>
              <a:rPr sz="2400" spc="360" dirty="0">
                <a:latin typeface="Times New Roman"/>
                <a:cs typeface="Times New Roman"/>
              </a:rPr>
              <a:t> </a:t>
            </a:r>
            <a:r>
              <a:rPr sz="2400" spc="-10" dirty="0">
                <a:latin typeface="Times New Roman"/>
                <a:cs typeface="Times New Roman"/>
              </a:rPr>
              <a:t>görevden </a:t>
            </a:r>
            <a:r>
              <a:rPr sz="2400" dirty="0">
                <a:latin typeface="Times New Roman"/>
                <a:cs typeface="Times New Roman"/>
              </a:rPr>
              <a:t>uzaklaştırmayı</a:t>
            </a:r>
            <a:r>
              <a:rPr sz="2400" spc="655" dirty="0">
                <a:latin typeface="Times New Roman"/>
                <a:cs typeface="Times New Roman"/>
              </a:rPr>
              <a:t> </a:t>
            </a:r>
            <a:r>
              <a:rPr sz="2400" dirty="0">
                <a:latin typeface="Times New Roman"/>
                <a:cs typeface="Times New Roman"/>
              </a:rPr>
              <a:t>izleyen</a:t>
            </a:r>
            <a:r>
              <a:rPr sz="2400" spc="665" dirty="0">
                <a:latin typeface="Times New Roman"/>
                <a:cs typeface="Times New Roman"/>
              </a:rPr>
              <a:t> </a:t>
            </a:r>
            <a:r>
              <a:rPr sz="2400" dirty="0">
                <a:latin typeface="Times New Roman"/>
                <a:cs typeface="Times New Roman"/>
              </a:rPr>
              <a:t>10</a:t>
            </a:r>
            <a:r>
              <a:rPr sz="2400" spc="655" dirty="0">
                <a:latin typeface="Times New Roman"/>
                <a:cs typeface="Times New Roman"/>
              </a:rPr>
              <a:t> </a:t>
            </a:r>
            <a:r>
              <a:rPr sz="2400" dirty="0">
                <a:latin typeface="Times New Roman"/>
                <a:cs typeface="Times New Roman"/>
              </a:rPr>
              <a:t>iş</a:t>
            </a:r>
            <a:r>
              <a:rPr sz="2400" spc="655" dirty="0">
                <a:latin typeface="Times New Roman"/>
                <a:cs typeface="Times New Roman"/>
              </a:rPr>
              <a:t> </a:t>
            </a:r>
            <a:r>
              <a:rPr sz="2400" dirty="0">
                <a:latin typeface="Times New Roman"/>
                <a:cs typeface="Times New Roman"/>
              </a:rPr>
              <a:t>günü</a:t>
            </a:r>
            <a:r>
              <a:rPr sz="2400" spc="660" dirty="0">
                <a:latin typeface="Times New Roman"/>
                <a:cs typeface="Times New Roman"/>
              </a:rPr>
              <a:t> </a:t>
            </a:r>
            <a:r>
              <a:rPr sz="2400" dirty="0">
                <a:latin typeface="Times New Roman"/>
                <a:cs typeface="Times New Roman"/>
              </a:rPr>
              <a:t>içinde</a:t>
            </a:r>
            <a:r>
              <a:rPr sz="2400" spc="650" dirty="0">
                <a:latin typeface="Times New Roman"/>
                <a:cs typeface="Times New Roman"/>
              </a:rPr>
              <a:t> </a:t>
            </a:r>
            <a:r>
              <a:rPr sz="2400" spc="-10" dirty="0">
                <a:latin typeface="Times New Roman"/>
                <a:cs typeface="Times New Roman"/>
              </a:rPr>
              <a:t>soruşturmaya </a:t>
            </a:r>
            <a:r>
              <a:rPr sz="2400" dirty="0">
                <a:latin typeface="Times New Roman"/>
                <a:cs typeface="Times New Roman"/>
              </a:rPr>
              <a:t>başlanması</a:t>
            </a:r>
            <a:r>
              <a:rPr sz="2400" spc="-20" dirty="0">
                <a:latin typeface="Times New Roman"/>
                <a:cs typeface="Times New Roman"/>
              </a:rPr>
              <a:t> </a:t>
            </a:r>
            <a:r>
              <a:rPr sz="2400" spc="-10" dirty="0">
                <a:latin typeface="Times New Roman"/>
                <a:cs typeface="Times New Roman"/>
              </a:rPr>
              <a:t>şarttır.</a:t>
            </a:r>
            <a:endParaRPr sz="2400" dirty="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50</a:t>
            </a:fld>
            <a:endParaRPr spc="-25" dirty="0"/>
          </a:p>
        </p:txBody>
      </p:sp>
      <p:pic>
        <p:nvPicPr>
          <p:cNvPr id="7" name="object 4"/>
          <p:cNvPicPr/>
          <p:nvPr/>
        </p:nvPicPr>
        <p:blipFill>
          <a:blip r:embed="rId2" cstate="print"/>
          <a:stretch>
            <a:fillRect/>
          </a:stretch>
        </p:blipFill>
        <p:spPr>
          <a:xfrm>
            <a:off x="540000" y="180000"/>
            <a:ext cx="1080000" cy="1080000"/>
          </a:xfrm>
          <a:prstGeom prst="rect">
            <a:avLst/>
          </a:prstGeom>
        </p:spPr>
      </p:pic>
      <p:sp>
        <p:nvSpPr>
          <p:cNvPr id="8" name="Unvan 1">
            <a:extLst>
              <a:ext uri="{FF2B5EF4-FFF2-40B4-BE49-F238E27FC236}">
                <a16:creationId xmlns:a16="http://schemas.microsoft.com/office/drawing/2014/main" id="{62212A75-954F-4DC3-8E23-63F9A8393CB4}"/>
              </a:ext>
            </a:extLst>
          </p:cNvPr>
          <p:cNvSpPr txBox="1">
            <a:spLocks/>
          </p:cNvSpPr>
          <p:nvPr/>
        </p:nvSpPr>
        <p:spPr>
          <a:xfrm>
            <a:off x="1828800" y="352266"/>
            <a:ext cx="5486400" cy="9817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a:defRPr>
                <a:latin typeface="+mj-lt"/>
                <a:ea typeface="+mj-ea"/>
                <a:cs typeface="+mj-cs"/>
              </a:defRPr>
            </a:lvl1pPr>
          </a:lstStyle>
          <a:p>
            <a:pPr algn="ctr"/>
            <a:r>
              <a:rPr lang="tr-TR" sz="3000" b="1" dirty="0">
                <a:solidFill>
                  <a:schemeClr val="tx2"/>
                </a:solidFill>
                <a:latin typeface="Times New Roman" panose="02020603050405020304" pitchFamily="18" charset="0"/>
                <a:cs typeface="Times New Roman" panose="02020603050405020304" pitchFamily="18" charset="0"/>
              </a:rPr>
              <a:t>GÖREVDEN</a:t>
            </a:r>
          </a:p>
          <a:p>
            <a:pPr algn="ctr"/>
            <a:r>
              <a:rPr lang="tr-TR" sz="3000" b="1" dirty="0">
                <a:solidFill>
                  <a:schemeClr val="tx2"/>
                </a:solidFill>
                <a:latin typeface="Times New Roman" panose="02020603050405020304" pitchFamily="18" charset="0"/>
                <a:cs typeface="Times New Roman" panose="02020603050405020304" pitchFamily="18" charset="0"/>
              </a:rPr>
              <a:t> UZAKLAŞTIRMA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166652"/>
          </a:xfrm>
          <a:prstGeom prst="rect">
            <a:avLst/>
          </a:prstGeom>
        </p:spPr>
        <p:txBody>
          <a:bodyPr vert="horz" wrap="square" lIns="0" tIns="126364" rIns="0" bIns="0" rtlCol="0">
            <a:spAutoFit/>
          </a:bodyPr>
          <a:lstStyle/>
          <a:p>
            <a:pPr marL="12700">
              <a:lnSpc>
                <a:spcPct val="100000"/>
              </a:lnSpc>
              <a:spcBef>
                <a:spcPts val="994"/>
              </a:spcBef>
            </a:pPr>
            <a:r>
              <a:rPr lang="tr-TR" sz="2400" b="1" i="1" noProof="1">
                <a:latin typeface="Times New Roman"/>
                <a:cs typeface="Times New Roman"/>
              </a:rPr>
              <a:t>Görevden</a:t>
            </a:r>
            <a:r>
              <a:rPr lang="tr-TR" sz="2400" b="1" i="1" spc="-110" noProof="1">
                <a:latin typeface="Times New Roman"/>
                <a:cs typeface="Times New Roman"/>
              </a:rPr>
              <a:t> </a:t>
            </a:r>
            <a:r>
              <a:rPr lang="tr-TR" sz="2400" b="1" i="1" noProof="1">
                <a:latin typeface="Times New Roman"/>
                <a:cs typeface="Times New Roman"/>
              </a:rPr>
              <a:t>uzaklaştırma</a:t>
            </a:r>
            <a:r>
              <a:rPr lang="tr-TR" sz="2400" b="1" i="1" spc="-125" noProof="1">
                <a:latin typeface="Times New Roman"/>
                <a:cs typeface="Times New Roman"/>
              </a:rPr>
              <a:t> </a:t>
            </a:r>
            <a:r>
              <a:rPr lang="tr-TR" sz="2400" b="1" i="1" spc="-10" noProof="1">
                <a:latin typeface="Times New Roman"/>
                <a:cs typeface="Times New Roman"/>
              </a:rPr>
              <a:t>kararı;</a:t>
            </a:r>
            <a:endParaRPr lang="tr-TR" sz="2400" noProof="1">
              <a:latin typeface="Times New Roman"/>
              <a:cs typeface="Times New Roman"/>
            </a:endParaRPr>
          </a:p>
          <a:p>
            <a:pPr marL="12700">
              <a:lnSpc>
                <a:spcPct val="100000"/>
              </a:lnSpc>
              <a:spcBef>
                <a:spcPts val="900"/>
              </a:spcBef>
            </a:pPr>
            <a:r>
              <a:rPr lang="tr-TR" sz="1900" spc="-25" noProof="1">
                <a:solidFill>
                  <a:srgbClr val="2CA1BE"/>
                </a:solidFill>
                <a:latin typeface="Segoe UI Symbol"/>
                <a:cs typeface="Segoe UI Symbol"/>
              </a:rPr>
              <a:t>	🞂</a:t>
            </a:r>
            <a:r>
              <a:rPr lang="tr-TR" sz="1900" spc="-5" noProof="1">
                <a:solidFill>
                  <a:srgbClr val="2CA1BE"/>
                </a:solidFill>
                <a:latin typeface="Segoe UI Symbol"/>
                <a:cs typeface="Segoe UI Symbol"/>
              </a:rPr>
              <a:t>​ </a:t>
            </a:r>
            <a:r>
              <a:rPr lang="tr-TR" sz="2400" noProof="1">
                <a:solidFill>
                  <a:srgbClr val="FF0000"/>
                </a:solidFill>
                <a:latin typeface="Times New Roman"/>
                <a:cs typeface="Times New Roman"/>
              </a:rPr>
              <a:t>Atamaya</a:t>
            </a:r>
            <a:r>
              <a:rPr lang="tr-TR" sz="2400" spc="5" noProof="1">
                <a:solidFill>
                  <a:srgbClr val="FF0000"/>
                </a:solidFill>
                <a:latin typeface="Times New Roman"/>
                <a:cs typeface="Times New Roman"/>
              </a:rPr>
              <a:t> </a:t>
            </a:r>
            <a:r>
              <a:rPr lang="tr-TR" sz="2400" noProof="1">
                <a:solidFill>
                  <a:srgbClr val="FF0000"/>
                </a:solidFill>
                <a:latin typeface="Times New Roman"/>
                <a:cs typeface="Times New Roman"/>
              </a:rPr>
              <a:t>yetkili</a:t>
            </a:r>
            <a:r>
              <a:rPr lang="tr-TR" sz="2400" spc="-30" noProof="1">
                <a:solidFill>
                  <a:srgbClr val="FF0000"/>
                </a:solidFill>
                <a:latin typeface="Times New Roman"/>
                <a:cs typeface="Times New Roman"/>
              </a:rPr>
              <a:t> </a:t>
            </a:r>
            <a:r>
              <a:rPr lang="tr-TR" sz="2400" spc="-10" noProof="1">
                <a:solidFill>
                  <a:srgbClr val="FF0000"/>
                </a:solidFill>
                <a:latin typeface="Times New Roman"/>
                <a:cs typeface="Times New Roman"/>
              </a:rPr>
              <a:t>amirler,</a:t>
            </a:r>
            <a:endParaRPr lang="tr-TR" sz="2400" noProof="1">
              <a:solidFill>
                <a:srgbClr val="FF0000"/>
              </a:solidFill>
              <a:latin typeface="Times New Roman"/>
              <a:cs typeface="Times New Roman"/>
            </a:endParaRPr>
          </a:p>
          <a:p>
            <a:pPr marL="12700">
              <a:lnSpc>
                <a:spcPct val="100000"/>
              </a:lnSpc>
              <a:spcBef>
                <a:spcPts val="905"/>
              </a:spcBef>
            </a:pPr>
            <a:r>
              <a:rPr lang="tr-TR" sz="1900" spc="-25" noProof="1">
                <a:solidFill>
                  <a:srgbClr val="2CA1BE"/>
                </a:solidFill>
                <a:latin typeface="Segoe UI Symbol"/>
                <a:cs typeface="Segoe UI Symbol"/>
              </a:rPr>
              <a:t>	🞂</a:t>
            </a:r>
            <a:r>
              <a:rPr lang="tr-TR" sz="1900" spc="-5" noProof="1">
                <a:solidFill>
                  <a:srgbClr val="2CA1BE"/>
                </a:solidFill>
                <a:latin typeface="Segoe UI Symbol"/>
                <a:cs typeface="Segoe UI Symbol"/>
              </a:rPr>
              <a:t>​ </a:t>
            </a:r>
            <a:r>
              <a:rPr lang="tr-TR" sz="2400" noProof="1">
                <a:solidFill>
                  <a:srgbClr val="FF0000"/>
                </a:solidFill>
                <a:latin typeface="Times New Roman"/>
                <a:cs typeface="Times New Roman"/>
              </a:rPr>
              <a:t>Bakanlık</a:t>
            </a:r>
            <a:r>
              <a:rPr lang="tr-TR" sz="2400" spc="-40" noProof="1">
                <a:solidFill>
                  <a:srgbClr val="FF0000"/>
                </a:solidFill>
                <a:latin typeface="Times New Roman"/>
                <a:cs typeface="Times New Roman"/>
              </a:rPr>
              <a:t> </a:t>
            </a:r>
            <a:r>
              <a:rPr lang="tr-TR" sz="2400" noProof="1">
                <a:solidFill>
                  <a:srgbClr val="FF0000"/>
                </a:solidFill>
                <a:latin typeface="Times New Roman"/>
                <a:cs typeface="Times New Roman"/>
              </a:rPr>
              <a:t>ve</a:t>
            </a:r>
            <a:r>
              <a:rPr lang="tr-TR" sz="2400" spc="-40" noProof="1">
                <a:solidFill>
                  <a:srgbClr val="FF0000"/>
                </a:solidFill>
                <a:latin typeface="Times New Roman"/>
                <a:cs typeface="Times New Roman"/>
              </a:rPr>
              <a:t> </a:t>
            </a:r>
            <a:r>
              <a:rPr lang="tr-TR" sz="2400" noProof="1">
                <a:solidFill>
                  <a:srgbClr val="FF0000"/>
                </a:solidFill>
                <a:latin typeface="Times New Roman"/>
                <a:cs typeface="Times New Roman"/>
              </a:rPr>
              <a:t>genel</a:t>
            </a:r>
            <a:r>
              <a:rPr lang="tr-TR" sz="2400" spc="-25" noProof="1">
                <a:solidFill>
                  <a:srgbClr val="FF0000"/>
                </a:solidFill>
                <a:latin typeface="Times New Roman"/>
                <a:cs typeface="Times New Roman"/>
              </a:rPr>
              <a:t> </a:t>
            </a:r>
            <a:r>
              <a:rPr lang="tr-TR" sz="2400" noProof="1">
                <a:solidFill>
                  <a:srgbClr val="FF0000"/>
                </a:solidFill>
                <a:latin typeface="Times New Roman"/>
                <a:cs typeface="Times New Roman"/>
              </a:rPr>
              <a:t>müdürlük</a:t>
            </a:r>
            <a:r>
              <a:rPr lang="tr-TR" sz="2400" spc="-30" noProof="1">
                <a:solidFill>
                  <a:srgbClr val="FF0000"/>
                </a:solidFill>
                <a:latin typeface="Times New Roman"/>
                <a:cs typeface="Times New Roman"/>
              </a:rPr>
              <a:t> </a:t>
            </a:r>
            <a:r>
              <a:rPr lang="tr-TR" sz="2400" spc="-10" noProof="1">
                <a:solidFill>
                  <a:srgbClr val="FF0000"/>
                </a:solidFill>
                <a:latin typeface="Times New Roman"/>
                <a:cs typeface="Times New Roman"/>
              </a:rPr>
              <a:t>müfettişleri,</a:t>
            </a:r>
            <a:endParaRPr lang="tr-TR" sz="2400" noProof="1">
              <a:solidFill>
                <a:srgbClr val="FF0000"/>
              </a:solidFill>
              <a:latin typeface="Times New Roman"/>
              <a:cs typeface="Times New Roman"/>
            </a:endParaRPr>
          </a:p>
          <a:p>
            <a:pPr marL="12700">
              <a:lnSpc>
                <a:spcPct val="100000"/>
              </a:lnSpc>
              <a:spcBef>
                <a:spcPts val="910"/>
              </a:spcBef>
            </a:pPr>
            <a:r>
              <a:rPr lang="tr-TR" sz="1900" spc="-25" noProof="1">
                <a:solidFill>
                  <a:srgbClr val="2CA1BE"/>
                </a:solidFill>
                <a:latin typeface="Segoe UI Symbol"/>
                <a:cs typeface="Segoe UI Symbol"/>
              </a:rPr>
              <a:t>	🞂</a:t>
            </a:r>
            <a:r>
              <a:rPr lang="tr-TR" sz="1900" spc="-5" noProof="1">
                <a:solidFill>
                  <a:srgbClr val="2CA1BE"/>
                </a:solidFill>
                <a:latin typeface="Segoe UI Symbol"/>
                <a:cs typeface="Segoe UI Symbol"/>
              </a:rPr>
              <a:t>​ </a:t>
            </a:r>
            <a:r>
              <a:rPr lang="tr-TR" sz="2400" noProof="1">
                <a:solidFill>
                  <a:srgbClr val="FF0000"/>
                </a:solidFill>
                <a:latin typeface="Times New Roman"/>
                <a:cs typeface="Times New Roman"/>
              </a:rPr>
              <a:t>İllerde</a:t>
            </a:r>
            <a:r>
              <a:rPr lang="tr-TR" sz="2400" spc="-65" noProof="1">
                <a:solidFill>
                  <a:srgbClr val="FF0000"/>
                </a:solidFill>
                <a:latin typeface="Times New Roman"/>
                <a:cs typeface="Times New Roman"/>
              </a:rPr>
              <a:t> </a:t>
            </a:r>
            <a:r>
              <a:rPr lang="tr-TR" sz="2400" spc="-10" noProof="1">
                <a:solidFill>
                  <a:srgbClr val="FF0000"/>
                </a:solidFill>
                <a:latin typeface="Times New Roman"/>
                <a:cs typeface="Times New Roman"/>
              </a:rPr>
              <a:t>valiler,</a:t>
            </a:r>
            <a:endParaRPr lang="tr-TR" sz="2400" noProof="1">
              <a:solidFill>
                <a:srgbClr val="FF0000"/>
              </a:solidFill>
              <a:latin typeface="Times New Roman"/>
              <a:cs typeface="Times New Roman"/>
            </a:endParaRPr>
          </a:p>
          <a:p>
            <a:pPr marL="12700" marR="5080">
              <a:lnSpc>
                <a:spcPct val="114999"/>
              </a:lnSpc>
              <a:spcBef>
                <a:spcPts val="400"/>
              </a:spcBef>
            </a:pPr>
            <a:r>
              <a:rPr lang="tr-TR" sz="1900" spc="-25" noProof="1">
                <a:solidFill>
                  <a:srgbClr val="2CA1BE"/>
                </a:solidFill>
                <a:latin typeface="Segoe UI Symbol"/>
                <a:cs typeface="Segoe UI Symbol"/>
              </a:rPr>
              <a:t>	🞂 </a:t>
            </a:r>
            <a:r>
              <a:rPr lang="tr-TR" sz="1900" spc="-5" noProof="1">
                <a:solidFill>
                  <a:srgbClr val="2CA1BE"/>
                </a:solidFill>
                <a:latin typeface="Segoe UI Symbol"/>
                <a:cs typeface="Segoe UI Symbol"/>
              </a:rPr>
              <a:t>​</a:t>
            </a:r>
            <a:r>
              <a:rPr lang="tr-TR" sz="2400" spc="-10" noProof="1">
                <a:solidFill>
                  <a:srgbClr val="FF0000"/>
                </a:solidFill>
                <a:latin typeface="Times New Roman"/>
                <a:cs typeface="Times New Roman"/>
              </a:rPr>
              <a:t>İlçelerde</a:t>
            </a:r>
            <a:r>
              <a:rPr lang="tr-TR" sz="2400" noProof="1">
                <a:solidFill>
                  <a:srgbClr val="FF0000"/>
                </a:solidFill>
                <a:latin typeface="Times New Roman"/>
                <a:cs typeface="Times New Roman"/>
              </a:rPr>
              <a:t> </a:t>
            </a:r>
            <a:r>
              <a:rPr lang="tr-TR" sz="2400" spc="-10" noProof="1">
                <a:solidFill>
                  <a:srgbClr val="FF0000"/>
                </a:solidFill>
                <a:latin typeface="Times New Roman"/>
                <a:cs typeface="Times New Roman"/>
              </a:rPr>
              <a:t>kaymakamlar,</a:t>
            </a:r>
            <a:r>
              <a:rPr lang="tr-TR" sz="2400" noProof="1">
                <a:solidFill>
                  <a:srgbClr val="FF0000"/>
                </a:solidFill>
                <a:latin typeface="Times New Roman"/>
                <a:cs typeface="Times New Roman"/>
              </a:rPr>
              <a:t> </a:t>
            </a:r>
            <a:r>
              <a:rPr lang="tr-TR" sz="2000" i="1" spc="-10" noProof="1">
                <a:solidFill>
                  <a:srgbClr val="FF0000"/>
                </a:solidFill>
                <a:latin typeface="Times New Roman"/>
                <a:cs typeface="Times New Roman"/>
              </a:rPr>
              <a:t>(İlçe</a:t>
            </a:r>
            <a:r>
              <a:rPr lang="tr-TR" sz="2000" i="1" noProof="1">
                <a:solidFill>
                  <a:srgbClr val="FF0000"/>
                </a:solidFill>
                <a:latin typeface="Times New Roman"/>
                <a:cs typeface="Times New Roman"/>
              </a:rPr>
              <a:t>	</a:t>
            </a:r>
            <a:r>
              <a:rPr lang="tr-TR" sz="2000" i="1" spc="-10" noProof="1">
                <a:solidFill>
                  <a:srgbClr val="FF0000"/>
                </a:solidFill>
                <a:latin typeface="Times New Roman"/>
                <a:cs typeface="Times New Roman"/>
              </a:rPr>
              <a:t>idare</a:t>
            </a:r>
            <a:r>
              <a:rPr lang="tr-TR" sz="2000" i="1" noProof="1">
                <a:solidFill>
                  <a:srgbClr val="FF0000"/>
                </a:solidFill>
                <a:latin typeface="Times New Roman"/>
                <a:cs typeface="Times New Roman"/>
              </a:rPr>
              <a:t> </a:t>
            </a:r>
            <a:r>
              <a:rPr lang="tr-TR" sz="2000" i="1" spc="-20" noProof="1">
                <a:solidFill>
                  <a:srgbClr val="FF0000"/>
                </a:solidFill>
                <a:latin typeface="Times New Roman"/>
                <a:cs typeface="Times New Roman"/>
              </a:rPr>
              <a:t>şube </a:t>
            </a:r>
            <a:r>
              <a:rPr lang="tr-TR" sz="2000" i="1" spc="-10" noProof="1">
                <a:solidFill>
                  <a:srgbClr val="FF0000"/>
                </a:solidFill>
                <a:latin typeface="Times New Roman"/>
                <a:cs typeface="Times New Roman"/>
              </a:rPr>
              <a:t>başkanları </a:t>
            </a:r>
            <a:r>
              <a:rPr lang="tr-TR" sz="2000" i="1" noProof="1">
                <a:solidFill>
                  <a:srgbClr val="FF0000"/>
                </a:solidFill>
                <a:latin typeface="Times New Roman"/>
                <a:cs typeface="Times New Roman"/>
              </a:rPr>
              <a:t>hakkında</a:t>
            </a:r>
            <a:r>
              <a:rPr lang="tr-TR" sz="2000" i="1" spc="-70" noProof="1">
                <a:solidFill>
                  <a:srgbClr val="FF0000"/>
                </a:solidFill>
                <a:latin typeface="Times New Roman"/>
                <a:cs typeface="Times New Roman"/>
              </a:rPr>
              <a:t> </a:t>
            </a:r>
            <a:r>
              <a:rPr lang="tr-TR" sz="2000" i="1" noProof="1">
                <a:solidFill>
                  <a:srgbClr val="FF0000"/>
                </a:solidFill>
                <a:latin typeface="Times New Roman"/>
                <a:cs typeface="Times New Roman"/>
              </a:rPr>
              <a:t>valinin</a:t>
            </a:r>
            <a:r>
              <a:rPr lang="tr-TR" sz="2000" i="1" spc="-60" noProof="1">
                <a:solidFill>
                  <a:srgbClr val="FF0000"/>
                </a:solidFill>
                <a:latin typeface="Times New Roman"/>
                <a:cs typeface="Times New Roman"/>
              </a:rPr>
              <a:t> </a:t>
            </a:r>
            <a:r>
              <a:rPr lang="tr-TR" sz="2000" i="1" noProof="1">
                <a:solidFill>
                  <a:srgbClr val="FF0000"/>
                </a:solidFill>
                <a:latin typeface="Times New Roman"/>
                <a:cs typeface="Times New Roman"/>
              </a:rPr>
              <a:t>muvafakati</a:t>
            </a:r>
            <a:r>
              <a:rPr lang="tr-TR" sz="2000" i="1" spc="-45" noProof="1">
                <a:solidFill>
                  <a:srgbClr val="FF0000"/>
                </a:solidFill>
                <a:latin typeface="Times New Roman"/>
                <a:cs typeface="Times New Roman"/>
              </a:rPr>
              <a:t> </a:t>
            </a:r>
            <a:r>
              <a:rPr lang="tr-TR" sz="2000" i="1" spc="-10" noProof="1">
                <a:solidFill>
                  <a:srgbClr val="FF0000"/>
                </a:solidFill>
                <a:latin typeface="Times New Roman"/>
                <a:cs typeface="Times New Roman"/>
              </a:rPr>
              <a:t>şarttır.)</a:t>
            </a:r>
            <a:endParaRPr lang="tr-TR" sz="2000" i="1" noProof="1">
              <a:solidFill>
                <a:srgbClr val="FF0000"/>
              </a:solidFill>
              <a:latin typeface="Times New Roman"/>
              <a:cs typeface="Times New Roman"/>
            </a:endParaRPr>
          </a:p>
          <a:p>
            <a:pPr marL="12700">
              <a:lnSpc>
                <a:spcPct val="100000"/>
              </a:lnSpc>
              <a:spcBef>
                <a:spcPts val="900"/>
              </a:spcBef>
            </a:pPr>
            <a:r>
              <a:rPr lang="tr-TR" sz="2400" noProof="1">
                <a:latin typeface="Times New Roman"/>
                <a:cs typeface="Times New Roman"/>
              </a:rPr>
              <a:t>tarafından</a:t>
            </a:r>
            <a:r>
              <a:rPr lang="tr-TR" sz="2400" spc="-15" noProof="1">
                <a:latin typeface="Times New Roman"/>
                <a:cs typeface="Times New Roman"/>
              </a:rPr>
              <a:t> </a:t>
            </a:r>
            <a:r>
              <a:rPr lang="tr-TR" sz="2400" spc="-10" noProof="1">
                <a:latin typeface="Times New Roman"/>
                <a:cs typeface="Times New Roman"/>
              </a:rPr>
              <a:t>alınabilmektedir.</a:t>
            </a:r>
            <a:endParaRPr lang="tr-TR" sz="2400" noProof="1">
              <a:latin typeface="Times New Roman"/>
              <a:cs typeface="Times New Roman"/>
            </a:endParaRPr>
          </a:p>
          <a:p>
            <a:pPr marL="12700" marR="5715" indent="548640">
              <a:lnSpc>
                <a:spcPct val="114999"/>
              </a:lnSpc>
              <a:spcBef>
                <a:spcPts val="409"/>
              </a:spcBef>
              <a:tabLst>
                <a:tab pos="1661795" algn="l"/>
                <a:tab pos="2150745" algn="l"/>
                <a:tab pos="2234565" algn="l"/>
                <a:tab pos="3664585" algn="l"/>
                <a:tab pos="4236085" algn="l"/>
                <a:tab pos="5436870" algn="l"/>
                <a:tab pos="5833110" algn="l"/>
                <a:tab pos="6854825" algn="l"/>
                <a:tab pos="7287259" algn="l"/>
              </a:tabLst>
            </a:pPr>
            <a:r>
              <a:rPr lang="tr-TR" sz="2400" spc="-10" noProof="1">
                <a:latin typeface="Times New Roman"/>
                <a:cs typeface="Times New Roman"/>
              </a:rPr>
              <a:t>Valiler</a:t>
            </a:r>
            <a:r>
              <a:rPr lang="tr-TR" sz="2400" noProof="1">
                <a:latin typeface="Times New Roman"/>
                <a:cs typeface="Times New Roman"/>
              </a:rPr>
              <a:t>	</a:t>
            </a:r>
            <a:r>
              <a:rPr lang="tr-TR" sz="2400" spc="-35" noProof="1">
                <a:latin typeface="Times New Roman"/>
                <a:cs typeface="Times New Roman"/>
              </a:rPr>
              <a:t>ve</a:t>
            </a:r>
            <a:r>
              <a:rPr lang="tr-TR" sz="2400" noProof="1">
                <a:latin typeface="Times New Roman"/>
                <a:cs typeface="Times New Roman"/>
              </a:rPr>
              <a:t>	</a:t>
            </a:r>
            <a:r>
              <a:rPr lang="tr-TR" sz="2400" spc="-10" noProof="1">
                <a:latin typeface="Times New Roman"/>
                <a:cs typeface="Times New Roman"/>
              </a:rPr>
              <a:t>kaymakamlar</a:t>
            </a:r>
            <a:r>
              <a:rPr lang="tr-TR" sz="2400" noProof="1">
                <a:latin typeface="Times New Roman"/>
                <a:cs typeface="Times New Roman"/>
              </a:rPr>
              <a:t>	</a:t>
            </a:r>
            <a:r>
              <a:rPr lang="tr-TR" sz="2400" spc="-10" noProof="1">
                <a:latin typeface="Times New Roman"/>
                <a:cs typeface="Times New Roman"/>
              </a:rPr>
              <a:t>tarafından</a:t>
            </a:r>
            <a:r>
              <a:rPr lang="tr-TR" sz="2400" noProof="1">
                <a:latin typeface="Times New Roman"/>
                <a:cs typeface="Times New Roman"/>
              </a:rPr>
              <a:t>	</a:t>
            </a:r>
            <a:r>
              <a:rPr lang="tr-TR" sz="2400" spc="-10" noProof="1">
                <a:latin typeface="Times New Roman"/>
                <a:cs typeface="Times New Roman"/>
              </a:rPr>
              <a:t>alınan görevden uzaklaştırma</a:t>
            </a:r>
            <a:r>
              <a:rPr lang="tr-TR" sz="2400" noProof="1">
                <a:latin typeface="Times New Roman"/>
                <a:cs typeface="Times New Roman"/>
              </a:rPr>
              <a:t> </a:t>
            </a:r>
            <a:r>
              <a:rPr lang="tr-TR" sz="2400" spc="-10" noProof="1">
                <a:latin typeface="Times New Roman"/>
                <a:cs typeface="Times New Roman"/>
              </a:rPr>
              <a:t>tedbiri,</a:t>
            </a:r>
            <a:r>
              <a:rPr lang="tr-TR" sz="2400" noProof="1">
                <a:latin typeface="Times New Roman"/>
                <a:cs typeface="Times New Roman"/>
              </a:rPr>
              <a:t> </a:t>
            </a:r>
            <a:r>
              <a:rPr lang="tr-TR" sz="2400" spc="-10" noProof="1">
                <a:latin typeface="Times New Roman"/>
                <a:cs typeface="Times New Roman"/>
              </a:rPr>
              <a:t>memurun</a:t>
            </a:r>
            <a:r>
              <a:rPr lang="tr-TR" sz="2400" noProof="1">
                <a:latin typeface="Times New Roman"/>
                <a:cs typeface="Times New Roman"/>
              </a:rPr>
              <a:t> </a:t>
            </a:r>
            <a:r>
              <a:rPr lang="tr-TR" sz="2400" spc="-10" noProof="1">
                <a:latin typeface="Times New Roman"/>
                <a:cs typeface="Times New Roman"/>
              </a:rPr>
              <a:t>kurumuna derhal bildirilmektedir.</a:t>
            </a:r>
            <a:endParaRPr lang="tr-TR" sz="2400" noProof="1">
              <a:latin typeface="Times New Roman"/>
              <a:cs typeface="Times New Roman"/>
            </a:endParaRPr>
          </a:p>
        </p:txBody>
      </p:sp>
      <p:sp>
        <p:nvSpPr>
          <p:cNvPr id="6" name="Slayt Numarası Yer Tutucusu 5">
            <a:extLst>
              <a:ext uri="{FF2B5EF4-FFF2-40B4-BE49-F238E27FC236}">
                <a16:creationId xmlns:a16="http://schemas.microsoft.com/office/drawing/2014/main" id="{29B6333D-5D4E-42AA-9647-944C660D424A}"/>
              </a:ext>
            </a:extLst>
          </p:cNvPr>
          <p:cNvSpPr>
            <a:spLocks noGrp="1"/>
          </p:cNvSpPr>
          <p:nvPr>
            <p:ph type="sldNum" sz="quarter" idx="7"/>
          </p:nvPr>
        </p:nvSpPr>
        <p:spPr>
          <a:xfrm>
            <a:off x="8744711" y="6573512"/>
            <a:ext cx="323089" cy="208287"/>
          </a:xfrm>
        </p:spPr>
        <p:txBody>
          <a:bodyPr/>
          <a:lstStyle/>
          <a:p>
            <a:pPr marL="107950">
              <a:lnSpc>
                <a:spcPct val="100000"/>
              </a:lnSpc>
            </a:pPr>
            <a:fld id="{81D60167-4931-47E6-BA6A-407CBD079E47}" type="slidenum">
              <a:rPr lang="tr-TR" spc="-50" smtClean="0"/>
              <a:t>51</a:t>
            </a:fld>
            <a:endParaRPr lang="tr-TR" spc="-50" dirty="0"/>
          </a:p>
        </p:txBody>
      </p:sp>
      <p:pic>
        <p:nvPicPr>
          <p:cNvPr id="8" name="object 4"/>
          <p:cNvPicPr/>
          <p:nvPr/>
        </p:nvPicPr>
        <p:blipFill>
          <a:blip r:embed="rId2" cstate="print"/>
          <a:stretch>
            <a:fillRect/>
          </a:stretch>
        </p:blipFill>
        <p:spPr>
          <a:xfrm>
            <a:off x="540000" y="180000"/>
            <a:ext cx="1080000" cy="1080000"/>
          </a:xfrm>
          <a:prstGeom prst="rect">
            <a:avLst/>
          </a:prstGeom>
        </p:spPr>
      </p:pic>
      <p:sp>
        <p:nvSpPr>
          <p:cNvPr id="9" name="Unvan 1">
            <a:extLst>
              <a:ext uri="{FF2B5EF4-FFF2-40B4-BE49-F238E27FC236}">
                <a16:creationId xmlns:a16="http://schemas.microsoft.com/office/drawing/2014/main" id="{62212A75-954F-4DC3-8E23-63F9A8393CB4}"/>
              </a:ext>
            </a:extLst>
          </p:cNvPr>
          <p:cNvSpPr txBox="1">
            <a:spLocks/>
          </p:cNvSpPr>
          <p:nvPr/>
        </p:nvSpPr>
        <p:spPr>
          <a:xfrm>
            <a:off x="1828800" y="352266"/>
            <a:ext cx="5486400" cy="9817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a:defRPr>
                <a:latin typeface="+mj-lt"/>
                <a:ea typeface="+mj-ea"/>
                <a:cs typeface="+mj-cs"/>
              </a:defRPr>
            </a:lvl1pPr>
          </a:lstStyle>
          <a:p>
            <a:pPr algn="ctr"/>
            <a:r>
              <a:rPr lang="tr-TR" sz="3000" b="1" dirty="0">
                <a:solidFill>
                  <a:schemeClr val="tx2"/>
                </a:solidFill>
                <a:latin typeface="Times New Roman" panose="02020603050405020304" pitchFamily="18" charset="0"/>
                <a:cs typeface="Times New Roman" panose="02020603050405020304" pitchFamily="18" charset="0"/>
              </a:rPr>
              <a:t>GÖREVDEN</a:t>
            </a:r>
          </a:p>
          <a:p>
            <a:pPr algn="ctr"/>
            <a:r>
              <a:rPr lang="tr-TR" sz="3000" b="1" dirty="0">
                <a:solidFill>
                  <a:schemeClr val="tx2"/>
                </a:solidFill>
                <a:latin typeface="Times New Roman" panose="02020603050405020304" pitchFamily="18" charset="0"/>
                <a:cs typeface="Times New Roman" panose="02020603050405020304" pitchFamily="18" charset="0"/>
              </a:rPr>
              <a:t> UZAKLAŞTIRMA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0" cy="4462888"/>
          </a:xfrm>
          <a:prstGeom prst="rect">
            <a:avLst/>
          </a:prstGeom>
        </p:spPr>
        <p:txBody>
          <a:bodyPr vert="horz" wrap="square" lIns="0" tIns="13335" rIns="0" bIns="0" rtlCol="0">
            <a:spAutoFit/>
          </a:bodyPr>
          <a:lstStyle/>
          <a:p>
            <a:pPr marL="12700" marR="5080" algn="just">
              <a:lnSpc>
                <a:spcPct val="114999"/>
              </a:lnSpc>
              <a:spcBef>
                <a:spcPts val="105"/>
              </a:spcBef>
            </a:pPr>
            <a:r>
              <a:rPr sz="1900" dirty="0">
                <a:solidFill>
                  <a:srgbClr val="2CA1BE"/>
                </a:solidFill>
                <a:latin typeface="Segoe UI Symbol"/>
                <a:cs typeface="Segoe UI Symbol"/>
              </a:rPr>
              <a:t>🞂​</a:t>
            </a:r>
            <a:r>
              <a:rPr lang="tr-TR" sz="1900" spc="320" dirty="0">
                <a:solidFill>
                  <a:srgbClr val="2CA1BE"/>
                </a:solidFill>
                <a:latin typeface="Segoe UI Symbol"/>
                <a:cs typeface="Segoe UI Symbol"/>
              </a:rPr>
              <a:t> </a:t>
            </a:r>
            <a:r>
              <a:rPr lang="tr-TR" sz="2200" noProof="1">
                <a:latin typeface="Times New Roman"/>
                <a:cs typeface="Times New Roman"/>
              </a:rPr>
              <a:t>Görevden</a:t>
            </a:r>
            <a:r>
              <a:rPr lang="tr-TR" sz="2200" spc="635" noProof="1">
                <a:latin typeface="Times New Roman"/>
                <a:cs typeface="Times New Roman"/>
              </a:rPr>
              <a:t> </a:t>
            </a:r>
            <a:r>
              <a:rPr lang="tr-TR" sz="2200" noProof="1">
                <a:latin typeface="Times New Roman"/>
                <a:cs typeface="Times New Roman"/>
              </a:rPr>
              <a:t>uzaklaştırılan</a:t>
            </a:r>
            <a:r>
              <a:rPr lang="tr-TR" sz="2200" spc="625" noProof="1">
                <a:latin typeface="Times New Roman"/>
                <a:cs typeface="Times New Roman"/>
              </a:rPr>
              <a:t> </a:t>
            </a:r>
            <a:r>
              <a:rPr lang="tr-TR" sz="2200" noProof="1">
                <a:latin typeface="Times New Roman"/>
                <a:cs typeface="Times New Roman"/>
              </a:rPr>
              <a:t>memurlar</a:t>
            </a:r>
            <a:r>
              <a:rPr lang="tr-TR" sz="2200" spc="625" noProof="1">
                <a:latin typeface="Times New Roman"/>
                <a:cs typeface="Times New Roman"/>
              </a:rPr>
              <a:t> </a:t>
            </a:r>
            <a:r>
              <a:rPr lang="tr-TR" sz="2200" noProof="1">
                <a:latin typeface="Times New Roman"/>
                <a:cs typeface="Times New Roman"/>
              </a:rPr>
              <a:t>yada</a:t>
            </a:r>
            <a:r>
              <a:rPr lang="tr-TR" sz="2200" spc="615" noProof="1">
                <a:latin typeface="Times New Roman"/>
                <a:cs typeface="Times New Roman"/>
              </a:rPr>
              <a:t> </a:t>
            </a:r>
            <a:r>
              <a:rPr lang="tr-TR" sz="2200" noProof="1">
                <a:latin typeface="Times New Roman"/>
                <a:cs typeface="Times New Roman"/>
              </a:rPr>
              <a:t>görevi</a:t>
            </a:r>
            <a:r>
              <a:rPr lang="tr-TR" sz="2200" spc="630" noProof="1">
                <a:latin typeface="Times New Roman"/>
                <a:cs typeface="Times New Roman"/>
              </a:rPr>
              <a:t> </a:t>
            </a:r>
            <a:r>
              <a:rPr lang="tr-TR" sz="2200" spc="-25" noProof="1">
                <a:latin typeface="Times New Roman"/>
                <a:cs typeface="Times New Roman"/>
              </a:rPr>
              <a:t>ile </a:t>
            </a:r>
            <a:r>
              <a:rPr lang="tr-TR" sz="2200" noProof="1">
                <a:latin typeface="Times New Roman"/>
                <a:cs typeface="Times New Roman"/>
              </a:rPr>
              <a:t>ilgili</a:t>
            </a:r>
            <a:r>
              <a:rPr lang="tr-TR" sz="2200" spc="25" noProof="1">
                <a:latin typeface="Times New Roman"/>
                <a:cs typeface="Times New Roman"/>
              </a:rPr>
              <a:t> </a:t>
            </a:r>
            <a:r>
              <a:rPr lang="tr-TR" sz="2200" noProof="1">
                <a:latin typeface="Times New Roman"/>
                <a:cs typeface="Times New Roman"/>
              </a:rPr>
              <a:t>olsun</a:t>
            </a:r>
            <a:r>
              <a:rPr lang="tr-TR" sz="2200" spc="25" noProof="1">
                <a:latin typeface="Times New Roman"/>
                <a:cs typeface="Times New Roman"/>
              </a:rPr>
              <a:t> </a:t>
            </a:r>
            <a:r>
              <a:rPr lang="tr-TR" sz="2200" noProof="1">
                <a:latin typeface="Times New Roman"/>
                <a:cs typeface="Times New Roman"/>
              </a:rPr>
              <a:t>veya</a:t>
            </a:r>
            <a:r>
              <a:rPr lang="tr-TR" sz="2200" spc="35" noProof="1">
                <a:latin typeface="Times New Roman"/>
                <a:cs typeface="Times New Roman"/>
              </a:rPr>
              <a:t> </a:t>
            </a:r>
            <a:r>
              <a:rPr lang="tr-TR" sz="2200" noProof="1">
                <a:latin typeface="Times New Roman"/>
                <a:cs typeface="Times New Roman"/>
              </a:rPr>
              <a:t>olmasın</a:t>
            </a:r>
            <a:r>
              <a:rPr lang="tr-TR" sz="2200" spc="35" noProof="1">
                <a:latin typeface="Times New Roman"/>
                <a:cs typeface="Times New Roman"/>
              </a:rPr>
              <a:t> </a:t>
            </a:r>
            <a:r>
              <a:rPr lang="tr-TR" sz="2200" noProof="1">
                <a:latin typeface="Times New Roman"/>
                <a:cs typeface="Times New Roman"/>
              </a:rPr>
              <a:t>herhangi</a:t>
            </a:r>
            <a:r>
              <a:rPr lang="tr-TR" sz="2200" spc="25" noProof="1">
                <a:latin typeface="Times New Roman"/>
                <a:cs typeface="Times New Roman"/>
              </a:rPr>
              <a:t> </a:t>
            </a:r>
            <a:r>
              <a:rPr lang="tr-TR" sz="2200" noProof="1">
                <a:latin typeface="Times New Roman"/>
                <a:cs typeface="Times New Roman"/>
              </a:rPr>
              <a:t>bir</a:t>
            </a:r>
            <a:r>
              <a:rPr lang="tr-TR" sz="2200" spc="30" noProof="1">
                <a:latin typeface="Times New Roman"/>
                <a:cs typeface="Times New Roman"/>
              </a:rPr>
              <a:t> </a:t>
            </a:r>
            <a:r>
              <a:rPr lang="tr-TR" sz="2200" noProof="1">
                <a:latin typeface="Times New Roman"/>
                <a:cs typeface="Times New Roman"/>
              </a:rPr>
              <a:t>suçtan</a:t>
            </a:r>
            <a:r>
              <a:rPr lang="tr-TR" sz="2200" spc="30" noProof="1">
                <a:latin typeface="Times New Roman"/>
                <a:cs typeface="Times New Roman"/>
              </a:rPr>
              <a:t> </a:t>
            </a:r>
            <a:r>
              <a:rPr lang="tr-TR" sz="2200" spc="-10" noProof="1">
                <a:latin typeface="Times New Roman"/>
                <a:cs typeface="Times New Roman"/>
              </a:rPr>
              <a:t>tutuklanan </a:t>
            </a:r>
            <a:r>
              <a:rPr lang="tr-TR" sz="2200" noProof="1">
                <a:latin typeface="Times New Roman"/>
                <a:cs typeface="Times New Roman"/>
              </a:rPr>
              <a:t>veya</a:t>
            </a:r>
            <a:r>
              <a:rPr lang="tr-TR" sz="2200" spc="340" noProof="1">
                <a:latin typeface="Times New Roman"/>
                <a:cs typeface="Times New Roman"/>
              </a:rPr>
              <a:t>   </a:t>
            </a:r>
            <a:r>
              <a:rPr lang="tr-TR" sz="2200" noProof="1">
                <a:latin typeface="Times New Roman"/>
                <a:cs typeface="Times New Roman"/>
              </a:rPr>
              <a:t>gözaltına</a:t>
            </a:r>
            <a:r>
              <a:rPr lang="tr-TR" sz="2200" spc="340" noProof="1">
                <a:latin typeface="Times New Roman"/>
                <a:cs typeface="Times New Roman"/>
              </a:rPr>
              <a:t> </a:t>
            </a:r>
            <a:r>
              <a:rPr lang="tr-TR" sz="2200" noProof="1">
                <a:latin typeface="Times New Roman"/>
                <a:cs typeface="Times New Roman"/>
              </a:rPr>
              <a:t>alınan</a:t>
            </a:r>
            <a:r>
              <a:rPr lang="tr-TR" sz="2200" spc="345" noProof="1">
                <a:latin typeface="Times New Roman"/>
                <a:cs typeface="Times New Roman"/>
              </a:rPr>
              <a:t> </a:t>
            </a:r>
            <a:r>
              <a:rPr lang="tr-TR" sz="2200" noProof="1">
                <a:latin typeface="Times New Roman"/>
                <a:cs typeface="Times New Roman"/>
              </a:rPr>
              <a:t>memurlara</a:t>
            </a:r>
            <a:r>
              <a:rPr lang="tr-TR" sz="2200" spc="345" noProof="1">
                <a:latin typeface="Times New Roman"/>
                <a:cs typeface="Times New Roman"/>
              </a:rPr>
              <a:t> </a:t>
            </a:r>
            <a:r>
              <a:rPr lang="tr-TR" sz="2200" spc="-10" noProof="1">
                <a:solidFill>
                  <a:srgbClr val="FF0000"/>
                </a:solidFill>
                <a:latin typeface="Times New Roman"/>
                <a:cs typeface="Times New Roman"/>
              </a:rPr>
              <a:t>görevlerinden </a:t>
            </a:r>
            <a:r>
              <a:rPr lang="tr-TR" sz="2200" noProof="1">
                <a:solidFill>
                  <a:srgbClr val="FF0000"/>
                </a:solidFill>
                <a:latin typeface="Times New Roman"/>
                <a:cs typeface="Times New Roman"/>
              </a:rPr>
              <a:t>uzaklaştırıldıkları</a:t>
            </a:r>
            <a:r>
              <a:rPr lang="tr-TR" sz="2200" spc="-60" noProof="1">
                <a:solidFill>
                  <a:srgbClr val="FF0000"/>
                </a:solidFill>
                <a:latin typeface="Times New Roman"/>
                <a:cs typeface="Times New Roman"/>
              </a:rPr>
              <a:t> </a:t>
            </a:r>
            <a:r>
              <a:rPr lang="tr-TR" sz="2200" noProof="1">
                <a:solidFill>
                  <a:srgbClr val="FF0000"/>
                </a:solidFill>
                <a:latin typeface="Times New Roman"/>
                <a:cs typeface="Times New Roman"/>
              </a:rPr>
              <a:t>süre</a:t>
            </a:r>
            <a:r>
              <a:rPr lang="tr-TR" sz="2200" spc="-35" noProof="1">
                <a:solidFill>
                  <a:srgbClr val="FF0000"/>
                </a:solidFill>
                <a:latin typeface="Times New Roman"/>
                <a:cs typeface="Times New Roman"/>
              </a:rPr>
              <a:t> </a:t>
            </a:r>
            <a:r>
              <a:rPr lang="tr-TR" sz="2200" noProof="1">
                <a:solidFill>
                  <a:srgbClr val="FF0000"/>
                </a:solidFill>
                <a:latin typeface="Times New Roman"/>
                <a:cs typeface="Times New Roman"/>
              </a:rPr>
              <a:t>içinde</a:t>
            </a:r>
            <a:r>
              <a:rPr lang="tr-TR" sz="2200" spc="-45" noProof="1">
                <a:solidFill>
                  <a:srgbClr val="FF0000"/>
                </a:solidFill>
                <a:latin typeface="Times New Roman"/>
                <a:cs typeface="Times New Roman"/>
              </a:rPr>
              <a:t> </a:t>
            </a:r>
            <a:r>
              <a:rPr lang="tr-TR" sz="2200" b="1" i="1" noProof="1">
                <a:solidFill>
                  <a:srgbClr val="FF0000"/>
                </a:solidFill>
                <a:latin typeface="Times New Roman"/>
                <a:cs typeface="Times New Roman"/>
              </a:rPr>
              <a:t>aylıklarının</a:t>
            </a:r>
            <a:r>
              <a:rPr lang="tr-TR" sz="2200" b="1" i="1" spc="-45" noProof="1">
                <a:solidFill>
                  <a:srgbClr val="FF0000"/>
                </a:solidFill>
                <a:latin typeface="Times New Roman"/>
                <a:cs typeface="Times New Roman"/>
              </a:rPr>
              <a:t> </a:t>
            </a:r>
            <a:r>
              <a:rPr lang="tr-TR" sz="2200" b="1" i="1" noProof="1">
                <a:solidFill>
                  <a:srgbClr val="FF0000"/>
                </a:solidFill>
                <a:latin typeface="Times New Roman"/>
                <a:cs typeface="Times New Roman"/>
              </a:rPr>
              <a:t>2/3’ü</a:t>
            </a:r>
            <a:r>
              <a:rPr lang="tr-TR" sz="2200" b="1" i="1" spc="-30" noProof="1">
                <a:solidFill>
                  <a:srgbClr val="FF0000"/>
                </a:solidFill>
                <a:latin typeface="Times New Roman"/>
                <a:cs typeface="Times New Roman"/>
              </a:rPr>
              <a:t> </a:t>
            </a:r>
            <a:r>
              <a:rPr lang="tr-TR" sz="2200" b="1" i="1" spc="-10" noProof="1">
                <a:solidFill>
                  <a:srgbClr val="FF0000"/>
                </a:solidFill>
                <a:latin typeface="Times New Roman"/>
                <a:cs typeface="Times New Roman"/>
              </a:rPr>
              <a:t>ödenir.</a:t>
            </a:r>
          </a:p>
          <a:p>
            <a:pPr marL="12700" marR="5080" algn="just">
              <a:lnSpc>
                <a:spcPct val="114999"/>
              </a:lnSpc>
              <a:spcBef>
                <a:spcPts val="105"/>
              </a:spcBef>
            </a:pPr>
            <a:endParaRPr lang="tr-TR" sz="2200" noProof="1">
              <a:solidFill>
                <a:srgbClr val="FF0000"/>
              </a:solidFill>
              <a:latin typeface="Times New Roman"/>
              <a:cs typeface="Times New Roman"/>
            </a:endParaRPr>
          </a:p>
          <a:p>
            <a:pPr marL="12700" marR="8255" algn="just">
              <a:lnSpc>
                <a:spcPct val="114999"/>
              </a:lnSpc>
              <a:spcBef>
                <a:spcPts val="395"/>
              </a:spcBef>
            </a:pPr>
            <a:r>
              <a:rPr lang="tr-TR" sz="1900" noProof="1">
                <a:solidFill>
                  <a:srgbClr val="2CA1BE"/>
                </a:solidFill>
                <a:latin typeface="Segoe UI Symbol"/>
                <a:cs typeface="Segoe UI Symbol"/>
              </a:rPr>
              <a:t>🞂​</a:t>
            </a:r>
            <a:r>
              <a:rPr lang="tr-TR" sz="1900" spc="335" noProof="1">
                <a:solidFill>
                  <a:srgbClr val="2CA1BE"/>
                </a:solidFill>
                <a:latin typeface="Segoe UI Symbol"/>
                <a:cs typeface="Segoe UI Symbol"/>
              </a:rPr>
              <a:t> </a:t>
            </a:r>
            <a:r>
              <a:rPr lang="tr-TR" sz="2200" noProof="1">
                <a:latin typeface="Times New Roman"/>
                <a:cs typeface="Times New Roman"/>
              </a:rPr>
              <a:t>Sadece</a:t>
            </a:r>
            <a:r>
              <a:rPr lang="tr-TR" sz="2200" spc="440" noProof="1">
                <a:latin typeface="Times New Roman"/>
                <a:cs typeface="Times New Roman"/>
              </a:rPr>
              <a:t> </a:t>
            </a:r>
            <a:r>
              <a:rPr lang="tr-TR" sz="2200" noProof="1">
                <a:latin typeface="Times New Roman"/>
                <a:cs typeface="Times New Roman"/>
              </a:rPr>
              <a:t>müfettişler</a:t>
            </a:r>
            <a:r>
              <a:rPr lang="tr-TR" sz="2200" spc="440" noProof="1">
                <a:latin typeface="Times New Roman"/>
                <a:cs typeface="Times New Roman"/>
              </a:rPr>
              <a:t> </a:t>
            </a:r>
            <a:r>
              <a:rPr lang="tr-TR" sz="2200" noProof="1">
                <a:latin typeface="Times New Roman"/>
                <a:cs typeface="Times New Roman"/>
              </a:rPr>
              <a:t>tarafından</a:t>
            </a:r>
            <a:r>
              <a:rPr lang="tr-TR" sz="2200" spc="440" noProof="1">
                <a:latin typeface="Times New Roman"/>
                <a:cs typeface="Times New Roman"/>
              </a:rPr>
              <a:t> </a:t>
            </a:r>
            <a:r>
              <a:rPr lang="tr-TR" sz="2200" spc="-10" noProof="1">
                <a:latin typeface="Times New Roman"/>
                <a:cs typeface="Times New Roman"/>
              </a:rPr>
              <a:t>görevden </a:t>
            </a:r>
            <a:r>
              <a:rPr lang="tr-TR" sz="2200" noProof="1">
                <a:latin typeface="Times New Roman"/>
                <a:cs typeface="Times New Roman"/>
              </a:rPr>
              <a:t>uzaklaştırılan</a:t>
            </a:r>
            <a:r>
              <a:rPr lang="tr-TR" sz="2200" spc="50" noProof="1">
                <a:latin typeface="Times New Roman"/>
                <a:cs typeface="Times New Roman"/>
              </a:rPr>
              <a:t> </a:t>
            </a:r>
            <a:r>
              <a:rPr lang="tr-TR" sz="2200" noProof="1">
                <a:latin typeface="Times New Roman"/>
                <a:cs typeface="Times New Roman"/>
              </a:rPr>
              <a:t>memurlar</a:t>
            </a:r>
            <a:r>
              <a:rPr lang="tr-TR" sz="2200" spc="50" noProof="1">
                <a:latin typeface="Times New Roman"/>
                <a:cs typeface="Times New Roman"/>
              </a:rPr>
              <a:t> </a:t>
            </a:r>
            <a:r>
              <a:rPr lang="tr-TR" sz="2200" noProof="1">
                <a:latin typeface="Times New Roman"/>
                <a:cs typeface="Times New Roman"/>
              </a:rPr>
              <a:t>hakkında</a:t>
            </a:r>
            <a:r>
              <a:rPr lang="tr-TR" sz="2200" spc="35" noProof="1">
                <a:latin typeface="Times New Roman"/>
                <a:cs typeface="Times New Roman"/>
              </a:rPr>
              <a:t> </a:t>
            </a:r>
            <a:r>
              <a:rPr lang="tr-TR" sz="2200" noProof="1">
                <a:latin typeface="Times New Roman"/>
                <a:cs typeface="Times New Roman"/>
              </a:rPr>
              <a:t>göreve</a:t>
            </a:r>
            <a:r>
              <a:rPr lang="tr-TR" sz="2200" spc="45" noProof="1">
                <a:latin typeface="Times New Roman"/>
                <a:cs typeface="Times New Roman"/>
              </a:rPr>
              <a:t> </a:t>
            </a:r>
            <a:r>
              <a:rPr lang="tr-TR" sz="2200" noProof="1">
                <a:latin typeface="Times New Roman"/>
                <a:cs typeface="Times New Roman"/>
              </a:rPr>
              <a:t>iade</a:t>
            </a:r>
            <a:r>
              <a:rPr lang="tr-TR" sz="2200" spc="35" noProof="1">
                <a:latin typeface="Times New Roman"/>
                <a:cs typeface="Times New Roman"/>
              </a:rPr>
              <a:t> </a:t>
            </a:r>
            <a:r>
              <a:rPr lang="tr-TR" sz="2200" b="1" spc="-10" noProof="1">
                <a:latin typeface="Times New Roman"/>
                <a:cs typeface="Times New Roman"/>
              </a:rPr>
              <a:t>atamaya </a:t>
            </a:r>
            <a:r>
              <a:rPr lang="tr-TR" sz="2200" b="1" noProof="1">
                <a:latin typeface="Times New Roman"/>
                <a:cs typeface="Times New Roman"/>
              </a:rPr>
              <a:t>yetkili</a:t>
            </a:r>
            <a:r>
              <a:rPr lang="tr-TR" sz="2200" b="1" spc="-45" noProof="1">
                <a:latin typeface="Times New Roman"/>
                <a:cs typeface="Times New Roman"/>
              </a:rPr>
              <a:t> </a:t>
            </a:r>
            <a:r>
              <a:rPr lang="tr-TR" sz="2200" b="1" noProof="1">
                <a:latin typeface="Times New Roman"/>
                <a:cs typeface="Times New Roman"/>
              </a:rPr>
              <a:t>amirlerce</a:t>
            </a:r>
            <a:r>
              <a:rPr lang="tr-TR" sz="2200" b="1" spc="-60" noProof="1">
                <a:latin typeface="Times New Roman"/>
                <a:cs typeface="Times New Roman"/>
              </a:rPr>
              <a:t> </a:t>
            </a:r>
            <a:r>
              <a:rPr lang="tr-TR" sz="2200" spc="-10" noProof="1">
                <a:latin typeface="Times New Roman"/>
                <a:cs typeface="Times New Roman"/>
              </a:rPr>
              <a:t>yapılır.</a:t>
            </a:r>
          </a:p>
          <a:p>
            <a:pPr marL="12700" marR="8255" algn="just">
              <a:lnSpc>
                <a:spcPct val="114999"/>
              </a:lnSpc>
              <a:spcBef>
                <a:spcPts val="395"/>
              </a:spcBef>
            </a:pPr>
            <a:endParaRPr lang="tr-TR" sz="2200" noProof="1">
              <a:latin typeface="Times New Roman"/>
              <a:cs typeface="Times New Roman"/>
            </a:endParaRPr>
          </a:p>
          <a:p>
            <a:pPr marL="12700" marR="6350" algn="just">
              <a:lnSpc>
                <a:spcPct val="114999"/>
              </a:lnSpc>
              <a:spcBef>
                <a:spcPts val="395"/>
              </a:spcBef>
            </a:pPr>
            <a:r>
              <a:rPr lang="tr-TR" sz="1900" noProof="1">
                <a:solidFill>
                  <a:srgbClr val="2CA1BE"/>
                </a:solidFill>
                <a:latin typeface="Segoe UI Symbol"/>
                <a:cs typeface="Segoe UI Symbol"/>
              </a:rPr>
              <a:t>🞂​</a:t>
            </a:r>
            <a:r>
              <a:rPr lang="tr-TR" sz="1900" spc="330" noProof="1">
                <a:solidFill>
                  <a:srgbClr val="2CA1BE"/>
                </a:solidFill>
                <a:latin typeface="Segoe UI Symbol"/>
                <a:cs typeface="Segoe UI Symbol"/>
              </a:rPr>
              <a:t> </a:t>
            </a:r>
            <a:r>
              <a:rPr lang="tr-TR" sz="2200" noProof="1">
                <a:latin typeface="Times New Roman"/>
                <a:cs typeface="Times New Roman"/>
              </a:rPr>
              <a:t>Görevden</a:t>
            </a:r>
            <a:r>
              <a:rPr lang="tr-TR" sz="2200" spc="459" noProof="1">
                <a:latin typeface="Times New Roman"/>
                <a:cs typeface="Times New Roman"/>
              </a:rPr>
              <a:t> </a:t>
            </a:r>
            <a:r>
              <a:rPr lang="tr-TR" sz="2200" noProof="1">
                <a:latin typeface="Times New Roman"/>
                <a:cs typeface="Times New Roman"/>
              </a:rPr>
              <a:t>uzaklaştırma</a:t>
            </a:r>
            <a:r>
              <a:rPr lang="tr-TR" sz="2200" spc="459" noProof="1">
                <a:latin typeface="Times New Roman"/>
                <a:cs typeface="Times New Roman"/>
              </a:rPr>
              <a:t> </a:t>
            </a:r>
            <a:r>
              <a:rPr lang="tr-TR" sz="2200" noProof="1">
                <a:latin typeface="Times New Roman"/>
                <a:cs typeface="Times New Roman"/>
              </a:rPr>
              <a:t>tedbiri,</a:t>
            </a:r>
            <a:r>
              <a:rPr lang="tr-TR" sz="2200" spc="465" noProof="1">
                <a:latin typeface="Times New Roman"/>
                <a:cs typeface="Times New Roman"/>
              </a:rPr>
              <a:t> </a:t>
            </a:r>
            <a:r>
              <a:rPr lang="tr-TR" sz="2200" noProof="1">
                <a:solidFill>
                  <a:srgbClr val="FF0000"/>
                </a:solidFill>
                <a:latin typeface="Times New Roman"/>
                <a:cs typeface="Times New Roman"/>
              </a:rPr>
              <a:t>bir</a:t>
            </a:r>
            <a:r>
              <a:rPr lang="tr-TR" sz="2200" spc="459" noProof="1">
                <a:solidFill>
                  <a:srgbClr val="FF0000"/>
                </a:solidFill>
                <a:latin typeface="Times New Roman"/>
                <a:cs typeface="Times New Roman"/>
              </a:rPr>
              <a:t> </a:t>
            </a:r>
            <a:r>
              <a:rPr lang="tr-TR" sz="2200" spc="-10" noProof="1">
                <a:solidFill>
                  <a:srgbClr val="FF0000"/>
                </a:solidFill>
                <a:latin typeface="Times New Roman"/>
                <a:cs typeface="Times New Roman"/>
              </a:rPr>
              <a:t>disiplin </a:t>
            </a:r>
            <a:r>
              <a:rPr lang="tr-TR" sz="2200" noProof="1">
                <a:solidFill>
                  <a:srgbClr val="FF0000"/>
                </a:solidFill>
                <a:latin typeface="Times New Roman"/>
                <a:cs typeface="Times New Roman"/>
              </a:rPr>
              <a:t>kovuşturması</a:t>
            </a:r>
            <a:r>
              <a:rPr lang="tr-TR" sz="2200" spc="515" noProof="1">
                <a:solidFill>
                  <a:srgbClr val="FF0000"/>
                </a:solidFill>
                <a:latin typeface="Times New Roman"/>
                <a:cs typeface="Times New Roman"/>
              </a:rPr>
              <a:t> </a:t>
            </a:r>
            <a:r>
              <a:rPr lang="tr-TR" sz="2200" noProof="1">
                <a:solidFill>
                  <a:srgbClr val="FF0000"/>
                </a:solidFill>
                <a:latin typeface="Times New Roman"/>
                <a:cs typeface="Times New Roman"/>
              </a:rPr>
              <a:t>icabından</a:t>
            </a:r>
            <a:r>
              <a:rPr lang="tr-TR" sz="2200" spc="500" noProof="1">
                <a:solidFill>
                  <a:srgbClr val="FF0000"/>
                </a:solidFill>
                <a:latin typeface="Times New Roman"/>
                <a:cs typeface="Times New Roman"/>
              </a:rPr>
              <a:t> </a:t>
            </a:r>
            <a:r>
              <a:rPr lang="tr-TR" sz="2200" noProof="1">
                <a:solidFill>
                  <a:srgbClr val="FF0000"/>
                </a:solidFill>
                <a:latin typeface="Times New Roman"/>
                <a:cs typeface="Times New Roman"/>
              </a:rPr>
              <a:t>olduğu</a:t>
            </a:r>
            <a:r>
              <a:rPr lang="tr-TR" sz="2200" spc="505" noProof="1">
                <a:solidFill>
                  <a:srgbClr val="FF0000"/>
                </a:solidFill>
                <a:latin typeface="Times New Roman"/>
                <a:cs typeface="Times New Roman"/>
              </a:rPr>
              <a:t> </a:t>
            </a:r>
            <a:r>
              <a:rPr lang="tr-TR" sz="2200" noProof="1">
                <a:solidFill>
                  <a:srgbClr val="FF0000"/>
                </a:solidFill>
                <a:latin typeface="Times New Roman"/>
                <a:cs typeface="Times New Roman"/>
              </a:rPr>
              <a:t>takdirde</a:t>
            </a:r>
            <a:r>
              <a:rPr lang="tr-TR" sz="2200" spc="484" noProof="1">
                <a:solidFill>
                  <a:srgbClr val="FF0000"/>
                </a:solidFill>
                <a:latin typeface="Times New Roman"/>
                <a:cs typeface="Times New Roman"/>
              </a:rPr>
              <a:t> </a:t>
            </a:r>
            <a:r>
              <a:rPr lang="tr-TR" sz="2200" noProof="1">
                <a:solidFill>
                  <a:srgbClr val="FF0000"/>
                </a:solidFill>
                <a:latin typeface="Times New Roman"/>
                <a:cs typeface="Times New Roman"/>
              </a:rPr>
              <a:t>en</a:t>
            </a:r>
            <a:r>
              <a:rPr lang="tr-TR" sz="2200" spc="509" noProof="1">
                <a:solidFill>
                  <a:srgbClr val="FF0000"/>
                </a:solidFill>
                <a:latin typeface="Times New Roman"/>
                <a:cs typeface="Times New Roman"/>
              </a:rPr>
              <a:t> </a:t>
            </a:r>
            <a:r>
              <a:rPr lang="tr-TR" sz="2200" noProof="1">
                <a:solidFill>
                  <a:srgbClr val="FF0000"/>
                </a:solidFill>
                <a:latin typeface="Times New Roman"/>
                <a:cs typeface="Times New Roman"/>
              </a:rPr>
              <a:t>çok</a:t>
            </a:r>
            <a:r>
              <a:rPr lang="tr-TR" sz="2200" spc="509" noProof="1">
                <a:solidFill>
                  <a:srgbClr val="FF0000"/>
                </a:solidFill>
                <a:latin typeface="Times New Roman"/>
                <a:cs typeface="Times New Roman"/>
              </a:rPr>
              <a:t> </a:t>
            </a:r>
            <a:r>
              <a:rPr lang="tr-TR" sz="2200" b="1" noProof="1">
                <a:solidFill>
                  <a:srgbClr val="FF0000"/>
                </a:solidFill>
                <a:latin typeface="Times New Roman"/>
                <a:cs typeface="Times New Roman"/>
              </a:rPr>
              <a:t>3</a:t>
            </a:r>
            <a:r>
              <a:rPr lang="tr-TR" sz="2200" b="1" spc="505" noProof="1">
                <a:solidFill>
                  <a:srgbClr val="FF0000"/>
                </a:solidFill>
                <a:latin typeface="Times New Roman"/>
                <a:cs typeface="Times New Roman"/>
              </a:rPr>
              <a:t> </a:t>
            </a:r>
            <a:r>
              <a:rPr lang="tr-TR" sz="2200" b="1" spc="-25" noProof="1">
                <a:solidFill>
                  <a:srgbClr val="FF0000"/>
                </a:solidFill>
                <a:latin typeface="Times New Roman"/>
                <a:cs typeface="Times New Roman"/>
              </a:rPr>
              <a:t>ay </a:t>
            </a:r>
            <a:r>
              <a:rPr lang="tr-TR" sz="2200" noProof="1">
                <a:solidFill>
                  <a:srgbClr val="FF0000"/>
                </a:solidFill>
                <a:latin typeface="Times New Roman"/>
                <a:cs typeface="Times New Roman"/>
              </a:rPr>
              <a:t>devam</a:t>
            </a:r>
            <a:r>
              <a:rPr lang="tr-TR" sz="2200" spc="615" noProof="1">
                <a:solidFill>
                  <a:srgbClr val="FF0000"/>
                </a:solidFill>
                <a:latin typeface="Times New Roman"/>
                <a:cs typeface="Times New Roman"/>
              </a:rPr>
              <a:t> </a:t>
            </a:r>
            <a:r>
              <a:rPr lang="tr-TR" sz="2200" noProof="1">
                <a:solidFill>
                  <a:srgbClr val="FF0000"/>
                </a:solidFill>
                <a:latin typeface="Times New Roman"/>
                <a:cs typeface="Times New Roman"/>
              </a:rPr>
              <a:t>edebilir.</a:t>
            </a:r>
            <a:r>
              <a:rPr lang="tr-TR" sz="2200" spc="625" noProof="1">
                <a:solidFill>
                  <a:srgbClr val="FF0000"/>
                </a:solidFill>
                <a:latin typeface="Times New Roman"/>
                <a:cs typeface="Times New Roman"/>
              </a:rPr>
              <a:t> </a:t>
            </a:r>
            <a:r>
              <a:rPr lang="tr-TR" sz="2200" noProof="1">
                <a:latin typeface="Times New Roman"/>
                <a:cs typeface="Times New Roman"/>
              </a:rPr>
              <a:t>Bu</a:t>
            </a:r>
            <a:r>
              <a:rPr lang="tr-TR" sz="2200" spc="625" noProof="1">
                <a:latin typeface="Times New Roman"/>
                <a:cs typeface="Times New Roman"/>
              </a:rPr>
              <a:t> </a:t>
            </a:r>
            <a:r>
              <a:rPr lang="tr-TR" sz="2200" noProof="1">
                <a:latin typeface="Times New Roman"/>
                <a:cs typeface="Times New Roman"/>
              </a:rPr>
              <a:t>süre</a:t>
            </a:r>
            <a:r>
              <a:rPr lang="tr-TR" sz="2200" spc="630" noProof="1">
                <a:latin typeface="Times New Roman"/>
                <a:cs typeface="Times New Roman"/>
              </a:rPr>
              <a:t> </a:t>
            </a:r>
            <a:r>
              <a:rPr lang="tr-TR" sz="2200" noProof="1">
                <a:latin typeface="Times New Roman"/>
                <a:cs typeface="Times New Roman"/>
              </a:rPr>
              <a:t>sonunda</a:t>
            </a:r>
            <a:r>
              <a:rPr lang="tr-TR" sz="2200" spc="630" noProof="1">
                <a:latin typeface="Times New Roman"/>
                <a:cs typeface="Times New Roman"/>
              </a:rPr>
              <a:t> </a:t>
            </a:r>
            <a:r>
              <a:rPr lang="tr-TR" sz="2200" noProof="1">
                <a:latin typeface="Times New Roman"/>
                <a:cs typeface="Times New Roman"/>
              </a:rPr>
              <a:t>hakkında</a:t>
            </a:r>
            <a:r>
              <a:rPr lang="tr-TR" sz="2200" spc="635" noProof="1">
                <a:latin typeface="Times New Roman"/>
                <a:cs typeface="Times New Roman"/>
              </a:rPr>
              <a:t> </a:t>
            </a:r>
            <a:r>
              <a:rPr lang="tr-TR" sz="2200" noProof="1">
                <a:latin typeface="Times New Roman"/>
                <a:cs typeface="Times New Roman"/>
              </a:rPr>
              <a:t>bir</a:t>
            </a:r>
            <a:r>
              <a:rPr lang="tr-TR" sz="2200" spc="645" noProof="1">
                <a:latin typeface="Times New Roman"/>
                <a:cs typeface="Times New Roman"/>
              </a:rPr>
              <a:t> </a:t>
            </a:r>
            <a:r>
              <a:rPr lang="tr-TR" sz="2200" spc="-10" noProof="1">
                <a:latin typeface="Times New Roman"/>
                <a:cs typeface="Times New Roman"/>
              </a:rPr>
              <a:t>karar </a:t>
            </a:r>
            <a:r>
              <a:rPr lang="tr-TR" sz="2200" noProof="1">
                <a:latin typeface="Times New Roman"/>
                <a:cs typeface="Times New Roman"/>
              </a:rPr>
              <a:t>verilmediği</a:t>
            </a:r>
            <a:r>
              <a:rPr lang="tr-TR" sz="2200" spc="-55" noProof="1">
                <a:latin typeface="Times New Roman"/>
                <a:cs typeface="Times New Roman"/>
              </a:rPr>
              <a:t> </a:t>
            </a:r>
            <a:r>
              <a:rPr lang="tr-TR" sz="2200" noProof="1">
                <a:latin typeface="Times New Roman"/>
                <a:cs typeface="Times New Roman"/>
              </a:rPr>
              <a:t>takdirde</a:t>
            </a:r>
            <a:r>
              <a:rPr lang="tr-TR" sz="2200" spc="-45" noProof="1">
                <a:latin typeface="Times New Roman"/>
                <a:cs typeface="Times New Roman"/>
              </a:rPr>
              <a:t> </a:t>
            </a:r>
            <a:r>
              <a:rPr lang="tr-TR" sz="2200" noProof="1">
                <a:latin typeface="Times New Roman"/>
                <a:cs typeface="Times New Roman"/>
              </a:rPr>
              <a:t>memur görevine</a:t>
            </a:r>
            <a:r>
              <a:rPr lang="tr-TR" sz="2200" spc="-50" noProof="1">
                <a:latin typeface="Times New Roman"/>
                <a:cs typeface="Times New Roman"/>
              </a:rPr>
              <a:t> </a:t>
            </a:r>
            <a:r>
              <a:rPr lang="tr-TR" sz="2200" spc="-10" noProof="1">
                <a:latin typeface="Times New Roman"/>
                <a:cs typeface="Times New Roman"/>
              </a:rPr>
              <a:t>başlatılır.</a:t>
            </a:r>
            <a:endParaRPr lang="tr-TR" sz="2200" noProof="1">
              <a:latin typeface="Times New Roman"/>
              <a:cs typeface="Times New Roman"/>
            </a:endParaRPr>
          </a:p>
        </p:txBody>
      </p:sp>
      <p:sp>
        <p:nvSpPr>
          <p:cNvPr id="5" name="Slayt Numarası Yer Tutucusu 4">
            <a:extLst>
              <a:ext uri="{FF2B5EF4-FFF2-40B4-BE49-F238E27FC236}">
                <a16:creationId xmlns:a16="http://schemas.microsoft.com/office/drawing/2014/main" id="{62EF3D7D-98AD-4193-9E45-B3CAFDABB2E5}"/>
              </a:ext>
            </a:extLst>
          </p:cNvPr>
          <p:cNvSpPr>
            <a:spLocks noGrp="1"/>
          </p:cNvSpPr>
          <p:nvPr>
            <p:ph type="sldNum" sz="quarter" idx="7"/>
          </p:nvPr>
        </p:nvSpPr>
        <p:spPr>
          <a:xfrm>
            <a:off x="8744711" y="6573513"/>
            <a:ext cx="399289" cy="131559"/>
          </a:xfrm>
        </p:spPr>
        <p:txBody>
          <a:bodyPr/>
          <a:lstStyle/>
          <a:p>
            <a:pPr marL="107950">
              <a:lnSpc>
                <a:spcPct val="100000"/>
              </a:lnSpc>
            </a:pPr>
            <a:fld id="{81D60167-4931-47E6-BA6A-407CBD079E47}" type="slidenum">
              <a:rPr lang="tr-TR" spc="-50" smtClean="0"/>
              <a:t>52</a:t>
            </a:fld>
            <a:endParaRPr lang="tr-TR" spc="-50" dirty="0"/>
          </a:p>
        </p:txBody>
      </p:sp>
      <p:pic>
        <p:nvPicPr>
          <p:cNvPr id="6" name="object 4"/>
          <p:cNvPicPr/>
          <p:nvPr/>
        </p:nvPicPr>
        <p:blipFill>
          <a:blip r:embed="rId2" cstate="print"/>
          <a:stretch>
            <a:fillRect/>
          </a:stretch>
        </p:blipFill>
        <p:spPr>
          <a:xfrm>
            <a:off x="540000" y="180000"/>
            <a:ext cx="1080000" cy="1080000"/>
          </a:xfrm>
          <a:prstGeom prst="rect">
            <a:avLst/>
          </a:prstGeom>
        </p:spPr>
      </p:pic>
      <p:sp>
        <p:nvSpPr>
          <p:cNvPr id="8" name="Unvan 1">
            <a:extLst>
              <a:ext uri="{FF2B5EF4-FFF2-40B4-BE49-F238E27FC236}">
                <a16:creationId xmlns:a16="http://schemas.microsoft.com/office/drawing/2014/main" id="{62212A75-954F-4DC3-8E23-63F9A8393CB4}"/>
              </a:ext>
            </a:extLst>
          </p:cNvPr>
          <p:cNvSpPr txBox="1">
            <a:spLocks/>
          </p:cNvSpPr>
          <p:nvPr/>
        </p:nvSpPr>
        <p:spPr>
          <a:xfrm>
            <a:off x="1828800" y="352266"/>
            <a:ext cx="5486400" cy="9817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a:defRPr>
                <a:latin typeface="+mj-lt"/>
                <a:ea typeface="+mj-ea"/>
                <a:cs typeface="+mj-cs"/>
              </a:defRPr>
            </a:lvl1pPr>
          </a:lstStyle>
          <a:p>
            <a:pPr algn="ctr"/>
            <a:r>
              <a:rPr lang="tr-TR" sz="3000" b="1" dirty="0">
                <a:solidFill>
                  <a:schemeClr val="tx2"/>
                </a:solidFill>
                <a:latin typeface="Times New Roman" panose="02020603050405020304" pitchFamily="18" charset="0"/>
                <a:cs typeface="Times New Roman" panose="02020603050405020304" pitchFamily="18" charset="0"/>
              </a:rPr>
              <a:t>GÖREVDEN</a:t>
            </a:r>
          </a:p>
          <a:p>
            <a:pPr algn="ctr"/>
            <a:r>
              <a:rPr lang="tr-TR" sz="3000" b="1" dirty="0">
                <a:solidFill>
                  <a:schemeClr val="tx2"/>
                </a:solidFill>
                <a:latin typeface="Times New Roman" panose="02020603050405020304" pitchFamily="18" charset="0"/>
                <a:cs typeface="Times New Roman" panose="02020603050405020304" pitchFamily="18" charset="0"/>
              </a:rPr>
              <a:t> UZAKLAŞTIRMA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4039760"/>
          </a:xfrm>
          <a:prstGeom prst="rect">
            <a:avLst/>
          </a:prstGeom>
        </p:spPr>
        <p:txBody>
          <a:bodyPr vert="horz" wrap="square" lIns="0" tIns="49530" rIns="0" bIns="0" rtlCol="0">
            <a:spAutoFit/>
          </a:bodyPr>
          <a:lstStyle/>
          <a:p>
            <a:pPr marL="12700" marR="8255" algn="just">
              <a:lnSpc>
                <a:spcPts val="3130"/>
              </a:lnSpc>
              <a:spcBef>
                <a:spcPts val="390"/>
              </a:spcBef>
            </a:pPr>
            <a:r>
              <a:rPr sz="1900" dirty="0">
                <a:solidFill>
                  <a:srgbClr val="2CA1BE"/>
                </a:solidFill>
                <a:latin typeface="Segoe UI Symbol"/>
                <a:cs typeface="Segoe UI Symbol"/>
              </a:rPr>
              <a:t>🞂​</a:t>
            </a:r>
            <a:r>
              <a:rPr lang="tr-TR" sz="1900" spc="330" dirty="0">
                <a:solidFill>
                  <a:srgbClr val="2CA1BE"/>
                </a:solidFill>
                <a:latin typeface="Segoe UI Symbol"/>
                <a:cs typeface="Segoe UI Symbol"/>
              </a:rPr>
              <a:t> </a:t>
            </a:r>
            <a:r>
              <a:rPr lang="tr-TR" sz="2200" noProof="1">
                <a:latin typeface="Times New Roman"/>
                <a:cs typeface="Times New Roman"/>
              </a:rPr>
              <a:t>Memurun</a:t>
            </a:r>
            <a:r>
              <a:rPr lang="tr-TR" sz="2200" spc="80" noProof="1">
                <a:latin typeface="Times New Roman"/>
                <a:cs typeface="Times New Roman"/>
              </a:rPr>
              <a:t> </a:t>
            </a:r>
            <a:r>
              <a:rPr lang="tr-TR" sz="2200" b="1" i="1" noProof="1">
                <a:solidFill>
                  <a:srgbClr val="FF0000"/>
                </a:solidFill>
                <a:latin typeface="Times New Roman"/>
                <a:cs typeface="Times New Roman"/>
              </a:rPr>
              <a:t>göreve</a:t>
            </a:r>
            <a:r>
              <a:rPr lang="tr-TR" sz="2200" b="1" i="1" spc="70" noProof="1">
                <a:solidFill>
                  <a:srgbClr val="FF0000"/>
                </a:solidFill>
                <a:latin typeface="Times New Roman"/>
                <a:cs typeface="Times New Roman"/>
              </a:rPr>
              <a:t>  </a:t>
            </a:r>
            <a:r>
              <a:rPr lang="tr-TR" sz="2200" b="1" i="1" noProof="1">
                <a:solidFill>
                  <a:srgbClr val="FF0000"/>
                </a:solidFill>
                <a:latin typeface="Times New Roman"/>
                <a:cs typeface="Times New Roman"/>
              </a:rPr>
              <a:t>tekrar</a:t>
            </a:r>
            <a:r>
              <a:rPr lang="tr-TR" sz="2200" b="1" i="1" spc="70" noProof="1">
                <a:solidFill>
                  <a:srgbClr val="FF0000"/>
                </a:solidFill>
                <a:latin typeface="Times New Roman"/>
                <a:cs typeface="Times New Roman"/>
              </a:rPr>
              <a:t>  </a:t>
            </a:r>
            <a:r>
              <a:rPr lang="tr-TR" sz="2200" b="1" i="1" noProof="1">
                <a:solidFill>
                  <a:srgbClr val="FF0000"/>
                </a:solidFill>
                <a:latin typeface="Times New Roman"/>
                <a:cs typeface="Times New Roman"/>
              </a:rPr>
              <a:t>başlatılması</a:t>
            </a:r>
            <a:r>
              <a:rPr lang="tr-TR" sz="2200" b="1" i="1" spc="65" noProof="1">
                <a:solidFill>
                  <a:srgbClr val="FF0000"/>
                </a:solidFill>
                <a:latin typeface="Times New Roman"/>
                <a:cs typeface="Times New Roman"/>
              </a:rPr>
              <a:t>  </a:t>
            </a:r>
            <a:r>
              <a:rPr lang="tr-TR" sz="2200" noProof="1">
                <a:solidFill>
                  <a:srgbClr val="FF0000"/>
                </a:solidFill>
                <a:latin typeface="Times New Roman"/>
                <a:cs typeface="Times New Roman"/>
              </a:rPr>
              <a:t>zorunlu</a:t>
            </a:r>
            <a:r>
              <a:rPr lang="tr-TR" sz="2200" spc="75" noProof="1">
                <a:solidFill>
                  <a:srgbClr val="FF0000"/>
                </a:solidFill>
                <a:latin typeface="Times New Roman"/>
                <a:cs typeface="Times New Roman"/>
              </a:rPr>
              <a:t>  </a:t>
            </a:r>
            <a:r>
              <a:rPr lang="tr-TR" sz="2200" spc="-20" noProof="1">
                <a:solidFill>
                  <a:srgbClr val="FF0000"/>
                </a:solidFill>
                <a:latin typeface="Times New Roman"/>
                <a:cs typeface="Times New Roman"/>
              </a:rPr>
              <a:t>olan </a:t>
            </a:r>
            <a:r>
              <a:rPr lang="tr-TR" sz="2200" noProof="1">
                <a:solidFill>
                  <a:srgbClr val="FF0000"/>
                </a:solidFill>
                <a:latin typeface="Times New Roman"/>
                <a:cs typeface="Times New Roman"/>
              </a:rPr>
              <a:t>haller </a:t>
            </a:r>
            <a:r>
              <a:rPr lang="tr-TR" sz="2200" spc="-10" noProof="1">
                <a:latin typeface="Times New Roman"/>
                <a:cs typeface="Times New Roman"/>
              </a:rPr>
              <a:t>şunlardır.</a:t>
            </a:r>
            <a:endParaRPr lang="tr-TR" sz="2200" noProof="1">
              <a:latin typeface="Times New Roman"/>
              <a:cs typeface="Times New Roman"/>
            </a:endParaRPr>
          </a:p>
          <a:p>
            <a:pPr marL="12065" marR="6985" algn="just">
              <a:lnSpc>
                <a:spcPts val="3120"/>
              </a:lnSpc>
              <a:spcBef>
                <a:spcPts val="540"/>
              </a:spcBef>
              <a:buClr>
                <a:srgbClr val="2CA1BE"/>
              </a:buClr>
              <a:buSzPct val="67857"/>
              <a:tabLst>
                <a:tab pos="469265" algn="l"/>
              </a:tabLst>
            </a:pPr>
            <a:r>
              <a:rPr lang="tr-TR" sz="2000" noProof="1">
                <a:solidFill>
                  <a:srgbClr val="FF0000"/>
                </a:solidFill>
                <a:latin typeface="Times New Roman"/>
                <a:cs typeface="Times New Roman"/>
              </a:rPr>
              <a:t>	Haklarında</a:t>
            </a:r>
            <a:r>
              <a:rPr lang="tr-TR" sz="2000" spc="640" noProof="1">
                <a:solidFill>
                  <a:srgbClr val="FF0000"/>
                </a:solidFill>
                <a:latin typeface="Times New Roman"/>
                <a:cs typeface="Times New Roman"/>
              </a:rPr>
              <a:t>  </a:t>
            </a:r>
            <a:r>
              <a:rPr lang="tr-TR" sz="2000" noProof="1">
                <a:solidFill>
                  <a:srgbClr val="FF0000"/>
                </a:solidFill>
                <a:latin typeface="Times New Roman"/>
                <a:cs typeface="Times New Roman"/>
              </a:rPr>
              <a:t>memurluktan</a:t>
            </a:r>
            <a:r>
              <a:rPr lang="tr-TR" sz="2000" spc="645" noProof="1">
                <a:solidFill>
                  <a:srgbClr val="FF0000"/>
                </a:solidFill>
                <a:latin typeface="Times New Roman"/>
                <a:cs typeface="Times New Roman"/>
              </a:rPr>
              <a:t>  </a:t>
            </a:r>
            <a:r>
              <a:rPr lang="tr-TR" sz="2000" noProof="1">
                <a:solidFill>
                  <a:srgbClr val="FF0000"/>
                </a:solidFill>
                <a:latin typeface="Times New Roman"/>
                <a:cs typeface="Times New Roman"/>
              </a:rPr>
              <a:t>çıkarmadan</a:t>
            </a:r>
            <a:r>
              <a:rPr lang="tr-TR" sz="2000" spc="645" noProof="1">
                <a:solidFill>
                  <a:srgbClr val="FF0000"/>
                </a:solidFill>
                <a:latin typeface="Times New Roman"/>
                <a:cs typeface="Times New Roman"/>
              </a:rPr>
              <a:t>  </a:t>
            </a:r>
            <a:r>
              <a:rPr lang="tr-TR" sz="2000" noProof="1">
                <a:solidFill>
                  <a:srgbClr val="FF0000"/>
                </a:solidFill>
                <a:latin typeface="Times New Roman"/>
                <a:cs typeface="Times New Roman"/>
              </a:rPr>
              <a:t>başka</a:t>
            </a:r>
            <a:r>
              <a:rPr lang="tr-TR" sz="2000" spc="645" noProof="1">
                <a:solidFill>
                  <a:srgbClr val="FF0000"/>
                </a:solidFill>
                <a:latin typeface="Times New Roman"/>
                <a:cs typeface="Times New Roman"/>
              </a:rPr>
              <a:t>  </a:t>
            </a:r>
            <a:r>
              <a:rPr lang="tr-TR" sz="2000" spc="-25" noProof="1">
                <a:solidFill>
                  <a:srgbClr val="FF0000"/>
                </a:solidFill>
                <a:latin typeface="Times New Roman"/>
                <a:cs typeface="Times New Roman"/>
              </a:rPr>
              <a:t>bir 	</a:t>
            </a:r>
            <a:r>
              <a:rPr lang="tr-TR" sz="2000" noProof="1">
                <a:solidFill>
                  <a:srgbClr val="FF0000"/>
                </a:solidFill>
                <a:latin typeface="Times New Roman"/>
                <a:cs typeface="Times New Roman"/>
              </a:rPr>
              <a:t>disiplin</a:t>
            </a:r>
            <a:r>
              <a:rPr lang="tr-TR" sz="2000" spc="-40" noProof="1">
                <a:solidFill>
                  <a:srgbClr val="FF0000"/>
                </a:solidFill>
                <a:latin typeface="Times New Roman"/>
                <a:cs typeface="Times New Roman"/>
              </a:rPr>
              <a:t> </a:t>
            </a:r>
            <a:r>
              <a:rPr lang="tr-TR" sz="2000" noProof="1">
                <a:solidFill>
                  <a:srgbClr val="FF0000"/>
                </a:solidFill>
                <a:latin typeface="Times New Roman"/>
                <a:cs typeface="Times New Roman"/>
              </a:rPr>
              <a:t>cezası</a:t>
            </a:r>
            <a:r>
              <a:rPr lang="tr-TR" sz="2000" spc="-20" noProof="1">
                <a:solidFill>
                  <a:srgbClr val="FF0000"/>
                </a:solidFill>
                <a:latin typeface="Times New Roman"/>
                <a:cs typeface="Times New Roman"/>
              </a:rPr>
              <a:t> </a:t>
            </a:r>
            <a:r>
              <a:rPr lang="tr-TR" sz="2000" spc="-10" noProof="1">
                <a:solidFill>
                  <a:srgbClr val="FF0000"/>
                </a:solidFill>
                <a:latin typeface="Times New Roman"/>
                <a:cs typeface="Times New Roman"/>
              </a:rPr>
              <a:t>verilenler,</a:t>
            </a:r>
            <a:endParaRPr lang="tr-TR" sz="2000" noProof="1">
              <a:solidFill>
                <a:srgbClr val="FF0000"/>
              </a:solidFill>
              <a:latin typeface="Times New Roman"/>
              <a:cs typeface="Times New Roman"/>
            </a:endParaRPr>
          </a:p>
          <a:p>
            <a:pPr marL="12700" algn="just">
              <a:lnSpc>
                <a:spcPct val="100000"/>
              </a:lnSpc>
              <a:spcBef>
                <a:spcPts val="180"/>
              </a:spcBef>
              <a:buClr>
                <a:srgbClr val="2CA1BE"/>
              </a:buClr>
              <a:buSzPct val="67857"/>
              <a:tabLst>
                <a:tab pos="468630" algn="l"/>
              </a:tabLst>
            </a:pPr>
            <a:r>
              <a:rPr lang="tr-TR" sz="2000" spc="-25" noProof="1">
                <a:solidFill>
                  <a:srgbClr val="FF0000"/>
                </a:solidFill>
                <a:latin typeface="Times New Roman"/>
                <a:cs typeface="Times New Roman"/>
              </a:rPr>
              <a:t>	Yargılamanın</a:t>
            </a:r>
            <a:r>
              <a:rPr lang="tr-TR" sz="2000" spc="-40" noProof="1">
                <a:solidFill>
                  <a:srgbClr val="FF0000"/>
                </a:solidFill>
                <a:latin typeface="Times New Roman"/>
                <a:cs typeface="Times New Roman"/>
              </a:rPr>
              <a:t> </a:t>
            </a:r>
            <a:r>
              <a:rPr lang="tr-TR" sz="2000" noProof="1">
                <a:solidFill>
                  <a:srgbClr val="FF0000"/>
                </a:solidFill>
                <a:latin typeface="Times New Roman"/>
                <a:cs typeface="Times New Roman"/>
              </a:rPr>
              <a:t>men`ine</a:t>
            </a:r>
            <a:r>
              <a:rPr lang="tr-TR" sz="2000" spc="-40" noProof="1">
                <a:solidFill>
                  <a:srgbClr val="FF0000"/>
                </a:solidFill>
                <a:latin typeface="Times New Roman"/>
                <a:cs typeface="Times New Roman"/>
              </a:rPr>
              <a:t> </a:t>
            </a:r>
            <a:r>
              <a:rPr lang="tr-TR" sz="2000" noProof="1">
                <a:solidFill>
                  <a:srgbClr val="FF0000"/>
                </a:solidFill>
                <a:latin typeface="Times New Roman"/>
                <a:cs typeface="Times New Roman"/>
              </a:rPr>
              <a:t>veya</a:t>
            </a:r>
            <a:r>
              <a:rPr lang="tr-TR" sz="2000" spc="-50" noProof="1">
                <a:solidFill>
                  <a:srgbClr val="FF0000"/>
                </a:solidFill>
                <a:latin typeface="Times New Roman"/>
                <a:cs typeface="Times New Roman"/>
              </a:rPr>
              <a:t> </a:t>
            </a:r>
            <a:r>
              <a:rPr lang="tr-TR" sz="2000" noProof="1">
                <a:solidFill>
                  <a:srgbClr val="FF0000"/>
                </a:solidFill>
                <a:latin typeface="Times New Roman"/>
                <a:cs typeface="Times New Roman"/>
              </a:rPr>
              <a:t>beraatine</a:t>
            </a:r>
            <a:r>
              <a:rPr lang="tr-TR" sz="2000" spc="-60" noProof="1">
                <a:solidFill>
                  <a:srgbClr val="FF0000"/>
                </a:solidFill>
                <a:latin typeface="Times New Roman"/>
                <a:cs typeface="Times New Roman"/>
              </a:rPr>
              <a:t> </a:t>
            </a:r>
            <a:r>
              <a:rPr lang="tr-TR" sz="2000" noProof="1">
                <a:solidFill>
                  <a:srgbClr val="FF0000"/>
                </a:solidFill>
                <a:latin typeface="Times New Roman"/>
                <a:cs typeface="Times New Roman"/>
              </a:rPr>
              <a:t>karar</a:t>
            </a:r>
            <a:r>
              <a:rPr lang="tr-TR" sz="2000" spc="-30" noProof="1">
                <a:solidFill>
                  <a:srgbClr val="FF0000"/>
                </a:solidFill>
                <a:latin typeface="Times New Roman"/>
                <a:cs typeface="Times New Roman"/>
              </a:rPr>
              <a:t> </a:t>
            </a:r>
            <a:r>
              <a:rPr lang="tr-TR" sz="2000" spc="-10" noProof="1">
                <a:solidFill>
                  <a:srgbClr val="FF0000"/>
                </a:solidFill>
                <a:latin typeface="Times New Roman"/>
                <a:cs typeface="Times New Roman"/>
              </a:rPr>
              <a:t>verilenler,</a:t>
            </a:r>
            <a:endParaRPr lang="tr-TR" sz="2000" noProof="1">
              <a:solidFill>
                <a:srgbClr val="FF0000"/>
              </a:solidFill>
              <a:latin typeface="Times New Roman"/>
              <a:cs typeface="Times New Roman"/>
            </a:endParaRPr>
          </a:p>
          <a:p>
            <a:pPr marL="12065" marR="8255" algn="just">
              <a:lnSpc>
                <a:spcPts val="3130"/>
              </a:lnSpc>
              <a:spcBef>
                <a:spcPts val="585"/>
              </a:spcBef>
              <a:buClr>
                <a:srgbClr val="2CA1BE"/>
              </a:buClr>
              <a:buSzPct val="67857"/>
              <a:tabLst>
                <a:tab pos="469265" algn="l"/>
              </a:tabLst>
            </a:pPr>
            <a:r>
              <a:rPr lang="tr-TR" sz="2000" noProof="1">
                <a:solidFill>
                  <a:srgbClr val="FF0000"/>
                </a:solidFill>
                <a:latin typeface="Times New Roman"/>
                <a:cs typeface="Times New Roman"/>
              </a:rPr>
              <a:t>	Hükümden</a:t>
            </a:r>
            <a:r>
              <a:rPr lang="tr-TR" sz="2000" spc="620" noProof="1">
                <a:solidFill>
                  <a:srgbClr val="FF0000"/>
                </a:solidFill>
                <a:latin typeface="Times New Roman"/>
                <a:cs typeface="Times New Roman"/>
              </a:rPr>
              <a:t> </a:t>
            </a:r>
            <a:r>
              <a:rPr lang="tr-TR" sz="2000" noProof="1">
                <a:solidFill>
                  <a:srgbClr val="FF0000"/>
                </a:solidFill>
                <a:latin typeface="Times New Roman"/>
                <a:cs typeface="Times New Roman"/>
              </a:rPr>
              <a:t>evvel</a:t>
            </a:r>
            <a:r>
              <a:rPr lang="tr-TR" sz="2000" spc="615" noProof="1">
                <a:solidFill>
                  <a:srgbClr val="FF0000"/>
                </a:solidFill>
                <a:latin typeface="Times New Roman"/>
                <a:cs typeface="Times New Roman"/>
              </a:rPr>
              <a:t> </a:t>
            </a:r>
            <a:r>
              <a:rPr lang="tr-TR" sz="2000" noProof="1">
                <a:solidFill>
                  <a:srgbClr val="FF0000"/>
                </a:solidFill>
                <a:latin typeface="Times New Roman"/>
                <a:cs typeface="Times New Roman"/>
              </a:rPr>
              <a:t>haklarındaki</a:t>
            </a:r>
            <a:r>
              <a:rPr lang="tr-TR" sz="2000" spc="610" noProof="1">
                <a:solidFill>
                  <a:srgbClr val="FF0000"/>
                </a:solidFill>
                <a:latin typeface="Times New Roman"/>
                <a:cs typeface="Times New Roman"/>
              </a:rPr>
              <a:t> </a:t>
            </a:r>
            <a:r>
              <a:rPr lang="tr-TR" sz="2000" noProof="1">
                <a:solidFill>
                  <a:srgbClr val="FF0000"/>
                </a:solidFill>
                <a:latin typeface="Times New Roman"/>
                <a:cs typeface="Times New Roman"/>
              </a:rPr>
              <a:t>kovuşturma</a:t>
            </a:r>
            <a:r>
              <a:rPr lang="tr-TR" sz="2000" spc="610" noProof="1">
                <a:solidFill>
                  <a:srgbClr val="FF0000"/>
                </a:solidFill>
                <a:latin typeface="Times New Roman"/>
                <a:cs typeface="Times New Roman"/>
              </a:rPr>
              <a:t> </a:t>
            </a:r>
            <a:r>
              <a:rPr lang="tr-TR" sz="2000" noProof="1">
                <a:solidFill>
                  <a:srgbClr val="FF0000"/>
                </a:solidFill>
                <a:latin typeface="Times New Roman"/>
                <a:cs typeface="Times New Roman"/>
              </a:rPr>
              <a:t>genel</a:t>
            </a:r>
            <a:r>
              <a:rPr lang="tr-TR" sz="2000" spc="625" noProof="1">
                <a:solidFill>
                  <a:srgbClr val="FF0000"/>
                </a:solidFill>
                <a:latin typeface="Times New Roman"/>
                <a:cs typeface="Times New Roman"/>
              </a:rPr>
              <a:t> </a:t>
            </a:r>
            <a:r>
              <a:rPr lang="tr-TR" sz="2000" spc="-25" noProof="1">
                <a:solidFill>
                  <a:srgbClr val="FF0000"/>
                </a:solidFill>
                <a:latin typeface="Times New Roman"/>
                <a:cs typeface="Times New Roman"/>
              </a:rPr>
              <a:t>af  </a:t>
            </a:r>
            <a:r>
              <a:rPr lang="tr-TR" sz="2000" noProof="1">
                <a:solidFill>
                  <a:srgbClr val="FF0000"/>
                </a:solidFill>
                <a:latin typeface="Times New Roman"/>
                <a:cs typeface="Times New Roman"/>
              </a:rPr>
              <a:t>ile</a:t>
            </a:r>
            <a:r>
              <a:rPr lang="tr-TR" sz="2000" spc="-10" noProof="1">
                <a:solidFill>
                  <a:srgbClr val="FF0000"/>
                </a:solidFill>
                <a:latin typeface="Times New Roman"/>
                <a:cs typeface="Times New Roman"/>
              </a:rPr>
              <a:t> kaldırılanlar,</a:t>
            </a:r>
            <a:endParaRPr lang="tr-TR" sz="2000" noProof="1">
              <a:solidFill>
                <a:srgbClr val="FF0000"/>
              </a:solidFill>
              <a:latin typeface="Times New Roman"/>
              <a:cs typeface="Times New Roman"/>
            </a:endParaRPr>
          </a:p>
          <a:p>
            <a:pPr marL="12065" marR="5080" algn="just">
              <a:lnSpc>
                <a:spcPct val="94000"/>
              </a:lnSpc>
              <a:spcBef>
                <a:spcPts val="439"/>
              </a:spcBef>
              <a:buClr>
                <a:srgbClr val="2CA1BE"/>
              </a:buClr>
              <a:buSzPct val="67857"/>
              <a:tabLst>
                <a:tab pos="469265" algn="l"/>
              </a:tabLst>
            </a:pPr>
            <a:r>
              <a:rPr lang="tr-TR" sz="2800" noProof="1">
                <a:solidFill>
                  <a:srgbClr val="FF0000"/>
                </a:solidFill>
                <a:latin typeface="Times New Roman"/>
                <a:cs typeface="Times New Roman"/>
              </a:rPr>
              <a:t>	</a:t>
            </a:r>
            <a:r>
              <a:rPr lang="tr-TR" sz="2000" noProof="1">
                <a:solidFill>
                  <a:srgbClr val="FF0000"/>
                </a:solidFill>
                <a:latin typeface="Times New Roman"/>
                <a:cs typeface="Times New Roman"/>
              </a:rPr>
              <a:t>Görevlerine</a:t>
            </a:r>
            <a:r>
              <a:rPr lang="tr-TR" sz="2000" spc="120" noProof="1">
                <a:solidFill>
                  <a:srgbClr val="FF0000"/>
                </a:solidFill>
                <a:latin typeface="Times New Roman"/>
                <a:cs typeface="Times New Roman"/>
              </a:rPr>
              <a:t>  </a:t>
            </a:r>
            <a:r>
              <a:rPr lang="tr-TR" sz="2000" noProof="1">
                <a:solidFill>
                  <a:srgbClr val="FF0000"/>
                </a:solidFill>
                <a:latin typeface="Times New Roman"/>
                <a:cs typeface="Times New Roman"/>
              </a:rPr>
              <a:t>ve</a:t>
            </a:r>
            <a:r>
              <a:rPr lang="tr-TR" sz="2000" spc="130" noProof="1">
                <a:solidFill>
                  <a:srgbClr val="FF0000"/>
                </a:solidFill>
                <a:latin typeface="Times New Roman"/>
                <a:cs typeface="Times New Roman"/>
              </a:rPr>
              <a:t>  </a:t>
            </a:r>
            <a:r>
              <a:rPr lang="tr-TR" sz="2000" noProof="1">
                <a:solidFill>
                  <a:srgbClr val="FF0000"/>
                </a:solidFill>
                <a:latin typeface="Times New Roman"/>
                <a:cs typeface="Times New Roman"/>
              </a:rPr>
              <a:t>memurluklarına</a:t>
            </a:r>
            <a:r>
              <a:rPr lang="tr-TR" sz="2000" spc="130" noProof="1">
                <a:solidFill>
                  <a:srgbClr val="FF0000"/>
                </a:solidFill>
                <a:latin typeface="Times New Roman"/>
                <a:cs typeface="Times New Roman"/>
              </a:rPr>
              <a:t>  </a:t>
            </a:r>
            <a:r>
              <a:rPr lang="tr-TR" sz="2000" noProof="1">
                <a:solidFill>
                  <a:srgbClr val="FF0000"/>
                </a:solidFill>
                <a:latin typeface="Times New Roman"/>
                <a:cs typeface="Times New Roman"/>
              </a:rPr>
              <a:t>ilişkin</a:t>
            </a:r>
            <a:r>
              <a:rPr lang="tr-TR" sz="2000" spc="125" noProof="1">
                <a:solidFill>
                  <a:srgbClr val="FF0000"/>
                </a:solidFill>
                <a:latin typeface="Times New Roman"/>
                <a:cs typeface="Times New Roman"/>
              </a:rPr>
              <a:t>  </a:t>
            </a:r>
            <a:r>
              <a:rPr lang="tr-TR" sz="2000" noProof="1">
                <a:solidFill>
                  <a:srgbClr val="FF0000"/>
                </a:solidFill>
                <a:latin typeface="Times New Roman"/>
                <a:cs typeface="Times New Roman"/>
              </a:rPr>
              <a:t>olsun</a:t>
            </a:r>
            <a:r>
              <a:rPr lang="tr-TR" sz="2000" spc="130" noProof="1">
                <a:solidFill>
                  <a:srgbClr val="FF0000"/>
                </a:solidFill>
                <a:latin typeface="Times New Roman"/>
                <a:cs typeface="Times New Roman"/>
              </a:rPr>
              <a:t>  </a:t>
            </a:r>
            <a:r>
              <a:rPr lang="tr-TR" sz="2000" spc="-20" noProof="1">
                <a:solidFill>
                  <a:srgbClr val="FF0000"/>
                </a:solidFill>
                <a:latin typeface="Times New Roman"/>
                <a:cs typeface="Times New Roman"/>
              </a:rPr>
              <a:t>veya </a:t>
            </a:r>
            <a:r>
              <a:rPr lang="tr-TR" sz="2000" noProof="1">
                <a:solidFill>
                  <a:srgbClr val="FF0000"/>
                </a:solidFill>
                <a:latin typeface="Times New Roman"/>
                <a:cs typeface="Times New Roman"/>
              </a:rPr>
              <a:t>olmasın</a:t>
            </a:r>
            <a:r>
              <a:rPr lang="tr-TR" sz="2000" spc="125" noProof="1">
                <a:solidFill>
                  <a:srgbClr val="FF0000"/>
                </a:solidFill>
                <a:latin typeface="Times New Roman"/>
                <a:cs typeface="Times New Roman"/>
              </a:rPr>
              <a:t>  </a:t>
            </a:r>
            <a:r>
              <a:rPr lang="tr-TR" sz="2000" noProof="1">
                <a:solidFill>
                  <a:srgbClr val="FF0000"/>
                </a:solidFill>
                <a:latin typeface="Times New Roman"/>
                <a:cs typeface="Times New Roman"/>
              </a:rPr>
              <a:t>memurluğa</a:t>
            </a:r>
            <a:r>
              <a:rPr lang="tr-TR" sz="2000" spc="130" noProof="1">
                <a:solidFill>
                  <a:srgbClr val="FF0000"/>
                </a:solidFill>
                <a:latin typeface="Times New Roman"/>
                <a:cs typeface="Times New Roman"/>
              </a:rPr>
              <a:t>  </a:t>
            </a:r>
            <a:r>
              <a:rPr lang="tr-TR" sz="2000" noProof="1">
                <a:solidFill>
                  <a:srgbClr val="FF0000"/>
                </a:solidFill>
                <a:latin typeface="Times New Roman"/>
                <a:cs typeface="Times New Roman"/>
              </a:rPr>
              <a:t>engel</a:t>
            </a:r>
            <a:r>
              <a:rPr lang="tr-TR" sz="2000" spc="125" noProof="1">
                <a:solidFill>
                  <a:srgbClr val="FF0000"/>
                </a:solidFill>
                <a:latin typeface="Times New Roman"/>
                <a:cs typeface="Times New Roman"/>
              </a:rPr>
              <a:t>  </a:t>
            </a:r>
            <a:r>
              <a:rPr lang="tr-TR" sz="2000" noProof="1">
                <a:solidFill>
                  <a:srgbClr val="FF0000"/>
                </a:solidFill>
                <a:latin typeface="Times New Roman"/>
                <a:cs typeface="Times New Roman"/>
              </a:rPr>
              <a:t>olmayacak</a:t>
            </a:r>
            <a:r>
              <a:rPr lang="tr-TR" sz="2000" spc="135" noProof="1">
                <a:solidFill>
                  <a:srgbClr val="FF0000"/>
                </a:solidFill>
                <a:latin typeface="Times New Roman"/>
                <a:cs typeface="Times New Roman"/>
              </a:rPr>
              <a:t>  </a:t>
            </a:r>
            <a:r>
              <a:rPr lang="tr-TR" sz="2000" noProof="1">
                <a:solidFill>
                  <a:srgbClr val="FF0000"/>
                </a:solidFill>
                <a:latin typeface="Times New Roman"/>
                <a:cs typeface="Times New Roman"/>
              </a:rPr>
              <a:t>bir</a:t>
            </a:r>
            <a:r>
              <a:rPr lang="tr-TR" sz="2000" spc="135" noProof="1">
                <a:solidFill>
                  <a:srgbClr val="FF0000"/>
                </a:solidFill>
                <a:latin typeface="Times New Roman"/>
                <a:cs typeface="Times New Roman"/>
              </a:rPr>
              <a:t>  </a:t>
            </a:r>
            <a:r>
              <a:rPr lang="tr-TR" sz="2000" noProof="1">
                <a:solidFill>
                  <a:srgbClr val="FF0000"/>
                </a:solidFill>
                <a:latin typeface="Times New Roman"/>
                <a:cs typeface="Times New Roman"/>
              </a:rPr>
              <a:t>ceza</a:t>
            </a:r>
            <a:r>
              <a:rPr lang="tr-TR" sz="2000" spc="125" noProof="1">
                <a:solidFill>
                  <a:srgbClr val="FF0000"/>
                </a:solidFill>
                <a:latin typeface="Times New Roman"/>
                <a:cs typeface="Times New Roman"/>
              </a:rPr>
              <a:t>  </a:t>
            </a:r>
            <a:r>
              <a:rPr lang="tr-TR" sz="2000" spc="-25" noProof="1">
                <a:solidFill>
                  <a:srgbClr val="FF0000"/>
                </a:solidFill>
                <a:latin typeface="Times New Roman"/>
                <a:cs typeface="Times New Roman"/>
              </a:rPr>
              <a:t>ile </a:t>
            </a:r>
            <a:r>
              <a:rPr lang="tr-TR" sz="2000" noProof="1">
                <a:solidFill>
                  <a:srgbClr val="FF0000"/>
                </a:solidFill>
                <a:latin typeface="Times New Roman"/>
                <a:cs typeface="Times New Roman"/>
              </a:rPr>
              <a:t>hükümlü</a:t>
            </a:r>
            <a:r>
              <a:rPr lang="tr-TR" sz="2000" spc="-70" noProof="1">
                <a:solidFill>
                  <a:srgbClr val="FF0000"/>
                </a:solidFill>
                <a:latin typeface="Times New Roman"/>
                <a:cs typeface="Times New Roman"/>
              </a:rPr>
              <a:t> </a:t>
            </a:r>
            <a:r>
              <a:rPr lang="tr-TR" sz="2000" noProof="1">
                <a:solidFill>
                  <a:srgbClr val="FF0000"/>
                </a:solidFill>
                <a:latin typeface="Times New Roman"/>
                <a:cs typeface="Times New Roman"/>
              </a:rPr>
              <a:t>olup</a:t>
            </a:r>
            <a:r>
              <a:rPr lang="tr-TR" sz="2000" spc="-65" noProof="1">
                <a:solidFill>
                  <a:srgbClr val="FF0000"/>
                </a:solidFill>
                <a:latin typeface="Times New Roman"/>
                <a:cs typeface="Times New Roman"/>
              </a:rPr>
              <a:t> </a:t>
            </a:r>
            <a:r>
              <a:rPr lang="tr-TR" sz="2000" noProof="1">
                <a:solidFill>
                  <a:srgbClr val="FF0000"/>
                </a:solidFill>
                <a:latin typeface="Times New Roman"/>
                <a:cs typeface="Times New Roman"/>
              </a:rPr>
              <a:t>cezası</a:t>
            </a:r>
            <a:r>
              <a:rPr lang="tr-TR" sz="2000" spc="-55" noProof="1">
                <a:solidFill>
                  <a:srgbClr val="FF0000"/>
                </a:solidFill>
                <a:latin typeface="Times New Roman"/>
                <a:cs typeface="Times New Roman"/>
              </a:rPr>
              <a:t> </a:t>
            </a:r>
            <a:r>
              <a:rPr lang="tr-TR" sz="2000" spc="-10" noProof="1">
                <a:solidFill>
                  <a:srgbClr val="FF0000"/>
                </a:solidFill>
                <a:latin typeface="Times New Roman"/>
                <a:cs typeface="Times New Roman"/>
              </a:rPr>
              <a:t>ertelenenler,</a:t>
            </a:r>
          </a:p>
          <a:p>
            <a:pPr marL="12065" marR="5080" algn="just">
              <a:lnSpc>
                <a:spcPct val="94000"/>
              </a:lnSpc>
              <a:spcBef>
                <a:spcPts val="439"/>
              </a:spcBef>
              <a:buClr>
                <a:srgbClr val="2CA1BE"/>
              </a:buClr>
              <a:buSzPct val="67857"/>
              <a:tabLst>
                <a:tab pos="469265" algn="l"/>
              </a:tabLst>
            </a:pPr>
            <a:endParaRPr lang="tr-TR" sz="2000" noProof="1">
              <a:solidFill>
                <a:srgbClr val="FF0000"/>
              </a:solidFill>
              <a:latin typeface="Times New Roman"/>
              <a:cs typeface="Times New Roman"/>
            </a:endParaRPr>
          </a:p>
          <a:p>
            <a:pPr marL="12700" marR="6350" algn="just">
              <a:lnSpc>
                <a:spcPts val="3130"/>
              </a:lnSpc>
              <a:spcBef>
                <a:spcPts val="595"/>
              </a:spcBef>
            </a:pPr>
            <a:r>
              <a:rPr lang="tr-TR" sz="1900" noProof="1">
                <a:solidFill>
                  <a:srgbClr val="2CA1BE"/>
                </a:solidFill>
                <a:latin typeface="Segoe UI Symbol"/>
                <a:cs typeface="Segoe UI Symbol"/>
              </a:rPr>
              <a:t>🞂​</a:t>
            </a:r>
            <a:r>
              <a:rPr lang="tr-TR" sz="1900" spc="330" noProof="1">
                <a:solidFill>
                  <a:srgbClr val="2CA1BE"/>
                </a:solidFill>
                <a:latin typeface="Segoe UI Symbol"/>
                <a:cs typeface="Segoe UI Symbol"/>
              </a:rPr>
              <a:t> </a:t>
            </a:r>
            <a:r>
              <a:rPr lang="tr-TR" sz="2200" noProof="1">
                <a:latin typeface="Times New Roman"/>
                <a:cs typeface="Times New Roman"/>
              </a:rPr>
              <a:t>Bu</a:t>
            </a:r>
            <a:r>
              <a:rPr lang="tr-TR" sz="2200" spc="425" noProof="1">
                <a:latin typeface="Times New Roman"/>
                <a:cs typeface="Times New Roman"/>
              </a:rPr>
              <a:t> </a:t>
            </a:r>
            <a:r>
              <a:rPr lang="tr-TR" sz="2200" noProof="1">
                <a:latin typeface="Times New Roman"/>
                <a:cs typeface="Times New Roman"/>
              </a:rPr>
              <a:t>kararların</a:t>
            </a:r>
            <a:r>
              <a:rPr lang="tr-TR" sz="2200" spc="425" noProof="1">
                <a:latin typeface="Times New Roman"/>
                <a:cs typeface="Times New Roman"/>
              </a:rPr>
              <a:t> </a:t>
            </a:r>
            <a:r>
              <a:rPr lang="tr-TR" sz="2200" noProof="1">
                <a:latin typeface="Times New Roman"/>
                <a:cs typeface="Times New Roman"/>
              </a:rPr>
              <a:t>kesinleşmesi</a:t>
            </a:r>
            <a:r>
              <a:rPr lang="tr-TR" sz="2200" spc="420" noProof="1">
                <a:latin typeface="Times New Roman"/>
                <a:cs typeface="Times New Roman"/>
              </a:rPr>
              <a:t> </a:t>
            </a:r>
            <a:r>
              <a:rPr lang="tr-TR" sz="2200" noProof="1">
                <a:latin typeface="Times New Roman"/>
                <a:cs typeface="Times New Roman"/>
              </a:rPr>
              <a:t>üzerine</a:t>
            </a:r>
            <a:r>
              <a:rPr lang="tr-TR" sz="2200" spc="420" noProof="1">
                <a:latin typeface="Times New Roman"/>
                <a:cs typeface="Times New Roman"/>
              </a:rPr>
              <a:t> </a:t>
            </a:r>
            <a:r>
              <a:rPr lang="tr-TR" sz="2200" spc="-10" noProof="1">
                <a:latin typeface="Times New Roman"/>
                <a:cs typeface="Times New Roman"/>
              </a:rPr>
              <a:t>görevden </a:t>
            </a:r>
            <a:r>
              <a:rPr lang="tr-TR" sz="2200" noProof="1">
                <a:latin typeface="Times New Roman"/>
                <a:cs typeface="Times New Roman"/>
              </a:rPr>
              <a:t>uzaklaştırma</a:t>
            </a:r>
            <a:r>
              <a:rPr lang="tr-TR" sz="2200" spc="-25" noProof="1">
                <a:latin typeface="Times New Roman"/>
                <a:cs typeface="Times New Roman"/>
              </a:rPr>
              <a:t> </a:t>
            </a:r>
            <a:r>
              <a:rPr lang="tr-TR" sz="2200" noProof="1">
                <a:latin typeface="Times New Roman"/>
                <a:cs typeface="Times New Roman"/>
              </a:rPr>
              <a:t>tedbiri</a:t>
            </a:r>
            <a:r>
              <a:rPr lang="tr-TR" sz="2200" spc="-15" noProof="1">
                <a:latin typeface="Times New Roman"/>
                <a:cs typeface="Times New Roman"/>
              </a:rPr>
              <a:t> </a:t>
            </a:r>
            <a:r>
              <a:rPr lang="tr-TR" sz="2200" noProof="1">
                <a:latin typeface="Times New Roman"/>
                <a:cs typeface="Times New Roman"/>
              </a:rPr>
              <a:t>derhal</a:t>
            </a:r>
            <a:r>
              <a:rPr lang="tr-TR" sz="2200" spc="-15" noProof="1">
                <a:latin typeface="Times New Roman"/>
                <a:cs typeface="Times New Roman"/>
              </a:rPr>
              <a:t> </a:t>
            </a:r>
            <a:r>
              <a:rPr lang="tr-TR" sz="2200" spc="-10" noProof="1">
                <a:latin typeface="Times New Roman"/>
                <a:cs typeface="Times New Roman"/>
              </a:rPr>
              <a:t>kaldırılır.</a:t>
            </a:r>
            <a:endParaRPr lang="tr-TR" sz="2200" noProof="1">
              <a:latin typeface="Times New Roman"/>
              <a:cs typeface="Times New Roman"/>
            </a:endParaRPr>
          </a:p>
        </p:txBody>
      </p:sp>
      <p:sp>
        <p:nvSpPr>
          <p:cNvPr id="5" name="Slayt Numarası Yer Tutucusu 4">
            <a:extLst>
              <a:ext uri="{FF2B5EF4-FFF2-40B4-BE49-F238E27FC236}">
                <a16:creationId xmlns:a16="http://schemas.microsoft.com/office/drawing/2014/main" id="{66B8C8CD-121D-4F92-80C7-544453D3F4EC}"/>
              </a:ext>
            </a:extLst>
          </p:cNvPr>
          <p:cNvSpPr>
            <a:spLocks noGrp="1"/>
          </p:cNvSpPr>
          <p:nvPr>
            <p:ph type="sldNum" sz="quarter" idx="7"/>
          </p:nvPr>
        </p:nvSpPr>
        <p:spPr>
          <a:xfrm>
            <a:off x="8744711" y="6573512"/>
            <a:ext cx="399289" cy="284487"/>
          </a:xfrm>
        </p:spPr>
        <p:txBody>
          <a:bodyPr/>
          <a:lstStyle/>
          <a:p>
            <a:pPr marL="107950">
              <a:lnSpc>
                <a:spcPct val="100000"/>
              </a:lnSpc>
            </a:pPr>
            <a:fld id="{81D60167-4931-47E6-BA6A-407CBD079E47}" type="slidenum">
              <a:rPr lang="tr-TR" spc="-50" smtClean="0"/>
              <a:t>53</a:t>
            </a:fld>
            <a:endParaRPr lang="tr-TR" spc="-50" dirty="0"/>
          </a:p>
        </p:txBody>
      </p:sp>
      <p:sp>
        <p:nvSpPr>
          <p:cNvPr id="7" name="Unvan 1">
            <a:extLst>
              <a:ext uri="{FF2B5EF4-FFF2-40B4-BE49-F238E27FC236}">
                <a16:creationId xmlns:a16="http://schemas.microsoft.com/office/drawing/2014/main" id="{62212A75-954F-4DC3-8E23-63F9A8393CB4}"/>
              </a:ext>
            </a:extLst>
          </p:cNvPr>
          <p:cNvSpPr txBox="1">
            <a:spLocks/>
          </p:cNvSpPr>
          <p:nvPr/>
        </p:nvSpPr>
        <p:spPr>
          <a:xfrm>
            <a:off x="1828800" y="352266"/>
            <a:ext cx="5486400" cy="9817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a:defRPr>
                <a:latin typeface="+mj-lt"/>
                <a:ea typeface="+mj-ea"/>
                <a:cs typeface="+mj-cs"/>
              </a:defRPr>
            </a:lvl1pPr>
          </a:lstStyle>
          <a:p>
            <a:pPr algn="ctr"/>
            <a:r>
              <a:rPr lang="tr-TR" sz="3000" b="1" dirty="0">
                <a:solidFill>
                  <a:schemeClr val="tx2"/>
                </a:solidFill>
                <a:latin typeface="Times New Roman" panose="02020603050405020304" pitchFamily="18" charset="0"/>
                <a:cs typeface="Times New Roman" panose="02020603050405020304" pitchFamily="18" charset="0"/>
              </a:rPr>
              <a:t>GÖREVDEN</a:t>
            </a:r>
          </a:p>
          <a:p>
            <a:pPr algn="ctr"/>
            <a:r>
              <a:rPr lang="tr-TR" sz="3000" b="1" dirty="0">
                <a:solidFill>
                  <a:schemeClr val="tx2"/>
                </a:solidFill>
                <a:latin typeface="Times New Roman" panose="02020603050405020304" pitchFamily="18" charset="0"/>
                <a:cs typeface="Times New Roman" panose="02020603050405020304" pitchFamily="18" charset="0"/>
              </a:rPr>
              <a:t> UZAKLAŞTIRMA</a:t>
            </a:r>
          </a:p>
        </p:txBody>
      </p:sp>
      <p:pic>
        <p:nvPicPr>
          <p:cNvPr id="8"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7994400" cy="4214487"/>
          </a:xfrm>
          <a:prstGeom prst="rect">
            <a:avLst/>
          </a:prstGeom>
        </p:spPr>
        <p:txBody>
          <a:bodyPr vert="horz" wrap="square" lIns="0" tIns="12700" rIns="0" bIns="0" rtlCol="0">
            <a:spAutoFit/>
          </a:bodyPr>
          <a:lstStyle/>
          <a:p>
            <a:pPr marL="469900" marR="5080" indent="-457834" algn="just">
              <a:lnSpc>
                <a:spcPct val="114999"/>
              </a:lnSpc>
              <a:spcBef>
                <a:spcPts val="100"/>
              </a:spcBef>
              <a:tabLst>
                <a:tab pos="469900" algn="l"/>
              </a:tabLst>
            </a:pPr>
            <a:r>
              <a:rPr sz="1900" dirty="0">
                <a:solidFill>
                  <a:srgbClr val="2CA1BE"/>
                </a:solidFill>
                <a:latin typeface="Segoe UI Symbol"/>
                <a:cs typeface="Segoe UI Symbol"/>
              </a:rPr>
              <a:t>🞂​</a:t>
            </a:r>
            <a:r>
              <a:rPr sz="1900" spc="310" dirty="0">
                <a:solidFill>
                  <a:srgbClr val="2CA1BE"/>
                </a:solidFill>
                <a:latin typeface="Segoe UI Symbol"/>
                <a:cs typeface="Segoe UI Symbol"/>
              </a:rPr>
              <a:t> </a:t>
            </a:r>
            <a:r>
              <a:rPr lang="tr-TR" sz="1900" spc="310" dirty="0">
                <a:solidFill>
                  <a:srgbClr val="2CA1BE"/>
                </a:solidFill>
                <a:latin typeface="Segoe UI Symbol"/>
                <a:cs typeface="Segoe UI Symbol"/>
              </a:rPr>
              <a:t>	</a:t>
            </a:r>
            <a:r>
              <a:rPr sz="2400" dirty="0" err="1">
                <a:latin typeface="Times New Roman"/>
                <a:cs typeface="Times New Roman"/>
              </a:rPr>
              <a:t>Yapılan</a:t>
            </a:r>
            <a:r>
              <a:rPr sz="2400" spc="355" dirty="0">
                <a:latin typeface="Times New Roman"/>
                <a:cs typeface="Times New Roman"/>
              </a:rPr>
              <a:t>  </a:t>
            </a:r>
            <a:r>
              <a:rPr sz="2400" dirty="0">
                <a:latin typeface="Times New Roman"/>
                <a:cs typeface="Times New Roman"/>
              </a:rPr>
              <a:t>disiplin</a:t>
            </a:r>
            <a:r>
              <a:rPr sz="2400" spc="360" dirty="0">
                <a:latin typeface="Times New Roman"/>
                <a:cs typeface="Times New Roman"/>
              </a:rPr>
              <a:t>  </a:t>
            </a:r>
            <a:r>
              <a:rPr sz="2400" dirty="0">
                <a:latin typeface="Times New Roman"/>
                <a:cs typeface="Times New Roman"/>
              </a:rPr>
              <a:t>soruşturması</a:t>
            </a:r>
            <a:r>
              <a:rPr sz="2400" spc="350" dirty="0">
                <a:latin typeface="Times New Roman"/>
                <a:cs typeface="Times New Roman"/>
              </a:rPr>
              <a:t>  </a:t>
            </a:r>
            <a:r>
              <a:rPr sz="2400" dirty="0">
                <a:latin typeface="Times New Roman"/>
                <a:cs typeface="Times New Roman"/>
              </a:rPr>
              <a:t>sonucunda</a:t>
            </a:r>
            <a:r>
              <a:rPr sz="2400" spc="355" dirty="0">
                <a:latin typeface="Times New Roman"/>
                <a:cs typeface="Times New Roman"/>
              </a:rPr>
              <a:t>  </a:t>
            </a:r>
            <a:r>
              <a:rPr sz="2400" dirty="0">
                <a:latin typeface="Times New Roman"/>
                <a:cs typeface="Times New Roman"/>
              </a:rPr>
              <a:t>bir</a:t>
            </a:r>
            <a:r>
              <a:rPr sz="2400" spc="360" dirty="0">
                <a:latin typeface="Times New Roman"/>
                <a:cs typeface="Times New Roman"/>
              </a:rPr>
              <a:t>  </a:t>
            </a:r>
            <a:r>
              <a:rPr sz="2400" spc="-10" dirty="0" err="1">
                <a:latin typeface="Times New Roman"/>
                <a:cs typeface="Times New Roman"/>
              </a:rPr>
              <a:t>rapor</a:t>
            </a:r>
            <a:r>
              <a:rPr sz="2400" spc="-10" dirty="0">
                <a:latin typeface="Times New Roman"/>
                <a:cs typeface="Times New Roman"/>
              </a:rPr>
              <a:t> </a:t>
            </a:r>
            <a:r>
              <a:rPr sz="2400" spc="-10" dirty="0" err="1">
                <a:latin typeface="Times New Roman"/>
                <a:cs typeface="Times New Roman"/>
              </a:rPr>
              <a:t>düzenlenir</a:t>
            </a:r>
            <a:r>
              <a:rPr lang="tr-TR" sz="2400" spc="-10" dirty="0">
                <a:latin typeface="Times New Roman"/>
                <a:cs typeface="Times New Roman"/>
              </a:rPr>
              <a:t>. </a:t>
            </a:r>
            <a:r>
              <a:rPr lang="tr-TR" sz="2400" spc="-10" dirty="0">
                <a:solidFill>
                  <a:srgbClr val="FF0000"/>
                </a:solidFill>
                <a:latin typeface="Times New Roman"/>
                <a:cs typeface="Times New Roman"/>
              </a:rPr>
              <a:t>Muhakkik; </a:t>
            </a:r>
            <a:r>
              <a:rPr lang="tr-TR" sz="2400" i="1" dirty="0">
                <a:solidFill>
                  <a:srgbClr val="FF0000"/>
                </a:solidFill>
                <a:latin typeface="Times New Roman" panose="02020603050405020304" pitchFamily="18" charset="0"/>
                <a:cs typeface="Times New Roman" panose="02020603050405020304" pitchFamily="18" charset="0"/>
              </a:rPr>
              <a:t>“Giriş bilgileri”, “Maddi delil ve belgeler”, “İfade ve bilgisine başvurulanlar”, “Konuya ilişkin mevzuat”, “Değerlendirme ve kanaat” </a:t>
            </a:r>
            <a:r>
              <a:rPr lang="tr-TR" sz="2400" dirty="0">
                <a:solidFill>
                  <a:srgbClr val="FF0000"/>
                </a:solidFill>
                <a:latin typeface="Times New Roman" panose="02020603050405020304" pitchFamily="18" charset="0"/>
                <a:cs typeface="Times New Roman" panose="02020603050405020304" pitchFamily="18" charset="0"/>
              </a:rPr>
              <a:t>ile ihtiyaca göre oluşturulan diğer bölümlerden ibaret bir </a:t>
            </a:r>
            <a:r>
              <a:rPr lang="tr-TR" sz="2400" i="1" dirty="0">
                <a:solidFill>
                  <a:srgbClr val="FF0000"/>
                </a:solidFill>
                <a:latin typeface="Times New Roman" panose="02020603050405020304" pitchFamily="18" charset="0"/>
                <a:cs typeface="Times New Roman" panose="02020603050405020304" pitchFamily="18" charset="0"/>
              </a:rPr>
              <a:t>“Muhakkik Raporu”</a:t>
            </a:r>
            <a:r>
              <a:rPr lang="tr-TR" sz="2400" i="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düzenler ve gizli </a:t>
            </a:r>
            <a:r>
              <a:rPr lang="tr-TR" sz="2400" dirty="0">
                <a:solidFill>
                  <a:srgbClr val="FF0000"/>
                </a:solidFill>
                <a:latin typeface="Times New Roman" panose="02020603050405020304" pitchFamily="18" charset="0"/>
                <a:cs typeface="Times New Roman" panose="02020603050405020304" pitchFamily="18" charset="0"/>
              </a:rPr>
              <a:t>yazıyla kendisini görevlendiren disiplin amirine sunar</a:t>
            </a:r>
            <a:r>
              <a:rPr lang="tr-TR" sz="2400" dirty="0"/>
              <a:t>.</a:t>
            </a:r>
            <a:r>
              <a:rPr lang="tr-TR" sz="2800" dirty="0"/>
              <a:t> </a:t>
            </a:r>
            <a:r>
              <a:rPr lang="tr-TR" i="1" dirty="0">
                <a:latin typeface="Times New Roman" panose="02020603050405020304" pitchFamily="18" charset="0"/>
                <a:cs typeface="Times New Roman" panose="02020603050405020304" pitchFamily="18" charset="0"/>
              </a:rPr>
              <a:t>(Devlet Memurları Disiplin Yönetmeliği </a:t>
            </a:r>
            <a:r>
              <a:rPr lang="tr-TR" i="1" dirty="0" err="1">
                <a:latin typeface="Times New Roman" panose="02020603050405020304" pitchFamily="18" charset="0"/>
                <a:cs typeface="Times New Roman" panose="02020603050405020304" pitchFamily="18" charset="0"/>
              </a:rPr>
              <a:t>md.</a:t>
            </a:r>
            <a:r>
              <a:rPr lang="tr-TR" i="1" dirty="0">
                <a:latin typeface="Times New Roman" panose="02020603050405020304" pitchFamily="18" charset="0"/>
                <a:cs typeface="Times New Roman" panose="02020603050405020304" pitchFamily="18" charset="0"/>
              </a:rPr>
              <a:t> 29/3)</a:t>
            </a:r>
            <a:endParaRPr lang="tr-TR" dirty="0"/>
          </a:p>
          <a:p>
            <a:pPr marL="469900" marR="5080" indent="-457834" algn="just">
              <a:lnSpc>
                <a:spcPct val="114999"/>
              </a:lnSpc>
              <a:spcBef>
                <a:spcPts val="100"/>
              </a:spcBef>
              <a:tabLst>
                <a:tab pos="469900" algn="l"/>
              </a:tabLst>
            </a:pPr>
            <a:endParaRPr lang="tr-TR" sz="2800" spc="-10" dirty="0">
              <a:latin typeface="Times New Roman"/>
              <a:cs typeface="Times New Roman"/>
            </a:endParaRPr>
          </a:p>
          <a:p>
            <a:pPr marL="469900" marR="5080" indent="-457834" algn="just">
              <a:lnSpc>
                <a:spcPct val="114999"/>
              </a:lnSpc>
              <a:spcBef>
                <a:spcPts val="1200"/>
              </a:spcBef>
              <a:tabLst>
                <a:tab pos="469900" algn="l"/>
              </a:tabLst>
            </a:pPr>
            <a:endParaRPr sz="2800" dirty="0">
              <a:latin typeface="Times New Roman"/>
              <a:cs typeface="Times New Roman"/>
            </a:endParaRPr>
          </a:p>
        </p:txBody>
      </p:sp>
      <p:sp>
        <p:nvSpPr>
          <p:cNvPr id="5" name="Slayt Numarası Yer Tutucusu 4">
            <a:extLst>
              <a:ext uri="{FF2B5EF4-FFF2-40B4-BE49-F238E27FC236}">
                <a16:creationId xmlns:a16="http://schemas.microsoft.com/office/drawing/2014/main" id="{A03A7FD1-BEE5-41BA-AFE9-753CB6260E91}"/>
              </a:ext>
            </a:extLst>
          </p:cNvPr>
          <p:cNvSpPr>
            <a:spLocks noGrp="1"/>
          </p:cNvSpPr>
          <p:nvPr>
            <p:ph type="sldNum" sz="quarter" idx="7"/>
          </p:nvPr>
        </p:nvSpPr>
        <p:spPr>
          <a:xfrm>
            <a:off x="8719571" y="6573512"/>
            <a:ext cx="254630" cy="208287"/>
          </a:xfrm>
        </p:spPr>
        <p:txBody>
          <a:bodyPr/>
          <a:lstStyle/>
          <a:p>
            <a:pPr marL="107950">
              <a:lnSpc>
                <a:spcPct val="100000"/>
              </a:lnSpc>
            </a:pPr>
            <a:fld id="{81D60167-4931-47E6-BA6A-407CBD079E47}" type="slidenum">
              <a:rPr lang="tr-TR" spc="-50" smtClean="0"/>
              <a:t>54</a:t>
            </a:fld>
            <a:endParaRPr lang="tr-TR" spc="-50" dirty="0"/>
          </a:p>
        </p:txBody>
      </p:sp>
      <p:sp>
        <p:nvSpPr>
          <p:cNvPr id="6" name="Unvan 1">
            <a:extLst>
              <a:ext uri="{FF2B5EF4-FFF2-40B4-BE49-F238E27FC236}">
                <a16:creationId xmlns:a16="http://schemas.microsoft.com/office/drawing/2014/main" id="{62212A75-954F-4DC3-8E23-63F9A8393CB4}"/>
              </a:ext>
            </a:extLst>
          </p:cNvPr>
          <p:cNvSpPr txBox="1">
            <a:spLocks/>
          </p:cNvSpPr>
          <p:nvPr/>
        </p:nvSpPr>
        <p:spPr>
          <a:xfrm>
            <a:off x="1928745" y="278242"/>
            <a:ext cx="5486400" cy="9817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a:defRPr>
                <a:latin typeface="+mj-lt"/>
                <a:ea typeface="+mj-ea"/>
                <a:cs typeface="+mj-cs"/>
              </a:defRPr>
            </a:lvl1pPr>
          </a:lstStyle>
          <a:p>
            <a:pPr algn="ctr"/>
            <a:r>
              <a:rPr lang="tr-TR" sz="3000" b="1" dirty="0">
                <a:solidFill>
                  <a:schemeClr val="tx2"/>
                </a:solidFill>
                <a:latin typeface="Times New Roman" panose="02020603050405020304" pitchFamily="18" charset="0"/>
                <a:cs typeface="Times New Roman" panose="02020603050405020304" pitchFamily="18" charset="0"/>
              </a:rPr>
              <a:t>SORUŞTURMA RAPORUNUN DÜZENLENMESİ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47355" cy="4969950"/>
          </a:xfrm>
          <a:prstGeom prst="rect">
            <a:avLst/>
          </a:prstGeom>
        </p:spPr>
        <p:txBody>
          <a:bodyPr vert="horz" wrap="square" lIns="0" tIns="45085" rIns="0" bIns="0" rtlCol="0">
            <a:spAutoFit/>
          </a:bodyPr>
          <a:lstStyle/>
          <a:p>
            <a:pPr marL="12700" marR="5080" algn="just"/>
            <a:r>
              <a:rPr sz="1600" dirty="0">
                <a:solidFill>
                  <a:srgbClr val="2CA1BE"/>
                </a:solidFill>
                <a:latin typeface="Segoe UI Symbol"/>
                <a:cs typeface="Segoe UI Symbol"/>
              </a:rPr>
              <a:t>🞂​</a:t>
            </a:r>
            <a:r>
              <a:rPr sz="2000" b="1" i="1" spc="-10" dirty="0">
                <a:latin typeface="Times New Roman"/>
                <a:cs typeface="Times New Roman"/>
              </a:rPr>
              <a:t>I-</a:t>
            </a:r>
            <a:r>
              <a:rPr lang="tr-TR" sz="2000" b="1" i="1" spc="-10" dirty="0">
                <a:latin typeface="Times New Roman"/>
                <a:cs typeface="Times New Roman"/>
              </a:rPr>
              <a:t>Giriş Bilgileri</a:t>
            </a:r>
            <a:r>
              <a:rPr sz="2000" b="1" i="1" dirty="0">
                <a:latin typeface="Times New Roman"/>
                <a:cs typeface="Times New Roman"/>
              </a:rPr>
              <a:t>:</a:t>
            </a:r>
            <a:r>
              <a:rPr sz="2000" b="1" i="1" spc="325" dirty="0">
                <a:latin typeface="Times New Roman"/>
                <a:cs typeface="Times New Roman"/>
              </a:rPr>
              <a:t>  </a:t>
            </a:r>
            <a:r>
              <a:rPr sz="2000" dirty="0">
                <a:latin typeface="Times New Roman"/>
                <a:cs typeface="Times New Roman"/>
              </a:rPr>
              <a:t>Soruşturmaya</a:t>
            </a:r>
            <a:r>
              <a:rPr sz="2000" spc="325" dirty="0">
                <a:latin typeface="Times New Roman"/>
                <a:cs typeface="Times New Roman"/>
              </a:rPr>
              <a:t>  </a:t>
            </a:r>
            <a:r>
              <a:rPr sz="2000" dirty="0">
                <a:latin typeface="Times New Roman"/>
                <a:cs typeface="Times New Roman"/>
              </a:rPr>
              <a:t>hangi</a:t>
            </a:r>
            <a:r>
              <a:rPr sz="2000" spc="320" dirty="0">
                <a:latin typeface="Times New Roman"/>
                <a:cs typeface="Times New Roman"/>
              </a:rPr>
              <a:t>  </a:t>
            </a:r>
            <a:r>
              <a:rPr sz="2000" dirty="0">
                <a:latin typeface="Times New Roman"/>
                <a:cs typeface="Times New Roman"/>
              </a:rPr>
              <a:t>tarih</a:t>
            </a:r>
            <a:r>
              <a:rPr sz="2000" spc="325" dirty="0">
                <a:latin typeface="Times New Roman"/>
                <a:cs typeface="Times New Roman"/>
              </a:rPr>
              <a:t>  </a:t>
            </a:r>
            <a:r>
              <a:rPr sz="2000" dirty="0">
                <a:latin typeface="Times New Roman"/>
                <a:cs typeface="Times New Roman"/>
              </a:rPr>
              <a:t>ve</a:t>
            </a:r>
            <a:r>
              <a:rPr sz="2000" spc="320" dirty="0">
                <a:latin typeface="Times New Roman"/>
                <a:cs typeface="Times New Roman"/>
              </a:rPr>
              <a:t>  </a:t>
            </a:r>
            <a:r>
              <a:rPr sz="2000" dirty="0">
                <a:latin typeface="Times New Roman"/>
                <a:cs typeface="Times New Roman"/>
              </a:rPr>
              <a:t>sayılı</a:t>
            </a:r>
            <a:r>
              <a:rPr sz="2000" spc="315" dirty="0">
                <a:latin typeface="Times New Roman"/>
                <a:cs typeface="Times New Roman"/>
              </a:rPr>
              <a:t>  </a:t>
            </a:r>
            <a:r>
              <a:rPr sz="2000" spc="-10" dirty="0">
                <a:latin typeface="Times New Roman"/>
                <a:cs typeface="Times New Roman"/>
              </a:rPr>
              <a:t>görev </a:t>
            </a:r>
            <a:r>
              <a:rPr sz="2000" dirty="0">
                <a:latin typeface="Times New Roman"/>
                <a:cs typeface="Times New Roman"/>
              </a:rPr>
              <a:t>emriyle</a:t>
            </a:r>
            <a:r>
              <a:rPr sz="2000" spc="-30" dirty="0">
                <a:latin typeface="Times New Roman"/>
                <a:cs typeface="Times New Roman"/>
              </a:rPr>
              <a:t> </a:t>
            </a:r>
            <a:r>
              <a:rPr sz="2000" dirty="0">
                <a:latin typeface="Times New Roman"/>
                <a:cs typeface="Times New Roman"/>
              </a:rPr>
              <a:t>başlandığı</a:t>
            </a:r>
            <a:r>
              <a:rPr sz="2000" spc="-25" dirty="0">
                <a:latin typeface="Times New Roman"/>
                <a:cs typeface="Times New Roman"/>
              </a:rPr>
              <a:t> </a:t>
            </a:r>
            <a:r>
              <a:rPr sz="2000" spc="-10" dirty="0" err="1">
                <a:latin typeface="Times New Roman"/>
                <a:cs typeface="Times New Roman"/>
              </a:rPr>
              <a:t>belirtilir</a:t>
            </a:r>
            <a:r>
              <a:rPr sz="2000" spc="-10" dirty="0">
                <a:latin typeface="Times New Roman"/>
                <a:cs typeface="Times New Roman"/>
              </a:rPr>
              <a:t>.</a:t>
            </a:r>
            <a:endParaRPr lang="tr-TR" sz="2000" spc="-10" dirty="0">
              <a:latin typeface="Times New Roman"/>
              <a:cs typeface="Times New Roman"/>
            </a:endParaRPr>
          </a:p>
          <a:p>
            <a:pPr marL="12700" marR="5080" algn="just"/>
            <a:endParaRPr sz="2000" dirty="0">
              <a:latin typeface="Times New Roman"/>
              <a:cs typeface="Times New Roman"/>
            </a:endParaRPr>
          </a:p>
          <a:p>
            <a:pPr marL="12700" algn="just"/>
            <a:r>
              <a:rPr sz="2000" dirty="0">
                <a:solidFill>
                  <a:srgbClr val="2CA1BE"/>
                </a:solidFill>
                <a:latin typeface="Segoe UI Symbol"/>
                <a:cs typeface="Segoe UI Symbol"/>
              </a:rPr>
              <a:t>🞂​</a:t>
            </a:r>
            <a:r>
              <a:rPr sz="2000" b="1" i="1" spc="-10" dirty="0">
                <a:latin typeface="Times New Roman"/>
                <a:cs typeface="Times New Roman"/>
              </a:rPr>
              <a:t>II-</a:t>
            </a:r>
            <a:r>
              <a:rPr sz="2000" b="1" i="1" dirty="0" err="1">
                <a:latin typeface="Times New Roman"/>
                <a:cs typeface="Times New Roman"/>
              </a:rPr>
              <a:t>Muhbir</a:t>
            </a:r>
            <a:r>
              <a:rPr sz="2000" b="1" i="1" spc="10" dirty="0">
                <a:latin typeface="Times New Roman"/>
                <a:cs typeface="Times New Roman"/>
              </a:rPr>
              <a:t> </a:t>
            </a:r>
            <a:r>
              <a:rPr sz="2000" b="1" i="1" dirty="0">
                <a:latin typeface="Times New Roman"/>
                <a:cs typeface="Times New Roman"/>
              </a:rPr>
              <a:t>ya</a:t>
            </a:r>
            <a:r>
              <a:rPr sz="2000" b="1" i="1" spc="10" dirty="0">
                <a:latin typeface="Times New Roman"/>
                <a:cs typeface="Times New Roman"/>
              </a:rPr>
              <a:t> </a:t>
            </a:r>
            <a:r>
              <a:rPr sz="2000" b="1" i="1" dirty="0">
                <a:latin typeface="Times New Roman"/>
                <a:cs typeface="Times New Roman"/>
              </a:rPr>
              <a:t>da</a:t>
            </a:r>
            <a:r>
              <a:rPr sz="2000" b="1" i="1" spc="5" dirty="0">
                <a:latin typeface="Times New Roman"/>
                <a:cs typeface="Times New Roman"/>
              </a:rPr>
              <a:t> </a:t>
            </a:r>
            <a:r>
              <a:rPr sz="2000" b="1" i="1" dirty="0">
                <a:latin typeface="Times New Roman"/>
                <a:cs typeface="Times New Roman"/>
              </a:rPr>
              <a:t>Müştekiler</a:t>
            </a:r>
            <a:r>
              <a:rPr sz="2000" b="1" i="1" spc="-10" dirty="0">
                <a:latin typeface="Times New Roman"/>
                <a:cs typeface="Times New Roman"/>
              </a:rPr>
              <a:t> </a:t>
            </a:r>
            <a:r>
              <a:rPr sz="2000" b="1" i="1" dirty="0">
                <a:latin typeface="Times New Roman"/>
                <a:cs typeface="Times New Roman"/>
              </a:rPr>
              <a:t>(</a:t>
            </a:r>
            <a:r>
              <a:rPr sz="2000" i="1" dirty="0">
                <a:latin typeface="Times New Roman"/>
                <a:cs typeface="Times New Roman"/>
              </a:rPr>
              <a:t>Mağdur</a:t>
            </a:r>
            <a:r>
              <a:rPr sz="2000" i="1" spc="15" dirty="0">
                <a:latin typeface="Times New Roman"/>
                <a:cs typeface="Times New Roman"/>
              </a:rPr>
              <a:t> </a:t>
            </a:r>
            <a:r>
              <a:rPr sz="2000" i="1" dirty="0">
                <a:latin typeface="Times New Roman"/>
                <a:cs typeface="Times New Roman"/>
              </a:rPr>
              <a:t>ya</a:t>
            </a:r>
            <a:r>
              <a:rPr sz="2000" i="1" spc="5" dirty="0">
                <a:latin typeface="Times New Roman"/>
                <a:cs typeface="Times New Roman"/>
              </a:rPr>
              <a:t> </a:t>
            </a:r>
            <a:r>
              <a:rPr sz="2000" i="1" dirty="0">
                <a:latin typeface="Times New Roman"/>
                <a:cs typeface="Times New Roman"/>
              </a:rPr>
              <a:t>da İhbarcı</a:t>
            </a:r>
            <a:r>
              <a:rPr sz="2000" b="1" i="1" dirty="0">
                <a:latin typeface="Times New Roman"/>
                <a:cs typeface="Times New Roman"/>
              </a:rPr>
              <a:t>):</a:t>
            </a:r>
            <a:r>
              <a:rPr sz="2000" b="1" i="1" spc="5" dirty="0">
                <a:latin typeface="Times New Roman"/>
                <a:cs typeface="Times New Roman"/>
              </a:rPr>
              <a:t> </a:t>
            </a:r>
            <a:r>
              <a:rPr sz="2000" spc="-10" dirty="0" err="1">
                <a:latin typeface="Times New Roman"/>
                <a:cs typeface="Times New Roman"/>
              </a:rPr>
              <a:t>Muhbir</a:t>
            </a:r>
            <a:r>
              <a:rPr lang="tr-TR" sz="2000" spc="-10" dirty="0">
                <a:latin typeface="Times New Roman"/>
                <a:cs typeface="Times New Roman"/>
              </a:rPr>
              <a:t> </a:t>
            </a:r>
            <a:r>
              <a:rPr sz="2000" dirty="0" err="1">
                <a:latin typeface="Times New Roman"/>
                <a:cs typeface="Times New Roman"/>
              </a:rPr>
              <a:t>ya</a:t>
            </a:r>
            <a:r>
              <a:rPr lang="tr-TR" sz="2000" dirty="0">
                <a:latin typeface="Times New Roman"/>
                <a:cs typeface="Times New Roman"/>
              </a:rPr>
              <a:t> </a:t>
            </a:r>
            <a:r>
              <a:rPr sz="2000" dirty="0">
                <a:latin typeface="Times New Roman"/>
                <a:cs typeface="Times New Roman"/>
              </a:rPr>
              <a:t>da</a:t>
            </a:r>
            <a:r>
              <a:rPr sz="2000" spc="-20" dirty="0">
                <a:latin typeface="Times New Roman"/>
                <a:cs typeface="Times New Roman"/>
              </a:rPr>
              <a:t> </a:t>
            </a:r>
            <a:r>
              <a:rPr sz="2000" dirty="0">
                <a:latin typeface="Times New Roman"/>
                <a:cs typeface="Times New Roman"/>
              </a:rPr>
              <a:t>müştekilerin</a:t>
            </a:r>
            <a:r>
              <a:rPr sz="2000" spc="-30" dirty="0">
                <a:latin typeface="Times New Roman"/>
                <a:cs typeface="Times New Roman"/>
              </a:rPr>
              <a:t> </a:t>
            </a:r>
            <a:r>
              <a:rPr sz="2000" dirty="0">
                <a:latin typeface="Times New Roman"/>
                <a:cs typeface="Times New Roman"/>
              </a:rPr>
              <a:t>kimlikleri</a:t>
            </a:r>
            <a:r>
              <a:rPr sz="2000" spc="-35" dirty="0">
                <a:latin typeface="Times New Roman"/>
                <a:cs typeface="Times New Roman"/>
              </a:rPr>
              <a:t> </a:t>
            </a:r>
            <a:r>
              <a:rPr sz="2000" dirty="0">
                <a:latin typeface="Times New Roman"/>
                <a:cs typeface="Times New Roman"/>
              </a:rPr>
              <a:t>ve adresleri</a:t>
            </a:r>
            <a:r>
              <a:rPr sz="2000" spc="-20" dirty="0">
                <a:latin typeface="Times New Roman"/>
                <a:cs typeface="Times New Roman"/>
              </a:rPr>
              <a:t> </a:t>
            </a:r>
            <a:r>
              <a:rPr sz="2000" spc="-10" dirty="0" err="1">
                <a:latin typeface="Times New Roman"/>
                <a:cs typeface="Times New Roman"/>
              </a:rPr>
              <a:t>yazılır</a:t>
            </a:r>
            <a:r>
              <a:rPr sz="2000" spc="-10" dirty="0">
                <a:latin typeface="Times New Roman"/>
                <a:cs typeface="Times New Roman"/>
              </a:rPr>
              <a:t>.</a:t>
            </a:r>
            <a:endParaRPr lang="tr-TR" sz="2000" spc="-10" dirty="0">
              <a:latin typeface="Times New Roman"/>
              <a:cs typeface="Times New Roman"/>
            </a:endParaRPr>
          </a:p>
          <a:p>
            <a:pPr marL="12700" algn="just"/>
            <a:endParaRPr sz="2000" dirty="0">
              <a:latin typeface="Times New Roman"/>
              <a:cs typeface="Times New Roman"/>
            </a:endParaRPr>
          </a:p>
          <a:p>
            <a:pPr marL="12700" marR="5080" algn="just"/>
            <a:r>
              <a:rPr sz="2000" dirty="0">
                <a:solidFill>
                  <a:srgbClr val="2CA1BE"/>
                </a:solidFill>
                <a:latin typeface="Segoe UI Symbol"/>
                <a:cs typeface="Segoe UI Symbol"/>
              </a:rPr>
              <a:t>🞂​</a:t>
            </a:r>
            <a:r>
              <a:rPr sz="2000" b="1" i="1" spc="-10" dirty="0">
                <a:latin typeface="Times New Roman"/>
                <a:cs typeface="Times New Roman"/>
              </a:rPr>
              <a:t>III-</a:t>
            </a:r>
            <a:r>
              <a:rPr sz="2000" b="1" i="1" dirty="0" err="1">
                <a:latin typeface="Times New Roman"/>
                <a:cs typeface="Times New Roman"/>
              </a:rPr>
              <a:t>İddia</a:t>
            </a:r>
            <a:r>
              <a:rPr sz="2000" b="1" i="1" dirty="0">
                <a:latin typeface="Times New Roman"/>
                <a:cs typeface="Times New Roman"/>
              </a:rPr>
              <a:t>:</a:t>
            </a:r>
            <a:r>
              <a:rPr sz="2000" b="1" i="1" spc="155" dirty="0">
                <a:latin typeface="Times New Roman"/>
                <a:cs typeface="Times New Roman"/>
              </a:rPr>
              <a:t> </a:t>
            </a:r>
            <a:r>
              <a:rPr sz="2000" dirty="0">
                <a:latin typeface="Times New Roman"/>
                <a:cs typeface="Times New Roman"/>
              </a:rPr>
              <a:t>Soruşturma</a:t>
            </a:r>
            <a:r>
              <a:rPr sz="2000" spc="160" dirty="0">
                <a:latin typeface="Times New Roman"/>
                <a:cs typeface="Times New Roman"/>
              </a:rPr>
              <a:t> </a:t>
            </a:r>
            <a:r>
              <a:rPr sz="2000" dirty="0">
                <a:latin typeface="Times New Roman"/>
                <a:cs typeface="Times New Roman"/>
              </a:rPr>
              <a:t>emri</a:t>
            </a:r>
            <a:r>
              <a:rPr sz="2000" spc="160"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dirty="0">
                <a:latin typeface="Times New Roman"/>
                <a:cs typeface="Times New Roman"/>
              </a:rPr>
              <a:t>eklerinde</a:t>
            </a:r>
            <a:r>
              <a:rPr sz="2000" spc="140" dirty="0">
                <a:latin typeface="Times New Roman"/>
                <a:cs typeface="Times New Roman"/>
              </a:rPr>
              <a:t> </a:t>
            </a:r>
            <a:r>
              <a:rPr sz="2000" dirty="0">
                <a:latin typeface="Times New Roman"/>
                <a:cs typeface="Times New Roman"/>
              </a:rPr>
              <a:t>iddia</a:t>
            </a:r>
            <a:r>
              <a:rPr sz="2000" spc="150" dirty="0">
                <a:latin typeface="Times New Roman"/>
                <a:cs typeface="Times New Roman"/>
              </a:rPr>
              <a:t> </a:t>
            </a:r>
            <a:r>
              <a:rPr sz="2000" dirty="0">
                <a:latin typeface="Times New Roman"/>
                <a:cs typeface="Times New Roman"/>
              </a:rPr>
              <a:t>edilen</a:t>
            </a:r>
            <a:r>
              <a:rPr sz="2000" spc="155" dirty="0">
                <a:latin typeface="Times New Roman"/>
                <a:cs typeface="Times New Roman"/>
              </a:rPr>
              <a:t> </a:t>
            </a:r>
            <a:r>
              <a:rPr sz="2000" spc="-10" dirty="0">
                <a:latin typeface="Times New Roman"/>
                <a:cs typeface="Times New Roman"/>
              </a:rPr>
              <a:t>konular </a:t>
            </a:r>
            <a:r>
              <a:rPr sz="2000" spc="-10" dirty="0" err="1">
                <a:latin typeface="Times New Roman"/>
                <a:cs typeface="Times New Roman"/>
              </a:rPr>
              <a:t>yazılır</a:t>
            </a:r>
            <a:r>
              <a:rPr sz="2000" spc="-10" dirty="0">
                <a:latin typeface="Times New Roman"/>
                <a:cs typeface="Times New Roman"/>
              </a:rPr>
              <a:t>.</a:t>
            </a:r>
            <a:endParaRPr lang="tr-TR" sz="2000" spc="-10" dirty="0">
              <a:latin typeface="Times New Roman"/>
              <a:cs typeface="Times New Roman"/>
            </a:endParaRPr>
          </a:p>
          <a:p>
            <a:pPr marL="12700" marR="5080" algn="just"/>
            <a:endParaRPr sz="2000" dirty="0">
              <a:latin typeface="Times New Roman"/>
              <a:cs typeface="Times New Roman"/>
            </a:endParaRPr>
          </a:p>
          <a:p>
            <a:pPr marL="12700" algn="just"/>
            <a:r>
              <a:rPr sz="2000" dirty="0">
                <a:solidFill>
                  <a:srgbClr val="2CA1BE"/>
                </a:solidFill>
                <a:latin typeface="Segoe UI Symbol"/>
                <a:cs typeface="Segoe UI Symbol"/>
              </a:rPr>
              <a:t>🞂​</a:t>
            </a:r>
            <a:r>
              <a:rPr sz="2000" b="1" i="1" spc="-55" dirty="0">
                <a:latin typeface="Times New Roman"/>
                <a:cs typeface="Times New Roman"/>
              </a:rPr>
              <a:t>IV-</a:t>
            </a:r>
            <a:r>
              <a:rPr sz="2000" b="1" i="1" dirty="0" err="1">
                <a:latin typeface="Times New Roman"/>
                <a:cs typeface="Times New Roman"/>
              </a:rPr>
              <a:t>Öğrenme</a:t>
            </a:r>
            <a:r>
              <a:rPr sz="2000" b="1" i="1" spc="180" dirty="0">
                <a:latin typeface="Times New Roman"/>
                <a:cs typeface="Times New Roman"/>
              </a:rPr>
              <a:t> </a:t>
            </a:r>
            <a:r>
              <a:rPr sz="2000" b="1" i="1" dirty="0">
                <a:latin typeface="Times New Roman"/>
                <a:cs typeface="Times New Roman"/>
              </a:rPr>
              <a:t>Tarihi</a:t>
            </a:r>
            <a:r>
              <a:rPr sz="2000" dirty="0">
                <a:latin typeface="Times New Roman"/>
                <a:cs typeface="Times New Roman"/>
              </a:rPr>
              <a:t>:</a:t>
            </a:r>
            <a:r>
              <a:rPr sz="2000" spc="185" dirty="0">
                <a:latin typeface="Times New Roman"/>
                <a:cs typeface="Times New Roman"/>
              </a:rPr>
              <a:t> </a:t>
            </a:r>
            <a:r>
              <a:rPr sz="2000" dirty="0">
                <a:latin typeface="Times New Roman"/>
                <a:cs typeface="Times New Roman"/>
              </a:rPr>
              <a:t>Disiplin</a:t>
            </a:r>
            <a:r>
              <a:rPr sz="2000" spc="165" dirty="0">
                <a:latin typeface="Times New Roman"/>
                <a:cs typeface="Times New Roman"/>
              </a:rPr>
              <a:t> </a:t>
            </a:r>
            <a:r>
              <a:rPr sz="2000" dirty="0">
                <a:latin typeface="Times New Roman"/>
                <a:cs typeface="Times New Roman"/>
              </a:rPr>
              <a:t>amirinin</a:t>
            </a:r>
            <a:r>
              <a:rPr sz="2000" spc="185" dirty="0">
                <a:latin typeface="Times New Roman"/>
                <a:cs typeface="Times New Roman"/>
              </a:rPr>
              <a:t> </a:t>
            </a:r>
            <a:r>
              <a:rPr sz="2000" dirty="0">
                <a:latin typeface="Times New Roman"/>
                <a:cs typeface="Times New Roman"/>
              </a:rPr>
              <a:t>disipline</a:t>
            </a:r>
            <a:r>
              <a:rPr sz="2000" spc="175" dirty="0">
                <a:latin typeface="Times New Roman"/>
                <a:cs typeface="Times New Roman"/>
              </a:rPr>
              <a:t> </a:t>
            </a:r>
            <a:r>
              <a:rPr sz="2000" dirty="0">
                <a:latin typeface="Times New Roman"/>
                <a:cs typeface="Times New Roman"/>
              </a:rPr>
              <a:t>aykırı</a:t>
            </a:r>
            <a:r>
              <a:rPr sz="2000" spc="185" dirty="0">
                <a:latin typeface="Times New Roman"/>
                <a:cs typeface="Times New Roman"/>
              </a:rPr>
              <a:t> </a:t>
            </a:r>
            <a:r>
              <a:rPr sz="2000" dirty="0" err="1">
                <a:latin typeface="Times New Roman"/>
                <a:cs typeface="Times New Roman"/>
              </a:rPr>
              <a:t>fiil</a:t>
            </a:r>
            <a:r>
              <a:rPr sz="2000" spc="185" dirty="0">
                <a:latin typeface="Times New Roman"/>
                <a:cs typeface="Times New Roman"/>
              </a:rPr>
              <a:t> </a:t>
            </a:r>
            <a:r>
              <a:rPr sz="2000" spc="-25" dirty="0" err="1">
                <a:latin typeface="Times New Roman"/>
                <a:cs typeface="Times New Roman"/>
              </a:rPr>
              <a:t>ve</a:t>
            </a:r>
            <a:r>
              <a:rPr lang="tr-TR" sz="2000" spc="-25" dirty="0">
                <a:latin typeface="Times New Roman"/>
                <a:cs typeface="Times New Roman"/>
              </a:rPr>
              <a:t> </a:t>
            </a:r>
            <a:r>
              <a:rPr sz="2000" dirty="0" err="1">
                <a:latin typeface="Times New Roman"/>
                <a:cs typeface="Times New Roman"/>
              </a:rPr>
              <a:t>hali</a:t>
            </a:r>
            <a:r>
              <a:rPr sz="2000" spc="-20" dirty="0">
                <a:latin typeface="Times New Roman"/>
                <a:cs typeface="Times New Roman"/>
              </a:rPr>
              <a:t> </a:t>
            </a:r>
            <a:r>
              <a:rPr sz="2000" dirty="0">
                <a:latin typeface="Times New Roman"/>
                <a:cs typeface="Times New Roman"/>
              </a:rPr>
              <a:t>öğrendiği</a:t>
            </a:r>
            <a:r>
              <a:rPr sz="2000" spc="-20" dirty="0">
                <a:latin typeface="Times New Roman"/>
                <a:cs typeface="Times New Roman"/>
              </a:rPr>
              <a:t> </a:t>
            </a:r>
            <a:r>
              <a:rPr sz="2000" dirty="0">
                <a:latin typeface="Times New Roman"/>
                <a:cs typeface="Times New Roman"/>
              </a:rPr>
              <a:t>tarih</a:t>
            </a:r>
            <a:r>
              <a:rPr sz="2000" spc="-30" dirty="0">
                <a:latin typeface="Times New Roman"/>
                <a:cs typeface="Times New Roman"/>
              </a:rPr>
              <a:t> </a:t>
            </a:r>
            <a:r>
              <a:rPr sz="2000" dirty="0">
                <a:latin typeface="Times New Roman"/>
                <a:cs typeface="Times New Roman"/>
              </a:rPr>
              <a:t>(disiplin</a:t>
            </a:r>
            <a:r>
              <a:rPr sz="2000" spc="-30" dirty="0">
                <a:latin typeface="Times New Roman"/>
                <a:cs typeface="Times New Roman"/>
              </a:rPr>
              <a:t> </a:t>
            </a:r>
            <a:r>
              <a:rPr sz="2000" dirty="0">
                <a:latin typeface="Times New Roman"/>
                <a:cs typeface="Times New Roman"/>
              </a:rPr>
              <a:t>soruşturması</a:t>
            </a:r>
            <a:r>
              <a:rPr sz="2000" spc="-5" dirty="0">
                <a:latin typeface="Times New Roman"/>
                <a:cs typeface="Times New Roman"/>
              </a:rPr>
              <a:t> </a:t>
            </a:r>
            <a:r>
              <a:rPr sz="2000" dirty="0">
                <a:latin typeface="Times New Roman"/>
                <a:cs typeface="Times New Roman"/>
              </a:rPr>
              <a:t>onay</a:t>
            </a:r>
            <a:r>
              <a:rPr sz="2000" spc="-10" dirty="0">
                <a:latin typeface="Times New Roman"/>
                <a:cs typeface="Times New Roman"/>
              </a:rPr>
              <a:t> </a:t>
            </a:r>
            <a:r>
              <a:rPr sz="2000" dirty="0">
                <a:latin typeface="Times New Roman"/>
                <a:cs typeface="Times New Roman"/>
              </a:rPr>
              <a:t>tarihi)</a:t>
            </a:r>
            <a:r>
              <a:rPr sz="2000" spc="-30" dirty="0">
                <a:latin typeface="Times New Roman"/>
                <a:cs typeface="Times New Roman"/>
              </a:rPr>
              <a:t> </a:t>
            </a:r>
            <a:r>
              <a:rPr sz="2000" spc="-10" dirty="0" err="1">
                <a:latin typeface="Times New Roman"/>
                <a:cs typeface="Times New Roman"/>
              </a:rPr>
              <a:t>yazılır</a:t>
            </a:r>
            <a:r>
              <a:rPr sz="2000" spc="-10" dirty="0">
                <a:latin typeface="Times New Roman"/>
                <a:cs typeface="Times New Roman"/>
              </a:rPr>
              <a:t>.</a:t>
            </a:r>
            <a:endParaRPr lang="tr-TR" sz="2000" spc="-10" dirty="0">
              <a:latin typeface="Times New Roman"/>
              <a:cs typeface="Times New Roman"/>
            </a:endParaRPr>
          </a:p>
          <a:p>
            <a:pPr marL="12700" algn="just"/>
            <a:endParaRPr sz="2000" dirty="0">
              <a:latin typeface="Times New Roman"/>
              <a:cs typeface="Times New Roman"/>
            </a:endParaRPr>
          </a:p>
          <a:p>
            <a:pPr marL="12700" marR="6985" algn="just"/>
            <a:r>
              <a:rPr sz="2000" dirty="0">
                <a:solidFill>
                  <a:srgbClr val="2CA1BE"/>
                </a:solidFill>
                <a:latin typeface="Segoe UI Symbol"/>
                <a:cs typeface="Segoe UI Symbol"/>
              </a:rPr>
              <a:t>🞂​</a:t>
            </a:r>
            <a:r>
              <a:rPr sz="2000" b="1" i="1" spc="-80" dirty="0">
                <a:latin typeface="Times New Roman"/>
                <a:cs typeface="Times New Roman"/>
              </a:rPr>
              <a:t>V-</a:t>
            </a:r>
            <a:r>
              <a:rPr sz="2000" b="1" i="1" dirty="0">
                <a:latin typeface="Times New Roman"/>
                <a:cs typeface="Times New Roman"/>
              </a:rPr>
              <a:t>Olay</a:t>
            </a:r>
            <a:r>
              <a:rPr sz="2000" b="1" i="1" spc="90" dirty="0">
                <a:latin typeface="Times New Roman"/>
                <a:cs typeface="Times New Roman"/>
              </a:rPr>
              <a:t>  </a:t>
            </a:r>
            <a:r>
              <a:rPr sz="2000" b="1" i="1" spc="-10" dirty="0">
                <a:latin typeface="Times New Roman"/>
                <a:cs typeface="Times New Roman"/>
              </a:rPr>
              <a:t>Yeri</a:t>
            </a:r>
            <a:r>
              <a:rPr sz="2000" b="1" i="1" spc="80" dirty="0">
                <a:latin typeface="Times New Roman"/>
                <a:cs typeface="Times New Roman"/>
              </a:rPr>
              <a:t> </a:t>
            </a:r>
            <a:r>
              <a:rPr sz="2000" b="1" i="1" dirty="0">
                <a:latin typeface="Times New Roman"/>
                <a:cs typeface="Times New Roman"/>
              </a:rPr>
              <a:t>ve</a:t>
            </a:r>
            <a:r>
              <a:rPr sz="2000" b="1" i="1" spc="95" dirty="0">
                <a:latin typeface="Times New Roman"/>
                <a:cs typeface="Times New Roman"/>
              </a:rPr>
              <a:t> </a:t>
            </a:r>
            <a:r>
              <a:rPr sz="2000" b="1" i="1" dirty="0">
                <a:latin typeface="Times New Roman"/>
                <a:cs typeface="Times New Roman"/>
              </a:rPr>
              <a:t>Tarihi:</a:t>
            </a:r>
            <a:r>
              <a:rPr sz="2000" b="1" i="1" spc="80" dirty="0">
                <a:latin typeface="Times New Roman"/>
                <a:cs typeface="Times New Roman"/>
              </a:rPr>
              <a:t> </a:t>
            </a:r>
            <a:r>
              <a:rPr sz="2000" dirty="0">
                <a:latin typeface="Times New Roman"/>
                <a:cs typeface="Times New Roman"/>
              </a:rPr>
              <a:t>Disipline</a:t>
            </a:r>
            <a:r>
              <a:rPr sz="2000" spc="100" dirty="0">
                <a:latin typeface="Times New Roman"/>
                <a:cs typeface="Times New Roman"/>
              </a:rPr>
              <a:t> </a:t>
            </a:r>
            <a:r>
              <a:rPr sz="2000" dirty="0">
                <a:latin typeface="Times New Roman"/>
                <a:cs typeface="Times New Roman"/>
              </a:rPr>
              <a:t>aykırı</a:t>
            </a:r>
            <a:r>
              <a:rPr sz="2000" spc="85" dirty="0">
                <a:latin typeface="Times New Roman"/>
                <a:cs typeface="Times New Roman"/>
              </a:rPr>
              <a:t> </a:t>
            </a:r>
            <a:r>
              <a:rPr sz="2000" dirty="0">
                <a:latin typeface="Times New Roman"/>
                <a:cs typeface="Times New Roman"/>
              </a:rPr>
              <a:t>fiil</a:t>
            </a:r>
            <a:r>
              <a:rPr sz="2000" spc="95" dirty="0">
                <a:latin typeface="Times New Roman"/>
                <a:cs typeface="Times New Roman"/>
              </a:rPr>
              <a:t> </a:t>
            </a:r>
            <a:r>
              <a:rPr sz="2000" dirty="0">
                <a:latin typeface="Times New Roman"/>
                <a:cs typeface="Times New Roman"/>
              </a:rPr>
              <a:t>ve</a:t>
            </a:r>
            <a:r>
              <a:rPr sz="2000" spc="95" dirty="0">
                <a:latin typeface="Times New Roman"/>
                <a:cs typeface="Times New Roman"/>
              </a:rPr>
              <a:t> </a:t>
            </a:r>
            <a:r>
              <a:rPr sz="2000" dirty="0">
                <a:latin typeface="Times New Roman"/>
                <a:cs typeface="Times New Roman"/>
              </a:rPr>
              <a:t>halin</a:t>
            </a:r>
            <a:r>
              <a:rPr sz="2000" spc="80" dirty="0">
                <a:latin typeface="Times New Roman"/>
                <a:cs typeface="Times New Roman"/>
              </a:rPr>
              <a:t> </a:t>
            </a:r>
            <a:r>
              <a:rPr sz="2000" spc="-10" dirty="0">
                <a:latin typeface="Times New Roman"/>
                <a:cs typeface="Times New Roman"/>
              </a:rPr>
              <a:t>işlendiği </a:t>
            </a:r>
            <a:r>
              <a:rPr sz="2000" dirty="0">
                <a:latin typeface="Times New Roman"/>
                <a:cs typeface="Times New Roman"/>
              </a:rPr>
              <a:t>yer</a:t>
            </a:r>
            <a:r>
              <a:rPr sz="2000" spc="-15" dirty="0">
                <a:latin typeface="Times New Roman"/>
                <a:cs typeface="Times New Roman"/>
              </a:rPr>
              <a:t> </a:t>
            </a:r>
            <a:r>
              <a:rPr sz="2000" dirty="0">
                <a:latin typeface="Times New Roman"/>
                <a:cs typeface="Times New Roman"/>
              </a:rPr>
              <a:t>ve tarih</a:t>
            </a:r>
            <a:r>
              <a:rPr sz="2000" spc="-40" dirty="0">
                <a:latin typeface="Times New Roman"/>
                <a:cs typeface="Times New Roman"/>
              </a:rPr>
              <a:t> </a:t>
            </a:r>
            <a:r>
              <a:rPr sz="2000" spc="-10" dirty="0" err="1">
                <a:latin typeface="Times New Roman"/>
                <a:cs typeface="Times New Roman"/>
              </a:rPr>
              <a:t>yazılır</a:t>
            </a:r>
            <a:r>
              <a:rPr sz="2000" spc="-10" dirty="0">
                <a:latin typeface="Times New Roman"/>
                <a:cs typeface="Times New Roman"/>
              </a:rPr>
              <a:t>.</a:t>
            </a:r>
            <a:endParaRPr lang="tr-TR" sz="2000" spc="-10" dirty="0">
              <a:latin typeface="Times New Roman"/>
              <a:cs typeface="Times New Roman"/>
            </a:endParaRPr>
          </a:p>
          <a:p>
            <a:pPr marL="12700" marR="6985" algn="just"/>
            <a:endParaRPr sz="2000" dirty="0">
              <a:latin typeface="Times New Roman"/>
              <a:cs typeface="Times New Roman"/>
            </a:endParaRPr>
          </a:p>
          <a:p>
            <a:pPr marL="12700" marR="5080" algn="just"/>
            <a:r>
              <a:rPr sz="2000" dirty="0">
                <a:solidFill>
                  <a:srgbClr val="2CA1BE"/>
                </a:solidFill>
                <a:latin typeface="Segoe UI Symbol"/>
                <a:cs typeface="Segoe UI Symbol"/>
              </a:rPr>
              <a:t>🞂​</a:t>
            </a:r>
            <a:r>
              <a:rPr sz="2000" b="1" i="1" spc="-20" dirty="0">
                <a:latin typeface="Times New Roman"/>
                <a:cs typeface="Times New Roman"/>
              </a:rPr>
              <a:t>VI-</a:t>
            </a:r>
            <a:r>
              <a:rPr sz="2000" b="1" i="1" dirty="0" err="1">
                <a:latin typeface="Times New Roman"/>
                <a:cs typeface="Times New Roman"/>
              </a:rPr>
              <a:t>Hakkında</a:t>
            </a:r>
            <a:r>
              <a:rPr sz="2000" b="1" i="1" spc="175" dirty="0">
                <a:latin typeface="Times New Roman"/>
                <a:cs typeface="Times New Roman"/>
              </a:rPr>
              <a:t>  </a:t>
            </a:r>
            <a:r>
              <a:rPr sz="2000" b="1" i="1" dirty="0">
                <a:latin typeface="Times New Roman"/>
                <a:cs typeface="Times New Roman"/>
              </a:rPr>
              <a:t>Disiplin</a:t>
            </a:r>
            <a:r>
              <a:rPr sz="2000" b="1" i="1" spc="180" dirty="0">
                <a:latin typeface="Times New Roman"/>
                <a:cs typeface="Times New Roman"/>
              </a:rPr>
              <a:t>  </a:t>
            </a:r>
            <a:r>
              <a:rPr sz="2000" b="1" i="1" dirty="0">
                <a:latin typeface="Times New Roman"/>
                <a:cs typeface="Times New Roman"/>
              </a:rPr>
              <a:t>Raporu</a:t>
            </a:r>
            <a:r>
              <a:rPr sz="2000" b="1" i="1" spc="180" dirty="0">
                <a:latin typeface="Times New Roman"/>
                <a:cs typeface="Times New Roman"/>
              </a:rPr>
              <a:t>  </a:t>
            </a:r>
            <a:r>
              <a:rPr sz="2000" b="1" i="1" dirty="0">
                <a:latin typeface="Times New Roman"/>
                <a:cs typeface="Times New Roman"/>
              </a:rPr>
              <a:t>Düzenlenenler:</a:t>
            </a:r>
            <a:r>
              <a:rPr sz="2000" b="1" i="1" spc="170" dirty="0">
                <a:latin typeface="Times New Roman"/>
                <a:cs typeface="Times New Roman"/>
              </a:rPr>
              <a:t>  </a:t>
            </a:r>
            <a:r>
              <a:rPr sz="2000" spc="-10" dirty="0">
                <a:latin typeface="Times New Roman"/>
                <a:cs typeface="Times New Roman"/>
              </a:rPr>
              <a:t>Hakkında </a:t>
            </a:r>
            <a:r>
              <a:rPr sz="2000" dirty="0">
                <a:latin typeface="Times New Roman"/>
                <a:cs typeface="Times New Roman"/>
              </a:rPr>
              <a:t>disiplin</a:t>
            </a:r>
            <a:r>
              <a:rPr sz="2000" spc="370" dirty="0">
                <a:latin typeface="Times New Roman"/>
                <a:cs typeface="Times New Roman"/>
              </a:rPr>
              <a:t> </a:t>
            </a:r>
            <a:r>
              <a:rPr sz="2000" dirty="0">
                <a:latin typeface="Times New Roman"/>
                <a:cs typeface="Times New Roman"/>
              </a:rPr>
              <a:t>soruşturması</a:t>
            </a:r>
            <a:r>
              <a:rPr sz="2000" spc="380" dirty="0">
                <a:latin typeface="Times New Roman"/>
                <a:cs typeface="Times New Roman"/>
              </a:rPr>
              <a:t> </a:t>
            </a:r>
            <a:r>
              <a:rPr sz="2000" dirty="0">
                <a:latin typeface="Times New Roman"/>
                <a:cs typeface="Times New Roman"/>
              </a:rPr>
              <a:t>yapılanların</a:t>
            </a:r>
            <a:r>
              <a:rPr sz="2000" spc="365" dirty="0">
                <a:latin typeface="Times New Roman"/>
                <a:cs typeface="Times New Roman"/>
              </a:rPr>
              <a:t> </a:t>
            </a:r>
            <a:r>
              <a:rPr sz="2000" dirty="0">
                <a:latin typeface="Times New Roman"/>
                <a:cs typeface="Times New Roman"/>
              </a:rPr>
              <a:t>kimlikleri</a:t>
            </a:r>
            <a:r>
              <a:rPr sz="2000" spc="375" dirty="0">
                <a:latin typeface="Times New Roman"/>
                <a:cs typeface="Times New Roman"/>
              </a:rPr>
              <a:t> </a:t>
            </a:r>
            <a:r>
              <a:rPr sz="2000" dirty="0">
                <a:latin typeface="Times New Roman"/>
                <a:cs typeface="Times New Roman"/>
              </a:rPr>
              <a:t>ve</a:t>
            </a:r>
            <a:r>
              <a:rPr sz="2000" spc="370" dirty="0">
                <a:latin typeface="Times New Roman"/>
                <a:cs typeface="Times New Roman"/>
              </a:rPr>
              <a:t> </a:t>
            </a:r>
            <a:r>
              <a:rPr sz="2000" dirty="0">
                <a:latin typeface="Times New Roman"/>
                <a:cs typeface="Times New Roman"/>
              </a:rPr>
              <a:t>görev</a:t>
            </a:r>
            <a:r>
              <a:rPr sz="2000" spc="375" dirty="0">
                <a:latin typeface="Times New Roman"/>
                <a:cs typeface="Times New Roman"/>
              </a:rPr>
              <a:t> </a:t>
            </a:r>
            <a:r>
              <a:rPr sz="2000" spc="-10" dirty="0">
                <a:latin typeface="Times New Roman"/>
                <a:cs typeface="Times New Roman"/>
              </a:rPr>
              <a:t>unvanları yazılır.</a:t>
            </a:r>
            <a:endParaRPr sz="2000" dirty="0">
              <a:latin typeface="Times New Roman"/>
              <a:cs typeface="Times New Roman"/>
            </a:endParaRPr>
          </a:p>
        </p:txBody>
      </p:sp>
      <p:sp>
        <p:nvSpPr>
          <p:cNvPr id="5" name="Slayt Numarası Yer Tutucusu 4">
            <a:extLst>
              <a:ext uri="{FF2B5EF4-FFF2-40B4-BE49-F238E27FC236}">
                <a16:creationId xmlns:a16="http://schemas.microsoft.com/office/drawing/2014/main" id="{7757AFE6-5FB7-4377-8FA5-2EA9ADE1BDE9}"/>
              </a:ext>
            </a:extLst>
          </p:cNvPr>
          <p:cNvSpPr>
            <a:spLocks noGrp="1"/>
          </p:cNvSpPr>
          <p:nvPr>
            <p:ph type="sldNum" sz="quarter" idx="7"/>
          </p:nvPr>
        </p:nvSpPr>
        <p:spPr>
          <a:xfrm>
            <a:off x="8663181" y="6573513"/>
            <a:ext cx="311019" cy="116933"/>
          </a:xfrm>
        </p:spPr>
        <p:txBody>
          <a:bodyPr/>
          <a:lstStyle/>
          <a:p>
            <a:pPr marL="107950">
              <a:lnSpc>
                <a:spcPct val="100000"/>
              </a:lnSpc>
            </a:pPr>
            <a:fld id="{81D60167-4931-47E6-BA6A-407CBD079E47}" type="slidenum">
              <a:rPr lang="tr-TR" spc="-50" smtClean="0"/>
              <a:t>55</a:t>
            </a:fld>
            <a:endParaRPr lang="tr-TR" spc="-50" dirty="0"/>
          </a:p>
        </p:txBody>
      </p:sp>
      <p:sp>
        <p:nvSpPr>
          <p:cNvPr id="6" name="Unvan 1">
            <a:extLst>
              <a:ext uri="{FF2B5EF4-FFF2-40B4-BE49-F238E27FC236}">
                <a16:creationId xmlns:a16="http://schemas.microsoft.com/office/drawing/2014/main" id="{62212A75-954F-4DC3-8E23-63F9A8393CB4}"/>
              </a:ext>
            </a:extLst>
          </p:cNvPr>
          <p:cNvSpPr txBox="1">
            <a:spLocks/>
          </p:cNvSpPr>
          <p:nvPr/>
        </p:nvSpPr>
        <p:spPr>
          <a:xfrm>
            <a:off x="1928745" y="278242"/>
            <a:ext cx="5486400" cy="9817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a:defRPr>
                <a:latin typeface="+mj-lt"/>
                <a:ea typeface="+mj-ea"/>
                <a:cs typeface="+mj-cs"/>
              </a:defRPr>
            </a:lvl1pPr>
          </a:lstStyle>
          <a:p>
            <a:pPr algn="ctr"/>
            <a:r>
              <a:rPr lang="tr-TR" sz="3000" b="1" dirty="0">
                <a:solidFill>
                  <a:schemeClr val="tx2"/>
                </a:solidFill>
                <a:latin typeface="Times New Roman" panose="02020603050405020304" pitchFamily="18" charset="0"/>
                <a:cs typeface="Times New Roman" panose="02020603050405020304" pitchFamily="18" charset="0"/>
              </a:rPr>
              <a:t>SORUŞTURMA RAPORUNUN DÜZENLENMESİ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620000"/>
            <a:ext cx="8070601" cy="4273286"/>
          </a:xfrm>
          <a:prstGeom prst="rect">
            <a:avLst/>
          </a:prstGeom>
        </p:spPr>
        <p:txBody>
          <a:bodyPr vert="horz" wrap="square" lIns="0" tIns="34925" rIns="0" bIns="0" rtlCol="0">
            <a:spAutoFit/>
          </a:bodyPr>
          <a:lstStyle/>
          <a:p>
            <a:pPr marL="12700" marR="5080" algn="just">
              <a:lnSpc>
                <a:spcPct val="94600"/>
              </a:lnSpc>
              <a:spcBef>
                <a:spcPts val="275"/>
              </a:spcBef>
            </a:pPr>
            <a:r>
              <a:rPr sz="1900" dirty="0">
                <a:solidFill>
                  <a:srgbClr val="2CA1BE"/>
                </a:solidFill>
                <a:latin typeface="Segoe UI Symbol"/>
                <a:cs typeface="Segoe UI Symbol"/>
              </a:rPr>
              <a:t>🞂​</a:t>
            </a:r>
            <a:r>
              <a:rPr sz="2200" b="1" i="1" spc="-10" dirty="0">
                <a:latin typeface="Times New Roman"/>
                <a:cs typeface="Times New Roman"/>
              </a:rPr>
              <a:t>VII-</a:t>
            </a:r>
            <a:r>
              <a:rPr sz="2200" b="1" i="1" dirty="0" err="1">
                <a:latin typeface="Times New Roman"/>
                <a:cs typeface="Times New Roman"/>
              </a:rPr>
              <a:t>Disiplin</a:t>
            </a:r>
            <a:r>
              <a:rPr sz="2200" b="1" i="1" spc="145" dirty="0">
                <a:latin typeface="Times New Roman"/>
                <a:cs typeface="Times New Roman"/>
              </a:rPr>
              <a:t>  </a:t>
            </a:r>
            <a:r>
              <a:rPr sz="2200" b="1" i="1" dirty="0">
                <a:latin typeface="Times New Roman"/>
                <a:cs typeface="Times New Roman"/>
              </a:rPr>
              <a:t>Raporunun</a:t>
            </a:r>
            <a:r>
              <a:rPr sz="2200" b="1" i="1" spc="145" dirty="0">
                <a:latin typeface="Times New Roman"/>
                <a:cs typeface="Times New Roman"/>
              </a:rPr>
              <a:t>  </a:t>
            </a:r>
            <a:r>
              <a:rPr sz="2200" b="1" i="1" dirty="0">
                <a:latin typeface="Times New Roman"/>
                <a:cs typeface="Times New Roman"/>
              </a:rPr>
              <a:t>Konusu</a:t>
            </a:r>
            <a:r>
              <a:rPr sz="2200" i="1" dirty="0">
                <a:latin typeface="Times New Roman"/>
                <a:cs typeface="Times New Roman"/>
              </a:rPr>
              <a:t>:</a:t>
            </a:r>
            <a:r>
              <a:rPr sz="2200" i="1" spc="145" dirty="0">
                <a:latin typeface="Times New Roman"/>
                <a:cs typeface="Times New Roman"/>
              </a:rPr>
              <a:t>  </a:t>
            </a:r>
            <a:r>
              <a:rPr sz="2200" dirty="0">
                <a:latin typeface="Times New Roman"/>
                <a:cs typeface="Times New Roman"/>
              </a:rPr>
              <a:t>Görev</a:t>
            </a:r>
            <a:r>
              <a:rPr sz="2200" spc="145" dirty="0">
                <a:latin typeface="Times New Roman"/>
                <a:cs typeface="Times New Roman"/>
              </a:rPr>
              <a:t>  </a:t>
            </a:r>
            <a:r>
              <a:rPr sz="2200" dirty="0">
                <a:latin typeface="Times New Roman"/>
                <a:cs typeface="Times New Roman"/>
              </a:rPr>
              <a:t>ve</a:t>
            </a:r>
            <a:r>
              <a:rPr sz="2200" spc="140" dirty="0">
                <a:latin typeface="Times New Roman"/>
                <a:cs typeface="Times New Roman"/>
              </a:rPr>
              <a:t>  </a:t>
            </a:r>
            <a:r>
              <a:rPr sz="2200" spc="-20" dirty="0">
                <a:latin typeface="Times New Roman"/>
                <a:cs typeface="Times New Roman"/>
              </a:rPr>
              <a:t>onay </a:t>
            </a:r>
            <a:r>
              <a:rPr sz="2200" dirty="0">
                <a:latin typeface="Times New Roman"/>
                <a:cs typeface="Times New Roman"/>
              </a:rPr>
              <a:t>emirleri,</a:t>
            </a:r>
            <a:r>
              <a:rPr sz="2200" spc="180" dirty="0">
                <a:latin typeface="Times New Roman"/>
                <a:cs typeface="Times New Roman"/>
              </a:rPr>
              <a:t>  </a:t>
            </a:r>
            <a:r>
              <a:rPr sz="2200" dirty="0">
                <a:latin typeface="Times New Roman"/>
                <a:cs typeface="Times New Roman"/>
              </a:rPr>
              <a:t>müşteki</a:t>
            </a:r>
            <a:r>
              <a:rPr sz="2200" spc="175" dirty="0">
                <a:latin typeface="Times New Roman"/>
                <a:cs typeface="Times New Roman"/>
              </a:rPr>
              <a:t>  </a:t>
            </a:r>
            <a:r>
              <a:rPr sz="2200" dirty="0">
                <a:latin typeface="Times New Roman"/>
                <a:cs typeface="Times New Roman"/>
              </a:rPr>
              <a:t>yada</a:t>
            </a:r>
            <a:r>
              <a:rPr sz="2200" spc="170" dirty="0">
                <a:latin typeface="Times New Roman"/>
                <a:cs typeface="Times New Roman"/>
              </a:rPr>
              <a:t>  </a:t>
            </a:r>
            <a:r>
              <a:rPr sz="2200" dirty="0">
                <a:latin typeface="Times New Roman"/>
                <a:cs typeface="Times New Roman"/>
              </a:rPr>
              <a:t>muhbirin</a:t>
            </a:r>
            <a:r>
              <a:rPr sz="2200" spc="165" dirty="0">
                <a:latin typeface="Times New Roman"/>
                <a:cs typeface="Times New Roman"/>
              </a:rPr>
              <a:t>  </a:t>
            </a:r>
            <a:r>
              <a:rPr sz="2200" dirty="0">
                <a:latin typeface="Times New Roman"/>
                <a:cs typeface="Times New Roman"/>
              </a:rPr>
              <a:t>iddiaları</a:t>
            </a:r>
            <a:r>
              <a:rPr sz="2200" spc="170" dirty="0">
                <a:latin typeface="Times New Roman"/>
                <a:cs typeface="Times New Roman"/>
              </a:rPr>
              <a:t>  </a:t>
            </a:r>
            <a:r>
              <a:rPr sz="2200" dirty="0">
                <a:latin typeface="Times New Roman"/>
                <a:cs typeface="Times New Roman"/>
              </a:rPr>
              <a:t>ve</a:t>
            </a:r>
            <a:r>
              <a:rPr sz="2200" spc="170" dirty="0">
                <a:latin typeface="Times New Roman"/>
                <a:cs typeface="Times New Roman"/>
              </a:rPr>
              <a:t>  </a:t>
            </a:r>
            <a:r>
              <a:rPr sz="2200" spc="-10" dirty="0">
                <a:latin typeface="Times New Roman"/>
                <a:cs typeface="Times New Roman"/>
              </a:rPr>
              <a:t>yapılan </a:t>
            </a:r>
            <a:r>
              <a:rPr sz="2200" dirty="0">
                <a:latin typeface="Times New Roman"/>
                <a:cs typeface="Times New Roman"/>
              </a:rPr>
              <a:t>soruşturma</a:t>
            </a:r>
            <a:r>
              <a:rPr sz="2200" spc="65" dirty="0">
                <a:latin typeface="Times New Roman"/>
                <a:cs typeface="Times New Roman"/>
              </a:rPr>
              <a:t>  </a:t>
            </a:r>
            <a:r>
              <a:rPr sz="2200" dirty="0">
                <a:latin typeface="Times New Roman"/>
                <a:cs typeface="Times New Roman"/>
              </a:rPr>
              <a:t>sonucunda</a:t>
            </a:r>
            <a:r>
              <a:rPr sz="2200" spc="65" dirty="0">
                <a:latin typeface="Times New Roman"/>
                <a:cs typeface="Times New Roman"/>
              </a:rPr>
              <a:t>  </a:t>
            </a:r>
            <a:r>
              <a:rPr sz="2200" dirty="0">
                <a:latin typeface="Times New Roman"/>
                <a:cs typeface="Times New Roman"/>
              </a:rPr>
              <a:t>ortaya</a:t>
            </a:r>
            <a:r>
              <a:rPr sz="2200" spc="70" dirty="0">
                <a:latin typeface="Times New Roman"/>
                <a:cs typeface="Times New Roman"/>
              </a:rPr>
              <a:t>  </a:t>
            </a:r>
            <a:r>
              <a:rPr sz="2200" dirty="0">
                <a:latin typeface="Times New Roman"/>
                <a:cs typeface="Times New Roman"/>
              </a:rPr>
              <a:t>çıkan</a:t>
            </a:r>
            <a:r>
              <a:rPr sz="2200" spc="70" dirty="0">
                <a:latin typeface="Times New Roman"/>
                <a:cs typeface="Times New Roman"/>
              </a:rPr>
              <a:t>  </a:t>
            </a:r>
            <a:r>
              <a:rPr sz="2200" dirty="0">
                <a:latin typeface="Times New Roman"/>
                <a:cs typeface="Times New Roman"/>
              </a:rPr>
              <a:t>bilgi</a:t>
            </a:r>
            <a:r>
              <a:rPr sz="2200" spc="70" dirty="0">
                <a:latin typeface="Times New Roman"/>
                <a:cs typeface="Times New Roman"/>
              </a:rPr>
              <a:t>  </a:t>
            </a:r>
            <a:r>
              <a:rPr sz="2200" dirty="0">
                <a:latin typeface="Times New Roman"/>
                <a:cs typeface="Times New Roman"/>
              </a:rPr>
              <a:t>ve</a:t>
            </a:r>
            <a:r>
              <a:rPr sz="2200" spc="65" dirty="0">
                <a:latin typeface="Times New Roman"/>
                <a:cs typeface="Times New Roman"/>
              </a:rPr>
              <a:t>  </a:t>
            </a:r>
            <a:r>
              <a:rPr sz="2200" spc="-10" dirty="0">
                <a:latin typeface="Times New Roman"/>
                <a:cs typeface="Times New Roman"/>
              </a:rPr>
              <a:t>belgelere </a:t>
            </a:r>
            <a:r>
              <a:rPr sz="2200" dirty="0">
                <a:latin typeface="Times New Roman"/>
                <a:cs typeface="Times New Roman"/>
              </a:rPr>
              <a:t>dayanarak</a:t>
            </a:r>
            <a:r>
              <a:rPr sz="2200" spc="210" dirty="0">
                <a:latin typeface="Times New Roman"/>
                <a:cs typeface="Times New Roman"/>
              </a:rPr>
              <a:t>  </a:t>
            </a:r>
            <a:r>
              <a:rPr sz="2200" dirty="0">
                <a:latin typeface="Times New Roman"/>
                <a:cs typeface="Times New Roman"/>
              </a:rPr>
              <a:t>disiplin</a:t>
            </a:r>
            <a:r>
              <a:rPr sz="2200" spc="235" dirty="0">
                <a:latin typeface="Times New Roman"/>
                <a:cs typeface="Times New Roman"/>
              </a:rPr>
              <a:t>  </a:t>
            </a:r>
            <a:r>
              <a:rPr sz="2200" dirty="0">
                <a:latin typeface="Times New Roman"/>
                <a:cs typeface="Times New Roman"/>
              </a:rPr>
              <a:t>hukukunda</a:t>
            </a:r>
            <a:r>
              <a:rPr sz="2200" spc="229" dirty="0">
                <a:latin typeface="Times New Roman"/>
                <a:cs typeface="Times New Roman"/>
              </a:rPr>
              <a:t>  </a:t>
            </a:r>
            <a:r>
              <a:rPr sz="2200" dirty="0">
                <a:latin typeface="Times New Roman"/>
                <a:cs typeface="Times New Roman"/>
              </a:rPr>
              <a:t>ifade</a:t>
            </a:r>
            <a:r>
              <a:rPr sz="2200" spc="235" dirty="0">
                <a:latin typeface="Times New Roman"/>
                <a:cs typeface="Times New Roman"/>
              </a:rPr>
              <a:t>  </a:t>
            </a:r>
            <a:r>
              <a:rPr sz="2200" dirty="0">
                <a:latin typeface="Times New Roman"/>
                <a:cs typeface="Times New Roman"/>
              </a:rPr>
              <a:t>edilen</a:t>
            </a:r>
            <a:r>
              <a:rPr sz="2200" spc="235" dirty="0">
                <a:latin typeface="Times New Roman"/>
                <a:cs typeface="Times New Roman"/>
              </a:rPr>
              <a:t>  </a:t>
            </a:r>
            <a:r>
              <a:rPr sz="2200" spc="-10" dirty="0">
                <a:latin typeface="Times New Roman"/>
                <a:cs typeface="Times New Roman"/>
              </a:rPr>
              <a:t>tanımıyla </a:t>
            </a:r>
            <a:r>
              <a:rPr sz="2200" dirty="0">
                <a:latin typeface="Times New Roman"/>
                <a:cs typeface="Times New Roman"/>
              </a:rPr>
              <a:t>soruşturma</a:t>
            </a:r>
            <a:r>
              <a:rPr sz="2200" spc="-75" dirty="0">
                <a:latin typeface="Times New Roman"/>
                <a:cs typeface="Times New Roman"/>
              </a:rPr>
              <a:t> </a:t>
            </a:r>
            <a:r>
              <a:rPr sz="2200" dirty="0">
                <a:latin typeface="Times New Roman"/>
                <a:cs typeface="Times New Roman"/>
              </a:rPr>
              <a:t>konusu</a:t>
            </a:r>
            <a:r>
              <a:rPr sz="2200" spc="-85" dirty="0">
                <a:latin typeface="Times New Roman"/>
                <a:cs typeface="Times New Roman"/>
              </a:rPr>
              <a:t> </a:t>
            </a:r>
            <a:r>
              <a:rPr sz="2200" spc="-10" dirty="0" err="1">
                <a:latin typeface="Times New Roman"/>
                <a:cs typeface="Times New Roman"/>
              </a:rPr>
              <a:t>yazılır</a:t>
            </a:r>
            <a:r>
              <a:rPr sz="2200" spc="-10" dirty="0">
                <a:latin typeface="Times New Roman"/>
                <a:cs typeface="Times New Roman"/>
              </a:rPr>
              <a:t>.</a:t>
            </a:r>
            <a:endParaRPr lang="tr-TR" sz="2200" spc="-10" dirty="0">
              <a:latin typeface="Times New Roman"/>
              <a:cs typeface="Times New Roman"/>
            </a:endParaRPr>
          </a:p>
          <a:p>
            <a:pPr marL="12700" marR="5080" algn="just">
              <a:lnSpc>
                <a:spcPct val="94600"/>
              </a:lnSpc>
              <a:spcBef>
                <a:spcPts val="275"/>
              </a:spcBef>
            </a:pPr>
            <a:endParaRPr sz="2200" dirty="0">
              <a:latin typeface="Times New Roman"/>
              <a:cs typeface="Times New Roman"/>
            </a:endParaRPr>
          </a:p>
          <a:p>
            <a:pPr marL="12700" marR="5080" algn="just">
              <a:lnSpc>
                <a:spcPct val="94300"/>
              </a:lnSpc>
              <a:spcBef>
                <a:spcPts val="490"/>
              </a:spcBef>
            </a:pPr>
            <a:r>
              <a:rPr sz="1900" dirty="0">
                <a:solidFill>
                  <a:srgbClr val="2CA1BE"/>
                </a:solidFill>
                <a:latin typeface="Segoe UI Symbol"/>
                <a:cs typeface="Segoe UI Symbol"/>
              </a:rPr>
              <a:t>🞂​</a:t>
            </a:r>
            <a:r>
              <a:rPr sz="2200" b="1" i="1" spc="-10" dirty="0">
                <a:latin typeface="Times New Roman"/>
                <a:cs typeface="Times New Roman"/>
              </a:rPr>
              <a:t>VIII-</a:t>
            </a:r>
            <a:r>
              <a:rPr sz="2200" b="1" i="1" dirty="0" err="1">
                <a:latin typeface="Times New Roman"/>
                <a:cs typeface="Times New Roman"/>
              </a:rPr>
              <a:t>Kapsam</a:t>
            </a:r>
            <a:r>
              <a:rPr sz="2200" b="1" i="1" spc="440" dirty="0">
                <a:latin typeface="Times New Roman"/>
                <a:cs typeface="Times New Roman"/>
              </a:rPr>
              <a:t> </a:t>
            </a:r>
            <a:r>
              <a:rPr sz="2200" b="1" i="1" dirty="0">
                <a:latin typeface="Times New Roman"/>
                <a:cs typeface="Times New Roman"/>
              </a:rPr>
              <a:t>Dışı</a:t>
            </a:r>
            <a:r>
              <a:rPr sz="2200" b="1" i="1" spc="425" dirty="0">
                <a:latin typeface="Times New Roman"/>
                <a:cs typeface="Times New Roman"/>
              </a:rPr>
              <a:t> </a:t>
            </a:r>
            <a:r>
              <a:rPr sz="2200" b="1" i="1" dirty="0">
                <a:latin typeface="Times New Roman"/>
                <a:cs typeface="Times New Roman"/>
              </a:rPr>
              <a:t>Bırakılan</a:t>
            </a:r>
            <a:r>
              <a:rPr sz="2200" b="1" i="1" spc="440" dirty="0">
                <a:latin typeface="Times New Roman"/>
                <a:cs typeface="Times New Roman"/>
              </a:rPr>
              <a:t> </a:t>
            </a:r>
            <a:r>
              <a:rPr sz="2200" b="1" i="1" dirty="0">
                <a:latin typeface="Times New Roman"/>
                <a:cs typeface="Times New Roman"/>
              </a:rPr>
              <a:t>Konular</a:t>
            </a:r>
            <a:r>
              <a:rPr sz="2200" b="1" i="1" spc="445" dirty="0">
                <a:latin typeface="Times New Roman"/>
                <a:cs typeface="Times New Roman"/>
              </a:rPr>
              <a:t> </a:t>
            </a:r>
            <a:r>
              <a:rPr sz="2200" b="1" i="1" dirty="0">
                <a:latin typeface="Times New Roman"/>
                <a:cs typeface="Times New Roman"/>
              </a:rPr>
              <a:t>ve</a:t>
            </a:r>
            <a:r>
              <a:rPr sz="2200" b="1" i="1" spc="430" dirty="0">
                <a:latin typeface="Times New Roman"/>
                <a:cs typeface="Times New Roman"/>
              </a:rPr>
              <a:t> </a:t>
            </a:r>
            <a:r>
              <a:rPr sz="2200" b="1" i="1" spc="-10" dirty="0">
                <a:latin typeface="Times New Roman"/>
                <a:cs typeface="Times New Roman"/>
              </a:rPr>
              <a:t>Nedenleri</a:t>
            </a:r>
            <a:r>
              <a:rPr sz="2200" i="1" spc="-10" dirty="0">
                <a:latin typeface="Times New Roman"/>
                <a:cs typeface="Times New Roman"/>
              </a:rPr>
              <a:t>: </a:t>
            </a:r>
            <a:r>
              <a:rPr sz="2200" dirty="0">
                <a:latin typeface="Times New Roman"/>
                <a:cs typeface="Times New Roman"/>
              </a:rPr>
              <a:t>Soruşturma</a:t>
            </a:r>
            <a:r>
              <a:rPr sz="2200" spc="525" dirty="0">
                <a:latin typeface="Times New Roman"/>
                <a:cs typeface="Times New Roman"/>
              </a:rPr>
              <a:t> </a:t>
            </a:r>
            <a:r>
              <a:rPr sz="2200" dirty="0">
                <a:latin typeface="Times New Roman"/>
                <a:cs typeface="Times New Roman"/>
              </a:rPr>
              <a:t>konularından</a:t>
            </a:r>
            <a:r>
              <a:rPr sz="2200" spc="540" dirty="0">
                <a:latin typeface="Times New Roman"/>
                <a:cs typeface="Times New Roman"/>
              </a:rPr>
              <a:t> </a:t>
            </a:r>
            <a:r>
              <a:rPr sz="2200" dirty="0">
                <a:latin typeface="Times New Roman"/>
                <a:cs typeface="Times New Roman"/>
              </a:rPr>
              <a:t>varsa</a:t>
            </a:r>
            <a:r>
              <a:rPr sz="2200" spc="520" dirty="0">
                <a:latin typeface="Times New Roman"/>
                <a:cs typeface="Times New Roman"/>
              </a:rPr>
              <a:t> </a:t>
            </a:r>
            <a:r>
              <a:rPr sz="2200" dirty="0">
                <a:latin typeface="Times New Roman"/>
                <a:cs typeface="Times New Roman"/>
              </a:rPr>
              <a:t>daha</a:t>
            </a:r>
            <a:r>
              <a:rPr sz="2200" spc="525" dirty="0">
                <a:latin typeface="Times New Roman"/>
                <a:cs typeface="Times New Roman"/>
              </a:rPr>
              <a:t> </a:t>
            </a:r>
            <a:r>
              <a:rPr sz="2200" dirty="0">
                <a:latin typeface="Times New Roman"/>
                <a:cs typeface="Times New Roman"/>
              </a:rPr>
              <a:t>önce</a:t>
            </a:r>
            <a:r>
              <a:rPr sz="2200" spc="515" dirty="0">
                <a:latin typeface="Times New Roman"/>
                <a:cs typeface="Times New Roman"/>
              </a:rPr>
              <a:t> </a:t>
            </a:r>
            <a:r>
              <a:rPr sz="2200" spc="-10" dirty="0">
                <a:latin typeface="Times New Roman"/>
                <a:cs typeface="Times New Roman"/>
              </a:rPr>
              <a:t>soruşturması </a:t>
            </a:r>
            <a:r>
              <a:rPr sz="2200" dirty="0">
                <a:latin typeface="Times New Roman"/>
                <a:cs typeface="Times New Roman"/>
              </a:rPr>
              <a:t>yapılarak</a:t>
            </a:r>
            <a:r>
              <a:rPr sz="2200" spc="370" dirty="0">
                <a:latin typeface="Times New Roman"/>
                <a:cs typeface="Times New Roman"/>
              </a:rPr>
              <a:t> </a:t>
            </a:r>
            <a:r>
              <a:rPr sz="2200" dirty="0">
                <a:latin typeface="Times New Roman"/>
                <a:cs typeface="Times New Roman"/>
              </a:rPr>
              <a:t>karara</a:t>
            </a:r>
            <a:r>
              <a:rPr sz="2200" spc="375" dirty="0">
                <a:latin typeface="Times New Roman"/>
                <a:cs typeface="Times New Roman"/>
              </a:rPr>
              <a:t> </a:t>
            </a:r>
            <a:r>
              <a:rPr sz="2200" dirty="0">
                <a:latin typeface="Times New Roman"/>
                <a:cs typeface="Times New Roman"/>
              </a:rPr>
              <a:t>bağlanmış</a:t>
            </a:r>
            <a:r>
              <a:rPr sz="2200" spc="390" dirty="0">
                <a:latin typeface="Times New Roman"/>
                <a:cs typeface="Times New Roman"/>
              </a:rPr>
              <a:t> </a:t>
            </a:r>
            <a:r>
              <a:rPr sz="2200" dirty="0">
                <a:latin typeface="Times New Roman"/>
                <a:cs typeface="Times New Roman"/>
              </a:rPr>
              <a:t>konular</a:t>
            </a:r>
            <a:r>
              <a:rPr sz="2200" spc="395" dirty="0">
                <a:latin typeface="Times New Roman"/>
                <a:cs typeface="Times New Roman"/>
              </a:rPr>
              <a:t> </a:t>
            </a:r>
            <a:r>
              <a:rPr sz="2200" dirty="0">
                <a:latin typeface="Times New Roman"/>
                <a:cs typeface="Times New Roman"/>
              </a:rPr>
              <a:t>ile</a:t>
            </a:r>
            <a:r>
              <a:rPr sz="2200" spc="385" dirty="0">
                <a:latin typeface="Times New Roman"/>
                <a:cs typeface="Times New Roman"/>
              </a:rPr>
              <a:t> </a:t>
            </a:r>
            <a:r>
              <a:rPr sz="2200" dirty="0">
                <a:latin typeface="Times New Roman"/>
                <a:cs typeface="Times New Roman"/>
              </a:rPr>
              <a:t>iddia</a:t>
            </a:r>
            <a:r>
              <a:rPr sz="2200" spc="390" dirty="0">
                <a:latin typeface="Times New Roman"/>
                <a:cs typeface="Times New Roman"/>
              </a:rPr>
              <a:t> </a:t>
            </a:r>
            <a:r>
              <a:rPr sz="2200" spc="-10" dirty="0">
                <a:latin typeface="Times New Roman"/>
                <a:cs typeface="Times New Roman"/>
              </a:rPr>
              <a:t>konusunun </a:t>
            </a:r>
            <a:r>
              <a:rPr sz="2200" dirty="0">
                <a:latin typeface="Times New Roman"/>
                <a:cs typeface="Times New Roman"/>
              </a:rPr>
              <a:t>disiplin</a:t>
            </a:r>
            <a:r>
              <a:rPr sz="2200" spc="-85" dirty="0">
                <a:latin typeface="Times New Roman"/>
                <a:cs typeface="Times New Roman"/>
              </a:rPr>
              <a:t> </a:t>
            </a:r>
            <a:r>
              <a:rPr sz="2200" dirty="0">
                <a:latin typeface="Times New Roman"/>
                <a:cs typeface="Times New Roman"/>
              </a:rPr>
              <a:t>cezası</a:t>
            </a:r>
            <a:r>
              <a:rPr sz="2200" spc="-55" dirty="0">
                <a:latin typeface="Times New Roman"/>
                <a:cs typeface="Times New Roman"/>
              </a:rPr>
              <a:t> </a:t>
            </a:r>
            <a:r>
              <a:rPr sz="2200" dirty="0">
                <a:latin typeface="Times New Roman"/>
                <a:cs typeface="Times New Roman"/>
              </a:rPr>
              <a:t>verilmesini</a:t>
            </a:r>
            <a:r>
              <a:rPr sz="2200" spc="-55" dirty="0">
                <a:latin typeface="Times New Roman"/>
                <a:cs typeface="Times New Roman"/>
              </a:rPr>
              <a:t> </a:t>
            </a:r>
            <a:r>
              <a:rPr sz="2200" dirty="0">
                <a:latin typeface="Times New Roman"/>
                <a:cs typeface="Times New Roman"/>
              </a:rPr>
              <a:t>gerektirmeyen</a:t>
            </a:r>
            <a:r>
              <a:rPr sz="2200" spc="-55" dirty="0">
                <a:latin typeface="Times New Roman"/>
                <a:cs typeface="Times New Roman"/>
              </a:rPr>
              <a:t> </a:t>
            </a:r>
            <a:r>
              <a:rPr sz="2200" dirty="0">
                <a:latin typeface="Times New Roman"/>
                <a:cs typeface="Times New Roman"/>
              </a:rPr>
              <a:t>fiilleri</a:t>
            </a:r>
            <a:r>
              <a:rPr sz="2200" spc="-80" dirty="0">
                <a:latin typeface="Times New Roman"/>
                <a:cs typeface="Times New Roman"/>
              </a:rPr>
              <a:t> </a:t>
            </a:r>
            <a:r>
              <a:rPr sz="2200" spc="-10" dirty="0" err="1">
                <a:latin typeface="Times New Roman"/>
                <a:cs typeface="Times New Roman"/>
              </a:rPr>
              <a:t>belirtilir</a:t>
            </a:r>
            <a:r>
              <a:rPr sz="2200" spc="-10" dirty="0">
                <a:latin typeface="Times New Roman"/>
                <a:cs typeface="Times New Roman"/>
              </a:rPr>
              <a:t>.</a:t>
            </a:r>
            <a:endParaRPr lang="tr-TR" sz="2200" spc="-10" dirty="0">
              <a:latin typeface="Times New Roman"/>
              <a:cs typeface="Times New Roman"/>
            </a:endParaRPr>
          </a:p>
          <a:p>
            <a:pPr marL="12700" marR="5080" algn="just">
              <a:lnSpc>
                <a:spcPct val="94300"/>
              </a:lnSpc>
              <a:spcBef>
                <a:spcPts val="490"/>
              </a:spcBef>
            </a:pPr>
            <a:endParaRPr sz="2200" dirty="0">
              <a:latin typeface="Times New Roman"/>
              <a:cs typeface="Times New Roman"/>
            </a:endParaRPr>
          </a:p>
          <a:p>
            <a:pPr marL="12700" marR="5715" algn="just">
              <a:lnSpc>
                <a:spcPts val="3130"/>
              </a:lnSpc>
              <a:spcBef>
                <a:spcPts val="600"/>
              </a:spcBef>
            </a:pPr>
            <a:r>
              <a:rPr sz="2200" dirty="0">
                <a:solidFill>
                  <a:srgbClr val="2CA1BE"/>
                </a:solidFill>
                <a:latin typeface="Segoe UI Symbol"/>
                <a:cs typeface="Segoe UI Symbol"/>
              </a:rPr>
              <a:t>🞂​</a:t>
            </a:r>
            <a:r>
              <a:rPr sz="2200" b="1" i="1" spc="-10" dirty="0">
                <a:latin typeface="Times New Roman"/>
                <a:cs typeface="Times New Roman"/>
              </a:rPr>
              <a:t>IX-</a:t>
            </a:r>
            <a:r>
              <a:rPr sz="2200" b="1" i="1" dirty="0" err="1">
                <a:latin typeface="Times New Roman"/>
                <a:cs typeface="Times New Roman"/>
              </a:rPr>
              <a:t>Konu</a:t>
            </a:r>
            <a:r>
              <a:rPr sz="2200" b="1" i="1" spc="254" dirty="0">
                <a:latin typeface="Times New Roman"/>
                <a:cs typeface="Times New Roman"/>
              </a:rPr>
              <a:t>  </a:t>
            </a:r>
            <a:r>
              <a:rPr sz="2200" b="1" i="1" dirty="0">
                <a:latin typeface="Times New Roman"/>
                <a:cs typeface="Times New Roman"/>
              </a:rPr>
              <a:t>ile</a:t>
            </a:r>
            <a:r>
              <a:rPr sz="2200" b="1" i="1" spc="235" dirty="0">
                <a:latin typeface="Times New Roman"/>
                <a:cs typeface="Times New Roman"/>
              </a:rPr>
              <a:t>  </a:t>
            </a:r>
            <a:r>
              <a:rPr sz="2200" b="1" i="1" dirty="0">
                <a:latin typeface="Times New Roman"/>
                <a:cs typeface="Times New Roman"/>
              </a:rPr>
              <a:t>İlgili</a:t>
            </a:r>
            <a:r>
              <a:rPr sz="2200" b="1" i="1" spc="240" dirty="0">
                <a:latin typeface="Times New Roman"/>
                <a:cs typeface="Times New Roman"/>
              </a:rPr>
              <a:t>  </a:t>
            </a:r>
            <a:r>
              <a:rPr sz="2200" b="1" i="1" dirty="0">
                <a:latin typeface="Times New Roman"/>
                <a:cs typeface="Times New Roman"/>
              </a:rPr>
              <a:t>İfadeler:</a:t>
            </a:r>
            <a:r>
              <a:rPr sz="2200" b="1" i="1" spc="235" dirty="0">
                <a:latin typeface="Times New Roman"/>
                <a:cs typeface="Times New Roman"/>
              </a:rPr>
              <a:t>  </a:t>
            </a:r>
            <a:r>
              <a:rPr sz="2200" dirty="0">
                <a:latin typeface="Times New Roman"/>
                <a:cs typeface="Times New Roman"/>
              </a:rPr>
              <a:t>Tanık</a:t>
            </a:r>
            <a:r>
              <a:rPr sz="2200" spc="240" dirty="0">
                <a:latin typeface="Times New Roman"/>
                <a:cs typeface="Times New Roman"/>
              </a:rPr>
              <a:t>  </a:t>
            </a:r>
            <a:r>
              <a:rPr sz="2200" dirty="0">
                <a:latin typeface="Times New Roman"/>
                <a:cs typeface="Times New Roman"/>
              </a:rPr>
              <a:t>ve</a:t>
            </a:r>
            <a:r>
              <a:rPr sz="2200" spc="235" dirty="0">
                <a:latin typeface="Times New Roman"/>
                <a:cs typeface="Times New Roman"/>
              </a:rPr>
              <a:t>  </a:t>
            </a:r>
            <a:r>
              <a:rPr sz="2200" spc="-10" dirty="0">
                <a:latin typeface="Times New Roman"/>
                <a:cs typeface="Times New Roman"/>
              </a:rPr>
              <a:t>ifadelerine </a:t>
            </a:r>
            <a:r>
              <a:rPr sz="2200" dirty="0">
                <a:latin typeface="Times New Roman"/>
                <a:cs typeface="Times New Roman"/>
              </a:rPr>
              <a:t>başvurulan</a:t>
            </a:r>
            <a:r>
              <a:rPr sz="2200" spc="-50" dirty="0">
                <a:latin typeface="Times New Roman"/>
                <a:cs typeface="Times New Roman"/>
              </a:rPr>
              <a:t> </a:t>
            </a:r>
            <a:r>
              <a:rPr sz="2200" dirty="0">
                <a:latin typeface="Times New Roman"/>
                <a:cs typeface="Times New Roman"/>
              </a:rPr>
              <a:t>diğer</a:t>
            </a:r>
            <a:r>
              <a:rPr sz="2200" spc="-20" dirty="0">
                <a:latin typeface="Times New Roman"/>
                <a:cs typeface="Times New Roman"/>
              </a:rPr>
              <a:t> </a:t>
            </a:r>
            <a:r>
              <a:rPr sz="2200" dirty="0">
                <a:latin typeface="Times New Roman"/>
                <a:cs typeface="Times New Roman"/>
              </a:rPr>
              <a:t>kişilerin</a:t>
            </a:r>
            <a:r>
              <a:rPr sz="2200" spc="-40" dirty="0">
                <a:latin typeface="Times New Roman"/>
                <a:cs typeface="Times New Roman"/>
              </a:rPr>
              <a:t> </a:t>
            </a:r>
            <a:r>
              <a:rPr sz="2200" dirty="0">
                <a:latin typeface="Times New Roman"/>
                <a:cs typeface="Times New Roman"/>
              </a:rPr>
              <a:t>ifadeleri</a:t>
            </a:r>
            <a:r>
              <a:rPr sz="2200" spc="-45" dirty="0">
                <a:latin typeface="Times New Roman"/>
                <a:cs typeface="Times New Roman"/>
              </a:rPr>
              <a:t> </a:t>
            </a:r>
            <a:r>
              <a:rPr sz="2200" spc="-10" dirty="0">
                <a:latin typeface="Times New Roman"/>
                <a:cs typeface="Times New Roman"/>
              </a:rPr>
              <a:t>kaydedilir.</a:t>
            </a:r>
            <a:endParaRPr sz="2200" dirty="0">
              <a:latin typeface="Times New Roman"/>
              <a:cs typeface="Times New Roman"/>
            </a:endParaRPr>
          </a:p>
        </p:txBody>
      </p:sp>
      <p:sp>
        <p:nvSpPr>
          <p:cNvPr id="5" name="Slayt Numarası Yer Tutucusu 4">
            <a:extLst>
              <a:ext uri="{FF2B5EF4-FFF2-40B4-BE49-F238E27FC236}">
                <a16:creationId xmlns:a16="http://schemas.microsoft.com/office/drawing/2014/main" id="{3F718D4D-AE75-4118-9827-B459896365F0}"/>
              </a:ext>
            </a:extLst>
          </p:cNvPr>
          <p:cNvSpPr>
            <a:spLocks noGrp="1"/>
          </p:cNvSpPr>
          <p:nvPr>
            <p:ph type="sldNum" sz="quarter" idx="7"/>
          </p:nvPr>
        </p:nvSpPr>
        <p:spPr>
          <a:xfrm>
            <a:off x="8610601" y="6573513"/>
            <a:ext cx="363600" cy="132087"/>
          </a:xfrm>
        </p:spPr>
        <p:txBody>
          <a:bodyPr/>
          <a:lstStyle/>
          <a:p>
            <a:pPr marL="107950">
              <a:lnSpc>
                <a:spcPct val="100000"/>
              </a:lnSpc>
            </a:pPr>
            <a:fld id="{81D60167-4931-47E6-BA6A-407CBD079E47}" type="slidenum">
              <a:rPr lang="tr-TR" spc="-50" smtClean="0"/>
              <a:t>56</a:t>
            </a:fld>
            <a:endParaRPr lang="tr-TR" spc="-50" dirty="0"/>
          </a:p>
        </p:txBody>
      </p:sp>
      <p:sp>
        <p:nvSpPr>
          <p:cNvPr id="6" name="Unvan 1">
            <a:extLst>
              <a:ext uri="{FF2B5EF4-FFF2-40B4-BE49-F238E27FC236}">
                <a16:creationId xmlns:a16="http://schemas.microsoft.com/office/drawing/2014/main" id="{62212A75-954F-4DC3-8E23-63F9A8393CB4}"/>
              </a:ext>
            </a:extLst>
          </p:cNvPr>
          <p:cNvSpPr txBox="1">
            <a:spLocks/>
          </p:cNvSpPr>
          <p:nvPr/>
        </p:nvSpPr>
        <p:spPr>
          <a:xfrm>
            <a:off x="1928745" y="278242"/>
            <a:ext cx="5486400" cy="9817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a:defRPr>
                <a:latin typeface="+mj-lt"/>
                <a:ea typeface="+mj-ea"/>
                <a:cs typeface="+mj-cs"/>
              </a:defRPr>
            </a:lvl1pPr>
          </a:lstStyle>
          <a:p>
            <a:pPr algn="ctr"/>
            <a:r>
              <a:rPr lang="tr-TR" sz="3000" b="1" dirty="0">
                <a:solidFill>
                  <a:schemeClr val="tx2"/>
                </a:solidFill>
                <a:latin typeface="Times New Roman" panose="02020603050405020304" pitchFamily="18" charset="0"/>
                <a:cs typeface="Times New Roman" panose="02020603050405020304" pitchFamily="18" charset="0"/>
              </a:rPr>
              <a:t>SORUŞTURMA RAPORUNUN DÜZENLENMESİ</a:t>
            </a:r>
          </a:p>
        </p:txBody>
      </p:sp>
      <p:pic>
        <p:nvPicPr>
          <p:cNvPr id="7"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40000" y="1620000"/>
            <a:ext cx="8070600" cy="4006481"/>
          </a:xfrm>
          <a:prstGeom prst="rect">
            <a:avLst/>
          </a:prstGeom>
        </p:spPr>
        <p:txBody>
          <a:bodyPr vert="horz" wrap="square" lIns="0" tIns="49530" rIns="0" bIns="0" rtlCol="0">
            <a:spAutoFit/>
          </a:bodyPr>
          <a:lstStyle/>
          <a:p>
            <a:pPr marL="12700" marR="5080" algn="just">
              <a:lnSpc>
                <a:spcPts val="3130"/>
              </a:lnSpc>
              <a:spcBef>
                <a:spcPts val="390"/>
              </a:spcBef>
            </a:pPr>
            <a:r>
              <a:rPr lang="tr-TR" sz="2000" dirty="0">
                <a:solidFill>
                  <a:srgbClr val="2CA1BE"/>
                </a:solidFill>
                <a:latin typeface="Segoe UI Symbol"/>
                <a:cs typeface="Segoe UI Symbol"/>
              </a:rPr>
              <a:t>🞂</a:t>
            </a:r>
            <a:r>
              <a:rPr lang="tr-TR" sz="2200" b="1" i="1" noProof="1">
                <a:solidFill>
                  <a:schemeClr val="tx1"/>
                </a:solidFill>
                <a:latin typeface="Times New Roman" panose="02020603050405020304" pitchFamily="18" charset="0"/>
                <a:cs typeface="Times New Roman" panose="02020603050405020304" pitchFamily="18" charset="0"/>
              </a:rPr>
              <a:t>Hakkında Disiplin Raporu Düzenlenenlerin İfadeleri</a:t>
            </a:r>
            <a:r>
              <a:rPr lang="tr-TR" sz="2200" b="1" i="1" noProof="1">
                <a:latin typeface="Times New Roman"/>
                <a:cs typeface="Times New Roman"/>
              </a:rPr>
              <a:t>:</a:t>
            </a:r>
            <a:r>
              <a:rPr lang="tr-TR" sz="2200" b="1" i="1" spc="270" noProof="1">
                <a:latin typeface="Times New Roman"/>
                <a:cs typeface="Times New Roman"/>
              </a:rPr>
              <a:t>  </a:t>
            </a:r>
            <a:r>
              <a:rPr lang="tr-TR" sz="2200" noProof="1">
                <a:latin typeface="Times New Roman"/>
                <a:cs typeface="Times New Roman"/>
              </a:rPr>
              <a:t>Hakkında</a:t>
            </a:r>
            <a:r>
              <a:rPr lang="tr-TR" sz="2200" spc="280" noProof="1">
                <a:latin typeface="Times New Roman"/>
                <a:cs typeface="Times New Roman"/>
              </a:rPr>
              <a:t>  </a:t>
            </a:r>
            <a:r>
              <a:rPr lang="tr-TR" sz="2200" noProof="1">
                <a:latin typeface="Times New Roman"/>
                <a:cs typeface="Times New Roman"/>
              </a:rPr>
              <a:t>soruşturma</a:t>
            </a:r>
            <a:r>
              <a:rPr lang="tr-TR" sz="2200" spc="280" noProof="1">
                <a:latin typeface="Times New Roman"/>
                <a:cs typeface="Times New Roman"/>
              </a:rPr>
              <a:t>  </a:t>
            </a:r>
            <a:r>
              <a:rPr lang="tr-TR" sz="2200" noProof="1">
                <a:latin typeface="Times New Roman"/>
                <a:cs typeface="Times New Roman"/>
              </a:rPr>
              <a:t>yapılanların</a:t>
            </a:r>
            <a:r>
              <a:rPr lang="tr-TR" sz="2200" spc="290" noProof="1">
                <a:latin typeface="Times New Roman"/>
                <a:cs typeface="Times New Roman"/>
              </a:rPr>
              <a:t>  </a:t>
            </a:r>
            <a:r>
              <a:rPr lang="tr-TR" sz="2200" spc="-10" noProof="1">
                <a:latin typeface="Times New Roman"/>
                <a:cs typeface="Times New Roman"/>
              </a:rPr>
              <a:t>usulüne </a:t>
            </a:r>
            <a:r>
              <a:rPr lang="tr-TR" sz="2200" noProof="1">
                <a:latin typeface="Times New Roman"/>
                <a:cs typeface="Times New Roman"/>
              </a:rPr>
              <a:t>uygun</a:t>
            </a:r>
            <a:r>
              <a:rPr lang="tr-TR" sz="2200" spc="-35" noProof="1">
                <a:latin typeface="Times New Roman"/>
                <a:cs typeface="Times New Roman"/>
              </a:rPr>
              <a:t> </a:t>
            </a:r>
            <a:r>
              <a:rPr lang="tr-TR" sz="2200" noProof="1">
                <a:latin typeface="Times New Roman"/>
                <a:cs typeface="Times New Roman"/>
              </a:rPr>
              <a:t>olarak</a:t>
            </a:r>
            <a:r>
              <a:rPr lang="tr-TR" sz="2200" spc="-40" noProof="1">
                <a:latin typeface="Times New Roman"/>
                <a:cs typeface="Times New Roman"/>
              </a:rPr>
              <a:t> </a:t>
            </a:r>
            <a:r>
              <a:rPr lang="tr-TR" sz="2200" noProof="1">
                <a:latin typeface="Times New Roman"/>
                <a:cs typeface="Times New Roman"/>
              </a:rPr>
              <a:t>alınan</a:t>
            </a:r>
            <a:r>
              <a:rPr lang="tr-TR" sz="2200" spc="-30" noProof="1">
                <a:latin typeface="Times New Roman"/>
                <a:cs typeface="Times New Roman"/>
              </a:rPr>
              <a:t> </a:t>
            </a:r>
            <a:r>
              <a:rPr lang="tr-TR" sz="2200" noProof="1">
                <a:latin typeface="Times New Roman"/>
                <a:cs typeface="Times New Roman"/>
              </a:rPr>
              <a:t>ifadeleri</a:t>
            </a:r>
            <a:r>
              <a:rPr lang="tr-TR" sz="2200" spc="-20" noProof="1">
                <a:latin typeface="Times New Roman"/>
                <a:cs typeface="Times New Roman"/>
              </a:rPr>
              <a:t> </a:t>
            </a:r>
            <a:r>
              <a:rPr lang="tr-TR" sz="2200" spc="-10" noProof="1">
                <a:latin typeface="Times New Roman"/>
                <a:cs typeface="Times New Roman"/>
              </a:rPr>
              <a:t>yazılır.</a:t>
            </a:r>
          </a:p>
          <a:p>
            <a:pPr marL="12700" marR="5080" algn="just">
              <a:lnSpc>
                <a:spcPts val="3130"/>
              </a:lnSpc>
              <a:spcBef>
                <a:spcPts val="390"/>
              </a:spcBef>
            </a:pPr>
            <a:endParaRPr lang="tr-TR" sz="2200" noProof="1">
              <a:latin typeface="Times New Roman"/>
              <a:cs typeface="Times New Roman"/>
            </a:endParaRPr>
          </a:p>
          <a:p>
            <a:pPr marL="12700" marR="5715" algn="just">
              <a:lnSpc>
                <a:spcPct val="94000"/>
              </a:lnSpc>
              <a:spcBef>
                <a:spcPts val="439"/>
              </a:spcBef>
            </a:pPr>
            <a:r>
              <a:rPr lang="tr-TR" sz="1900" noProof="1">
                <a:solidFill>
                  <a:srgbClr val="2CA1BE"/>
                </a:solidFill>
                <a:latin typeface="Segoe UI Symbol"/>
                <a:cs typeface="Segoe UI Symbol"/>
              </a:rPr>
              <a:t>🞂​</a:t>
            </a:r>
            <a:r>
              <a:rPr lang="tr-TR" sz="2200" b="1" i="1" spc="-10" noProof="1">
                <a:latin typeface="Times New Roman"/>
                <a:cs typeface="Times New Roman"/>
              </a:rPr>
              <a:t>XI-</a:t>
            </a:r>
            <a:r>
              <a:rPr lang="tr-TR" sz="2200" b="1" i="1" noProof="1">
                <a:latin typeface="Times New Roman"/>
                <a:cs typeface="Times New Roman"/>
              </a:rPr>
              <a:t>İnceleme</a:t>
            </a:r>
            <a:r>
              <a:rPr lang="tr-TR" sz="2200" b="1" i="1" spc="350" noProof="1">
                <a:latin typeface="Times New Roman"/>
                <a:cs typeface="Times New Roman"/>
              </a:rPr>
              <a:t>  </a:t>
            </a:r>
            <a:r>
              <a:rPr lang="tr-TR" sz="2200" b="1" i="1" noProof="1">
                <a:latin typeface="Times New Roman"/>
                <a:cs typeface="Times New Roman"/>
              </a:rPr>
              <a:t>ve</a:t>
            </a:r>
            <a:r>
              <a:rPr lang="tr-TR" sz="2200" b="1" i="1" spc="360" noProof="1">
                <a:latin typeface="Times New Roman"/>
                <a:cs typeface="Times New Roman"/>
              </a:rPr>
              <a:t>  </a:t>
            </a:r>
            <a:r>
              <a:rPr lang="tr-TR" sz="2200" b="1" i="1" noProof="1">
                <a:latin typeface="Times New Roman"/>
                <a:cs typeface="Times New Roman"/>
              </a:rPr>
              <a:t>Tahlil:</a:t>
            </a:r>
            <a:r>
              <a:rPr lang="tr-TR" sz="2200" b="1" i="1" spc="360" noProof="1">
                <a:latin typeface="Times New Roman"/>
                <a:cs typeface="Times New Roman"/>
              </a:rPr>
              <a:t>  </a:t>
            </a:r>
            <a:r>
              <a:rPr lang="tr-TR" sz="2200" noProof="1">
                <a:latin typeface="Times New Roman"/>
                <a:cs typeface="Times New Roman"/>
              </a:rPr>
              <a:t>Mevcut</a:t>
            </a:r>
            <a:r>
              <a:rPr lang="tr-TR" sz="2200" spc="355" noProof="1">
                <a:latin typeface="Times New Roman"/>
                <a:cs typeface="Times New Roman"/>
              </a:rPr>
              <a:t>  </a:t>
            </a:r>
            <a:r>
              <a:rPr lang="tr-TR" sz="2200" noProof="1">
                <a:latin typeface="Times New Roman"/>
                <a:cs typeface="Times New Roman"/>
              </a:rPr>
              <a:t>bilgi,</a:t>
            </a:r>
            <a:r>
              <a:rPr lang="tr-TR" sz="2200" spc="355" noProof="1">
                <a:latin typeface="Times New Roman"/>
                <a:cs typeface="Times New Roman"/>
              </a:rPr>
              <a:t>  </a:t>
            </a:r>
            <a:r>
              <a:rPr lang="tr-TR" sz="2200" noProof="1">
                <a:latin typeface="Times New Roman"/>
                <a:cs typeface="Times New Roman"/>
              </a:rPr>
              <a:t>belge</a:t>
            </a:r>
            <a:r>
              <a:rPr lang="tr-TR" sz="2200" spc="360" noProof="1">
                <a:latin typeface="Times New Roman"/>
                <a:cs typeface="Times New Roman"/>
              </a:rPr>
              <a:t>  </a:t>
            </a:r>
            <a:r>
              <a:rPr lang="tr-TR" sz="2200" spc="-25" noProof="1">
                <a:latin typeface="Times New Roman"/>
                <a:cs typeface="Times New Roman"/>
              </a:rPr>
              <a:t>ve </a:t>
            </a:r>
            <a:r>
              <a:rPr lang="tr-TR" sz="2200" noProof="1">
                <a:latin typeface="Times New Roman"/>
                <a:cs typeface="Times New Roman"/>
              </a:rPr>
              <a:t>ifadelerin</a:t>
            </a:r>
            <a:r>
              <a:rPr lang="tr-TR" sz="2200" spc="95" noProof="1">
                <a:latin typeface="Times New Roman"/>
                <a:cs typeface="Times New Roman"/>
              </a:rPr>
              <a:t>  </a:t>
            </a:r>
            <a:r>
              <a:rPr lang="tr-TR" sz="2200" noProof="1">
                <a:latin typeface="Times New Roman"/>
                <a:cs typeface="Times New Roman"/>
              </a:rPr>
              <a:t>hukuki</a:t>
            </a:r>
            <a:r>
              <a:rPr lang="tr-TR" sz="2200" spc="100" noProof="1">
                <a:latin typeface="Times New Roman"/>
                <a:cs typeface="Times New Roman"/>
              </a:rPr>
              <a:t>  </a:t>
            </a:r>
            <a:r>
              <a:rPr lang="tr-TR" sz="2200" noProof="1">
                <a:latin typeface="Times New Roman"/>
                <a:cs typeface="Times New Roman"/>
              </a:rPr>
              <a:t>çerçevede</a:t>
            </a:r>
            <a:r>
              <a:rPr lang="tr-TR" sz="2200" spc="100" noProof="1">
                <a:latin typeface="Times New Roman"/>
                <a:cs typeface="Times New Roman"/>
              </a:rPr>
              <a:t>  </a:t>
            </a:r>
            <a:r>
              <a:rPr lang="tr-TR" sz="2200" noProof="1">
                <a:latin typeface="Times New Roman"/>
                <a:cs typeface="Times New Roman"/>
              </a:rPr>
              <a:t>tahlil</a:t>
            </a:r>
            <a:r>
              <a:rPr lang="tr-TR" sz="2200" spc="105" noProof="1">
                <a:latin typeface="Times New Roman"/>
                <a:cs typeface="Times New Roman"/>
              </a:rPr>
              <a:t>  </a:t>
            </a:r>
            <a:r>
              <a:rPr lang="tr-TR" sz="2200" noProof="1">
                <a:latin typeface="Times New Roman"/>
                <a:cs typeface="Times New Roman"/>
              </a:rPr>
              <a:t>ve</a:t>
            </a:r>
            <a:r>
              <a:rPr lang="tr-TR" sz="2200" spc="95" noProof="1">
                <a:latin typeface="Times New Roman"/>
                <a:cs typeface="Times New Roman"/>
              </a:rPr>
              <a:t>  </a:t>
            </a:r>
            <a:r>
              <a:rPr lang="tr-TR" sz="2200" spc="-10" noProof="1">
                <a:latin typeface="Times New Roman"/>
                <a:cs typeface="Times New Roman"/>
              </a:rPr>
              <a:t>değerlendirmesi yapılır.</a:t>
            </a:r>
          </a:p>
          <a:p>
            <a:pPr marL="12700" marR="5715" algn="just">
              <a:lnSpc>
                <a:spcPct val="94000"/>
              </a:lnSpc>
              <a:spcBef>
                <a:spcPts val="439"/>
              </a:spcBef>
            </a:pPr>
            <a:endParaRPr lang="tr-TR" sz="2200" noProof="1">
              <a:latin typeface="Times New Roman"/>
              <a:cs typeface="Times New Roman"/>
            </a:endParaRPr>
          </a:p>
          <a:p>
            <a:pPr marL="12700" marR="6350" algn="just">
              <a:lnSpc>
                <a:spcPct val="94000"/>
              </a:lnSpc>
              <a:spcBef>
                <a:spcPts val="500"/>
              </a:spcBef>
            </a:pPr>
            <a:r>
              <a:rPr lang="tr-TR" sz="1900" noProof="1">
                <a:solidFill>
                  <a:srgbClr val="2CA1BE"/>
                </a:solidFill>
                <a:latin typeface="Segoe UI Symbol"/>
                <a:cs typeface="Segoe UI Symbol"/>
              </a:rPr>
              <a:t>🞂​</a:t>
            </a:r>
            <a:r>
              <a:rPr lang="tr-TR" sz="2200" b="1" i="1" spc="-10" noProof="1">
                <a:latin typeface="Times New Roman"/>
                <a:cs typeface="Times New Roman"/>
              </a:rPr>
              <a:t>XII-</a:t>
            </a:r>
            <a:r>
              <a:rPr lang="tr-TR" sz="2200" b="1" noProof="1">
                <a:latin typeface="Times New Roman"/>
                <a:cs typeface="Times New Roman"/>
              </a:rPr>
              <a:t>Sonuç:</a:t>
            </a:r>
            <a:r>
              <a:rPr lang="tr-TR" sz="2200" b="1" spc="475" noProof="1">
                <a:latin typeface="Times New Roman"/>
                <a:cs typeface="Times New Roman"/>
              </a:rPr>
              <a:t> </a:t>
            </a:r>
            <a:r>
              <a:rPr lang="tr-TR" sz="2200" noProof="1">
                <a:latin typeface="Times New Roman"/>
                <a:cs typeface="Times New Roman"/>
              </a:rPr>
              <a:t>Soruşturmaya</a:t>
            </a:r>
            <a:r>
              <a:rPr lang="tr-TR" sz="2200" spc="459" noProof="1">
                <a:latin typeface="Times New Roman"/>
                <a:cs typeface="Times New Roman"/>
              </a:rPr>
              <a:t> </a:t>
            </a:r>
            <a:r>
              <a:rPr lang="tr-TR" sz="2200" noProof="1">
                <a:latin typeface="Times New Roman"/>
                <a:cs typeface="Times New Roman"/>
              </a:rPr>
              <a:t>konu</a:t>
            </a:r>
            <a:r>
              <a:rPr lang="tr-TR" sz="2200" spc="480" noProof="1">
                <a:latin typeface="Times New Roman"/>
                <a:cs typeface="Times New Roman"/>
              </a:rPr>
              <a:t> </a:t>
            </a:r>
            <a:r>
              <a:rPr lang="tr-TR" sz="2200" noProof="1">
                <a:latin typeface="Times New Roman"/>
                <a:cs typeface="Times New Roman"/>
              </a:rPr>
              <a:t>ve</a:t>
            </a:r>
            <a:r>
              <a:rPr lang="tr-TR" sz="2200" spc="459" noProof="1">
                <a:latin typeface="Times New Roman"/>
                <a:cs typeface="Times New Roman"/>
              </a:rPr>
              <a:t> </a:t>
            </a:r>
            <a:r>
              <a:rPr lang="tr-TR" sz="2200" noProof="1">
                <a:latin typeface="Times New Roman"/>
                <a:cs typeface="Times New Roman"/>
              </a:rPr>
              <a:t>olaylar</a:t>
            </a:r>
            <a:r>
              <a:rPr lang="tr-TR" sz="2200" spc="475" noProof="1">
                <a:latin typeface="Times New Roman"/>
                <a:cs typeface="Times New Roman"/>
              </a:rPr>
              <a:t> </a:t>
            </a:r>
            <a:r>
              <a:rPr lang="tr-TR" sz="2200" noProof="1">
                <a:latin typeface="Times New Roman"/>
                <a:cs typeface="Times New Roman"/>
              </a:rPr>
              <a:t>ayrı</a:t>
            </a:r>
            <a:r>
              <a:rPr lang="tr-TR" sz="2200" spc="459" noProof="1">
                <a:latin typeface="Times New Roman"/>
                <a:cs typeface="Times New Roman"/>
              </a:rPr>
              <a:t> </a:t>
            </a:r>
            <a:r>
              <a:rPr lang="tr-TR" sz="2200" spc="-20" noProof="1">
                <a:latin typeface="Times New Roman"/>
                <a:cs typeface="Times New Roman"/>
              </a:rPr>
              <a:t>ayrı </a:t>
            </a:r>
            <a:r>
              <a:rPr lang="tr-TR" sz="2200" noProof="1">
                <a:latin typeface="Times New Roman"/>
                <a:cs typeface="Times New Roman"/>
              </a:rPr>
              <a:t>değerlendirilmeli,</a:t>
            </a:r>
            <a:r>
              <a:rPr lang="tr-TR" sz="2200" spc="620" noProof="1">
                <a:latin typeface="Times New Roman"/>
                <a:cs typeface="Times New Roman"/>
              </a:rPr>
              <a:t>  </a:t>
            </a:r>
            <a:r>
              <a:rPr lang="tr-TR" sz="2200" noProof="1">
                <a:latin typeface="Times New Roman"/>
                <a:cs typeface="Times New Roman"/>
              </a:rPr>
              <a:t>delillere</a:t>
            </a:r>
            <a:r>
              <a:rPr lang="tr-TR" sz="2200" spc="620" noProof="1">
                <a:latin typeface="Times New Roman"/>
                <a:cs typeface="Times New Roman"/>
              </a:rPr>
              <a:t>  </a:t>
            </a:r>
            <a:r>
              <a:rPr lang="tr-TR" sz="2200" noProof="1">
                <a:latin typeface="Times New Roman"/>
                <a:cs typeface="Times New Roman"/>
              </a:rPr>
              <a:t>göre</a:t>
            </a:r>
            <a:r>
              <a:rPr lang="tr-TR" sz="2200" spc="615" noProof="1">
                <a:latin typeface="Times New Roman"/>
                <a:cs typeface="Times New Roman"/>
              </a:rPr>
              <a:t>  </a:t>
            </a:r>
            <a:r>
              <a:rPr lang="tr-TR" sz="2200" noProof="1">
                <a:latin typeface="Times New Roman"/>
                <a:cs typeface="Times New Roman"/>
              </a:rPr>
              <a:t>suçun</a:t>
            </a:r>
            <a:r>
              <a:rPr lang="tr-TR" sz="2200" spc="630" noProof="1">
                <a:latin typeface="Times New Roman"/>
                <a:cs typeface="Times New Roman"/>
              </a:rPr>
              <a:t>  </a:t>
            </a:r>
            <a:r>
              <a:rPr lang="tr-TR" sz="2200" noProof="1">
                <a:latin typeface="Times New Roman"/>
                <a:cs typeface="Times New Roman"/>
              </a:rPr>
              <a:t>sabit</a:t>
            </a:r>
            <a:r>
              <a:rPr lang="tr-TR" sz="2200" spc="615" noProof="1">
                <a:latin typeface="Times New Roman"/>
                <a:cs typeface="Times New Roman"/>
              </a:rPr>
              <a:t>  </a:t>
            </a:r>
            <a:r>
              <a:rPr lang="tr-TR" sz="2200" spc="-20" noProof="1">
                <a:latin typeface="Times New Roman"/>
                <a:cs typeface="Times New Roman"/>
              </a:rPr>
              <a:t>olup </a:t>
            </a:r>
            <a:r>
              <a:rPr lang="tr-TR" sz="2200" noProof="1">
                <a:latin typeface="Times New Roman"/>
                <a:cs typeface="Times New Roman"/>
              </a:rPr>
              <a:t>olmadığı</a:t>
            </a:r>
            <a:r>
              <a:rPr lang="tr-TR" sz="2200" spc="305" noProof="1">
                <a:latin typeface="Times New Roman"/>
                <a:cs typeface="Times New Roman"/>
              </a:rPr>
              <a:t> </a:t>
            </a:r>
            <a:r>
              <a:rPr lang="tr-TR" sz="2200" noProof="1">
                <a:latin typeface="Times New Roman"/>
                <a:cs typeface="Times New Roman"/>
              </a:rPr>
              <a:t>tartışılmalı,</a:t>
            </a:r>
            <a:r>
              <a:rPr lang="tr-TR" sz="2200" spc="300" noProof="1">
                <a:latin typeface="Times New Roman"/>
                <a:cs typeface="Times New Roman"/>
              </a:rPr>
              <a:t> </a:t>
            </a:r>
            <a:r>
              <a:rPr lang="tr-TR" sz="2200" noProof="1">
                <a:latin typeface="Times New Roman"/>
                <a:cs typeface="Times New Roman"/>
              </a:rPr>
              <a:t>suç</a:t>
            </a:r>
            <a:r>
              <a:rPr lang="tr-TR" sz="2200" spc="295" noProof="1">
                <a:latin typeface="Times New Roman"/>
                <a:cs typeface="Times New Roman"/>
              </a:rPr>
              <a:t> </a:t>
            </a:r>
            <a:r>
              <a:rPr lang="tr-TR" sz="2200" noProof="1">
                <a:latin typeface="Times New Roman"/>
                <a:cs typeface="Times New Roman"/>
              </a:rPr>
              <a:t>teşkil</a:t>
            </a:r>
            <a:r>
              <a:rPr lang="tr-TR" sz="2200" spc="290" noProof="1">
                <a:latin typeface="Times New Roman"/>
                <a:cs typeface="Times New Roman"/>
              </a:rPr>
              <a:t> </a:t>
            </a:r>
            <a:r>
              <a:rPr lang="tr-TR" sz="2200" noProof="1">
                <a:latin typeface="Times New Roman"/>
                <a:cs typeface="Times New Roman"/>
              </a:rPr>
              <a:t>ettiği</a:t>
            </a:r>
            <a:r>
              <a:rPr lang="tr-TR" sz="2200" spc="305" noProof="1">
                <a:latin typeface="Times New Roman"/>
                <a:cs typeface="Times New Roman"/>
              </a:rPr>
              <a:t> </a:t>
            </a:r>
            <a:r>
              <a:rPr lang="tr-TR" sz="2200" noProof="1">
                <a:latin typeface="Times New Roman"/>
                <a:cs typeface="Times New Roman"/>
              </a:rPr>
              <a:t>kanaatine</a:t>
            </a:r>
            <a:r>
              <a:rPr lang="tr-TR" sz="2200" spc="305" noProof="1">
                <a:latin typeface="Times New Roman"/>
                <a:cs typeface="Times New Roman"/>
              </a:rPr>
              <a:t> </a:t>
            </a:r>
            <a:r>
              <a:rPr lang="tr-TR" sz="2200" spc="-10" noProof="1">
                <a:latin typeface="Times New Roman"/>
                <a:cs typeface="Times New Roman"/>
              </a:rPr>
              <a:t>varılırsa </a:t>
            </a:r>
            <a:r>
              <a:rPr lang="tr-TR" sz="2200" noProof="1">
                <a:latin typeface="Times New Roman"/>
                <a:cs typeface="Times New Roman"/>
              </a:rPr>
              <a:t>fiil</a:t>
            </a:r>
            <a:r>
              <a:rPr lang="tr-TR" sz="2200" spc="165" noProof="1">
                <a:latin typeface="Times New Roman"/>
                <a:cs typeface="Times New Roman"/>
              </a:rPr>
              <a:t> </a:t>
            </a:r>
            <a:r>
              <a:rPr lang="tr-TR" sz="2200" noProof="1">
                <a:latin typeface="Times New Roman"/>
                <a:cs typeface="Times New Roman"/>
              </a:rPr>
              <a:t>veya</a:t>
            </a:r>
            <a:r>
              <a:rPr lang="tr-TR" sz="2200" spc="155" noProof="1">
                <a:latin typeface="Times New Roman"/>
                <a:cs typeface="Times New Roman"/>
              </a:rPr>
              <a:t> </a:t>
            </a:r>
            <a:r>
              <a:rPr lang="tr-TR" sz="2200" noProof="1">
                <a:latin typeface="Times New Roman"/>
                <a:cs typeface="Times New Roman"/>
              </a:rPr>
              <a:t>halin</a:t>
            </a:r>
            <a:r>
              <a:rPr lang="tr-TR" sz="2200" spc="165" noProof="1">
                <a:latin typeface="Times New Roman"/>
                <a:cs typeface="Times New Roman"/>
              </a:rPr>
              <a:t> </a:t>
            </a:r>
            <a:r>
              <a:rPr lang="tr-TR" sz="2200" noProof="1">
                <a:latin typeface="Times New Roman"/>
                <a:cs typeface="Times New Roman"/>
              </a:rPr>
              <a:t>gerektirdiği</a:t>
            </a:r>
            <a:r>
              <a:rPr lang="tr-TR" sz="2200" spc="160" noProof="1">
                <a:latin typeface="Times New Roman"/>
                <a:cs typeface="Times New Roman"/>
              </a:rPr>
              <a:t> </a:t>
            </a:r>
            <a:r>
              <a:rPr lang="tr-TR" sz="2200" noProof="1">
                <a:latin typeface="Times New Roman"/>
                <a:cs typeface="Times New Roman"/>
              </a:rPr>
              <a:t>disiplin</a:t>
            </a:r>
            <a:r>
              <a:rPr lang="tr-TR" sz="2200" spc="160" noProof="1">
                <a:latin typeface="Times New Roman"/>
                <a:cs typeface="Times New Roman"/>
              </a:rPr>
              <a:t> </a:t>
            </a:r>
            <a:r>
              <a:rPr lang="tr-TR" sz="2200" noProof="1">
                <a:latin typeface="Times New Roman"/>
                <a:cs typeface="Times New Roman"/>
              </a:rPr>
              <a:t>cezası</a:t>
            </a:r>
            <a:r>
              <a:rPr lang="tr-TR" sz="2200" spc="155" noProof="1">
                <a:latin typeface="Times New Roman"/>
                <a:cs typeface="Times New Roman"/>
              </a:rPr>
              <a:t> </a:t>
            </a:r>
            <a:r>
              <a:rPr lang="tr-TR" sz="2200" noProof="1">
                <a:latin typeface="Times New Roman"/>
                <a:cs typeface="Times New Roman"/>
              </a:rPr>
              <a:t>madde</a:t>
            </a:r>
            <a:r>
              <a:rPr lang="tr-TR" sz="2200" spc="150" noProof="1">
                <a:latin typeface="Times New Roman"/>
                <a:cs typeface="Times New Roman"/>
              </a:rPr>
              <a:t> </a:t>
            </a:r>
            <a:r>
              <a:rPr lang="tr-TR" sz="2200" noProof="1">
                <a:latin typeface="Times New Roman"/>
                <a:cs typeface="Times New Roman"/>
              </a:rPr>
              <a:t>ve</a:t>
            </a:r>
            <a:r>
              <a:rPr lang="tr-TR" sz="2200" spc="160" noProof="1">
                <a:latin typeface="Times New Roman"/>
                <a:cs typeface="Times New Roman"/>
              </a:rPr>
              <a:t> </a:t>
            </a:r>
            <a:r>
              <a:rPr lang="tr-TR" sz="2200" spc="-20" noProof="1">
                <a:latin typeface="Times New Roman"/>
                <a:cs typeface="Times New Roman"/>
              </a:rPr>
              <a:t>bent </a:t>
            </a:r>
            <a:r>
              <a:rPr lang="tr-TR" sz="2200" noProof="1">
                <a:latin typeface="Times New Roman"/>
                <a:cs typeface="Times New Roman"/>
              </a:rPr>
              <a:t>tayini</a:t>
            </a:r>
            <a:r>
              <a:rPr lang="tr-TR" sz="2200" spc="605" noProof="1">
                <a:latin typeface="Times New Roman"/>
                <a:cs typeface="Times New Roman"/>
              </a:rPr>
              <a:t> </a:t>
            </a:r>
            <a:r>
              <a:rPr lang="tr-TR" sz="2200" noProof="1">
                <a:latin typeface="Times New Roman"/>
                <a:cs typeface="Times New Roman"/>
              </a:rPr>
              <a:t>suretiyle</a:t>
            </a:r>
            <a:r>
              <a:rPr lang="tr-TR" sz="2200" spc="600" noProof="1">
                <a:latin typeface="Times New Roman"/>
                <a:cs typeface="Times New Roman"/>
              </a:rPr>
              <a:t> </a:t>
            </a:r>
            <a:r>
              <a:rPr lang="tr-TR" sz="2200" noProof="1">
                <a:latin typeface="Times New Roman"/>
                <a:cs typeface="Times New Roman"/>
              </a:rPr>
              <a:t>(tekerrür</a:t>
            </a:r>
            <a:r>
              <a:rPr lang="tr-TR" sz="2200" spc="610" noProof="1">
                <a:latin typeface="Times New Roman"/>
                <a:cs typeface="Times New Roman"/>
              </a:rPr>
              <a:t> </a:t>
            </a:r>
            <a:r>
              <a:rPr lang="tr-TR" sz="2200" noProof="1">
                <a:latin typeface="Times New Roman"/>
                <a:cs typeface="Times New Roman"/>
              </a:rPr>
              <a:t>şartının</a:t>
            </a:r>
            <a:r>
              <a:rPr lang="tr-TR" sz="2200" spc="610" noProof="1">
                <a:latin typeface="Times New Roman"/>
                <a:cs typeface="Times New Roman"/>
              </a:rPr>
              <a:t> </a:t>
            </a:r>
            <a:r>
              <a:rPr lang="tr-TR" sz="2200" noProof="1">
                <a:latin typeface="Times New Roman"/>
                <a:cs typeface="Times New Roman"/>
              </a:rPr>
              <a:t>bulunup</a:t>
            </a:r>
            <a:r>
              <a:rPr lang="tr-TR" sz="2200" spc="610" noProof="1">
                <a:latin typeface="Times New Roman"/>
                <a:cs typeface="Times New Roman"/>
              </a:rPr>
              <a:t> </a:t>
            </a:r>
            <a:r>
              <a:rPr lang="tr-TR" sz="2200" spc="-10" noProof="1">
                <a:latin typeface="Times New Roman"/>
                <a:cs typeface="Times New Roman"/>
              </a:rPr>
              <a:t>bulunmadığı </a:t>
            </a:r>
            <a:r>
              <a:rPr lang="tr-TR" sz="2200" noProof="1">
                <a:latin typeface="Times New Roman"/>
                <a:cs typeface="Times New Roman"/>
              </a:rPr>
              <a:t>değerlendirilerek)</a:t>
            </a:r>
            <a:r>
              <a:rPr lang="tr-TR" sz="2200" spc="-155" noProof="1">
                <a:latin typeface="Times New Roman"/>
                <a:cs typeface="Times New Roman"/>
              </a:rPr>
              <a:t> </a:t>
            </a:r>
            <a:r>
              <a:rPr lang="tr-TR" sz="2200" spc="-10" noProof="1">
                <a:latin typeface="Times New Roman"/>
                <a:cs typeface="Times New Roman"/>
              </a:rPr>
              <a:t>gösterilmelidir.</a:t>
            </a:r>
            <a:endParaRPr lang="tr-TR" sz="2200" noProof="1">
              <a:latin typeface="Times New Roman"/>
              <a:cs typeface="Times New Roman"/>
            </a:endParaRPr>
          </a:p>
        </p:txBody>
      </p:sp>
      <p:sp>
        <p:nvSpPr>
          <p:cNvPr id="7" name="object 7"/>
          <p:cNvSpPr txBox="1"/>
          <p:nvPr/>
        </p:nvSpPr>
        <p:spPr>
          <a:xfrm>
            <a:off x="8770111" y="6561531"/>
            <a:ext cx="16573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Arial"/>
                <a:cs typeface="Arial"/>
              </a:rPr>
              <a:t>51</a:t>
            </a:r>
            <a:endParaRPr sz="1000">
              <a:latin typeface="Arial"/>
              <a:cs typeface="Arial"/>
            </a:endParaRPr>
          </a:p>
        </p:txBody>
      </p:sp>
      <p:sp>
        <p:nvSpPr>
          <p:cNvPr id="10" name="Unvan 1">
            <a:extLst>
              <a:ext uri="{FF2B5EF4-FFF2-40B4-BE49-F238E27FC236}">
                <a16:creationId xmlns:a16="http://schemas.microsoft.com/office/drawing/2014/main" id="{62212A75-954F-4DC3-8E23-63F9A8393CB4}"/>
              </a:ext>
            </a:extLst>
          </p:cNvPr>
          <p:cNvSpPr txBox="1">
            <a:spLocks/>
          </p:cNvSpPr>
          <p:nvPr/>
        </p:nvSpPr>
        <p:spPr>
          <a:xfrm>
            <a:off x="1893820" y="271693"/>
            <a:ext cx="5486400" cy="9817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a:defRPr>
                <a:latin typeface="+mj-lt"/>
                <a:ea typeface="+mj-ea"/>
                <a:cs typeface="+mj-cs"/>
              </a:defRPr>
            </a:lvl1pPr>
          </a:lstStyle>
          <a:p>
            <a:pPr algn="ctr"/>
            <a:r>
              <a:rPr lang="tr-TR" sz="3000" b="1" dirty="0">
                <a:solidFill>
                  <a:schemeClr val="tx2"/>
                </a:solidFill>
                <a:latin typeface="Times New Roman" panose="02020603050405020304" pitchFamily="18" charset="0"/>
                <a:cs typeface="Times New Roman" panose="02020603050405020304" pitchFamily="18" charset="0"/>
              </a:rPr>
              <a:t>SORUŞTURMA RAPORUNUN DÜZENLENMESİ</a:t>
            </a:r>
          </a:p>
        </p:txBody>
      </p:sp>
      <p:pic>
        <p:nvPicPr>
          <p:cNvPr id="11" name="object 4"/>
          <p:cNvPicPr/>
          <p:nvPr/>
        </p:nvPicPr>
        <p:blipFill>
          <a:blip r:embed="rId2" cstate="print"/>
          <a:stretch>
            <a:fillRect/>
          </a:stretch>
        </p:blipFill>
        <p:spPr>
          <a:xfrm>
            <a:off x="540000" y="180000"/>
            <a:ext cx="1080000" cy="10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40448" y="233172"/>
            <a:ext cx="8284845" cy="847725"/>
            <a:chOff x="440448" y="233172"/>
            <a:chExt cx="8284845" cy="847725"/>
          </a:xfrm>
        </p:grpSpPr>
        <p:sp>
          <p:nvSpPr>
            <p:cNvPr id="3" name="object 3"/>
            <p:cNvSpPr/>
            <p:nvPr/>
          </p:nvSpPr>
          <p:spPr>
            <a:xfrm>
              <a:off x="467867" y="260604"/>
              <a:ext cx="396240" cy="792480"/>
            </a:xfrm>
            <a:custGeom>
              <a:avLst/>
              <a:gdLst/>
              <a:ahLst/>
              <a:cxnLst/>
              <a:rect l="l" t="t" r="r" b="b"/>
              <a:pathLst>
                <a:path w="396240" h="792480">
                  <a:moveTo>
                    <a:pt x="396240" y="0"/>
                  </a:moveTo>
                  <a:lnTo>
                    <a:pt x="350030" y="2666"/>
                  </a:lnTo>
                  <a:lnTo>
                    <a:pt x="305386" y="10465"/>
                  </a:lnTo>
                  <a:lnTo>
                    <a:pt x="262606" y="23102"/>
                  </a:lnTo>
                  <a:lnTo>
                    <a:pt x="221985" y="40277"/>
                  </a:lnTo>
                  <a:lnTo>
                    <a:pt x="183822" y="61693"/>
                  </a:lnTo>
                  <a:lnTo>
                    <a:pt x="148413" y="87054"/>
                  </a:lnTo>
                  <a:lnTo>
                    <a:pt x="116057" y="116062"/>
                  </a:lnTo>
                  <a:lnTo>
                    <a:pt x="87050" y="148418"/>
                  </a:lnTo>
                  <a:lnTo>
                    <a:pt x="61690" y="183827"/>
                  </a:lnTo>
                  <a:lnTo>
                    <a:pt x="40274" y="221990"/>
                  </a:lnTo>
                  <a:lnTo>
                    <a:pt x="23100" y="262611"/>
                  </a:lnTo>
                  <a:lnTo>
                    <a:pt x="10465" y="305390"/>
                  </a:lnTo>
                  <a:lnTo>
                    <a:pt x="2665" y="350033"/>
                  </a:lnTo>
                  <a:lnTo>
                    <a:pt x="0" y="396240"/>
                  </a:lnTo>
                  <a:lnTo>
                    <a:pt x="2665" y="442446"/>
                  </a:lnTo>
                  <a:lnTo>
                    <a:pt x="10465" y="487089"/>
                  </a:lnTo>
                  <a:lnTo>
                    <a:pt x="23100" y="529868"/>
                  </a:lnTo>
                  <a:lnTo>
                    <a:pt x="40274" y="570489"/>
                  </a:lnTo>
                  <a:lnTo>
                    <a:pt x="61690" y="608652"/>
                  </a:lnTo>
                  <a:lnTo>
                    <a:pt x="87050" y="644061"/>
                  </a:lnTo>
                  <a:lnTo>
                    <a:pt x="116057" y="676417"/>
                  </a:lnTo>
                  <a:lnTo>
                    <a:pt x="148413" y="705425"/>
                  </a:lnTo>
                  <a:lnTo>
                    <a:pt x="183822" y="730786"/>
                  </a:lnTo>
                  <a:lnTo>
                    <a:pt x="221985" y="752202"/>
                  </a:lnTo>
                  <a:lnTo>
                    <a:pt x="262606" y="769377"/>
                  </a:lnTo>
                  <a:lnTo>
                    <a:pt x="305386" y="782014"/>
                  </a:lnTo>
                  <a:lnTo>
                    <a:pt x="350030" y="789813"/>
                  </a:lnTo>
                  <a:lnTo>
                    <a:pt x="396240" y="792480"/>
                  </a:lnTo>
                  <a:lnTo>
                    <a:pt x="396240" y="0"/>
                  </a:lnTo>
                  <a:close/>
                </a:path>
              </a:pathLst>
            </a:custGeom>
            <a:solidFill>
              <a:srgbClr val="2CA1BE"/>
            </a:solidFill>
          </p:spPr>
          <p:txBody>
            <a:bodyPr wrap="square" lIns="0" tIns="0" rIns="0" bIns="0" rtlCol="0"/>
            <a:lstStyle/>
            <a:p>
              <a:endParaRPr/>
            </a:p>
          </p:txBody>
        </p:sp>
        <p:sp>
          <p:nvSpPr>
            <p:cNvPr id="4" name="object 4"/>
            <p:cNvSpPr/>
            <p:nvPr/>
          </p:nvSpPr>
          <p:spPr>
            <a:xfrm>
              <a:off x="440448" y="233553"/>
              <a:ext cx="451484" cy="847090"/>
            </a:xfrm>
            <a:custGeom>
              <a:avLst/>
              <a:gdLst/>
              <a:ahLst/>
              <a:cxnLst/>
              <a:rect l="l" t="t" r="r" b="b"/>
              <a:pathLst>
                <a:path w="451484" h="847090">
                  <a:moveTo>
                    <a:pt x="430403" y="0"/>
                  </a:moveTo>
                  <a:lnTo>
                    <a:pt x="423024" y="0"/>
                  </a:lnTo>
                  <a:lnTo>
                    <a:pt x="379552" y="2539"/>
                  </a:lnTo>
                  <a:lnTo>
                    <a:pt x="337616" y="8889"/>
                  </a:lnTo>
                  <a:lnTo>
                    <a:pt x="297078" y="19050"/>
                  </a:lnTo>
                  <a:lnTo>
                    <a:pt x="239433" y="41909"/>
                  </a:lnTo>
                  <a:lnTo>
                    <a:pt x="203339" y="62229"/>
                  </a:lnTo>
                  <a:lnTo>
                    <a:pt x="169659" y="85089"/>
                  </a:lnTo>
                  <a:lnTo>
                    <a:pt x="138264" y="110489"/>
                  </a:lnTo>
                  <a:lnTo>
                    <a:pt x="109664" y="139700"/>
                  </a:lnTo>
                  <a:lnTo>
                    <a:pt x="83845" y="171450"/>
                  </a:lnTo>
                  <a:lnTo>
                    <a:pt x="60972" y="204469"/>
                  </a:lnTo>
                  <a:lnTo>
                    <a:pt x="41465" y="241300"/>
                  </a:lnTo>
                  <a:lnTo>
                    <a:pt x="25425" y="279400"/>
                  </a:lnTo>
                  <a:lnTo>
                    <a:pt x="13157" y="318769"/>
                  </a:lnTo>
                  <a:lnTo>
                    <a:pt x="4787" y="360679"/>
                  </a:lnTo>
                  <a:lnTo>
                    <a:pt x="469" y="402589"/>
                  </a:lnTo>
                  <a:lnTo>
                    <a:pt x="0" y="424179"/>
                  </a:lnTo>
                  <a:lnTo>
                    <a:pt x="546" y="447039"/>
                  </a:lnTo>
                  <a:lnTo>
                    <a:pt x="4978" y="488950"/>
                  </a:lnTo>
                  <a:lnTo>
                    <a:pt x="13512" y="530860"/>
                  </a:lnTo>
                  <a:lnTo>
                    <a:pt x="25946" y="570229"/>
                  </a:lnTo>
                  <a:lnTo>
                    <a:pt x="42075" y="608329"/>
                  </a:lnTo>
                  <a:lnTo>
                    <a:pt x="61709" y="643889"/>
                  </a:lnTo>
                  <a:lnTo>
                    <a:pt x="84594" y="678179"/>
                  </a:lnTo>
                  <a:lnTo>
                    <a:pt x="97180" y="693419"/>
                  </a:lnTo>
                  <a:lnTo>
                    <a:pt x="110515" y="709929"/>
                  </a:lnTo>
                  <a:lnTo>
                    <a:pt x="124625" y="723900"/>
                  </a:lnTo>
                  <a:lnTo>
                    <a:pt x="139268" y="737869"/>
                  </a:lnTo>
                  <a:lnTo>
                    <a:pt x="154622" y="751839"/>
                  </a:lnTo>
                  <a:lnTo>
                    <a:pt x="170675" y="763269"/>
                  </a:lnTo>
                  <a:lnTo>
                    <a:pt x="187337" y="775969"/>
                  </a:lnTo>
                  <a:lnTo>
                    <a:pt x="222288" y="796289"/>
                  </a:lnTo>
                  <a:lnTo>
                    <a:pt x="259334" y="814069"/>
                  </a:lnTo>
                  <a:lnTo>
                    <a:pt x="298373" y="829310"/>
                  </a:lnTo>
                  <a:lnTo>
                    <a:pt x="339090" y="839469"/>
                  </a:lnTo>
                  <a:lnTo>
                    <a:pt x="381101" y="845819"/>
                  </a:lnTo>
                  <a:lnTo>
                    <a:pt x="402640" y="847089"/>
                  </a:lnTo>
                  <a:lnTo>
                    <a:pt x="430403" y="847089"/>
                  </a:lnTo>
                  <a:lnTo>
                    <a:pt x="437540" y="844550"/>
                  </a:lnTo>
                  <a:lnTo>
                    <a:pt x="448106" y="834389"/>
                  </a:lnTo>
                  <a:lnTo>
                    <a:pt x="451091" y="828039"/>
                  </a:lnTo>
                  <a:lnTo>
                    <a:pt x="451091" y="814069"/>
                  </a:lnTo>
                  <a:lnTo>
                    <a:pt x="403402" y="814069"/>
                  </a:lnTo>
                  <a:lnTo>
                    <a:pt x="383590" y="812800"/>
                  </a:lnTo>
                  <a:lnTo>
                    <a:pt x="325945" y="802639"/>
                  </a:lnTo>
                  <a:lnTo>
                    <a:pt x="289204" y="791210"/>
                  </a:lnTo>
                  <a:lnTo>
                    <a:pt x="254177" y="775969"/>
                  </a:lnTo>
                  <a:lnTo>
                    <a:pt x="205066" y="748029"/>
                  </a:lnTo>
                  <a:lnTo>
                    <a:pt x="160845" y="713739"/>
                  </a:lnTo>
                  <a:lnTo>
                    <a:pt x="147307" y="699769"/>
                  </a:lnTo>
                  <a:lnTo>
                    <a:pt x="134353" y="687069"/>
                  </a:lnTo>
                  <a:lnTo>
                    <a:pt x="122047" y="671829"/>
                  </a:lnTo>
                  <a:lnTo>
                    <a:pt x="110515" y="657860"/>
                  </a:lnTo>
                  <a:lnTo>
                    <a:pt x="99606" y="642619"/>
                  </a:lnTo>
                  <a:lnTo>
                    <a:pt x="79997" y="609600"/>
                  </a:lnTo>
                  <a:lnTo>
                    <a:pt x="56515" y="558800"/>
                  </a:lnTo>
                  <a:lnTo>
                    <a:pt x="45173" y="521969"/>
                  </a:lnTo>
                  <a:lnTo>
                    <a:pt x="37388" y="483869"/>
                  </a:lnTo>
                  <a:lnTo>
                    <a:pt x="33362" y="444500"/>
                  </a:lnTo>
                  <a:lnTo>
                    <a:pt x="32905" y="424179"/>
                  </a:lnTo>
                  <a:lnTo>
                    <a:pt x="33375" y="403860"/>
                  </a:lnTo>
                  <a:lnTo>
                    <a:pt x="37426" y="364489"/>
                  </a:lnTo>
                  <a:lnTo>
                    <a:pt x="45250" y="326389"/>
                  </a:lnTo>
                  <a:lnTo>
                    <a:pt x="56616" y="289560"/>
                  </a:lnTo>
                  <a:lnTo>
                    <a:pt x="71475" y="254000"/>
                  </a:lnTo>
                  <a:lnTo>
                    <a:pt x="99758" y="205739"/>
                  </a:lnTo>
                  <a:lnTo>
                    <a:pt x="134531" y="161289"/>
                  </a:lnTo>
                  <a:lnTo>
                    <a:pt x="175221" y="121920"/>
                  </a:lnTo>
                  <a:lnTo>
                    <a:pt x="221183" y="90170"/>
                  </a:lnTo>
                  <a:lnTo>
                    <a:pt x="254419" y="71120"/>
                  </a:lnTo>
                  <a:lnTo>
                    <a:pt x="307581" y="50800"/>
                  </a:lnTo>
                  <a:lnTo>
                    <a:pt x="345084" y="40639"/>
                  </a:lnTo>
                  <a:lnTo>
                    <a:pt x="383794" y="35559"/>
                  </a:lnTo>
                  <a:lnTo>
                    <a:pt x="403694" y="34289"/>
                  </a:lnTo>
                  <a:lnTo>
                    <a:pt x="418172" y="33020"/>
                  </a:lnTo>
                  <a:lnTo>
                    <a:pt x="451091" y="33020"/>
                  </a:lnTo>
                  <a:lnTo>
                    <a:pt x="451091" y="20320"/>
                  </a:lnTo>
                  <a:lnTo>
                    <a:pt x="448106" y="12700"/>
                  </a:lnTo>
                  <a:lnTo>
                    <a:pt x="437540" y="2539"/>
                  </a:lnTo>
                  <a:lnTo>
                    <a:pt x="430403" y="0"/>
                  </a:lnTo>
                  <a:close/>
                </a:path>
                <a:path w="451484" h="847090">
                  <a:moveTo>
                    <a:pt x="451091" y="33020"/>
                  </a:moveTo>
                  <a:lnTo>
                    <a:pt x="418172" y="33020"/>
                  </a:lnTo>
                  <a:lnTo>
                    <a:pt x="418172" y="814069"/>
                  </a:lnTo>
                  <a:lnTo>
                    <a:pt x="451091" y="814069"/>
                  </a:lnTo>
                  <a:lnTo>
                    <a:pt x="451091" y="33020"/>
                  </a:lnTo>
                  <a:close/>
                </a:path>
                <a:path w="451484" h="847090">
                  <a:moveTo>
                    <a:pt x="407200" y="44450"/>
                  </a:moveTo>
                  <a:lnTo>
                    <a:pt x="404520" y="44450"/>
                  </a:lnTo>
                  <a:lnTo>
                    <a:pt x="385203" y="45720"/>
                  </a:lnTo>
                  <a:lnTo>
                    <a:pt x="329095" y="55879"/>
                  </a:lnTo>
                  <a:lnTo>
                    <a:pt x="276212" y="73659"/>
                  </a:lnTo>
                  <a:lnTo>
                    <a:pt x="227126" y="99059"/>
                  </a:lnTo>
                  <a:lnTo>
                    <a:pt x="182410" y="130810"/>
                  </a:lnTo>
                  <a:lnTo>
                    <a:pt x="142811" y="167639"/>
                  </a:lnTo>
                  <a:lnTo>
                    <a:pt x="119595" y="196850"/>
                  </a:lnTo>
                  <a:lnTo>
                    <a:pt x="108978" y="210819"/>
                  </a:lnTo>
                  <a:lnTo>
                    <a:pt x="81470" y="259079"/>
                  </a:lnTo>
                  <a:lnTo>
                    <a:pt x="61074" y="311150"/>
                  </a:lnTo>
                  <a:lnTo>
                    <a:pt x="48310" y="365760"/>
                  </a:lnTo>
                  <a:lnTo>
                    <a:pt x="44348" y="403860"/>
                  </a:lnTo>
                  <a:lnTo>
                    <a:pt x="43878" y="424179"/>
                  </a:lnTo>
                  <a:lnTo>
                    <a:pt x="44281" y="441960"/>
                  </a:lnTo>
                  <a:lnTo>
                    <a:pt x="48196" y="481329"/>
                  </a:lnTo>
                  <a:lnTo>
                    <a:pt x="60832" y="535939"/>
                  </a:lnTo>
                  <a:lnTo>
                    <a:pt x="81114" y="588010"/>
                  </a:lnTo>
                  <a:lnTo>
                    <a:pt x="108546" y="636269"/>
                  </a:lnTo>
                  <a:lnTo>
                    <a:pt x="119151" y="650239"/>
                  </a:lnTo>
                  <a:lnTo>
                    <a:pt x="130340" y="665479"/>
                  </a:lnTo>
                  <a:lnTo>
                    <a:pt x="168033" y="704850"/>
                  </a:lnTo>
                  <a:lnTo>
                    <a:pt x="210972" y="739139"/>
                  </a:lnTo>
                  <a:lnTo>
                    <a:pt x="226402" y="748029"/>
                  </a:lnTo>
                  <a:lnTo>
                    <a:pt x="242265" y="758189"/>
                  </a:lnTo>
                  <a:lnTo>
                    <a:pt x="292709" y="781050"/>
                  </a:lnTo>
                  <a:lnTo>
                    <a:pt x="346684" y="796289"/>
                  </a:lnTo>
                  <a:lnTo>
                    <a:pt x="403656" y="802639"/>
                  </a:lnTo>
                  <a:lnTo>
                    <a:pt x="407200" y="802639"/>
                  </a:lnTo>
                  <a:lnTo>
                    <a:pt x="407200" y="792479"/>
                  </a:lnTo>
                  <a:lnTo>
                    <a:pt x="396227" y="792479"/>
                  </a:lnTo>
                  <a:lnTo>
                    <a:pt x="396227" y="791956"/>
                  </a:lnTo>
                  <a:lnTo>
                    <a:pt x="330936" y="781050"/>
                  </a:lnTo>
                  <a:lnTo>
                    <a:pt x="279565" y="763269"/>
                  </a:lnTo>
                  <a:lnTo>
                    <a:pt x="231876" y="739139"/>
                  </a:lnTo>
                  <a:lnTo>
                    <a:pt x="188633" y="708660"/>
                  </a:lnTo>
                  <a:lnTo>
                    <a:pt x="175221" y="695960"/>
                  </a:lnTo>
                  <a:lnTo>
                    <a:pt x="162433" y="684529"/>
                  </a:lnTo>
                  <a:lnTo>
                    <a:pt x="127787" y="643889"/>
                  </a:lnTo>
                  <a:lnTo>
                    <a:pt x="99021" y="599439"/>
                  </a:lnTo>
                  <a:lnTo>
                    <a:pt x="76898" y="549910"/>
                  </a:lnTo>
                  <a:lnTo>
                    <a:pt x="62128" y="497839"/>
                  </a:lnTo>
                  <a:lnTo>
                    <a:pt x="55245" y="441960"/>
                  </a:lnTo>
                  <a:lnTo>
                    <a:pt x="54838" y="422910"/>
                  </a:lnTo>
                  <a:lnTo>
                    <a:pt x="55321" y="403860"/>
                  </a:lnTo>
                  <a:lnTo>
                    <a:pt x="62509" y="349250"/>
                  </a:lnTo>
                  <a:lnTo>
                    <a:pt x="77419" y="295910"/>
                  </a:lnTo>
                  <a:lnTo>
                    <a:pt x="99656" y="247650"/>
                  </a:lnTo>
                  <a:lnTo>
                    <a:pt x="128536" y="203200"/>
                  </a:lnTo>
                  <a:lnTo>
                    <a:pt x="163334" y="162560"/>
                  </a:lnTo>
                  <a:lnTo>
                    <a:pt x="176225" y="151129"/>
                  </a:lnTo>
                  <a:lnTo>
                    <a:pt x="189598" y="138429"/>
                  </a:lnTo>
                  <a:lnTo>
                    <a:pt x="233070" y="107950"/>
                  </a:lnTo>
                  <a:lnTo>
                    <a:pt x="280733" y="83820"/>
                  </a:lnTo>
                  <a:lnTo>
                    <a:pt x="332105" y="66039"/>
                  </a:lnTo>
                  <a:lnTo>
                    <a:pt x="386613" y="57150"/>
                  </a:lnTo>
                  <a:lnTo>
                    <a:pt x="396227" y="56498"/>
                  </a:lnTo>
                  <a:lnTo>
                    <a:pt x="396227" y="55879"/>
                  </a:lnTo>
                  <a:lnTo>
                    <a:pt x="407200" y="55879"/>
                  </a:lnTo>
                  <a:lnTo>
                    <a:pt x="407200" y="44450"/>
                  </a:lnTo>
                  <a:close/>
                </a:path>
                <a:path w="451484" h="847090">
                  <a:moveTo>
                    <a:pt x="396227" y="791956"/>
                  </a:moveTo>
                  <a:lnTo>
                    <a:pt x="396227" y="792479"/>
                  </a:lnTo>
                  <a:lnTo>
                    <a:pt x="403910" y="792479"/>
                  </a:lnTo>
                  <a:lnTo>
                    <a:pt x="396227" y="791956"/>
                  </a:lnTo>
                  <a:close/>
                </a:path>
                <a:path w="451484" h="847090">
                  <a:moveTo>
                    <a:pt x="407200" y="55879"/>
                  </a:moveTo>
                  <a:lnTo>
                    <a:pt x="405345" y="55879"/>
                  </a:lnTo>
                  <a:lnTo>
                    <a:pt x="396227" y="56498"/>
                  </a:lnTo>
                  <a:lnTo>
                    <a:pt x="396227" y="791956"/>
                  </a:lnTo>
                  <a:lnTo>
                    <a:pt x="403910" y="792479"/>
                  </a:lnTo>
                  <a:lnTo>
                    <a:pt x="407200" y="792479"/>
                  </a:lnTo>
                  <a:lnTo>
                    <a:pt x="407200" y="55879"/>
                  </a:lnTo>
                  <a:close/>
                </a:path>
                <a:path w="451484" h="847090">
                  <a:moveTo>
                    <a:pt x="405345" y="55879"/>
                  </a:moveTo>
                  <a:lnTo>
                    <a:pt x="396227" y="55879"/>
                  </a:lnTo>
                  <a:lnTo>
                    <a:pt x="396227" y="56498"/>
                  </a:lnTo>
                  <a:lnTo>
                    <a:pt x="405345" y="55879"/>
                  </a:lnTo>
                  <a:close/>
                </a:path>
              </a:pathLst>
            </a:custGeom>
            <a:solidFill>
              <a:srgbClr val="FFFFFF"/>
            </a:solidFill>
          </p:spPr>
          <p:txBody>
            <a:bodyPr wrap="square" lIns="0" tIns="0" rIns="0" bIns="0" rtlCol="0"/>
            <a:lstStyle/>
            <a:p>
              <a:endParaRPr/>
            </a:p>
          </p:txBody>
        </p:sp>
        <p:sp>
          <p:nvSpPr>
            <p:cNvPr id="5" name="object 5"/>
            <p:cNvSpPr/>
            <p:nvPr/>
          </p:nvSpPr>
          <p:spPr>
            <a:xfrm>
              <a:off x="864108" y="260604"/>
              <a:ext cx="7833359" cy="792480"/>
            </a:xfrm>
            <a:custGeom>
              <a:avLst/>
              <a:gdLst/>
              <a:ahLst/>
              <a:cxnLst/>
              <a:rect l="l" t="t" r="r" b="b"/>
              <a:pathLst>
                <a:path w="7833359" h="792480">
                  <a:moveTo>
                    <a:pt x="7833359" y="0"/>
                  </a:moveTo>
                  <a:lnTo>
                    <a:pt x="0" y="0"/>
                  </a:lnTo>
                  <a:lnTo>
                    <a:pt x="0" y="792480"/>
                  </a:lnTo>
                  <a:lnTo>
                    <a:pt x="7833359" y="792480"/>
                  </a:lnTo>
                  <a:lnTo>
                    <a:pt x="7833359"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836675" y="233172"/>
              <a:ext cx="7888605" cy="847725"/>
            </a:xfrm>
            <a:custGeom>
              <a:avLst/>
              <a:gdLst/>
              <a:ahLst/>
              <a:cxnLst/>
              <a:rect l="l" t="t" r="r" b="b"/>
              <a:pathLst>
                <a:path w="7888605" h="847725">
                  <a:moveTo>
                    <a:pt x="7860792" y="0"/>
                  </a:moveTo>
                  <a:lnTo>
                    <a:pt x="27432" y="0"/>
                  </a:lnTo>
                  <a:lnTo>
                    <a:pt x="16753" y="2160"/>
                  </a:lnTo>
                  <a:lnTo>
                    <a:pt x="8034" y="8048"/>
                  </a:lnTo>
                  <a:lnTo>
                    <a:pt x="2155" y="16769"/>
                  </a:lnTo>
                  <a:lnTo>
                    <a:pt x="0" y="27431"/>
                  </a:lnTo>
                  <a:lnTo>
                    <a:pt x="0" y="819912"/>
                  </a:lnTo>
                  <a:lnTo>
                    <a:pt x="2155" y="830574"/>
                  </a:lnTo>
                  <a:lnTo>
                    <a:pt x="8034" y="839295"/>
                  </a:lnTo>
                  <a:lnTo>
                    <a:pt x="16753" y="845183"/>
                  </a:lnTo>
                  <a:lnTo>
                    <a:pt x="27432" y="847343"/>
                  </a:lnTo>
                  <a:lnTo>
                    <a:pt x="7860792" y="847343"/>
                  </a:lnTo>
                  <a:lnTo>
                    <a:pt x="7871454" y="845183"/>
                  </a:lnTo>
                  <a:lnTo>
                    <a:pt x="7880175" y="839295"/>
                  </a:lnTo>
                  <a:lnTo>
                    <a:pt x="7886063" y="830574"/>
                  </a:lnTo>
                  <a:lnTo>
                    <a:pt x="7888224" y="819912"/>
                  </a:lnTo>
                  <a:lnTo>
                    <a:pt x="7888224" y="814451"/>
                  </a:lnTo>
                  <a:lnTo>
                    <a:pt x="32918" y="814451"/>
                  </a:lnTo>
                  <a:lnTo>
                    <a:pt x="32918" y="32893"/>
                  </a:lnTo>
                  <a:lnTo>
                    <a:pt x="7888224" y="32893"/>
                  </a:lnTo>
                  <a:lnTo>
                    <a:pt x="7888224" y="27431"/>
                  </a:lnTo>
                  <a:lnTo>
                    <a:pt x="7886063" y="16769"/>
                  </a:lnTo>
                  <a:lnTo>
                    <a:pt x="7880175" y="8048"/>
                  </a:lnTo>
                  <a:lnTo>
                    <a:pt x="7871454" y="2160"/>
                  </a:lnTo>
                  <a:lnTo>
                    <a:pt x="7860792" y="0"/>
                  </a:lnTo>
                  <a:close/>
                </a:path>
                <a:path w="7888605" h="847725">
                  <a:moveTo>
                    <a:pt x="7888224" y="32893"/>
                  </a:moveTo>
                  <a:lnTo>
                    <a:pt x="7855331" y="32893"/>
                  </a:lnTo>
                  <a:lnTo>
                    <a:pt x="7855331" y="814451"/>
                  </a:lnTo>
                  <a:lnTo>
                    <a:pt x="7888224" y="814451"/>
                  </a:lnTo>
                  <a:lnTo>
                    <a:pt x="7888224" y="32893"/>
                  </a:lnTo>
                  <a:close/>
                </a:path>
                <a:path w="7888605" h="847725">
                  <a:moveTo>
                    <a:pt x="7844282" y="43942"/>
                  </a:moveTo>
                  <a:lnTo>
                    <a:pt x="43891" y="43942"/>
                  </a:lnTo>
                  <a:lnTo>
                    <a:pt x="43891" y="803401"/>
                  </a:lnTo>
                  <a:lnTo>
                    <a:pt x="7844282" y="803401"/>
                  </a:lnTo>
                  <a:lnTo>
                    <a:pt x="7844282" y="792479"/>
                  </a:lnTo>
                  <a:lnTo>
                    <a:pt x="54864" y="792479"/>
                  </a:lnTo>
                  <a:lnTo>
                    <a:pt x="54864" y="54863"/>
                  </a:lnTo>
                  <a:lnTo>
                    <a:pt x="7844282" y="54863"/>
                  </a:lnTo>
                  <a:lnTo>
                    <a:pt x="7844282" y="43942"/>
                  </a:lnTo>
                  <a:close/>
                </a:path>
                <a:path w="7888605" h="847725">
                  <a:moveTo>
                    <a:pt x="7844282" y="54863"/>
                  </a:moveTo>
                  <a:lnTo>
                    <a:pt x="7833359" y="54863"/>
                  </a:lnTo>
                  <a:lnTo>
                    <a:pt x="7833359" y="792479"/>
                  </a:lnTo>
                  <a:lnTo>
                    <a:pt x="7844282" y="792479"/>
                  </a:lnTo>
                  <a:lnTo>
                    <a:pt x="7844282" y="54863"/>
                  </a:lnTo>
                  <a:close/>
                </a:path>
              </a:pathLst>
            </a:custGeom>
            <a:solidFill>
              <a:srgbClr val="2CA1BE"/>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3970" rIns="0" bIns="0" rtlCol="0">
            <a:spAutoFit/>
          </a:bodyPr>
          <a:lstStyle/>
          <a:p>
            <a:pPr marL="12700">
              <a:lnSpc>
                <a:spcPct val="100000"/>
              </a:lnSpc>
              <a:spcBef>
                <a:spcPts val="110"/>
              </a:spcBef>
            </a:pPr>
            <a:r>
              <a:rPr spc="-95" dirty="0"/>
              <a:t>ÖRNEK</a:t>
            </a:r>
            <a:r>
              <a:rPr spc="-165" dirty="0"/>
              <a:t> </a:t>
            </a:r>
            <a:r>
              <a:rPr spc="-60" dirty="0"/>
              <a:t>YAZI</a:t>
            </a:r>
            <a:r>
              <a:rPr spc="-190" dirty="0"/>
              <a:t> </a:t>
            </a:r>
            <a:r>
              <a:rPr dirty="0"/>
              <a:t>VE</a:t>
            </a:r>
            <a:r>
              <a:rPr spc="-220" dirty="0"/>
              <a:t> </a:t>
            </a:r>
            <a:r>
              <a:rPr spc="-80" dirty="0"/>
              <a:t>FORMLAR</a:t>
            </a:r>
          </a:p>
        </p:txBody>
      </p:sp>
      <p:sp>
        <p:nvSpPr>
          <p:cNvPr id="8" name="object 8"/>
          <p:cNvSpPr txBox="1"/>
          <p:nvPr/>
        </p:nvSpPr>
        <p:spPr>
          <a:xfrm>
            <a:off x="3037458" y="1623186"/>
            <a:ext cx="346202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YEMİNLİ</a:t>
            </a:r>
            <a:r>
              <a:rPr sz="1200" b="1" spc="-25" dirty="0">
                <a:latin typeface="Times New Roman"/>
                <a:cs typeface="Times New Roman"/>
              </a:rPr>
              <a:t> </a:t>
            </a:r>
            <a:r>
              <a:rPr sz="1200" b="1" dirty="0">
                <a:latin typeface="Times New Roman"/>
                <a:cs typeface="Times New Roman"/>
              </a:rPr>
              <a:t>KÂTİP</a:t>
            </a:r>
            <a:r>
              <a:rPr sz="1200" b="1" spc="-10" dirty="0">
                <a:latin typeface="Times New Roman"/>
                <a:cs typeface="Times New Roman"/>
              </a:rPr>
              <a:t> </a:t>
            </a:r>
            <a:r>
              <a:rPr sz="1200" b="1" spc="-50" dirty="0">
                <a:latin typeface="Times New Roman"/>
                <a:cs typeface="Times New Roman"/>
              </a:rPr>
              <a:t>ATAMA</a:t>
            </a:r>
            <a:r>
              <a:rPr sz="1200" b="1" spc="-100" dirty="0">
                <a:latin typeface="Times New Roman"/>
                <a:cs typeface="Times New Roman"/>
              </a:rPr>
              <a:t> </a:t>
            </a:r>
            <a:r>
              <a:rPr sz="1200" b="1" dirty="0">
                <a:latin typeface="Times New Roman"/>
                <a:cs typeface="Times New Roman"/>
              </a:rPr>
              <a:t>VE</a:t>
            </a:r>
            <a:r>
              <a:rPr sz="1200" b="1" spc="-60" dirty="0">
                <a:latin typeface="Times New Roman"/>
                <a:cs typeface="Times New Roman"/>
              </a:rPr>
              <a:t> </a:t>
            </a:r>
            <a:r>
              <a:rPr sz="1200" b="1" dirty="0">
                <a:latin typeface="Times New Roman"/>
                <a:cs typeface="Times New Roman"/>
              </a:rPr>
              <a:t>YEMİN</a:t>
            </a:r>
            <a:r>
              <a:rPr sz="1200" b="1" spc="-45" dirty="0">
                <a:latin typeface="Times New Roman"/>
                <a:cs typeface="Times New Roman"/>
              </a:rPr>
              <a:t> </a:t>
            </a:r>
            <a:r>
              <a:rPr sz="1200" b="1" spc="-10" dirty="0">
                <a:latin typeface="Times New Roman"/>
                <a:cs typeface="Times New Roman"/>
              </a:rPr>
              <a:t>TUTANAĞI</a:t>
            </a:r>
            <a:endParaRPr sz="1200">
              <a:latin typeface="Times New Roman"/>
              <a:cs typeface="Times New Roman"/>
            </a:endParaRPr>
          </a:p>
        </p:txBody>
      </p:sp>
      <p:sp>
        <p:nvSpPr>
          <p:cNvPr id="9" name="object 9"/>
          <p:cNvSpPr txBox="1"/>
          <p:nvPr/>
        </p:nvSpPr>
        <p:spPr>
          <a:xfrm>
            <a:off x="1678304" y="2324861"/>
            <a:ext cx="5790565" cy="2309495"/>
          </a:xfrm>
          <a:prstGeom prst="rect">
            <a:avLst/>
          </a:prstGeom>
        </p:spPr>
        <p:txBody>
          <a:bodyPr vert="horz" wrap="square" lIns="0" tIns="12700" rIns="0" bIns="0" rtlCol="0">
            <a:spAutoFit/>
          </a:bodyPr>
          <a:lstStyle/>
          <a:p>
            <a:pPr marL="461645">
              <a:lnSpc>
                <a:spcPts val="1405"/>
              </a:lnSpc>
              <a:spcBef>
                <a:spcPts val="100"/>
              </a:spcBef>
            </a:pPr>
            <a:r>
              <a:rPr sz="1200" dirty="0">
                <a:latin typeface="Times New Roman"/>
                <a:cs typeface="Times New Roman"/>
              </a:rPr>
              <a:t>İçişleri</a:t>
            </a:r>
            <a:r>
              <a:rPr sz="1200" spc="-5" dirty="0">
                <a:latin typeface="Times New Roman"/>
                <a:cs typeface="Times New Roman"/>
              </a:rPr>
              <a:t> </a:t>
            </a:r>
            <a:r>
              <a:rPr sz="1200" dirty="0">
                <a:latin typeface="Times New Roman"/>
                <a:cs typeface="Times New Roman"/>
              </a:rPr>
              <a:t>Bakanlık</a:t>
            </a:r>
            <a:r>
              <a:rPr sz="1200" spc="-15" dirty="0">
                <a:latin typeface="Times New Roman"/>
                <a:cs typeface="Times New Roman"/>
              </a:rPr>
              <a:t> </a:t>
            </a:r>
            <a:r>
              <a:rPr sz="1200" dirty="0">
                <a:latin typeface="Times New Roman"/>
                <a:cs typeface="Times New Roman"/>
              </a:rPr>
              <a:t>Makamının</a:t>
            </a:r>
            <a:r>
              <a:rPr sz="1200" spc="-30" dirty="0">
                <a:latin typeface="Times New Roman"/>
                <a:cs typeface="Times New Roman"/>
              </a:rPr>
              <a:t> </a:t>
            </a:r>
            <a:r>
              <a:rPr sz="1200" dirty="0">
                <a:latin typeface="Times New Roman"/>
                <a:cs typeface="Times New Roman"/>
              </a:rPr>
              <a:t>…/…/2…</a:t>
            </a:r>
            <a:r>
              <a:rPr sz="1200" spc="-45" dirty="0">
                <a:latin typeface="Times New Roman"/>
                <a:cs typeface="Times New Roman"/>
              </a:rPr>
              <a:t> </a:t>
            </a:r>
            <a:r>
              <a:rPr sz="1200" dirty="0">
                <a:latin typeface="Times New Roman"/>
                <a:cs typeface="Times New Roman"/>
              </a:rPr>
              <a:t>günlü</a:t>
            </a:r>
            <a:r>
              <a:rPr sz="1200" spc="-15" dirty="0">
                <a:latin typeface="Times New Roman"/>
                <a:cs typeface="Times New Roman"/>
              </a:rPr>
              <a:t> </a:t>
            </a:r>
            <a:r>
              <a:rPr sz="1200" dirty="0">
                <a:latin typeface="Times New Roman"/>
                <a:cs typeface="Times New Roman"/>
              </a:rPr>
              <a:t>onay</a:t>
            </a:r>
            <a:r>
              <a:rPr sz="1200" spc="-45" dirty="0">
                <a:latin typeface="Times New Roman"/>
                <a:cs typeface="Times New Roman"/>
              </a:rPr>
              <a:t> </a:t>
            </a:r>
            <a:r>
              <a:rPr sz="1200" dirty="0">
                <a:latin typeface="Times New Roman"/>
                <a:cs typeface="Times New Roman"/>
              </a:rPr>
              <a:t>ve</a:t>
            </a:r>
            <a:r>
              <a:rPr sz="1200" spc="-60" dirty="0">
                <a:latin typeface="Times New Roman"/>
                <a:cs typeface="Times New Roman"/>
              </a:rPr>
              <a:t> </a:t>
            </a:r>
            <a:r>
              <a:rPr sz="1200" spc="-10" dirty="0">
                <a:latin typeface="Times New Roman"/>
                <a:cs typeface="Times New Roman"/>
              </a:rPr>
              <a:t>Teftiş</a:t>
            </a:r>
            <a:r>
              <a:rPr sz="1200" spc="-20" dirty="0">
                <a:latin typeface="Times New Roman"/>
                <a:cs typeface="Times New Roman"/>
              </a:rPr>
              <a:t> </a:t>
            </a:r>
            <a:r>
              <a:rPr sz="1200" dirty="0">
                <a:latin typeface="Times New Roman"/>
                <a:cs typeface="Times New Roman"/>
              </a:rPr>
              <a:t>Kurulu</a:t>
            </a:r>
            <a:r>
              <a:rPr sz="1200" spc="-40" dirty="0">
                <a:latin typeface="Times New Roman"/>
                <a:cs typeface="Times New Roman"/>
              </a:rPr>
              <a:t> </a:t>
            </a:r>
            <a:r>
              <a:rPr sz="1200" spc="-10" dirty="0">
                <a:latin typeface="Times New Roman"/>
                <a:cs typeface="Times New Roman"/>
              </a:rPr>
              <a:t>Başkanlığının</a:t>
            </a:r>
            <a:endParaRPr sz="1200" dirty="0">
              <a:latin typeface="Times New Roman"/>
              <a:cs typeface="Times New Roman"/>
            </a:endParaRPr>
          </a:p>
          <a:p>
            <a:pPr marL="12700" marR="5080">
              <a:lnSpc>
                <a:spcPts val="1380"/>
              </a:lnSpc>
              <a:spcBef>
                <a:spcPts val="60"/>
              </a:spcBef>
            </a:pPr>
            <a:r>
              <a:rPr sz="1200" dirty="0">
                <a:latin typeface="Times New Roman"/>
                <a:cs typeface="Times New Roman"/>
              </a:rPr>
              <a:t>…/…/2…</a:t>
            </a:r>
            <a:r>
              <a:rPr sz="1200" spc="-40" dirty="0">
                <a:latin typeface="Times New Roman"/>
                <a:cs typeface="Times New Roman"/>
              </a:rPr>
              <a:t> </a:t>
            </a:r>
            <a:r>
              <a:rPr sz="1200" dirty="0">
                <a:latin typeface="Times New Roman"/>
                <a:cs typeface="Times New Roman"/>
              </a:rPr>
              <a:t>gün</a:t>
            </a:r>
            <a:r>
              <a:rPr sz="1200" spc="-25" dirty="0">
                <a:latin typeface="Times New Roman"/>
                <a:cs typeface="Times New Roman"/>
              </a:rPr>
              <a:t> </a:t>
            </a:r>
            <a:r>
              <a:rPr sz="1200" dirty="0">
                <a:latin typeface="Times New Roman"/>
                <a:cs typeface="Times New Roman"/>
              </a:rPr>
              <a:t>ve</a:t>
            </a:r>
            <a:r>
              <a:rPr sz="1200" spc="-30" dirty="0">
                <a:latin typeface="Times New Roman"/>
                <a:cs typeface="Times New Roman"/>
              </a:rPr>
              <a:t> </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sayılı görev</a:t>
            </a:r>
            <a:r>
              <a:rPr sz="1200" spc="-15" dirty="0">
                <a:latin typeface="Times New Roman"/>
                <a:cs typeface="Times New Roman"/>
              </a:rPr>
              <a:t> </a:t>
            </a:r>
            <a:r>
              <a:rPr sz="1200" dirty="0">
                <a:latin typeface="Times New Roman"/>
                <a:cs typeface="Times New Roman"/>
              </a:rPr>
              <a:t>emirleri</a:t>
            </a:r>
            <a:r>
              <a:rPr sz="1200" spc="-10" dirty="0">
                <a:latin typeface="Times New Roman"/>
                <a:cs typeface="Times New Roman"/>
              </a:rPr>
              <a:t> </a:t>
            </a:r>
            <a:r>
              <a:rPr sz="1200" dirty="0">
                <a:latin typeface="Times New Roman"/>
                <a:cs typeface="Times New Roman"/>
              </a:rPr>
              <a:t>uyarınca,</a:t>
            </a:r>
            <a:r>
              <a:rPr sz="1200" spc="15" dirty="0">
                <a:latin typeface="Times New Roman"/>
                <a:cs typeface="Times New Roman"/>
              </a:rPr>
              <a:t> </a:t>
            </a:r>
            <a:r>
              <a:rPr sz="1200" dirty="0">
                <a:latin typeface="Times New Roman"/>
                <a:cs typeface="Times New Roman"/>
              </a:rPr>
              <a:t>tarafımdan yürütülmekte</a:t>
            </a:r>
            <a:r>
              <a:rPr sz="1200" spc="15" dirty="0">
                <a:latin typeface="Times New Roman"/>
                <a:cs typeface="Times New Roman"/>
              </a:rPr>
              <a:t> </a:t>
            </a:r>
            <a:r>
              <a:rPr sz="1200" dirty="0">
                <a:latin typeface="Times New Roman"/>
                <a:cs typeface="Times New Roman"/>
              </a:rPr>
              <a:t>olan</a:t>
            </a:r>
            <a:r>
              <a:rPr sz="1200" spc="-30" dirty="0">
                <a:latin typeface="Times New Roman"/>
                <a:cs typeface="Times New Roman"/>
              </a:rPr>
              <a:t> </a:t>
            </a:r>
            <a:r>
              <a:rPr sz="1200" dirty="0">
                <a:latin typeface="Times New Roman"/>
                <a:cs typeface="Times New Roman"/>
              </a:rPr>
              <a:t>bir</a:t>
            </a:r>
            <a:r>
              <a:rPr sz="1200" spc="405" dirty="0">
                <a:latin typeface="Times New Roman"/>
                <a:cs typeface="Times New Roman"/>
              </a:rPr>
              <a:t> </a:t>
            </a:r>
            <a:r>
              <a:rPr sz="1200" spc="-10" dirty="0">
                <a:latin typeface="Times New Roman"/>
                <a:cs typeface="Times New Roman"/>
              </a:rPr>
              <a:t>disiplin </a:t>
            </a:r>
            <a:r>
              <a:rPr sz="1200" dirty="0">
                <a:latin typeface="Times New Roman"/>
                <a:cs typeface="Times New Roman"/>
              </a:rPr>
              <a:t>soruşturması</a:t>
            </a:r>
            <a:r>
              <a:rPr sz="1200" spc="-55" dirty="0">
                <a:latin typeface="Times New Roman"/>
                <a:cs typeface="Times New Roman"/>
              </a:rPr>
              <a:t> </a:t>
            </a:r>
            <a:r>
              <a:rPr sz="1200" spc="-10" dirty="0">
                <a:latin typeface="Times New Roman"/>
                <a:cs typeface="Times New Roman"/>
              </a:rPr>
              <a:t>nedeniyle;</a:t>
            </a:r>
            <a:endParaRPr sz="1200" dirty="0">
              <a:latin typeface="Times New Roman"/>
              <a:cs typeface="Times New Roman"/>
            </a:endParaRPr>
          </a:p>
          <a:p>
            <a:pPr marL="461645">
              <a:lnSpc>
                <a:spcPts val="1310"/>
              </a:lnSpc>
            </a:pPr>
            <a:r>
              <a:rPr sz="1200" spc="-20" dirty="0">
                <a:latin typeface="Times New Roman"/>
                <a:cs typeface="Times New Roman"/>
              </a:rPr>
              <a:t>Yeminli</a:t>
            </a:r>
            <a:r>
              <a:rPr sz="1200" spc="-40" dirty="0">
                <a:latin typeface="Times New Roman"/>
                <a:cs typeface="Times New Roman"/>
              </a:rPr>
              <a:t> </a:t>
            </a:r>
            <a:r>
              <a:rPr sz="1200" dirty="0">
                <a:latin typeface="Times New Roman"/>
                <a:cs typeface="Times New Roman"/>
              </a:rPr>
              <a:t>katip</a:t>
            </a:r>
            <a:r>
              <a:rPr sz="1200" spc="-40" dirty="0">
                <a:latin typeface="Times New Roman"/>
                <a:cs typeface="Times New Roman"/>
              </a:rPr>
              <a:t> </a:t>
            </a:r>
            <a:r>
              <a:rPr sz="1200" dirty="0">
                <a:latin typeface="Times New Roman"/>
                <a:cs typeface="Times New Roman"/>
              </a:rPr>
              <a:t>olarak</a:t>
            </a:r>
            <a:r>
              <a:rPr sz="1200" spc="-35" dirty="0">
                <a:latin typeface="Times New Roman"/>
                <a:cs typeface="Times New Roman"/>
              </a:rPr>
              <a:t> </a:t>
            </a:r>
            <a:r>
              <a:rPr sz="1200" dirty="0">
                <a:latin typeface="Times New Roman"/>
                <a:cs typeface="Times New Roman"/>
              </a:rPr>
              <a:t>görevlendirilmek üzere</a:t>
            </a:r>
            <a:r>
              <a:rPr sz="1200" spc="-40" dirty="0">
                <a:latin typeface="Times New Roman"/>
                <a:cs typeface="Times New Roman"/>
              </a:rPr>
              <a:t> </a:t>
            </a:r>
            <a:r>
              <a:rPr sz="1200" dirty="0">
                <a:latin typeface="Times New Roman"/>
                <a:cs typeface="Times New Roman"/>
              </a:rPr>
              <a:t>bilgisayar kullanımını</a:t>
            </a:r>
            <a:r>
              <a:rPr sz="1200" spc="-30" dirty="0">
                <a:latin typeface="Times New Roman"/>
                <a:cs typeface="Times New Roman"/>
              </a:rPr>
              <a:t> </a:t>
            </a:r>
            <a:r>
              <a:rPr sz="1200" dirty="0">
                <a:latin typeface="Times New Roman"/>
                <a:cs typeface="Times New Roman"/>
              </a:rPr>
              <a:t>bilen,</a:t>
            </a:r>
            <a:r>
              <a:rPr sz="1200" spc="-35" dirty="0">
                <a:latin typeface="Times New Roman"/>
                <a:cs typeface="Times New Roman"/>
              </a:rPr>
              <a:t> </a:t>
            </a:r>
            <a:r>
              <a:rPr sz="1200" spc="-10" dirty="0">
                <a:latin typeface="Times New Roman"/>
                <a:cs typeface="Times New Roman"/>
              </a:rPr>
              <a:t>güvenilirliği</a:t>
            </a:r>
            <a:endParaRPr sz="1200" dirty="0">
              <a:latin typeface="Times New Roman"/>
              <a:cs typeface="Times New Roman"/>
            </a:endParaRPr>
          </a:p>
          <a:p>
            <a:pPr marL="12700">
              <a:lnSpc>
                <a:spcPts val="1380"/>
              </a:lnSpc>
            </a:pPr>
            <a:r>
              <a:rPr sz="1200" dirty="0">
                <a:latin typeface="Times New Roman"/>
                <a:cs typeface="Times New Roman"/>
              </a:rPr>
              <a:t>ve</a:t>
            </a:r>
            <a:r>
              <a:rPr sz="1200" spc="-50" dirty="0">
                <a:latin typeface="Times New Roman"/>
                <a:cs typeface="Times New Roman"/>
              </a:rPr>
              <a:t> </a:t>
            </a:r>
            <a:r>
              <a:rPr sz="1200" dirty="0">
                <a:latin typeface="Times New Roman"/>
                <a:cs typeface="Times New Roman"/>
              </a:rPr>
              <a:t>ketumiyeti</a:t>
            </a:r>
            <a:r>
              <a:rPr sz="1200" spc="-5" dirty="0">
                <a:latin typeface="Times New Roman"/>
                <a:cs typeface="Times New Roman"/>
              </a:rPr>
              <a:t> </a:t>
            </a:r>
            <a:r>
              <a:rPr sz="1200" dirty="0">
                <a:latin typeface="Times New Roman"/>
                <a:cs typeface="Times New Roman"/>
              </a:rPr>
              <a:t>denenmiş</a:t>
            </a:r>
            <a:r>
              <a:rPr sz="1200" spc="-40" dirty="0">
                <a:latin typeface="Times New Roman"/>
                <a:cs typeface="Times New Roman"/>
              </a:rPr>
              <a:t> </a:t>
            </a:r>
            <a:r>
              <a:rPr sz="1200" dirty="0">
                <a:latin typeface="Times New Roman"/>
                <a:cs typeface="Times New Roman"/>
              </a:rPr>
              <a:t>bir</a:t>
            </a:r>
            <a:r>
              <a:rPr sz="1200" spc="-50" dirty="0">
                <a:latin typeface="Times New Roman"/>
                <a:cs typeface="Times New Roman"/>
              </a:rPr>
              <a:t> </a:t>
            </a:r>
            <a:r>
              <a:rPr sz="1200" dirty="0">
                <a:latin typeface="Times New Roman"/>
                <a:cs typeface="Times New Roman"/>
              </a:rPr>
              <a:t>personelin</a:t>
            </a:r>
            <a:r>
              <a:rPr sz="1200" spc="-50" dirty="0">
                <a:latin typeface="Times New Roman"/>
                <a:cs typeface="Times New Roman"/>
              </a:rPr>
              <a:t> </a:t>
            </a:r>
            <a:r>
              <a:rPr sz="1200" spc="-10" dirty="0">
                <a:latin typeface="Times New Roman"/>
                <a:cs typeface="Times New Roman"/>
              </a:rPr>
              <a:t>Valilik/Kaymakamlık </a:t>
            </a:r>
            <a:r>
              <a:rPr sz="1200" dirty="0">
                <a:latin typeface="Times New Roman"/>
                <a:cs typeface="Times New Roman"/>
              </a:rPr>
              <a:t>Makamından</a:t>
            </a:r>
            <a:r>
              <a:rPr sz="1200" spc="-35" dirty="0">
                <a:latin typeface="Times New Roman"/>
                <a:cs typeface="Times New Roman"/>
              </a:rPr>
              <a:t> </a:t>
            </a:r>
            <a:r>
              <a:rPr sz="1200" dirty="0">
                <a:latin typeface="Times New Roman"/>
                <a:cs typeface="Times New Roman"/>
              </a:rPr>
              <a:t>talep</a:t>
            </a:r>
            <a:r>
              <a:rPr sz="1200" spc="-35" dirty="0">
                <a:latin typeface="Times New Roman"/>
                <a:cs typeface="Times New Roman"/>
              </a:rPr>
              <a:t> </a:t>
            </a:r>
            <a:r>
              <a:rPr sz="1200" spc="-10" dirty="0">
                <a:latin typeface="Times New Roman"/>
                <a:cs typeface="Times New Roman"/>
              </a:rPr>
              <a:t>edilmesi</a:t>
            </a:r>
            <a:endParaRPr sz="1200" dirty="0">
              <a:latin typeface="Times New Roman"/>
              <a:cs typeface="Times New Roman"/>
            </a:endParaRPr>
          </a:p>
          <a:p>
            <a:pPr marL="12700" marR="5080">
              <a:lnSpc>
                <a:spcPct val="95700"/>
              </a:lnSpc>
              <a:spcBef>
                <a:spcPts val="30"/>
              </a:spcBef>
              <a:tabLst>
                <a:tab pos="4817110" algn="l"/>
              </a:tabLst>
            </a:pPr>
            <a:r>
              <a:rPr sz="1200" dirty="0">
                <a:latin typeface="Times New Roman"/>
                <a:cs typeface="Times New Roman"/>
              </a:rPr>
              <a:t>üzerine</a:t>
            </a:r>
            <a:r>
              <a:rPr sz="1200" spc="-15" dirty="0">
                <a:latin typeface="Times New Roman"/>
                <a:cs typeface="Times New Roman"/>
              </a:rPr>
              <a:t> </a:t>
            </a:r>
            <a:r>
              <a:rPr sz="1200" dirty="0">
                <a:latin typeface="Times New Roman"/>
                <a:cs typeface="Times New Roman"/>
              </a:rPr>
              <a:t>gönderilen …</a:t>
            </a:r>
            <a:r>
              <a:rPr sz="1200" spc="330" dirty="0">
                <a:latin typeface="Times New Roman"/>
                <a:cs typeface="Times New Roman"/>
              </a:rPr>
              <a:t> </a:t>
            </a:r>
            <a:r>
              <a:rPr sz="1200" dirty="0">
                <a:latin typeface="Times New Roman"/>
                <a:cs typeface="Times New Roman"/>
              </a:rPr>
              <a:t>……..</a:t>
            </a:r>
            <a:r>
              <a:rPr sz="1200" spc="300" dirty="0">
                <a:latin typeface="Times New Roman"/>
                <a:cs typeface="Times New Roman"/>
              </a:rPr>
              <a:t> </a:t>
            </a:r>
            <a:r>
              <a:rPr sz="1200" dirty="0">
                <a:latin typeface="Times New Roman"/>
                <a:cs typeface="Times New Roman"/>
              </a:rPr>
              <a:t>isimli</a:t>
            </a:r>
            <a:r>
              <a:rPr sz="1200" spc="-30" dirty="0">
                <a:latin typeface="Times New Roman"/>
                <a:cs typeface="Times New Roman"/>
              </a:rPr>
              <a:t> </a:t>
            </a:r>
            <a:r>
              <a:rPr sz="1200" dirty="0">
                <a:latin typeface="Times New Roman"/>
                <a:cs typeface="Times New Roman"/>
              </a:rPr>
              <a:t>memur,</a:t>
            </a:r>
            <a:r>
              <a:rPr sz="1200" spc="-5" dirty="0">
                <a:latin typeface="Times New Roman"/>
                <a:cs typeface="Times New Roman"/>
              </a:rPr>
              <a:t> </a:t>
            </a:r>
            <a:r>
              <a:rPr sz="1200" dirty="0">
                <a:latin typeface="Times New Roman"/>
                <a:cs typeface="Times New Roman"/>
              </a:rPr>
              <a:t>…</a:t>
            </a:r>
            <a:r>
              <a:rPr sz="1200" spc="375" dirty="0">
                <a:latin typeface="Times New Roman"/>
                <a:cs typeface="Times New Roman"/>
              </a:rPr>
              <a:t> </a:t>
            </a:r>
            <a:r>
              <a:rPr sz="1200" dirty="0">
                <a:latin typeface="Times New Roman"/>
                <a:cs typeface="Times New Roman"/>
              </a:rPr>
              <a:t>……..</a:t>
            </a:r>
            <a:r>
              <a:rPr sz="1200" spc="305" dirty="0">
                <a:latin typeface="Times New Roman"/>
                <a:cs typeface="Times New Roman"/>
              </a:rPr>
              <a:t> </a:t>
            </a:r>
            <a:r>
              <a:rPr sz="1200" dirty="0">
                <a:latin typeface="Times New Roman"/>
                <a:cs typeface="Times New Roman"/>
              </a:rPr>
              <a:t>Valiliğinde</a:t>
            </a:r>
            <a:r>
              <a:rPr sz="1200" spc="415" dirty="0">
                <a:latin typeface="Times New Roman"/>
                <a:cs typeface="Times New Roman"/>
              </a:rPr>
              <a:t> </a:t>
            </a:r>
            <a:r>
              <a:rPr sz="1200" dirty="0">
                <a:latin typeface="Times New Roman"/>
                <a:cs typeface="Times New Roman"/>
              </a:rPr>
              <a:t>tarafımıza</a:t>
            </a:r>
            <a:r>
              <a:rPr sz="1200" spc="315" dirty="0">
                <a:latin typeface="Times New Roman"/>
                <a:cs typeface="Times New Roman"/>
              </a:rPr>
              <a:t> </a:t>
            </a:r>
            <a:r>
              <a:rPr sz="1200" dirty="0">
                <a:latin typeface="Times New Roman"/>
                <a:cs typeface="Times New Roman"/>
              </a:rPr>
              <a:t>tahsis</a:t>
            </a:r>
            <a:r>
              <a:rPr sz="1200" spc="-25" dirty="0">
                <a:latin typeface="Times New Roman"/>
                <a:cs typeface="Times New Roman"/>
              </a:rPr>
              <a:t> </a:t>
            </a:r>
            <a:r>
              <a:rPr sz="1200" spc="-10" dirty="0">
                <a:latin typeface="Times New Roman"/>
                <a:cs typeface="Times New Roman"/>
              </a:rPr>
              <a:t>edilen </a:t>
            </a:r>
            <a:r>
              <a:rPr sz="1200" dirty="0">
                <a:latin typeface="Times New Roman"/>
                <a:cs typeface="Times New Roman"/>
              </a:rPr>
              <a:t>çalışma</a:t>
            </a:r>
            <a:r>
              <a:rPr sz="1200" spc="-40" dirty="0">
                <a:latin typeface="Times New Roman"/>
                <a:cs typeface="Times New Roman"/>
              </a:rPr>
              <a:t> </a:t>
            </a:r>
            <a:r>
              <a:rPr sz="1200" dirty="0">
                <a:latin typeface="Times New Roman"/>
                <a:cs typeface="Times New Roman"/>
              </a:rPr>
              <a:t>odasına</a:t>
            </a:r>
            <a:r>
              <a:rPr sz="1200" spc="-40" dirty="0">
                <a:latin typeface="Times New Roman"/>
                <a:cs typeface="Times New Roman"/>
              </a:rPr>
              <a:t> </a:t>
            </a:r>
            <a:r>
              <a:rPr sz="1200" dirty="0">
                <a:latin typeface="Times New Roman"/>
                <a:cs typeface="Times New Roman"/>
              </a:rPr>
              <a:t>alınarak</a:t>
            </a:r>
            <a:r>
              <a:rPr sz="1200" spc="-20" dirty="0">
                <a:latin typeface="Times New Roman"/>
                <a:cs typeface="Times New Roman"/>
              </a:rPr>
              <a:t> </a:t>
            </a:r>
            <a:r>
              <a:rPr sz="1200" dirty="0">
                <a:latin typeface="Times New Roman"/>
                <a:cs typeface="Times New Roman"/>
              </a:rPr>
              <a:t>Ceza</a:t>
            </a:r>
            <a:r>
              <a:rPr sz="1200" spc="-40" dirty="0">
                <a:latin typeface="Times New Roman"/>
                <a:cs typeface="Times New Roman"/>
              </a:rPr>
              <a:t> </a:t>
            </a:r>
            <a:r>
              <a:rPr sz="1200" dirty="0">
                <a:latin typeface="Times New Roman"/>
                <a:cs typeface="Times New Roman"/>
              </a:rPr>
              <a:t>Muhakemesi</a:t>
            </a:r>
            <a:r>
              <a:rPr sz="1200" spc="-25" dirty="0">
                <a:latin typeface="Times New Roman"/>
                <a:cs typeface="Times New Roman"/>
              </a:rPr>
              <a:t> </a:t>
            </a:r>
            <a:r>
              <a:rPr sz="1200" dirty="0">
                <a:latin typeface="Times New Roman"/>
                <a:cs typeface="Times New Roman"/>
              </a:rPr>
              <a:t>Kanunu</a:t>
            </a:r>
            <a:r>
              <a:rPr sz="1200" spc="-45" dirty="0">
                <a:latin typeface="Times New Roman"/>
                <a:cs typeface="Times New Roman"/>
              </a:rPr>
              <a:t> </a:t>
            </a:r>
            <a:r>
              <a:rPr sz="1200" dirty="0">
                <a:latin typeface="Times New Roman"/>
                <a:cs typeface="Times New Roman"/>
              </a:rPr>
              <a:t>hükümlerine</a:t>
            </a:r>
            <a:r>
              <a:rPr sz="1200" spc="-25" dirty="0">
                <a:latin typeface="Times New Roman"/>
                <a:cs typeface="Times New Roman"/>
              </a:rPr>
              <a:t> </a:t>
            </a:r>
            <a:r>
              <a:rPr sz="1200" dirty="0">
                <a:latin typeface="Times New Roman"/>
                <a:cs typeface="Times New Roman"/>
              </a:rPr>
              <a:t>göre</a:t>
            </a:r>
            <a:r>
              <a:rPr sz="1200" spc="-35" dirty="0">
                <a:latin typeface="Times New Roman"/>
                <a:cs typeface="Times New Roman"/>
              </a:rPr>
              <a:t> </a:t>
            </a:r>
            <a:r>
              <a:rPr sz="1200" dirty="0">
                <a:latin typeface="Times New Roman"/>
                <a:cs typeface="Times New Roman"/>
              </a:rPr>
              <a:t>yeminli katip</a:t>
            </a:r>
            <a:r>
              <a:rPr sz="1200" spc="-35" dirty="0">
                <a:latin typeface="Times New Roman"/>
                <a:cs typeface="Times New Roman"/>
              </a:rPr>
              <a:t> </a:t>
            </a:r>
            <a:r>
              <a:rPr sz="1200" spc="-10" dirty="0">
                <a:latin typeface="Times New Roman"/>
                <a:cs typeface="Times New Roman"/>
              </a:rPr>
              <a:t>olarak </a:t>
            </a:r>
            <a:r>
              <a:rPr sz="1200" dirty="0">
                <a:latin typeface="Times New Roman"/>
                <a:cs typeface="Times New Roman"/>
              </a:rPr>
              <a:t>görevlendirileceği</a:t>
            </a:r>
            <a:r>
              <a:rPr sz="1200" spc="-10" dirty="0">
                <a:latin typeface="Times New Roman"/>
                <a:cs typeface="Times New Roman"/>
              </a:rPr>
              <a:t> </a:t>
            </a:r>
            <a:r>
              <a:rPr sz="1200" dirty="0">
                <a:latin typeface="Times New Roman"/>
                <a:cs typeface="Times New Roman"/>
              </a:rPr>
              <a:t>kendisine</a:t>
            </a:r>
            <a:r>
              <a:rPr sz="1200" spc="-45" dirty="0">
                <a:latin typeface="Times New Roman"/>
                <a:cs typeface="Times New Roman"/>
              </a:rPr>
              <a:t> </a:t>
            </a:r>
            <a:r>
              <a:rPr sz="1200" dirty="0">
                <a:latin typeface="Times New Roman"/>
                <a:cs typeface="Times New Roman"/>
              </a:rPr>
              <a:t>beyan</a:t>
            </a:r>
            <a:r>
              <a:rPr sz="1200" spc="-20" dirty="0">
                <a:latin typeface="Times New Roman"/>
                <a:cs typeface="Times New Roman"/>
              </a:rPr>
              <a:t> </a:t>
            </a:r>
            <a:r>
              <a:rPr sz="1200" dirty="0">
                <a:latin typeface="Times New Roman"/>
                <a:cs typeface="Times New Roman"/>
              </a:rPr>
              <a:t>edilmiş,</a:t>
            </a:r>
            <a:r>
              <a:rPr sz="1200" spc="-50" dirty="0">
                <a:latin typeface="Times New Roman"/>
                <a:cs typeface="Times New Roman"/>
              </a:rPr>
              <a:t> </a:t>
            </a:r>
            <a:r>
              <a:rPr sz="1200" dirty="0">
                <a:latin typeface="Times New Roman"/>
                <a:cs typeface="Times New Roman"/>
              </a:rPr>
              <a:t>yeminli</a:t>
            </a:r>
            <a:r>
              <a:rPr sz="1200" spc="-15" dirty="0">
                <a:latin typeface="Times New Roman"/>
                <a:cs typeface="Times New Roman"/>
              </a:rPr>
              <a:t> </a:t>
            </a:r>
            <a:r>
              <a:rPr sz="1200" dirty="0">
                <a:latin typeface="Times New Roman"/>
                <a:cs typeface="Times New Roman"/>
              </a:rPr>
              <a:t>katip</a:t>
            </a:r>
            <a:r>
              <a:rPr sz="1200" spc="-50" dirty="0">
                <a:latin typeface="Times New Roman"/>
                <a:cs typeface="Times New Roman"/>
              </a:rPr>
              <a:t> </a:t>
            </a:r>
            <a:r>
              <a:rPr sz="1200" dirty="0">
                <a:latin typeface="Times New Roman"/>
                <a:cs typeface="Times New Roman"/>
              </a:rPr>
              <a:t>özellikleri</a:t>
            </a:r>
            <a:r>
              <a:rPr sz="1200" spc="-35" dirty="0">
                <a:latin typeface="Times New Roman"/>
                <a:cs typeface="Times New Roman"/>
              </a:rPr>
              <a:t> </a:t>
            </a:r>
            <a:r>
              <a:rPr sz="1200" spc="-10" dirty="0">
                <a:latin typeface="Times New Roman"/>
                <a:cs typeface="Times New Roman"/>
              </a:rPr>
              <a:t>kendi</a:t>
            </a:r>
            <a:r>
              <a:rPr sz="1200" dirty="0">
                <a:latin typeface="Times New Roman"/>
                <a:cs typeface="Times New Roman"/>
              </a:rPr>
              <a:t>	sine</a:t>
            </a:r>
            <a:r>
              <a:rPr sz="1200" spc="270" dirty="0">
                <a:latin typeface="Times New Roman"/>
                <a:cs typeface="Times New Roman"/>
              </a:rPr>
              <a:t> </a:t>
            </a:r>
            <a:r>
              <a:rPr sz="1200" spc="-10" dirty="0">
                <a:latin typeface="Times New Roman"/>
                <a:cs typeface="Times New Roman"/>
              </a:rPr>
              <a:t>anlatılmış, </a:t>
            </a:r>
            <a:r>
              <a:rPr sz="1200" dirty="0">
                <a:latin typeface="Times New Roman"/>
                <a:cs typeface="Times New Roman"/>
              </a:rPr>
              <a:t>engel</a:t>
            </a:r>
            <a:r>
              <a:rPr sz="1200" spc="-5" dirty="0">
                <a:latin typeface="Times New Roman"/>
                <a:cs typeface="Times New Roman"/>
              </a:rPr>
              <a:t> </a:t>
            </a:r>
            <a:r>
              <a:rPr sz="1200" dirty="0">
                <a:latin typeface="Times New Roman"/>
                <a:cs typeface="Times New Roman"/>
              </a:rPr>
              <a:t>bir</a:t>
            </a:r>
            <a:r>
              <a:rPr sz="1200" spc="-25" dirty="0">
                <a:latin typeface="Times New Roman"/>
                <a:cs typeface="Times New Roman"/>
              </a:rPr>
              <a:t> </a:t>
            </a:r>
            <a:r>
              <a:rPr sz="1200" dirty="0">
                <a:latin typeface="Times New Roman"/>
                <a:cs typeface="Times New Roman"/>
              </a:rPr>
              <a:t>halinin</a:t>
            </a:r>
            <a:r>
              <a:rPr sz="1200" spc="-15" dirty="0">
                <a:latin typeface="Times New Roman"/>
                <a:cs typeface="Times New Roman"/>
              </a:rPr>
              <a:t> </a:t>
            </a:r>
            <a:r>
              <a:rPr sz="1200" dirty="0">
                <a:latin typeface="Times New Roman"/>
                <a:cs typeface="Times New Roman"/>
              </a:rPr>
              <a:t>bulunmadığı</a:t>
            </a:r>
            <a:r>
              <a:rPr sz="1200" spc="10" dirty="0">
                <a:latin typeface="Times New Roman"/>
                <a:cs typeface="Times New Roman"/>
              </a:rPr>
              <a:t> </a:t>
            </a:r>
            <a:r>
              <a:rPr sz="1200" dirty="0">
                <a:latin typeface="Times New Roman"/>
                <a:cs typeface="Times New Roman"/>
              </a:rPr>
              <a:t>beyan</a:t>
            </a:r>
            <a:r>
              <a:rPr sz="1200" spc="20" dirty="0">
                <a:latin typeface="Times New Roman"/>
                <a:cs typeface="Times New Roman"/>
              </a:rPr>
              <a:t> </a:t>
            </a:r>
            <a:r>
              <a:rPr sz="1200" dirty="0">
                <a:latin typeface="Times New Roman"/>
                <a:cs typeface="Times New Roman"/>
              </a:rPr>
              <a:t>etmesi üzerine,</a:t>
            </a:r>
            <a:r>
              <a:rPr sz="1200" spc="55" dirty="0">
                <a:latin typeface="Times New Roman"/>
                <a:cs typeface="Times New Roman"/>
              </a:rPr>
              <a:t> </a:t>
            </a:r>
            <a:r>
              <a:rPr sz="1200" i="1" spc="-20" dirty="0">
                <a:latin typeface="Times New Roman"/>
                <a:cs typeface="Times New Roman"/>
              </a:rPr>
              <a:t>“…Yeminli</a:t>
            </a:r>
            <a:r>
              <a:rPr sz="1200" i="1" spc="-45" dirty="0">
                <a:latin typeface="Times New Roman"/>
                <a:cs typeface="Times New Roman"/>
              </a:rPr>
              <a:t> </a:t>
            </a:r>
            <a:r>
              <a:rPr sz="1200" i="1" dirty="0">
                <a:latin typeface="Times New Roman"/>
                <a:cs typeface="Times New Roman"/>
              </a:rPr>
              <a:t>katip</a:t>
            </a:r>
            <a:r>
              <a:rPr sz="1200" i="1" spc="-15" dirty="0">
                <a:latin typeface="Times New Roman"/>
                <a:cs typeface="Times New Roman"/>
              </a:rPr>
              <a:t> </a:t>
            </a:r>
            <a:r>
              <a:rPr sz="1200" i="1" dirty="0">
                <a:latin typeface="Times New Roman"/>
                <a:cs typeface="Times New Roman"/>
              </a:rPr>
              <a:t>olarak</a:t>
            </a:r>
            <a:r>
              <a:rPr sz="1200" i="1" spc="-25" dirty="0">
                <a:latin typeface="Times New Roman"/>
                <a:cs typeface="Times New Roman"/>
              </a:rPr>
              <a:t> </a:t>
            </a:r>
            <a:r>
              <a:rPr sz="1200" i="1" spc="-10" dirty="0">
                <a:latin typeface="Times New Roman"/>
                <a:cs typeface="Times New Roman"/>
              </a:rPr>
              <a:t>taraf</a:t>
            </a:r>
            <a:r>
              <a:rPr sz="1200" i="1" spc="-120" dirty="0">
                <a:latin typeface="Times New Roman"/>
                <a:cs typeface="Times New Roman"/>
              </a:rPr>
              <a:t> </a:t>
            </a:r>
            <a:r>
              <a:rPr sz="1200" i="1" dirty="0">
                <a:latin typeface="Times New Roman"/>
                <a:cs typeface="Times New Roman"/>
              </a:rPr>
              <a:t>ıma</a:t>
            </a:r>
            <a:r>
              <a:rPr sz="1200" i="1" spc="-25" dirty="0">
                <a:latin typeface="Times New Roman"/>
                <a:cs typeface="Times New Roman"/>
              </a:rPr>
              <a:t> </a:t>
            </a:r>
            <a:r>
              <a:rPr sz="1200" i="1" spc="-10" dirty="0">
                <a:latin typeface="Times New Roman"/>
                <a:cs typeface="Times New Roman"/>
              </a:rPr>
              <a:t>yazmak </a:t>
            </a:r>
            <a:r>
              <a:rPr sz="1200" i="1" dirty="0">
                <a:latin typeface="Times New Roman"/>
                <a:cs typeface="Times New Roman"/>
              </a:rPr>
              <a:t>üzere</a:t>
            </a:r>
            <a:r>
              <a:rPr sz="1200" i="1" spc="-35" dirty="0">
                <a:latin typeface="Times New Roman"/>
                <a:cs typeface="Times New Roman"/>
              </a:rPr>
              <a:t> </a:t>
            </a:r>
            <a:r>
              <a:rPr sz="1200" i="1" dirty="0">
                <a:latin typeface="Times New Roman"/>
                <a:cs typeface="Times New Roman"/>
              </a:rPr>
              <a:t>söylenenleri</a:t>
            </a:r>
            <a:r>
              <a:rPr sz="1200" i="1" spc="-10" dirty="0">
                <a:latin typeface="Times New Roman"/>
                <a:cs typeface="Times New Roman"/>
              </a:rPr>
              <a:t> </a:t>
            </a:r>
            <a:r>
              <a:rPr sz="1200" i="1" dirty="0">
                <a:latin typeface="Times New Roman"/>
                <a:cs typeface="Times New Roman"/>
              </a:rPr>
              <a:t>aynen</a:t>
            </a:r>
            <a:r>
              <a:rPr sz="1200" i="1" spc="-25" dirty="0">
                <a:latin typeface="Times New Roman"/>
                <a:cs typeface="Times New Roman"/>
              </a:rPr>
              <a:t> </a:t>
            </a:r>
            <a:r>
              <a:rPr sz="1200" i="1" dirty="0">
                <a:latin typeface="Times New Roman"/>
                <a:cs typeface="Times New Roman"/>
              </a:rPr>
              <a:t>hiçbir</a:t>
            </a:r>
            <a:r>
              <a:rPr sz="1200" i="1" spc="-30" dirty="0">
                <a:latin typeface="Times New Roman"/>
                <a:cs typeface="Times New Roman"/>
              </a:rPr>
              <a:t> </a:t>
            </a:r>
            <a:r>
              <a:rPr sz="1200" i="1" dirty="0">
                <a:latin typeface="Times New Roman"/>
                <a:cs typeface="Times New Roman"/>
              </a:rPr>
              <a:t>şey</a:t>
            </a:r>
            <a:r>
              <a:rPr sz="1200" i="1" spc="-35" dirty="0">
                <a:latin typeface="Times New Roman"/>
                <a:cs typeface="Times New Roman"/>
              </a:rPr>
              <a:t> </a:t>
            </a:r>
            <a:r>
              <a:rPr sz="1200" i="1" dirty="0">
                <a:latin typeface="Times New Roman"/>
                <a:cs typeface="Times New Roman"/>
              </a:rPr>
              <a:t>katmadan</a:t>
            </a:r>
            <a:r>
              <a:rPr sz="1200" i="1" spc="-30" dirty="0">
                <a:latin typeface="Times New Roman"/>
                <a:cs typeface="Times New Roman"/>
              </a:rPr>
              <a:t> </a:t>
            </a:r>
            <a:r>
              <a:rPr sz="1200" i="1" dirty="0">
                <a:latin typeface="Times New Roman"/>
                <a:cs typeface="Times New Roman"/>
              </a:rPr>
              <a:t>ve</a:t>
            </a:r>
            <a:r>
              <a:rPr sz="1200" i="1" spc="-30" dirty="0">
                <a:latin typeface="Times New Roman"/>
                <a:cs typeface="Times New Roman"/>
              </a:rPr>
              <a:t> </a:t>
            </a:r>
            <a:r>
              <a:rPr sz="1200" i="1" dirty="0">
                <a:latin typeface="Times New Roman"/>
                <a:cs typeface="Times New Roman"/>
              </a:rPr>
              <a:t>çıkarmadan</a:t>
            </a:r>
            <a:r>
              <a:rPr sz="1200" i="1" spc="-30" dirty="0">
                <a:latin typeface="Times New Roman"/>
                <a:cs typeface="Times New Roman"/>
              </a:rPr>
              <a:t> </a:t>
            </a:r>
            <a:r>
              <a:rPr sz="1200" i="1" dirty="0">
                <a:latin typeface="Times New Roman"/>
                <a:cs typeface="Times New Roman"/>
              </a:rPr>
              <a:t>aynen</a:t>
            </a:r>
            <a:r>
              <a:rPr sz="1200" i="1" spc="-20" dirty="0">
                <a:latin typeface="Times New Roman"/>
                <a:cs typeface="Times New Roman"/>
              </a:rPr>
              <a:t> </a:t>
            </a:r>
            <a:r>
              <a:rPr sz="1200" i="1" dirty="0">
                <a:latin typeface="Times New Roman"/>
                <a:cs typeface="Times New Roman"/>
              </a:rPr>
              <a:t>yazacağıma</a:t>
            </a:r>
            <a:r>
              <a:rPr sz="1200" i="1" spc="-30" dirty="0">
                <a:latin typeface="Times New Roman"/>
                <a:cs typeface="Times New Roman"/>
              </a:rPr>
              <a:t> </a:t>
            </a:r>
            <a:r>
              <a:rPr sz="1200" i="1" dirty="0">
                <a:latin typeface="Times New Roman"/>
                <a:cs typeface="Times New Roman"/>
              </a:rPr>
              <a:t>ve</a:t>
            </a:r>
            <a:r>
              <a:rPr sz="1200" i="1" spc="-25" dirty="0">
                <a:latin typeface="Times New Roman"/>
                <a:cs typeface="Times New Roman"/>
              </a:rPr>
              <a:t> </a:t>
            </a:r>
            <a:r>
              <a:rPr sz="1200" i="1" spc="-10" dirty="0">
                <a:latin typeface="Times New Roman"/>
                <a:cs typeface="Times New Roman"/>
              </a:rPr>
              <a:t>görevle</a:t>
            </a:r>
            <a:endParaRPr sz="1200" dirty="0">
              <a:latin typeface="Times New Roman"/>
              <a:cs typeface="Times New Roman"/>
            </a:endParaRPr>
          </a:p>
          <a:p>
            <a:pPr marL="12700">
              <a:lnSpc>
                <a:spcPts val="1350"/>
              </a:lnSpc>
            </a:pPr>
            <a:r>
              <a:rPr sz="1200" i="1" dirty="0">
                <a:latin typeface="Times New Roman"/>
                <a:cs typeface="Times New Roman"/>
              </a:rPr>
              <a:t>ilgili</a:t>
            </a:r>
            <a:r>
              <a:rPr sz="1200" i="1" spc="-35" dirty="0">
                <a:latin typeface="Times New Roman"/>
                <a:cs typeface="Times New Roman"/>
              </a:rPr>
              <a:t> </a:t>
            </a:r>
            <a:r>
              <a:rPr sz="1200" i="1" dirty="0">
                <a:latin typeface="Times New Roman"/>
                <a:cs typeface="Times New Roman"/>
              </a:rPr>
              <a:t>hiç</a:t>
            </a:r>
            <a:r>
              <a:rPr sz="1200" i="1" spc="-30" dirty="0">
                <a:latin typeface="Times New Roman"/>
                <a:cs typeface="Times New Roman"/>
              </a:rPr>
              <a:t> </a:t>
            </a:r>
            <a:r>
              <a:rPr sz="1200" i="1" dirty="0">
                <a:latin typeface="Times New Roman"/>
                <a:cs typeface="Times New Roman"/>
              </a:rPr>
              <a:t>kimseye</a:t>
            </a:r>
            <a:r>
              <a:rPr sz="1200" i="1" spc="-30" dirty="0">
                <a:latin typeface="Times New Roman"/>
                <a:cs typeface="Times New Roman"/>
              </a:rPr>
              <a:t> </a:t>
            </a:r>
            <a:r>
              <a:rPr sz="1200" i="1" dirty="0">
                <a:latin typeface="Times New Roman"/>
                <a:cs typeface="Times New Roman"/>
              </a:rPr>
              <a:t>bilgi</a:t>
            </a:r>
            <a:r>
              <a:rPr sz="1200" i="1" spc="-30" dirty="0">
                <a:latin typeface="Times New Roman"/>
                <a:cs typeface="Times New Roman"/>
              </a:rPr>
              <a:t> </a:t>
            </a:r>
            <a:r>
              <a:rPr sz="1200" i="1" dirty="0">
                <a:latin typeface="Times New Roman"/>
                <a:cs typeface="Times New Roman"/>
              </a:rPr>
              <a:t>vermeyeceğime</a:t>
            </a:r>
            <a:r>
              <a:rPr sz="1200" i="1" spc="5" dirty="0">
                <a:latin typeface="Times New Roman"/>
                <a:cs typeface="Times New Roman"/>
              </a:rPr>
              <a:t> </a:t>
            </a:r>
            <a:r>
              <a:rPr sz="1200" i="1" dirty="0">
                <a:latin typeface="Times New Roman"/>
                <a:cs typeface="Times New Roman"/>
              </a:rPr>
              <a:t>namusum</a:t>
            </a:r>
            <a:r>
              <a:rPr sz="1200" i="1" spc="-40" dirty="0">
                <a:latin typeface="Times New Roman"/>
                <a:cs typeface="Times New Roman"/>
              </a:rPr>
              <a:t> </a:t>
            </a:r>
            <a:r>
              <a:rPr sz="1200" i="1" dirty="0">
                <a:latin typeface="Times New Roman"/>
                <a:cs typeface="Times New Roman"/>
              </a:rPr>
              <a:t>ve</a:t>
            </a:r>
            <a:r>
              <a:rPr sz="1200" i="1" spc="-35" dirty="0">
                <a:latin typeface="Times New Roman"/>
                <a:cs typeface="Times New Roman"/>
              </a:rPr>
              <a:t> </a:t>
            </a:r>
            <a:r>
              <a:rPr sz="1200" i="1" dirty="0">
                <a:latin typeface="Times New Roman"/>
                <a:cs typeface="Times New Roman"/>
              </a:rPr>
              <a:t>vicdanım</a:t>
            </a:r>
            <a:r>
              <a:rPr sz="1200" i="1" spc="-20" dirty="0">
                <a:latin typeface="Times New Roman"/>
                <a:cs typeface="Times New Roman"/>
              </a:rPr>
              <a:t> </a:t>
            </a:r>
            <a:r>
              <a:rPr sz="1200" i="1" dirty="0">
                <a:latin typeface="Times New Roman"/>
                <a:cs typeface="Times New Roman"/>
              </a:rPr>
              <a:t>üzerine</a:t>
            </a:r>
            <a:r>
              <a:rPr sz="1200" i="1" spc="-35" dirty="0">
                <a:latin typeface="Times New Roman"/>
                <a:cs typeface="Times New Roman"/>
              </a:rPr>
              <a:t> </a:t>
            </a:r>
            <a:r>
              <a:rPr sz="1200" i="1" dirty="0">
                <a:latin typeface="Times New Roman"/>
                <a:cs typeface="Times New Roman"/>
              </a:rPr>
              <a:t>yemin</a:t>
            </a:r>
            <a:r>
              <a:rPr sz="1200" i="1" spc="-30" dirty="0">
                <a:latin typeface="Times New Roman"/>
                <a:cs typeface="Times New Roman"/>
              </a:rPr>
              <a:t> </a:t>
            </a:r>
            <a:r>
              <a:rPr sz="1200" i="1" spc="-10" dirty="0">
                <a:latin typeface="Times New Roman"/>
                <a:cs typeface="Times New Roman"/>
              </a:rPr>
              <a:t>ederim…”</a:t>
            </a:r>
            <a:endParaRPr sz="1200" dirty="0">
              <a:latin typeface="Times New Roman"/>
              <a:cs typeface="Times New Roman"/>
            </a:endParaRPr>
          </a:p>
          <a:p>
            <a:pPr marL="12700">
              <a:lnSpc>
                <a:spcPts val="1385"/>
              </a:lnSpc>
            </a:pPr>
            <a:r>
              <a:rPr sz="1200" dirty="0">
                <a:latin typeface="Times New Roman"/>
                <a:cs typeface="Times New Roman"/>
              </a:rPr>
              <a:t>şeklinde</a:t>
            </a:r>
            <a:r>
              <a:rPr sz="1200" spc="-45" dirty="0">
                <a:latin typeface="Times New Roman"/>
                <a:cs typeface="Times New Roman"/>
              </a:rPr>
              <a:t> </a:t>
            </a:r>
            <a:r>
              <a:rPr sz="1200" dirty="0">
                <a:latin typeface="Times New Roman"/>
                <a:cs typeface="Times New Roman"/>
              </a:rPr>
              <a:t>yemini</a:t>
            </a:r>
            <a:r>
              <a:rPr sz="1200" spc="15" dirty="0">
                <a:latin typeface="Times New Roman"/>
                <a:cs typeface="Times New Roman"/>
              </a:rPr>
              <a:t> </a:t>
            </a:r>
            <a:r>
              <a:rPr sz="1200" dirty="0">
                <a:latin typeface="Times New Roman"/>
                <a:cs typeface="Times New Roman"/>
              </a:rPr>
              <a:t>yaptırılmak</a:t>
            </a:r>
            <a:r>
              <a:rPr sz="1200" spc="5" dirty="0">
                <a:latin typeface="Times New Roman"/>
                <a:cs typeface="Times New Roman"/>
              </a:rPr>
              <a:t> </a:t>
            </a:r>
            <a:r>
              <a:rPr sz="1200" dirty="0">
                <a:latin typeface="Times New Roman"/>
                <a:cs typeface="Times New Roman"/>
              </a:rPr>
              <a:t>suretiyle</a:t>
            </a:r>
            <a:r>
              <a:rPr sz="1200" spc="5" dirty="0">
                <a:latin typeface="Times New Roman"/>
                <a:cs typeface="Times New Roman"/>
              </a:rPr>
              <a:t> </a:t>
            </a:r>
            <a:r>
              <a:rPr sz="1200" dirty="0">
                <a:latin typeface="Times New Roman"/>
                <a:cs typeface="Times New Roman"/>
              </a:rPr>
              <a:t>yeminli</a:t>
            </a:r>
            <a:r>
              <a:rPr sz="1200" spc="5" dirty="0">
                <a:latin typeface="Times New Roman"/>
                <a:cs typeface="Times New Roman"/>
              </a:rPr>
              <a:t> </a:t>
            </a:r>
            <a:r>
              <a:rPr sz="1200" dirty="0">
                <a:latin typeface="Times New Roman"/>
                <a:cs typeface="Times New Roman"/>
              </a:rPr>
              <a:t>katip</a:t>
            </a:r>
            <a:r>
              <a:rPr sz="1200" spc="-35" dirty="0">
                <a:latin typeface="Times New Roman"/>
                <a:cs typeface="Times New Roman"/>
              </a:rPr>
              <a:t> </a:t>
            </a:r>
            <a:r>
              <a:rPr sz="1200" dirty="0">
                <a:latin typeface="Times New Roman"/>
                <a:cs typeface="Times New Roman"/>
              </a:rPr>
              <a:t>olarak</a:t>
            </a:r>
            <a:r>
              <a:rPr sz="1200" spc="-20" dirty="0">
                <a:latin typeface="Times New Roman"/>
                <a:cs typeface="Times New Roman"/>
              </a:rPr>
              <a:t> </a:t>
            </a:r>
            <a:r>
              <a:rPr sz="1200" dirty="0">
                <a:latin typeface="Times New Roman"/>
                <a:cs typeface="Times New Roman"/>
              </a:rPr>
              <a:t>atanmış</a:t>
            </a:r>
            <a:r>
              <a:rPr sz="1200" spc="-25" dirty="0">
                <a:latin typeface="Times New Roman"/>
                <a:cs typeface="Times New Roman"/>
              </a:rPr>
              <a:t> </a:t>
            </a:r>
            <a:r>
              <a:rPr sz="1200" dirty="0">
                <a:latin typeface="Times New Roman"/>
                <a:cs typeface="Times New Roman"/>
              </a:rPr>
              <a:t>ve</a:t>
            </a:r>
            <a:r>
              <a:rPr sz="1200" spc="-40" dirty="0">
                <a:latin typeface="Times New Roman"/>
                <a:cs typeface="Times New Roman"/>
              </a:rPr>
              <a:t> </a:t>
            </a:r>
            <a:r>
              <a:rPr sz="1200" dirty="0">
                <a:latin typeface="Times New Roman"/>
                <a:cs typeface="Times New Roman"/>
              </a:rPr>
              <a:t>bu</a:t>
            </a:r>
            <a:r>
              <a:rPr sz="1200" spc="-40" dirty="0">
                <a:latin typeface="Times New Roman"/>
                <a:cs typeface="Times New Roman"/>
              </a:rPr>
              <a:t> </a:t>
            </a:r>
            <a:r>
              <a:rPr sz="1200" dirty="0">
                <a:latin typeface="Times New Roman"/>
                <a:cs typeface="Times New Roman"/>
              </a:rPr>
              <a:t>tutanak</a:t>
            </a:r>
            <a:r>
              <a:rPr sz="1200" spc="-20" dirty="0">
                <a:latin typeface="Times New Roman"/>
                <a:cs typeface="Times New Roman"/>
              </a:rPr>
              <a:t> </a:t>
            </a:r>
            <a:r>
              <a:rPr sz="1200" dirty="0">
                <a:latin typeface="Times New Roman"/>
                <a:cs typeface="Times New Roman"/>
              </a:rPr>
              <a:t>topluca</a:t>
            </a:r>
            <a:r>
              <a:rPr sz="1200" spc="-40" dirty="0">
                <a:latin typeface="Times New Roman"/>
                <a:cs typeface="Times New Roman"/>
              </a:rPr>
              <a:t> </a:t>
            </a:r>
            <a:r>
              <a:rPr sz="1200" spc="-20" dirty="0">
                <a:latin typeface="Times New Roman"/>
                <a:cs typeface="Times New Roman"/>
              </a:rPr>
              <a:t>imza</a:t>
            </a:r>
            <a:endParaRPr sz="1200" dirty="0">
              <a:latin typeface="Times New Roman"/>
              <a:cs typeface="Times New Roman"/>
            </a:endParaRPr>
          </a:p>
          <a:p>
            <a:pPr marL="12700">
              <a:lnSpc>
                <a:spcPts val="1410"/>
              </a:lnSpc>
            </a:pPr>
            <a:r>
              <a:rPr sz="1200" dirty="0">
                <a:latin typeface="Times New Roman"/>
                <a:cs typeface="Times New Roman"/>
              </a:rPr>
              <a:t>altına</a:t>
            </a:r>
            <a:r>
              <a:rPr sz="1200" spc="-5" dirty="0">
                <a:latin typeface="Times New Roman"/>
                <a:cs typeface="Times New Roman"/>
              </a:rPr>
              <a:t> </a:t>
            </a:r>
            <a:r>
              <a:rPr sz="1200" spc="-10" dirty="0">
                <a:latin typeface="Times New Roman"/>
                <a:cs typeface="Times New Roman"/>
              </a:rPr>
              <a:t>alınmıştır.</a:t>
            </a:r>
            <a:r>
              <a:rPr sz="1200" spc="-15" dirty="0">
                <a:latin typeface="Times New Roman"/>
                <a:cs typeface="Times New Roman"/>
              </a:rPr>
              <a:t> </a:t>
            </a:r>
            <a:r>
              <a:rPr sz="1200" spc="-10" dirty="0">
                <a:latin typeface="Times New Roman"/>
                <a:cs typeface="Times New Roman"/>
              </a:rPr>
              <a:t>…/…/2019</a:t>
            </a:r>
            <a:endParaRPr sz="1200" dirty="0">
              <a:latin typeface="Times New Roman"/>
              <a:cs typeface="Times New Roman"/>
            </a:endParaRPr>
          </a:p>
        </p:txBody>
      </p:sp>
      <p:sp>
        <p:nvSpPr>
          <p:cNvPr id="10" name="object 10"/>
          <p:cNvSpPr txBox="1"/>
          <p:nvPr/>
        </p:nvSpPr>
        <p:spPr>
          <a:xfrm>
            <a:off x="2127630" y="5300598"/>
            <a:ext cx="1333500" cy="559435"/>
          </a:xfrm>
          <a:prstGeom prst="rect">
            <a:avLst/>
          </a:prstGeom>
        </p:spPr>
        <p:txBody>
          <a:bodyPr vert="horz" wrap="square" lIns="0" tIns="23495" rIns="0" bIns="0" rtlCol="0">
            <a:spAutoFit/>
          </a:bodyPr>
          <a:lstStyle/>
          <a:p>
            <a:pPr marL="12700" marR="5080">
              <a:lnSpc>
                <a:spcPts val="1390"/>
              </a:lnSpc>
              <a:spcBef>
                <a:spcPts val="185"/>
              </a:spcBef>
            </a:pPr>
            <a:r>
              <a:rPr sz="1200" dirty="0">
                <a:latin typeface="Times New Roman"/>
                <a:cs typeface="Times New Roman"/>
              </a:rPr>
              <a:t>Soruşturma</a:t>
            </a:r>
            <a:r>
              <a:rPr sz="1200" spc="-50" dirty="0">
                <a:latin typeface="Times New Roman"/>
                <a:cs typeface="Times New Roman"/>
              </a:rPr>
              <a:t> </a:t>
            </a:r>
            <a:r>
              <a:rPr sz="1200" spc="-10" dirty="0">
                <a:latin typeface="Times New Roman"/>
                <a:cs typeface="Times New Roman"/>
              </a:rPr>
              <a:t>Görevlisi </a:t>
            </a:r>
            <a:r>
              <a:rPr sz="1200" dirty="0">
                <a:latin typeface="Times New Roman"/>
                <a:cs typeface="Times New Roman"/>
              </a:rPr>
              <a:t>Adı</a:t>
            </a:r>
            <a:r>
              <a:rPr sz="1200" spc="-10" dirty="0">
                <a:latin typeface="Times New Roman"/>
                <a:cs typeface="Times New Roman"/>
              </a:rPr>
              <a:t> </a:t>
            </a:r>
            <a:r>
              <a:rPr sz="1200" dirty="0">
                <a:latin typeface="Times New Roman"/>
                <a:cs typeface="Times New Roman"/>
              </a:rPr>
              <a:t>ve </a:t>
            </a:r>
            <a:r>
              <a:rPr sz="1200" spc="-10" dirty="0">
                <a:latin typeface="Times New Roman"/>
                <a:cs typeface="Times New Roman"/>
              </a:rPr>
              <a:t>Soyadı</a:t>
            </a:r>
            <a:endParaRPr sz="1200">
              <a:latin typeface="Times New Roman"/>
              <a:cs typeface="Times New Roman"/>
            </a:endParaRPr>
          </a:p>
          <a:p>
            <a:pPr marL="250190">
              <a:lnSpc>
                <a:spcPts val="1335"/>
              </a:lnSpc>
            </a:pPr>
            <a:r>
              <a:rPr sz="1200" spc="-20" dirty="0">
                <a:latin typeface="Times New Roman"/>
                <a:cs typeface="Times New Roman"/>
              </a:rPr>
              <a:t>İmza</a:t>
            </a:r>
            <a:endParaRPr sz="1200">
              <a:latin typeface="Times New Roman"/>
              <a:cs typeface="Times New Roman"/>
            </a:endParaRPr>
          </a:p>
        </p:txBody>
      </p:sp>
      <p:sp>
        <p:nvSpPr>
          <p:cNvPr id="11" name="object 11"/>
          <p:cNvSpPr txBox="1"/>
          <p:nvPr/>
        </p:nvSpPr>
        <p:spPr>
          <a:xfrm>
            <a:off x="5754115" y="5300598"/>
            <a:ext cx="894080" cy="559435"/>
          </a:xfrm>
          <a:prstGeom prst="rect">
            <a:avLst/>
          </a:prstGeom>
        </p:spPr>
        <p:txBody>
          <a:bodyPr vert="horz" wrap="square" lIns="0" tIns="23495" rIns="0" bIns="0" rtlCol="0">
            <a:spAutoFit/>
          </a:bodyPr>
          <a:lstStyle/>
          <a:p>
            <a:pPr marL="12700" marR="5080">
              <a:lnSpc>
                <a:spcPts val="1390"/>
              </a:lnSpc>
              <a:spcBef>
                <a:spcPts val="185"/>
              </a:spcBef>
            </a:pPr>
            <a:r>
              <a:rPr sz="1200" spc="-20" dirty="0">
                <a:latin typeface="Times New Roman"/>
                <a:cs typeface="Times New Roman"/>
              </a:rPr>
              <a:t>Yeminli</a:t>
            </a:r>
            <a:r>
              <a:rPr sz="1200" spc="-15" dirty="0">
                <a:latin typeface="Times New Roman"/>
                <a:cs typeface="Times New Roman"/>
              </a:rPr>
              <a:t> </a:t>
            </a:r>
            <a:r>
              <a:rPr sz="1200" spc="-10" dirty="0">
                <a:latin typeface="Times New Roman"/>
                <a:cs typeface="Times New Roman"/>
              </a:rPr>
              <a:t>Katip </a:t>
            </a:r>
            <a:r>
              <a:rPr sz="1200" dirty="0">
                <a:latin typeface="Times New Roman"/>
                <a:cs typeface="Times New Roman"/>
              </a:rPr>
              <a:t>Adı</a:t>
            </a:r>
            <a:r>
              <a:rPr sz="1200" spc="-10" dirty="0">
                <a:latin typeface="Times New Roman"/>
                <a:cs typeface="Times New Roman"/>
              </a:rPr>
              <a:t> </a:t>
            </a:r>
            <a:r>
              <a:rPr sz="1200" dirty="0">
                <a:latin typeface="Times New Roman"/>
                <a:cs typeface="Times New Roman"/>
              </a:rPr>
              <a:t>ve </a:t>
            </a:r>
            <a:r>
              <a:rPr sz="1200" spc="-20" dirty="0">
                <a:latin typeface="Times New Roman"/>
                <a:cs typeface="Times New Roman"/>
              </a:rPr>
              <a:t>Soyadı</a:t>
            </a:r>
            <a:endParaRPr sz="1200">
              <a:latin typeface="Times New Roman"/>
              <a:cs typeface="Times New Roman"/>
            </a:endParaRPr>
          </a:p>
          <a:p>
            <a:pPr marL="185420">
              <a:lnSpc>
                <a:spcPts val="1335"/>
              </a:lnSpc>
            </a:pPr>
            <a:r>
              <a:rPr sz="1200" spc="-20" dirty="0">
                <a:latin typeface="Times New Roman"/>
                <a:cs typeface="Times New Roman"/>
              </a:rPr>
              <a:t>İmza</a:t>
            </a:r>
            <a:endParaRPr sz="1200">
              <a:latin typeface="Times New Roman"/>
              <a:cs typeface="Times New Roman"/>
            </a:endParaRPr>
          </a:p>
        </p:txBody>
      </p:sp>
      <p:sp>
        <p:nvSpPr>
          <p:cNvPr id="12" name="Slayt Numarası Yer Tutucusu 11">
            <a:extLst>
              <a:ext uri="{FF2B5EF4-FFF2-40B4-BE49-F238E27FC236}">
                <a16:creationId xmlns:a16="http://schemas.microsoft.com/office/drawing/2014/main" id="{84DE59D9-641B-4204-AC0E-D7CF7474C316}"/>
              </a:ext>
            </a:extLst>
          </p:cNvPr>
          <p:cNvSpPr>
            <a:spLocks noGrp="1"/>
          </p:cNvSpPr>
          <p:nvPr>
            <p:ph type="sldNum" sz="quarter" idx="7"/>
          </p:nvPr>
        </p:nvSpPr>
        <p:spPr>
          <a:xfrm>
            <a:off x="8697467" y="6573513"/>
            <a:ext cx="276733" cy="51315"/>
          </a:xfrm>
        </p:spPr>
        <p:txBody>
          <a:bodyPr/>
          <a:lstStyle/>
          <a:p>
            <a:pPr marL="107950">
              <a:lnSpc>
                <a:spcPct val="100000"/>
              </a:lnSpc>
            </a:pPr>
            <a:fld id="{81D60167-4931-47E6-BA6A-407CBD079E47}" type="slidenum">
              <a:rPr lang="tr-TR" spc="-50" smtClean="0"/>
              <a:t>58</a:t>
            </a:fld>
            <a:endParaRPr lang="tr-T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7610" y="1458660"/>
            <a:ext cx="1333500" cy="457834"/>
          </a:xfrm>
          <a:prstGeom prst="rect">
            <a:avLst/>
          </a:prstGeom>
        </p:spPr>
        <p:txBody>
          <a:bodyPr vert="horz" wrap="square" lIns="0" tIns="22225" rIns="0" bIns="0" rtlCol="0">
            <a:spAutoFit/>
          </a:bodyPr>
          <a:lstStyle/>
          <a:p>
            <a:pPr marL="12700" marR="5080" indent="552450">
              <a:lnSpc>
                <a:spcPts val="1120"/>
              </a:lnSpc>
              <a:spcBef>
                <a:spcPts val="175"/>
              </a:spcBef>
            </a:pPr>
            <a:r>
              <a:rPr sz="950" b="1" spc="-25" dirty="0">
                <a:latin typeface="Times New Roman"/>
                <a:cs typeface="Times New Roman"/>
              </a:rPr>
              <a:t>T.C</a:t>
            </a:r>
            <a:r>
              <a:rPr sz="950" b="1" spc="500" dirty="0">
                <a:latin typeface="Times New Roman"/>
                <a:cs typeface="Times New Roman"/>
              </a:rPr>
              <a:t> </a:t>
            </a:r>
            <a:r>
              <a:rPr sz="950" b="1" dirty="0">
                <a:latin typeface="Times New Roman"/>
                <a:cs typeface="Times New Roman"/>
              </a:rPr>
              <a:t>İÇİŞLERİ</a:t>
            </a:r>
            <a:r>
              <a:rPr sz="950" b="1" spc="45" dirty="0">
                <a:latin typeface="Times New Roman"/>
                <a:cs typeface="Times New Roman"/>
              </a:rPr>
              <a:t> </a:t>
            </a:r>
            <a:r>
              <a:rPr sz="950" b="1" spc="-10" dirty="0">
                <a:latin typeface="Times New Roman"/>
                <a:cs typeface="Times New Roman"/>
              </a:rPr>
              <a:t>BAKANLIĞI</a:t>
            </a:r>
            <a:endParaRPr sz="950">
              <a:latin typeface="Times New Roman"/>
              <a:cs typeface="Times New Roman"/>
            </a:endParaRPr>
          </a:p>
          <a:p>
            <a:pPr marL="126364">
              <a:lnSpc>
                <a:spcPts val="1080"/>
              </a:lnSpc>
            </a:pPr>
            <a:r>
              <a:rPr sz="950" b="1" dirty="0">
                <a:latin typeface="Times New Roman"/>
                <a:cs typeface="Times New Roman"/>
              </a:rPr>
              <a:t>Mülkiye</a:t>
            </a:r>
            <a:r>
              <a:rPr sz="950" b="1" spc="75" dirty="0">
                <a:latin typeface="Times New Roman"/>
                <a:cs typeface="Times New Roman"/>
              </a:rPr>
              <a:t> </a:t>
            </a:r>
            <a:r>
              <a:rPr sz="950" b="1" spc="-10" dirty="0">
                <a:latin typeface="Times New Roman"/>
                <a:cs typeface="Times New Roman"/>
              </a:rPr>
              <a:t>Müfettişliği</a:t>
            </a:r>
            <a:endParaRPr sz="950">
              <a:latin typeface="Times New Roman"/>
              <a:cs typeface="Times New Roman"/>
            </a:endParaRPr>
          </a:p>
        </p:txBody>
      </p:sp>
      <p:sp>
        <p:nvSpPr>
          <p:cNvPr id="3" name="object 3"/>
          <p:cNvSpPr txBox="1"/>
          <p:nvPr/>
        </p:nvSpPr>
        <p:spPr>
          <a:xfrm>
            <a:off x="2587667" y="2026720"/>
            <a:ext cx="320675" cy="313055"/>
          </a:xfrm>
          <a:prstGeom prst="rect">
            <a:avLst/>
          </a:prstGeom>
        </p:spPr>
        <p:txBody>
          <a:bodyPr vert="horz" wrap="square" lIns="0" tIns="24130" rIns="0" bIns="0" rtlCol="0">
            <a:spAutoFit/>
          </a:bodyPr>
          <a:lstStyle/>
          <a:p>
            <a:pPr marL="12700" marR="5080">
              <a:lnSpc>
                <a:spcPts val="1100"/>
              </a:lnSpc>
              <a:spcBef>
                <a:spcPts val="190"/>
              </a:spcBef>
            </a:pPr>
            <a:r>
              <a:rPr sz="950" b="1" spc="-20" dirty="0">
                <a:latin typeface="Times New Roman"/>
                <a:cs typeface="Times New Roman"/>
              </a:rPr>
              <a:t>Sayı Konu</a:t>
            </a:r>
            <a:endParaRPr sz="950">
              <a:latin typeface="Times New Roman"/>
              <a:cs typeface="Times New Roman"/>
            </a:endParaRPr>
          </a:p>
        </p:txBody>
      </p:sp>
      <p:sp>
        <p:nvSpPr>
          <p:cNvPr id="4" name="object 4"/>
          <p:cNvSpPr txBox="1"/>
          <p:nvPr/>
        </p:nvSpPr>
        <p:spPr>
          <a:xfrm>
            <a:off x="3166423" y="2026720"/>
            <a:ext cx="1091565" cy="313055"/>
          </a:xfrm>
          <a:prstGeom prst="rect">
            <a:avLst/>
          </a:prstGeom>
        </p:spPr>
        <p:txBody>
          <a:bodyPr vert="horz" wrap="square" lIns="0" tIns="15240" rIns="0" bIns="0" rtlCol="0">
            <a:spAutoFit/>
          </a:bodyPr>
          <a:lstStyle/>
          <a:p>
            <a:pPr marL="12700">
              <a:lnSpc>
                <a:spcPts val="1120"/>
              </a:lnSpc>
              <a:spcBef>
                <a:spcPts val="120"/>
              </a:spcBef>
            </a:pPr>
            <a:r>
              <a:rPr sz="950" b="1" spc="-50" dirty="0">
                <a:latin typeface="Times New Roman"/>
                <a:cs typeface="Times New Roman"/>
              </a:rPr>
              <a:t>:</a:t>
            </a:r>
            <a:endParaRPr sz="950">
              <a:latin typeface="Times New Roman"/>
              <a:cs typeface="Times New Roman"/>
            </a:endParaRPr>
          </a:p>
          <a:p>
            <a:pPr marL="12700">
              <a:lnSpc>
                <a:spcPts val="1120"/>
              </a:lnSpc>
            </a:pPr>
            <a:r>
              <a:rPr sz="950" b="1" dirty="0">
                <a:latin typeface="Times New Roman"/>
                <a:cs typeface="Times New Roman"/>
              </a:rPr>
              <a:t>:</a:t>
            </a:r>
            <a:r>
              <a:rPr sz="950" dirty="0">
                <a:latin typeface="Times New Roman"/>
                <a:cs typeface="Times New Roman"/>
              </a:rPr>
              <a:t>Bilgi</a:t>
            </a:r>
            <a:r>
              <a:rPr sz="950" spc="30" dirty="0">
                <a:latin typeface="Times New Roman"/>
                <a:cs typeface="Times New Roman"/>
              </a:rPr>
              <a:t> </a:t>
            </a:r>
            <a:r>
              <a:rPr sz="950" dirty="0">
                <a:latin typeface="Times New Roman"/>
                <a:cs typeface="Times New Roman"/>
              </a:rPr>
              <a:t>ve</a:t>
            </a:r>
            <a:r>
              <a:rPr sz="950" spc="30" dirty="0">
                <a:latin typeface="Times New Roman"/>
                <a:cs typeface="Times New Roman"/>
              </a:rPr>
              <a:t> </a:t>
            </a:r>
            <a:r>
              <a:rPr sz="950" dirty="0">
                <a:latin typeface="Times New Roman"/>
                <a:cs typeface="Times New Roman"/>
              </a:rPr>
              <a:t>belge</a:t>
            </a:r>
            <a:r>
              <a:rPr sz="950" spc="30" dirty="0">
                <a:latin typeface="Times New Roman"/>
                <a:cs typeface="Times New Roman"/>
              </a:rPr>
              <a:t> </a:t>
            </a:r>
            <a:r>
              <a:rPr sz="950" spc="-10" dirty="0">
                <a:latin typeface="Times New Roman"/>
                <a:cs typeface="Times New Roman"/>
              </a:rPr>
              <a:t>istemi</a:t>
            </a:r>
            <a:endParaRPr sz="950">
              <a:latin typeface="Times New Roman"/>
              <a:cs typeface="Times New Roman"/>
            </a:endParaRPr>
          </a:p>
        </p:txBody>
      </p:sp>
      <p:sp>
        <p:nvSpPr>
          <p:cNvPr id="5" name="object 5"/>
          <p:cNvSpPr txBox="1"/>
          <p:nvPr/>
        </p:nvSpPr>
        <p:spPr>
          <a:xfrm>
            <a:off x="5997949" y="2166189"/>
            <a:ext cx="527685"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Times New Roman"/>
                <a:cs typeface="Times New Roman"/>
              </a:rPr>
              <a:t>…/…/2…</a:t>
            </a:r>
            <a:endParaRPr sz="950">
              <a:latin typeface="Times New Roman"/>
              <a:cs typeface="Times New Roman"/>
            </a:endParaRPr>
          </a:p>
        </p:txBody>
      </p:sp>
      <p:sp>
        <p:nvSpPr>
          <p:cNvPr id="6" name="object 6"/>
          <p:cNvSpPr txBox="1"/>
          <p:nvPr/>
        </p:nvSpPr>
        <p:spPr>
          <a:xfrm>
            <a:off x="2223007" y="2594470"/>
            <a:ext cx="4699000" cy="2016760"/>
          </a:xfrm>
          <a:prstGeom prst="rect">
            <a:avLst/>
          </a:prstGeom>
        </p:spPr>
        <p:txBody>
          <a:bodyPr vert="horz" wrap="square" lIns="0" tIns="15240" rIns="0" bIns="0" rtlCol="0">
            <a:spAutoFit/>
          </a:bodyPr>
          <a:lstStyle/>
          <a:p>
            <a:pPr marL="362585" algn="ctr">
              <a:lnSpc>
                <a:spcPts val="1130"/>
              </a:lnSpc>
              <a:spcBef>
                <a:spcPts val="120"/>
              </a:spcBef>
            </a:pPr>
            <a:r>
              <a:rPr sz="950" b="1" dirty="0">
                <a:latin typeface="Times New Roman"/>
                <a:cs typeface="Times New Roman"/>
              </a:rPr>
              <a:t>VALİLİK/KAYMAKAMLIK</a:t>
            </a:r>
            <a:r>
              <a:rPr sz="950" b="1" spc="175" dirty="0">
                <a:latin typeface="Times New Roman"/>
                <a:cs typeface="Times New Roman"/>
              </a:rPr>
              <a:t> </a:t>
            </a:r>
            <a:r>
              <a:rPr sz="950" b="1" spc="-10" dirty="0">
                <a:latin typeface="Times New Roman"/>
                <a:cs typeface="Times New Roman"/>
              </a:rPr>
              <a:t>MAKAMINA</a:t>
            </a:r>
            <a:endParaRPr sz="950" dirty="0">
              <a:latin typeface="Times New Roman"/>
              <a:cs typeface="Times New Roman"/>
            </a:endParaRPr>
          </a:p>
          <a:p>
            <a:pPr marL="363220" algn="ctr">
              <a:lnSpc>
                <a:spcPts val="1130"/>
              </a:lnSpc>
            </a:pPr>
            <a:r>
              <a:rPr sz="950" b="1" spc="-50" dirty="0">
                <a:latin typeface="Times New Roman"/>
                <a:cs typeface="Times New Roman"/>
              </a:rPr>
              <a:t>…</a:t>
            </a:r>
            <a:endParaRPr sz="950" dirty="0">
              <a:latin typeface="Times New Roman"/>
              <a:cs typeface="Times New Roman"/>
            </a:endParaRPr>
          </a:p>
          <a:p>
            <a:pPr>
              <a:lnSpc>
                <a:spcPct val="100000"/>
              </a:lnSpc>
            </a:pPr>
            <a:endParaRPr sz="950" dirty="0">
              <a:latin typeface="Times New Roman"/>
              <a:cs typeface="Times New Roman"/>
            </a:endParaRPr>
          </a:p>
          <a:p>
            <a:pPr>
              <a:lnSpc>
                <a:spcPct val="100000"/>
              </a:lnSpc>
              <a:spcBef>
                <a:spcPts val="10"/>
              </a:spcBef>
            </a:pPr>
            <a:endParaRPr sz="950" dirty="0">
              <a:latin typeface="Times New Roman"/>
              <a:cs typeface="Times New Roman"/>
            </a:endParaRPr>
          </a:p>
          <a:p>
            <a:pPr marL="377190">
              <a:lnSpc>
                <a:spcPts val="1130"/>
              </a:lnSpc>
            </a:pPr>
            <a:r>
              <a:rPr sz="950" dirty="0">
                <a:latin typeface="Times New Roman"/>
                <a:cs typeface="Times New Roman"/>
              </a:rPr>
              <a:t>İçişleri</a:t>
            </a:r>
            <a:r>
              <a:rPr sz="950" spc="225" dirty="0">
                <a:latin typeface="Times New Roman"/>
                <a:cs typeface="Times New Roman"/>
              </a:rPr>
              <a:t> </a:t>
            </a:r>
            <a:r>
              <a:rPr sz="950" dirty="0">
                <a:latin typeface="Times New Roman"/>
                <a:cs typeface="Times New Roman"/>
              </a:rPr>
              <a:t>Bakanlık</a:t>
            </a:r>
            <a:r>
              <a:rPr sz="950" spc="220" dirty="0">
                <a:latin typeface="Times New Roman"/>
                <a:cs typeface="Times New Roman"/>
              </a:rPr>
              <a:t> </a:t>
            </a:r>
            <a:r>
              <a:rPr sz="950" dirty="0">
                <a:latin typeface="Times New Roman"/>
                <a:cs typeface="Times New Roman"/>
              </a:rPr>
              <a:t>Makamının</a:t>
            </a:r>
            <a:r>
              <a:rPr sz="950" spc="220" dirty="0">
                <a:latin typeface="Times New Roman"/>
                <a:cs typeface="Times New Roman"/>
              </a:rPr>
              <a:t> </a:t>
            </a:r>
            <a:r>
              <a:rPr sz="950" dirty="0">
                <a:latin typeface="Times New Roman"/>
                <a:cs typeface="Times New Roman"/>
              </a:rPr>
              <a:t>…/…/2…</a:t>
            </a:r>
            <a:r>
              <a:rPr sz="950" spc="220" dirty="0">
                <a:latin typeface="Times New Roman"/>
                <a:cs typeface="Times New Roman"/>
              </a:rPr>
              <a:t> </a:t>
            </a:r>
            <a:r>
              <a:rPr sz="950" dirty="0">
                <a:latin typeface="Times New Roman"/>
                <a:cs typeface="Times New Roman"/>
              </a:rPr>
              <a:t>günlü</a:t>
            </a:r>
            <a:r>
              <a:rPr sz="950" spc="225" dirty="0">
                <a:latin typeface="Times New Roman"/>
                <a:cs typeface="Times New Roman"/>
              </a:rPr>
              <a:t> </a:t>
            </a:r>
            <a:r>
              <a:rPr sz="950" dirty="0">
                <a:latin typeface="Times New Roman"/>
                <a:cs typeface="Times New Roman"/>
              </a:rPr>
              <a:t>onay</a:t>
            </a:r>
            <a:r>
              <a:rPr sz="950" spc="210" dirty="0">
                <a:latin typeface="Times New Roman"/>
                <a:cs typeface="Times New Roman"/>
              </a:rPr>
              <a:t> </a:t>
            </a:r>
            <a:r>
              <a:rPr sz="950" dirty="0">
                <a:latin typeface="Times New Roman"/>
                <a:cs typeface="Times New Roman"/>
              </a:rPr>
              <a:t>ve</a:t>
            </a:r>
            <a:r>
              <a:rPr sz="950" spc="225" dirty="0">
                <a:latin typeface="Times New Roman"/>
                <a:cs typeface="Times New Roman"/>
              </a:rPr>
              <a:t> </a:t>
            </a:r>
            <a:r>
              <a:rPr sz="950" dirty="0">
                <a:latin typeface="Times New Roman"/>
                <a:cs typeface="Times New Roman"/>
              </a:rPr>
              <a:t>Teftiş</a:t>
            </a:r>
            <a:r>
              <a:rPr sz="950" spc="229" dirty="0">
                <a:latin typeface="Times New Roman"/>
                <a:cs typeface="Times New Roman"/>
              </a:rPr>
              <a:t> </a:t>
            </a:r>
            <a:r>
              <a:rPr sz="950" dirty="0">
                <a:latin typeface="Times New Roman"/>
                <a:cs typeface="Times New Roman"/>
              </a:rPr>
              <a:t>Kurulu</a:t>
            </a:r>
            <a:r>
              <a:rPr sz="950" spc="229" dirty="0">
                <a:latin typeface="Times New Roman"/>
                <a:cs typeface="Times New Roman"/>
              </a:rPr>
              <a:t> </a:t>
            </a:r>
            <a:r>
              <a:rPr sz="950" spc="-10" dirty="0">
                <a:latin typeface="Times New Roman"/>
                <a:cs typeface="Times New Roman"/>
              </a:rPr>
              <a:t>Başkanlığının</a:t>
            </a:r>
            <a:endParaRPr sz="950" dirty="0">
              <a:latin typeface="Times New Roman"/>
              <a:cs typeface="Times New Roman"/>
            </a:endParaRPr>
          </a:p>
          <a:p>
            <a:pPr marL="12700" marR="5080">
              <a:lnSpc>
                <a:spcPts val="1120"/>
              </a:lnSpc>
              <a:spcBef>
                <a:spcPts val="40"/>
              </a:spcBef>
            </a:pPr>
            <a:r>
              <a:rPr sz="950" dirty="0">
                <a:latin typeface="Times New Roman"/>
                <a:cs typeface="Times New Roman"/>
              </a:rPr>
              <a:t>…/…/2…</a:t>
            </a:r>
            <a:r>
              <a:rPr sz="950" spc="80" dirty="0">
                <a:latin typeface="Times New Roman"/>
                <a:cs typeface="Times New Roman"/>
              </a:rPr>
              <a:t> </a:t>
            </a:r>
            <a:r>
              <a:rPr sz="950" dirty="0">
                <a:latin typeface="Times New Roman"/>
                <a:cs typeface="Times New Roman"/>
              </a:rPr>
              <a:t>gün</a:t>
            </a:r>
            <a:r>
              <a:rPr sz="950" spc="80" dirty="0">
                <a:latin typeface="Times New Roman"/>
                <a:cs typeface="Times New Roman"/>
              </a:rPr>
              <a:t> </a:t>
            </a:r>
            <a:r>
              <a:rPr sz="950" dirty="0">
                <a:latin typeface="Times New Roman"/>
                <a:cs typeface="Times New Roman"/>
              </a:rPr>
              <a:t>ve</a:t>
            </a:r>
            <a:r>
              <a:rPr sz="950" spc="90" dirty="0">
                <a:latin typeface="Times New Roman"/>
                <a:cs typeface="Times New Roman"/>
              </a:rPr>
              <a:t> </a:t>
            </a:r>
            <a:r>
              <a:rPr sz="950" dirty="0">
                <a:latin typeface="Times New Roman"/>
                <a:cs typeface="Times New Roman"/>
              </a:rPr>
              <a:t>…</a:t>
            </a:r>
            <a:r>
              <a:rPr sz="950" spc="80" dirty="0">
                <a:latin typeface="Times New Roman"/>
                <a:cs typeface="Times New Roman"/>
              </a:rPr>
              <a:t> </a:t>
            </a:r>
            <a:r>
              <a:rPr sz="950" dirty="0">
                <a:latin typeface="Times New Roman"/>
                <a:cs typeface="Times New Roman"/>
              </a:rPr>
              <a:t>sayılı</a:t>
            </a:r>
            <a:r>
              <a:rPr sz="950" spc="100" dirty="0">
                <a:latin typeface="Times New Roman"/>
                <a:cs typeface="Times New Roman"/>
              </a:rPr>
              <a:t> </a:t>
            </a:r>
            <a:r>
              <a:rPr sz="950" dirty="0">
                <a:latin typeface="Times New Roman"/>
                <a:cs typeface="Times New Roman"/>
              </a:rPr>
              <a:t>görev</a:t>
            </a:r>
            <a:r>
              <a:rPr sz="950" spc="95" dirty="0">
                <a:latin typeface="Times New Roman"/>
                <a:cs typeface="Times New Roman"/>
              </a:rPr>
              <a:t> </a:t>
            </a:r>
            <a:r>
              <a:rPr sz="950" dirty="0">
                <a:latin typeface="Times New Roman"/>
                <a:cs typeface="Times New Roman"/>
              </a:rPr>
              <a:t>emirleri</a:t>
            </a:r>
            <a:r>
              <a:rPr sz="950" spc="80" dirty="0">
                <a:latin typeface="Times New Roman"/>
                <a:cs typeface="Times New Roman"/>
              </a:rPr>
              <a:t> </a:t>
            </a:r>
            <a:r>
              <a:rPr sz="950" dirty="0">
                <a:latin typeface="Times New Roman"/>
                <a:cs typeface="Times New Roman"/>
              </a:rPr>
              <a:t>uyarınca,</a:t>
            </a:r>
            <a:r>
              <a:rPr sz="950" spc="85" dirty="0">
                <a:latin typeface="Times New Roman"/>
                <a:cs typeface="Times New Roman"/>
              </a:rPr>
              <a:t> </a:t>
            </a:r>
            <a:r>
              <a:rPr sz="950" dirty="0">
                <a:latin typeface="Times New Roman"/>
                <a:cs typeface="Times New Roman"/>
              </a:rPr>
              <a:t>tarafımdan</a:t>
            </a:r>
            <a:r>
              <a:rPr sz="950" spc="105" dirty="0">
                <a:latin typeface="Times New Roman"/>
                <a:cs typeface="Times New Roman"/>
              </a:rPr>
              <a:t> </a:t>
            </a:r>
            <a:r>
              <a:rPr sz="950" dirty="0">
                <a:latin typeface="Times New Roman"/>
                <a:cs typeface="Times New Roman"/>
              </a:rPr>
              <a:t>yürütülmekte</a:t>
            </a:r>
            <a:r>
              <a:rPr sz="950" spc="80" dirty="0">
                <a:latin typeface="Times New Roman"/>
                <a:cs typeface="Times New Roman"/>
              </a:rPr>
              <a:t> </a:t>
            </a:r>
            <a:r>
              <a:rPr sz="950" dirty="0">
                <a:latin typeface="Times New Roman"/>
                <a:cs typeface="Times New Roman"/>
              </a:rPr>
              <a:t>olan</a:t>
            </a:r>
            <a:r>
              <a:rPr sz="950" spc="80" dirty="0">
                <a:latin typeface="Times New Roman"/>
                <a:cs typeface="Times New Roman"/>
              </a:rPr>
              <a:t> </a:t>
            </a:r>
            <a:r>
              <a:rPr sz="950" dirty="0">
                <a:latin typeface="Times New Roman"/>
                <a:cs typeface="Times New Roman"/>
              </a:rPr>
              <a:t>bir</a:t>
            </a:r>
            <a:r>
              <a:rPr sz="950" spc="105" dirty="0">
                <a:latin typeface="Times New Roman"/>
                <a:cs typeface="Times New Roman"/>
              </a:rPr>
              <a:t> </a:t>
            </a:r>
            <a:r>
              <a:rPr sz="950" spc="-10" dirty="0">
                <a:latin typeface="Times New Roman"/>
                <a:cs typeface="Times New Roman"/>
              </a:rPr>
              <a:t>disiplin </a:t>
            </a:r>
            <a:r>
              <a:rPr sz="950" dirty="0">
                <a:latin typeface="Times New Roman"/>
                <a:cs typeface="Times New Roman"/>
              </a:rPr>
              <a:t>soruşturması</a:t>
            </a:r>
            <a:r>
              <a:rPr sz="950" spc="90" dirty="0">
                <a:latin typeface="Times New Roman"/>
                <a:cs typeface="Times New Roman"/>
              </a:rPr>
              <a:t> </a:t>
            </a:r>
            <a:r>
              <a:rPr sz="950" spc="-10" dirty="0">
                <a:latin typeface="Times New Roman"/>
                <a:cs typeface="Times New Roman"/>
              </a:rPr>
              <a:t>nedeniyle;</a:t>
            </a:r>
            <a:endParaRPr sz="950" dirty="0">
              <a:latin typeface="Times New Roman"/>
              <a:cs typeface="Times New Roman"/>
            </a:endParaRPr>
          </a:p>
          <a:p>
            <a:pPr marL="377190">
              <a:lnSpc>
                <a:spcPts val="1130"/>
              </a:lnSpc>
              <a:spcBef>
                <a:spcPts val="1060"/>
              </a:spcBef>
            </a:pPr>
            <a:r>
              <a:rPr sz="950" dirty="0">
                <a:latin typeface="Times New Roman"/>
                <a:cs typeface="Times New Roman"/>
              </a:rPr>
              <a:t>1-</a:t>
            </a:r>
            <a:r>
              <a:rPr sz="950" spc="15" dirty="0">
                <a:latin typeface="Times New Roman"/>
                <a:cs typeface="Times New Roman"/>
              </a:rPr>
              <a:t> </a:t>
            </a:r>
            <a:r>
              <a:rPr sz="950" spc="-50" dirty="0">
                <a:latin typeface="Times New Roman"/>
                <a:cs typeface="Times New Roman"/>
              </a:rPr>
              <a:t>…</a:t>
            </a:r>
            <a:endParaRPr sz="950" dirty="0">
              <a:latin typeface="Times New Roman"/>
              <a:cs typeface="Times New Roman"/>
            </a:endParaRPr>
          </a:p>
          <a:p>
            <a:pPr marL="377190">
              <a:lnSpc>
                <a:spcPts val="1120"/>
              </a:lnSpc>
            </a:pPr>
            <a:r>
              <a:rPr sz="950" dirty="0">
                <a:latin typeface="Times New Roman"/>
                <a:cs typeface="Times New Roman"/>
              </a:rPr>
              <a:t>2-</a:t>
            </a:r>
            <a:r>
              <a:rPr sz="950" spc="15" dirty="0">
                <a:latin typeface="Times New Roman"/>
                <a:cs typeface="Times New Roman"/>
              </a:rPr>
              <a:t> </a:t>
            </a:r>
            <a:r>
              <a:rPr sz="950" spc="-50" dirty="0">
                <a:latin typeface="Times New Roman"/>
                <a:cs typeface="Times New Roman"/>
              </a:rPr>
              <a:t>…</a:t>
            </a:r>
            <a:endParaRPr sz="950" dirty="0">
              <a:latin typeface="Times New Roman"/>
              <a:cs typeface="Times New Roman"/>
            </a:endParaRPr>
          </a:p>
          <a:p>
            <a:pPr marL="377190">
              <a:lnSpc>
                <a:spcPts val="1130"/>
              </a:lnSpc>
            </a:pPr>
            <a:r>
              <a:rPr sz="950" dirty="0">
                <a:latin typeface="Times New Roman"/>
                <a:cs typeface="Times New Roman"/>
              </a:rPr>
              <a:t>3-</a:t>
            </a:r>
            <a:r>
              <a:rPr sz="950" spc="15" dirty="0">
                <a:latin typeface="Times New Roman"/>
                <a:cs typeface="Times New Roman"/>
              </a:rPr>
              <a:t> </a:t>
            </a:r>
            <a:r>
              <a:rPr sz="950" spc="-50" dirty="0">
                <a:latin typeface="Times New Roman"/>
                <a:cs typeface="Times New Roman"/>
              </a:rPr>
              <a:t>…</a:t>
            </a:r>
            <a:endParaRPr sz="950" dirty="0">
              <a:latin typeface="Times New Roman"/>
              <a:cs typeface="Times New Roman"/>
            </a:endParaRPr>
          </a:p>
          <a:p>
            <a:pPr>
              <a:lnSpc>
                <a:spcPct val="100000"/>
              </a:lnSpc>
              <a:spcBef>
                <a:spcPts val="60"/>
              </a:spcBef>
            </a:pPr>
            <a:endParaRPr sz="950" dirty="0">
              <a:latin typeface="Times New Roman"/>
              <a:cs typeface="Times New Roman"/>
            </a:endParaRPr>
          </a:p>
          <a:p>
            <a:pPr marL="12700" marR="8890" indent="364490">
              <a:lnSpc>
                <a:spcPts val="1120"/>
              </a:lnSpc>
            </a:pPr>
            <a:r>
              <a:rPr sz="950" dirty="0">
                <a:latin typeface="Times New Roman"/>
                <a:cs typeface="Times New Roman"/>
              </a:rPr>
              <a:t>Konularına</a:t>
            </a:r>
            <a:r>
              <a:rPr sz="950" spc="95" dirty="0">
                <a:latin typeface="Times New Roman"/>
                <a:cs typeface="Times New Roman"/>
              </a:rPr>
              <a:t> </a:t>
            </a:r>
            <a:r>
              <a:rPr sz="950" dirty="0">
                <a:latin typeface="Times New Roman"/>
                <a:cs typeface="Times New Roman"/>
              </a:rPr>
              <a:t>ilişkin</a:t>
            </a:r>
            <a:r>
              <a:rPr sz="950" spc="105" dirty="0">
                <a:latin typeface="Times New Roman"/>
                <a:cs typeface="Times New Roman"/>
              </a:rPr>
              <a:t> </a:t>
            </a:r>
            <a:r>
              <a:rPr sz="950" dirty="0">
                <a:latin typeface="Times New Roman"/>
                <a:cs typeface="Times New Roman"/>
              </a:rPr>
              <a:t>bilgi</a:t>
            </a:r>
            <a:r>
              <a:rPr sz="950" spc="120" dirty="0">
                <a:latin typeface="Times New Roman"/>
                <a:cs typeface="Times New Roman"/>
              </a:rPr>
              <a:t> </a:t>
            </a:r>
            <a:r>
              <a:rPr sz="950" dirty="0">
                <a:latin typeface="Times New Roman"/>
                <a:cs typeface="Times New Roman"/>
              </a:rPr>
              <a:t>ve</a:t>
            </a:r>
            <a:r>
              <a:rPr sz="950" spc="100" dirty="0">
                <a:latin typeface="Times New Roman"/>
                <a:cs typeface="Times New Roman"/>
              </a:rPr>
              <a:t> </a:t>
            </a:r>
            <a:r>
              <a:rPr sz="950" dirty="0">
                <a:latin typeface="Times New Roman"/>
                <a:cs typeface="Times New Roman"/>
              </a:rPr>
              <a:t>belgelerin,</a:t>
            </a:r>
            <a:r>
              <a:rPr sz="950" spc="105" dirty="0">
                <a:latin typeface="Times New Roman"/>
                <a:cs typeface="Times New Roman"/>
              </a:rPr>
              <a:t> </a:t>
            </a:r>
            <a:r>
              <a:rPr sz="950" dirty="0">
                <a:latin typeface="Times New Roman"/>
                <a:cs typeface="Times New Roman"/>
              </a:rPr>
              <a:t>en</a:t>
            </a:r>
            <a:r>
              <a:rPr sz="950" spc="114" dirty="0">
                <a:latin typeface="Times New Roman"/>
                <a:cs typeface="Times New Roman"/>
              </a:rPr>
              <a:t> </a:t>
            </a:r>
            <a:r>
              <a:rPr sz="950" dirty="0">
                <a:latin typeface="Times New Roman"/>
                <a:cs typeface="Times New Roman"/>
              </a:rPr>
              <a:t>geç</a:t>
            </a:r>
            <a:r>
              <a:rPr sz="950" spc="100" dirty="0">
                <a:latin typeface="Times New Roman"/>
                <a:cs typeface="Times New Roman"/>
              </a:rPr>
              <a:t> </a:t>
            </a:r>
            <a:r>
              <a:rPr sz="950" dirty="0">
                <a:latin typeface="Times New Roman"/>
                <a:cs typeface="Times New Roman"/>
              </a:rPr>
              <a:t>…/…/2…</a:t>
            </a:r>
            <a:r>
              <a:rPr sz="950" spc="110" dirty="0">
                <a:latin typeface="Times New Roman"/>
                <a:cs typeface="Times New Roman"/>
              </a:rPr>
              <a:t> </a:t>
            </a:r>
            <a:r>
              <a:rPr sz="950" dirty="0">
                <a:latin typeface="Times New Roman"/>
                <a:cs typeface="Times New Roman"/>
              </a:rPr>
              <a:t>tarihine</a:t>
            </a:r>
            <a:r>
              <a:rPr sz="950" spc="100" dirty="0">
                <a:latin typeface="Times New Roman"/>
                <a:cs typeface="Times New Roman"/>
              </a:rPr>
              <a:t> </a:t>
            </a:r>
            <a:r>
              <a:rPr sz="950" dirty="0">
                <a:latin typeface="Times New Roman"/>
                <a:cs typeface="Times New Roman"/>
              </a:rPr>
              <a:t>kadar</a:t>
            </a:r>
            <a:r>
              <a:rPr sz="950" spc="105" dirty="0">
                <a:latin typeface="Times New Roman"/>
                <a:cs typeface="Times New Roman"/>
              </a:rPr>
              <a:t> </a:t>
            </a:r>
            <a:r>
              <a:rPr sz="950" dirty="0">
                <a:latin typeface="Times New Roman"/>
                <a:cs typeface="Times New Roman"/>
              </a:rPr>
              <a:t>dizi</a:t>
            </a:r>
            <a:r>
              <a:rPr sz="950" spc="110" dirty="0">
                <a:latin typeface="Times New Roman"/>
                <a:cs typeface="Times New Roman"/>
              </a:rPr>
              <a:t> </a:t>
            </a:r>
            <a:r>
              <a:rPr sz="950" spc="-10" dirty="0">
                <a:latin typeface="Times New Roman"/>
                <a:cs typeface="Times New Roman"/>
              </a:rPr>
              <a:t>pusulasına </a:t>
            </a:r>
            <a:r>
              <a:rPr sz="950" dirty="0">
                <a:latin typeface="Times New Roman"/>
                <a:cs typeface="Times New Roman"/>
              </a:rPr>
              <a:t>bağlı</a:t>
            </a:r>
            <a:r>
              <a:rPr sz="950" spc="55" dirty="0">
                <a:latin typeface="Times New Roman"/>
                <a:cs typeface="Times New Roman"/>
              </a:rPr>
              <a:t> </a:t>
            </a:r>
            <a:r>
              <a:rPr sz="950" dirty="0">
                <a:latin typeface="Times New Roman"/>
                <a:cs typeface="Times New Roman"/>
              </a:rPr>
              <a:t>olarak</a:t>
            </a:r>
            <a:r>
              <a:rPr sz="950" spc="60" dirty="0">
                <a:latin typeface="Times New Roman"/>
                <a:cs typeface="Times New Roman"/>
              </a:rPr>
              <a:t> </a:t>
            </a:r>
            <a:r>
              <a:rPr sz="950" dirty="0">
                <a:latin typeface="Times New Roman"/>
                <a:cs typeface="Times New Roman"/>
              </a:rPr>
              <a:t>aşağıdaki</a:t>
            </a:r>
            <a:r>
              <a:rPr sz="950" spc="55" dirty="0">
                <a:latin typeface="Times New Roman"/>
                <a:cs typeface="Times New Roman"/>
              </a:rPr>
              <a:t> </a:t>
            </a:r>
            <a:r>
              <a:rPr sz="950" dirty="0">
                <a:latin typeface="Times New Roman"/>
                <a:cs typeface="Times New Roman"/>
              </a:rPr>
              <a:t>adresime</a:t>
            </a:r>
            <a:r>
              <a:rPr sz="950" spc="65" dirty="0">
                <a:latin typeface="Times New Roman"/>
                <a:cs typeface="Times New Roman"/>
              </a:rPr>
              <a:t> </a:t>
            </a:r>
            <a:r>
              <a:rPr sz="950" dirty="0">
                <a:latin typeface="Times New Roman"/>
                <a:cs typeface="Times New Roman"/>
              </a:rPr>
              <a:t>gönderilmesini</a:t>
            </a:r>
            <a:r>
              <a:rPr sz="950" spc="60" dirty="0">
                <a:latin typeface="Times New Roman"/>
                <a:cs typeface="Times New Roman"/>
              </a:rPr>
              <a:t> </a:t>
            </a:r>
            <a:r>
              <a:rPr sz="950" dirty="0">
                <a:latin typeface="Times New Roman"/>
                <a:cs typeface="Times New Roman"/>
              </a:rPr>
              <a:t>arz/rica</a:t>
            </a:r>
            <a:r>
              <a:rPr sz="950" spc="50" dirty="0">
                <a:latin typeface="Times New Roman"/>
                <a:cs typeface="Times New Roman"/>
              </a:rPr>
              <a:t> </a:t>
            </a:r>
            <a:r>
              <a:rPr sz="950" spc="-10" dirty="0">
                <a:latin typeface="Times New Roman"/>
                <a:cs typeface="Times New Roman"/>
              </a:rPr>
              <a:t>ederim.</a:t>
            </a:r>
            <a:endParaRPr sz="950" dirty="0">
              <a:latin typeface="Times New Roman"/>
              <a:cs typeface="Times New Roman"/>
            </a:endParaRPr>
          </a:p>
        </p:txBody>
      </p:sp>
      <p:sp>
        <p:nvSpPr>
          <p:cNvPr id="7" name="object 7"/>
          <p:cNvSpPr txBox="1"/>
          <p:nvPr/>
        </p:nvSpPr>
        <p:spPr>
          <a:xfrm>
            <a:off x="5054471" y="5005406"/>
            <a:ext cx="1086485" cy="315595"/>
          </a:xfrm>
          <a:prstGeom prst="rect">
            <a:avLst/>
          </a:prstGeom>
        </p:spPr>
        <p:txBody>
          <a:bodyPr vert="horz" wrap="square" lIns="0" tIns="22225" rIns="0" bIns="0" rtlCol="0">
            <a:spAutoFit/>
          </a:bodyPr>
          <a:lstStyle/>
          <a:p>
            <a:pPr marL="12700" marR="5080">
              <a:lnSpc>
                <a:spcPts val="1120"/>
              </a:lnSpc>
              <a:spcBef>
                <a:spcPts val="175"/>
              </a:spcBef>
            </a:pPr>
            <a:r>
              <a:rPr sz="950" dirty="0">
                <a:latin typeface="Times New Roman"/>
                <a:cs typeface="Times New Roman"/>
              </a:rPr>
              <a:t>Soruşturma</a:t>
            </a:r>
            <a:r>
              <a:rPr sz="950" spc="90" dirty="0">
                <a:latin typeface="Times New Roman"/>
                <a:cs typeface="Times New Roman"/>
              </a:rPr>
              <a:t> </a:t>
            </a:r>
            <a:r>
              <a:rPr sz="950" spc="-10" dirty="0">
                <a:latin typeface="Times New Roman"/>
                <a:cs typeface="Times New Roman"/>
              </a:rPr>
              <a:t>Görevlisi </a:t>
            </a:r>
            <a:r>
              <a:rPr sz="950" dirty="0">
                <a:latin typeface="Times New Roman"/>
                <a:cs typeface="Times New Roman"/>
              </a:rPr>
              <a:t>Adı</a:t>
            </a:r>
            <a:r>
              <a:rPr sz="950" spc="25" dirty="0">
                <a:latin typeface="Times New Roman"/>
                <a:cs typeface="Times New Roman"/>
              </a:rPr>
              <a:t> </a:t>
            </a:r>
            <a:r>
              <a:rPr sz="950" dirty="0">
                <a:latin typeface="Times New Roman"/>
                <a:cs typeface="Times New Roman"/>
              </a:rPr>
              <a:t>ve</a:t>
            </a:r>
            <a:r>
              <a:rPr sz="950" spc="25" dirty="0">
                <a:latin typeface="Times New Roman"/>
                <a:cs typeface="Times New Roman"/>
              </a:rPr>
              <a:t> </a:t>
            </a:r>
            <a:r>
              <a:rPr sz="950" spc="-10" dirty="0">
                <a:latin typeface="Times New Roman"/>
                <a:cs typeface="Times New Roman"/>
              </a:rPr>
              <a:t>Soyadı</a:t>
            </a:r>
            <a:endParaRPr sz="950">
              <a:latin typeface="Times New Roman"/>
              <a:cs typeface="Times New Roman"/>
            </a:endParaRPr>
          </a:p>
        </p:txBody>
      </p:sp>
      <p:sp>
        <p:nvSpPr>
          <p:cNvPr id="8" name="object 8"/>
          <p:cNvSpPr txBox="1"/>
          <p:nvPr/>
        </p:nvSpPr>
        <p:spPr>
          <a:xfrm>
            <a:off x="2587667" y="5575625"/>
            <a:ext cx="485775" cy="173990"/>
          </a:xfrm>
          <a:prstGeom prst="rect">
            <a:avLst/>
          </a:prstGeom>
        </p:spPr>
        <p:txBody>
          <a:bodyPr vert="horz" wrap="square" lIns="0" tIns="15240" rIns="0" bIns="0" rtlCol="0">
            <a:spAutoFit/>
          </a:bodyPr>
          <a:lstStyle/>
          <a:p>
            <a:pPr marL="12700">
              <a:lnSpc>
                <a:spcPct val="100000"/>
              </a:lnSpc>
              <a:spcBef>
                <a:spcPts val="120"/>
              </a:spcBef>
            </a:pPr>
            <a:r>
              <a:rPr sz="950" b="1" spc="-10" dirty="0">
                <a:latin typeface="Times New Roman"/>
                <a:cs typeface="Times New Roman"/>
              </a:rPr>
              <a:t>ADRES:</a:t>
            </a:r>
            <a:endParaRPr sz="950">
              <a:latin typeface="Times New Roman"/>
              <a:cs typeface="Times New Roman"/>
            </a:endParaRPr>
          </a:p>
        </p:txBody>
      </p:sp>
      <p:grpSp>
        <p:nvGrpSpPr>
          <p:cNvPr id="9" name="object 9"/>
          <p:cNvGrpSpPr/>
          <p:nvPr/>
        </p:nvGrpSpPr>
        <p:grpSpPr>
          <a:xfrm>
            <a:off x="440448" y="233172"/>
            <a:ext cx="8284845" cy="847725"/>
            <a:chOff x="440448" y="233172"/>
            <a:chExt cx="8284845" cy="847725"/>
          </a:xfrm>
        </p:grpSpPr>
        <p:sp>
          <p:nvSpPr>
            <p:cNvPr id="10" name="object 10"/>
            <p:cNvSpPr/>
            <p:nvPr/>
          </p:nvSpPr>
          <p:spPr>
            <a:xfrm>
              <a:off x="467867" y="260604"/>
              <a:ext cx="396240" cy="792480"/>
            </a:xfrm>
            <a:custGeom>
              <a:avLst/>
              <a:gdLst/>
              <a:ahLst/>
              <a:cxnLst/>
              <a:rect l="l" t="t" r="r" b="b"/>
              <a:pathLst>
                <a:path w="396240" h="792480">
                  <a:moveTo>
                    <a:pt x="396240" y="0"/>
                  </a:moveTo>
                  <a:lnTo>
                    <a:pt x="350030" y="2666"/>
                  </a:lnTo>
                  <a:lnTo>
                    <a:pt x="305386" y="10465"/>
                  </a:lnTo>
                  <a:lnTo>
                    <a:pt x="262606" y="23102"/>
                  </a:lnTo>
                  <a:lnTo>
                    <a:pt x="221985" y="40277"/>
                  </a:lnTo>
                  <a:lnTo>
                    <a:pt x="183822" y="61693"/>
                  </a:lnTo>
                  <a:lnTo>
                    <a:pt x="148413" y="87054"/>
                  </a:lnTo>
                  <a:lnTo>
                    <a:pt x="116057" y="116062"/>
                  </a:lnTo>
                  <a:lnTo>
                    <a:pt x="87050" y="148418"/>
                  </a:lnTo>
                  <a:lnTo>
                    <a:pt x="61690" y="183827"/>
                  </a:lnTo>
                  <a:lnTo>
                    <a:pt x="40274" y="221990"/>
                  </a:lnTo>
                  <a:lnTo>
                    <a:pt x="23100" y="262611"/>
                  </a:lnTo>
                  <a:lnTo>
                    <a:pt x="10465" y="305390"/>
                  </a:lnTo>
                  <a:lnTo>
                    <a:pt x="2665" y="350033"/>
                  </a:lnTo>
                  <a:lnTo>
                    <a:pt x="0" y="396240"/>
                  </a:lnTo>
                  <a:lnTo>
                    <a:pt x="2665" y="442446"/>
                  </a:lnTo>
                  <a:lnTo>
                    <a:pt x="10465" y="487089"/>
                  </a:lnTo>
                  <a:lnTo>
                    <a:pt x="23100" y="529868"/>
                  </a:lnTo>
                  <a:lnTo>
                    <a:pt x="40274" y="570489"/>
                  </a:lnTo>
                  <a:lnTo>
                    <a:pt x="61690" y="608652"/>
                  </a:lnTo>
                  <a:lnTo>
                    <a:pt x="87050" y="644061"/>
                  </a:lnTo>
                  <a:lnTo>
                    <a:pt x="116057" y="676417"/>
                  </a:lnTo>
                  <a:lnTo>
                    <a:pt x="148413" y="705425"/>
                  </a:lnTo>
                  <a:lnTo>
                    <a:pt x="183822" y="730786"/>
                  </a:lnTo>
                  <a:lnTo>
                    <a:pt x="221985" y="752202"/>
                  </a:lnTo>
                  <a:lnTo>
                    <a:pt x="262606" y="769377"/>
                  </a:lnTo>
                  <a:lnTo>
                    <a:pt x="305386" y="782014"/>
                  </a:lnTo>
                  <a:lnTo>
                    <a:pt x="350030" y="789813"/>
                  </a:lnTo>
                  <a:lnTo>
                    <a:pt x="396240" y="792480"/>
                  </a:lnTo>
                  <a:lnTo>
                    <a:pt x="396240" y="0"/>
                  </a:lnTo>
                  <a:close/>
                </a:path>
              </a:pathLst>
            </a:custGeom>
            <a:solidFill>
              <a:srgbClr val="2CA1BE"/>
            </a:solidFill>
          </p:spPr>
          <p:txBody>
            <a:bodyPr wrap="square" lIns="0" tIns="0" rIns="0" bIns="0" rtlCol="0"/>
            <a:lstStyle/>
            <a:p>
              <a:endParaRPr/>
            </a:p>
          </p:txBody>
        </p:sp>
        <p:sp>
          <p:nvSpPr>
            <p:cNvPr id="11" name="object 11"/>
            <p:cNvSpPr/>
            <p:nvPr/>
          </p:nvSpPr>
          <p:spPr>
            <a:xfrm>
              <a:off x="440448" y="233553"/>
              <a:ext cx="451484" cy="847090"/>
            </a:xfrm>
            <a:custGeom>
              <a:avLst/>
              <a:gdLst/>
              <a:ahLst/>
              <a:cxnLst/>
              <a:rect l="l" t="t" r="r" b="b"/>
              <a:pathLst>
                <a:path w="451484" h="847090">
                  <a:moveTo>
                    <a:pt x="430403" y="0"/>
                  </a:moveTo>
                  <a:lnTo>
                    <a:pt x="423024" y="0"/>
                  </a:lnTo>
                  <a:lnTo>
                    <a:pt x="379552" y="2539"/>
                  </a:lnTo>
                  <a:lnTo>
                    <a:pt x="337616" y="8889"/>
                  </a:lnTo>
                  <a:lnTo>
                    <a:pt x="297078" y="19050"/>
                  </a:lnTo>
                  <a:lnTo>
                    <a:pt x="239433" y="41909"/>
                  </a:lnTo>
                  <a:lnTo>
                    <a:pt x="203339" y="62229"/>
                  </a:lnTo>
                  <a:lnTo>
                    <a:pt x="169659" y="85089"/>
                  </a:lnTo>
                  <a:lnTo>
                    <a:pt x="138264" y="110489"/>
                  </a:lnTo>
                  <a:lnTo>
                    <a:pt x="109664" y="139700"/>
                  </a:lnTo>
                  <a:lnTo>
                    <a:pt x="83845" y="171450"/>
                  </a:lnTo>
                  <a:lnTo>
                    <a:pt x="60972" y="204469"/>
                  </a:lnTo>
                  <a:lnTo>
                    <a:pt x="41465" y="241300"/>
                  </a:lnTo>
                  <a:lnTo>
                    <a:pt x="25425" y="279400"/>
                  </a:lnTo>
                  <a:lnTo>
                    <a:pt x="13157" y="318769"/>
                  </a:lnTo>
                  <a:lnTo>
                    <a:pt x="4787" y="360679"/>
                  </a:lnTo>
                  <a:lnTo>
                    <a:pt x="469" y="402589"/>
                  </a:lnTo>
                  <a:lnTo>
                    <a:pt x="0" y="424179"/>
                  </a:lnTo>
                  <a:lnTo>
                    <a:pt x="546" y="447039"/>
                  </a:lnTo>
                  <a:lnTo>
                    <a:pt x="4978" y="488950"/>
                  </a:lnTo>
                  <a:lnTo>
                    <a:pt x="13512" y="530860"/>
                  </a:lnTo>
                  <a:lnTo>
                    <a:pt x="25946" y="570229"/>
                  </a:lnTo>
                  <a:lnTo>
                    <a:pt x="42075" y="608329"/>
                  </a:lnTo>
                  <a:lnTo>
                    <a:pt x="61709" y="643889"/>
                  </a:lnTo>
                  <a:lnTo>
                    <a:pt x="84594" y="678179"/>
                  </a:lnTo>
                  <a:lnTo>
                    <a:pt x="97180" y="693419"/>
                  </a:lnTo>
                  <a:lnTo>
                    <a:pt x="110515" y="709929"/>
                  </a:lnTo>
                  <a:lnTo>
                    <a:pt x="124625" y="723900"/>
                  </a:lnTo>
                  <a:lnTo>
                    <a:pt x="139268" y="737869"/>
                  </a:lnTo>
                  <a:lnTo>
                    <a:pt x="154622" y="751839"/>
                  </a:lnTo>
                  <a:lnTo>
                    <a:pt x="170675" y="763269"/>
                  </a:lnTo>
                  <a:lnTo>
                    <a:pt x="187337" y="775969"/>
                  </a:lnTo>
                  <a:lnTo>
                    <a:pt x="222288" y="796289"/>
                  </a:lnTo>
                  <a:lnTo>
                    <a:pt x="259334" y="814069"/>
                  </a:lnTo>
                  <a:lnTo>
                    <a:pt x="298373" y="829310"/>
                  </a:lnTo>
                  <a:lnTo>
                    <a:pt x="339090" y="839469"/>
                  </a:lnTo>
                  <a:lnTo>
                    <a:pt x="381101" y="845819"/>
                  </a:lnTo>
                  <a:lnTo>
                    <a:pt x="402640" y="847089"/>
                  </a:lnTo>
                  <a:lnTo>
                    <a:pt x="430403" y="847089"/>
                  </a:lnTo>
                  <a:lnTo>
                    <a:pt x="437540" y="844550"/>
                  </a:lnTo>
                  <a:lnTo>
                    <a:pt x="448106" y="834389"/>
                  </a:lnTo>
                  <a:lnTo>
                    <a:pt x="451091" y="828039"/>
                  </a:lnTo>
                  <a:lnTo>
                    <a:pt x="451091" y="814069"/>
                  </a:lnTo>
                  <a:lnTo>
                    <a:pt x="403402" y="814069"/>
                  </a:lnTo>
                  <a:lnTo>
                    <a:pt x="383590" y="812800"/>
                  </a:lnTo>
                  <a:lnTo>
                    <a:pt x="325945" y="802639"/>
                  </a:lnTo>
                  <a:lnTo>
                    <a:pt x="289204" y="791210"/>
                  </a:lnTo>
                  <a:lnTo>
                    <a:pt x="254177" y="775969"/>
                  </a:lnTo>
                  <a:lnTo>
                    <a:pt x="205066" y="748029"/>
                  </a:lnTo>
                  <a:lnTo>
                    <a:pt x="160845" y="713739"/>
                  </a:lnTo>
                  <a:lnTo>
                    <a:pt x="147307" y="699769"/>
                  </a:lnTo>
                  <a:lnTo>
                    <a:pt x="134353" y="687069"/>
                  </a:lnTo>
                  <a:lnTo>
                    <a:pt x="122047" y="671829"/>
                  </a:lnTo>
                  <a:lnTo>
                    <a:pt x="110515" y="657860"/>
                  </a:lnTo>
                  <a:lnTo>
                    <a:pt x="99606" y="642619"/>
                  </a:lnTo>
                  <a:lnTo>
                    <a:pt x="79997" y="609600"/>
                  </a:lnTo>
                  <a:lnTo>
                    <a:pt x="56515" y="558800"/>
                  </a:lnTo>
                  <a:lnTo>
                    <a:pt x="45173" y="521969"/>
                  </a:lnTo>
                  <a:lnTo>
                    <a:pt x="37388" y="483869"/>
                  </a:lnTo>
                  <a:lnTo>
                    <a:pt x="33362" y="444500"/>
                  </a:lnTo>
                  <a:lnTo>
                    <a:pt x="32905" y="424179"/>
                  </a:lnTo>
                  <a:lnTo>
                    <a:pt x="33375" y="403860"/>
                  </a:lnTo>
                  <a:lnTo>
                    <a:pt x="37426" y="364489"/>
                  </a:lnTo>
                  <a:lnTo>
                    <a:pt x="45250" y="326389"/>
                  </a:lnTo>
                  <a:lnTo>
                    <a:pt x="56616" y="289560"/>
                  </a:lnTo>
                  <a:lnTo>
                    <a:pt x="71475" y="254000"/>
                  </a:lnTo>
                  <a:lnTo>
                    <a:pt x="99758" y="205739"/>
                  </a:lnTo>
                  <a:lnTo>
                    <a:pt x="134531" y="161289"/>
                  </a:lnTo>
                  <a:lnTo>
                    <a:pt x="175221" y="121920"/>
                  </a:lnTo>
                  <a:lnTo>
                    <a:pt x="221183" y="90170"/>
                  </a:lnTo>
                  <a:lnTo>
                    <a:pt x="254419" y="71120"/>
                  </a:lnTo>
                  <a:lnTo>
                    <a:pt x="307581" y="50800"/>
                  </a:lnTo>
                  <a:lnTo>
                    <a:pt x="345084" y="40639"/>
                  </a:lnTo>
                  <a:lnTo>
                    <a:pt x="383794" y="35559"/>
                  </a:lnTo>
                  <a:lnTo>
                    <a:pt x="403694" y="34289"/>
                  </a:lnTo>
                  <a:lnTo>
                    <a:pt x="418172" y="33020"/>
                  </a:lnTo>
                  <a:lnTo>
                    <a:pt x="451091" y="33020"/>
                  </a:lnTo>
                  <a:lnTo>
                    <a:pt x="451091" y="20320"/>
                  </a:lnTo>
                  <a:lnTo>
                    <a:pt x="448106" y="12700"/>
                  </a:lnTo>
                  <a:lnTo>
                    <a:pt x="437540" y="2539"/>
                  </a:lnTo>
                  <a:lnTo>
                    <a:pt x="430403" y="0"/>
                  </a:lnTo>
                  <a:close/>
                </a:path>
                <a:path w="451484" h="847090">
                  <a:moveTo>
                    <a:pt x="451091" y="33020"/>
                  </a:moveTo>
                  <a:lnTo>
                    <a:pt x="418172" y="33020"/>
                  </a:lnTo>
                  <a:lnTo>
                    <a:pt x="418172" y="814069"/>
                  </a:lnTo>
                  <a:lnTo>
                    <a:pt x="451091" y="814069"/>
                  </a:lnTo>
                  <a:lnTo>
                    <a:pt x="451091" y="33020"/>
                  </a:lnTo>
                  <a:close/>
                </a:path>
                <a:path w="451484" h="847090">
                  <a:moveTo>
                    <a:pt x="407200" y="44450"/>
                  </a:moveTo>
                  <a:lnTo>
                    <a:pt x="404520" y="44450"/>
                  </a:lnTo>
                  <a:lnTo>
                    <a:pt x="385203" y="45720"/>
                  </a:lnTo>
                  <a:lnTo>
                    <a:pt x="329095" y="55879"/>
                  </a:lnTo>
                  <a:lnTo>
                    <a:pt x="276212" y="73659"/>
                  </a:lnTo>
                  <a:lnTo>
                    <a:pt x="227126" y="99059"/>
                  </a:lnTo>
                  <a:lnTo>
                    <a:pt x="182410" y="130810"/>
                  </a:lnTo>
                  <a:lnTo>
                    <a:pt x="142811" y="167639"/>
                  </a:lnTo>
                  <a:lnTo>
                    <a:pt x="119595" y="196850"/>
                  </a:lnTo>
                  <a:lnTo>
                    <a:pt x="108978" y="210819"/>
                  </a:lnTo>
                  <a:lnTo>
                    <a:pt x="81470" y="259079"/>
                  </a:lnTo>
                  <a:lnTo>
                    <a:pt x="61074" y="311150"/>
                  </a:lnTo>
                  <a:lnTo>
                    <a:pt x="48310" y="365760"/>
                  </a:lnTo>
                  <a:lnTo>
                    <a:pt x="44348" y="403860"/>
                  </a:lnTo>
                  <a:lnTo>
                    <a:pt x="43878" y="424179"/>
                  </a:lnTo>
                  <a:lnTo>
                    <a:pt x="44281" y="441960"/>
                  </a:lnTo>
                  <a:lnTo>
                    <a:pt x="48196" y="481329"/>
                  </a:lnTo>
                  <a:lnTo>
                    <a:pt x="60832" y="535939"/>
                  </a:lnTo>
                  <a:lnTo>
                    <a:pt x="81114" y="588010"/>
                  </a:lnTo>
                  <a:lnTo>
                    <a:pt x="108546" y="636269"/>
                  </a:lnTo>
                  <a:lnTo>
                    <a:pt x="119151" y="650239"/>
                  </a:lnTo>
                  <a:lnTo>
                    <a:pt x="130340" y="665479"/>
                  </a:lnTo>
                  <a:lnTo>
                    <a:pt x="168033" y="704850"/>
                  </a:lnTo>
                  <a:lnTo>
                    <a:pt x="210972" y="739139"/>
                  </a:lnTo>
                  <a:lnTo>
                    <a:pt x="226402" y="748029"/>
                  </a:lnTo>
                  <a:lnTo>
                    <a:pt x="242265" y="758189"/>
                  </a:lnTo>
                  <a:lnTo>
                    <a:pt x="292709" y="781050"/>
                  </a:lnTo>
                  <a:lnTo>
                    <a:pt x="346684" y="796289"/>
                  </a:lnTo>
                  <a:lnTo>
                    <a:pt x="403656" y="802639"/>
                  </a:lnTo>
                  <a:lnTo>
                    <a:pt x="407200" y="802639"/>
                  </a:lnTo>
                  <a:lnTo>
                    <a:pt x="407200" y="792479"/>
                  </a:lnTo>
                  <a:lnTo>
                    <a:pt x="396227" y="792479"/>
                  </a:lnTo>
                  <a:lnTo>
                    <a:pt x="396227" y="791956"/>
                  </a:lnTo>
                  <a:lnTo>
                    <a:pt x="330936" y="781050"/>
                  </a:lnTo>
                  <a:lnTo>
                    <a:pt x="279565" y="763269"/>
                  </a:lnTo>
                  <a:lnTo>
                    <a:pt x="231876" y="739139"/>
                  </a:lnTo>
                  <a:lnTo>
                    <a:pt x="188633" y="708660"/>
                  </a:lnTo>
                  <a:lnTo>
                    <a:pt x="175221" y="695960"/>
                  </a:lnTo>
                  <a:lnTo>
                    <a:pt x="162433" y="684529"/>
                  </a:lnTo>
                  <a:lnTo>
                    <a:pt x="127787" y="643889"/>
                  </a:lnTo>
                  <a:lnTo>
                    <a:pt x="99021" y="599439"/>
                  </a:lnTo>
                  <a:lnTo>
                    <a:pt x="76898" y="549910"/>
                  </a:lnTo>
                  <a:lnTo>
                    <a:pt x="62128" y="497839"/>
                  </a:lnTo>
                  <a:lnTo>
                    <a:pt x="55245" y="441960"/>
                  </a:lnTo>
                  <a:lnTo>
                    <a:pt x="54838" y="422910"/>
                  </a:lnTo>
                  <a:lnTo>
                    <a:pt x="55321" y="403860"/>
                  </a:lnTo>
                  <a:lnTo>
                    <a:pt x="62509" y="349250"/>
                  </a:lnTo>
                  <a:lnTo>
                    <a:pt x="77419" y="295910"/>
                  </a:lnTo>
                  <a:lnTo>
                    <a:pt x="99656" y="247650"/>
                  </a:lnTo>
                  <a:lnTo>
                    <a:pt x="128536" y="203200"/>
                  </a:lnTo>
                  <a:lnTo>
                    <a:pt x="163334" y="162560"/>
                  </a:lnTo>
                  <a:lnTo>
                    <a:pt x="176225" y="151129"/>
                  </a:lnTo>
                  <a:lnTo>
                    <a:pt x="189598" y="138429"/>
                  </a:lnTo>
                  <a:lnTo>
                    <a:pt x="233070" y="107950"/>
                  </a:lnTo>
                  <a:lnTo>
                    <a:pt x="280733" y="83820"/>
                  </a:lnTo>
                  <a:lnTo>
                    <a:pt x="332105" y="66039"/>
                  </a:lnTo>
                  <a:lnTo>
                    <a:pt x="386613" y="57150"/>
                  </a:lnTo>
                  <a:lnTo>
                    <a:pt x="396227" y="56498"/>
                  </a:lnTo>
                  <a:lnTo>
                    <a:pt x="396227" y="55879"/>
                  </a:lnTo>
                  <a:lnTo>
                    <a:pt x="407200" y="55879"/>
                  </a:lnTo>
                  <a:lnTo>
                    <a:pt x="407200" y="44450"/>
                  </a:lnTo>
                  <a:close/>
                </a:path>
                <a:path w="451484" h="847090">
                  <a:moveTo>
                    <a:pt x="396227" y="791956"/>
                  </a:moveTo>
                  <a:lnTo>
                    <a:pt x="396227" y="792479"/>
                  </a:lnTo>
                  <a:lnTo>
                    <a:pt x="403910" y="792479"/>
                  </a:lnTo>
                  <a:lnTo>
                    <a:pt x="396227" y="791956"/>
                  </a:lnTo>
                  <a:close/>
                </a:path>
                <a:path w="451484" h="847090">
                  <a:moveTo>
                    <a:pt x="407200" y="55879"/>
                  </a:moveTo>
                  <a:lnTo>
                    <a:pt x="405345" y="55879"/>
                  </a:lnTo>
                  <a:lnTo>
                    <a:pt x="396227" y="56498"/>
                  </a:lnTo>
                  <a:lnTo>
                    <a:pt x="396227" y="791956"/>
                  </a:lnTo>
                  <a:lnTo>
                    <a:pt x="403910" y="792479"/>
                  </a:lnTo>
                  <a:lnTo>
                    <a:pt x="407200" y="792479"/>
                  </a:lnTo>
                  <a:lnTo>
                    <a:pt x="407200" y="55879"/>
                  </a:lnTo>
                  <a:close/>
                </a:path>
                <a:path w="451484" h="847090">
                  <a:moveTo>
                    <a:pt x="405345" y="55879"/>
                  </a:moveTo>
                  <a:lnTo>
                    <a:pt x="396227" y="55879"/>
                  </a:lnTo>
                  <a:lnTo>
                    <a:pt x="396227" y="56498"/>
                  </a:lnTo>
                  <a:lnTo>
                    <a:pt x="405345" y="55879"/>
                  </a:lnTo>
                  <a:close/>
                </a:path>
              </a:pathLst>
            </a:custGeom>
            <a:solidFill>
              <a:srgbClr val="FFFFFF"/>
            </a:solidFill>
          </p:spPr>
          <p:txBody>
            <a:bodyPr wrap="square" lIns="0" tIns="0" rIns="0" bIns="0" rtlCol="0"/>
            <a:lstStyle/>
            <a:p>
              <a:endParaRPr/>
            </a:p>
          </p:txBody>
        </p:sp>
        <p:sp>
          <p:nvSpPr>
            <p:cNvPr id="12" name="object 12"/>
            <p:cNvSpPr/>
            <p:nvPr/>
          </p:nvSpPr>
          <p:spPr>
            <a:xfrm>
              <a:off x="864108" y="260604"/>
              <a:ext cx="7833359" cy="792480"/>
            </a:xfrm>
            <a:custGeom>
              <a:avLst/>
              <a:gdLst/>
              <a:ahLst/>
              <a:cxnLst/>
              <a:rect l="l" t="t" r="r" b="b"/>
              <a:pathLst>
                <a:path w="7833359" h="792480">
                  <a:moveTo>
                    <a:pt x="7833359" y="0"/>
                  </a:moveTo>
                  <a:lnTo>
                    <a:pt x="0" y="0"/>
                  </a:lnTo>
                  <a:lnTo>
                    <a:pt x="0" y="792480"/>
                  </a:lnTo>
                  <a:lnTo>
                    <a:pt x="7833359" y="792480"/>
                  </a:lnTo>
                  <a:lnTo>
                    <a:pt x="7833359" y="0"/>
                  </a:lnTo>
                  <a:close/>
                </a:path>
              </a:pathLst>
            </a:custGeom>
            <a:solidFill>
              <a:srgbClr val="FFFFFF">
                <a:alpha val="90194"/>
              </a:srgbClr>
            </a:solidFill>
          </p:spPr>
          <p:txBody>
            <a:bodyPr wrap="square" lIns="0" tIns="0" rIns="0" bIns="0" rtlCol="0"/>
            <a:lstStyle/>
            <a:p>
              <a:endParaRPr/>
            </a:p>
          </p:txBody>
        </p:sp>
        <p:sp>
          <p:nvSpPr>
            <p:cNvPr id="13" name="object 13"/>
            <p:cNvSpPr/>
            <p:nvPr/>
          </p:nvSpPr>
          <p:spPr>
            <a:xfrm>
              <a:off x="836675" y="233172"/>
              <a:ext cx="7888605" cy="847725"/>
            </a:xfrm>
            <a:custGeom>
              <a:avLst/>
              <a:gdLst/>
              <a:ahLst/>
              <a:cxnLst/>
              <a:rect l="l" t="t" r="r" b="b"/>
              <a:pathLst>
                <a:path w="7888605" h="847725">
                  <a:moveTo>
                    <a:pt x="7860792" y="0"/>
                  </a:moveTo>
                  <a:lnTo>
                    <a:pt x="27432" y="0"/>
                  </a:lnTo>
                  <a:lnTo>
                    <a:pt x="16753" y="2160"/>
                  </a:lnTo>
                  <a:lnTo>
                    <a:pt x="8034" y="8048"/>
                  </a:lnTo>
                  <a:lnTo>
                    <a:pt x="2155" y="16769"/>
                  </a:lnTo>
                  <a:lnTo>
                    <a:pt x="0" y="27431"/>
                  </a:lnTo>
                  <a:lnTo>
                    <a:pt x="0" y="819912"/>
                  </a:lnTo>
                  <a:lnTo>
                    <a:pt x="2155" y="830574"/>
                  </a:lnTo>
                  <a:lnTo>
                    <a:pt x="8034" y="839295"/>
                  </a:lnTo>
                  <a:lnTo>
                    <a:pt x="16753" y="845183"/>
                  </a:lnTo>
                  <a:lnTo>
                    <a:pt x="27432" y="847343"/>
                  </a:lnTo>
                  <a:lnTo>
                    <a:pt x="7860792" y="847343"/>
                  </a:lnTo>
                  <a:lnTo>
                    <a:pt x="7871454" y="845183"/>
                  </a:lnTo>
                  <a:lnTo>
                    <a:pt x="7880175" y="839295"/>
                  </a:lnTo>
                  <a:lnTo>
                    <a:pt x="7886063" y="830574"/>
                  </a:lnTo>
                  <a:lnTo>
                    <a:pt x="7888224" y="819912"/>
                  </a:lnTo>
                  <a:lnTo>
                    <a:pt x="7888224" y="814451"/>
                  </a:lnTo>
                  <a:lnTo>
                    <a:pt x="32918" y="814451"/>
                  </a:lnTo>
                  <a:lnTo>
                    <a:pt x="32918" y="32893"/>
                  </a:lnTo>
                  <a:lnTo>
                    <a:pt x="7888224" y="32893"/>
                  </a:lnTo>
                  <a:lnTo>
                    <a:pt x="7888224" y="27431"/>
                  </a:lnTo>
                  <a:lnTo>
                    <a:pt x="7886063" y="16769"/>
                  </a:lnTo>
                  <a:lnTo>
                    <a:pt x="7880175" y="8048"/>
                  </a:lnTo>
                  <a:lnTo>
                    <a:pt x="7871454" y="2160"/>
                  </a:lnTo>
                  <a:lnTo>
                    <a:pt x="7860792" y="0"/>
                  </a:lnTo>
                  <a:close/>
                </a:path>
                <a:path w="7888605" h="847725">
                  <a:moveTo>
                    <a:pt x="7888224" y="32893"/>
                  </a:moveTo>
                  <a:lnTo>
                    <a:pt x="7855331" y="32893"/>
                  </a:lnTo>
                  <a:lnTo>
                    <a:pt x="7855331" y="814451"/>
                  </a:lnTo>
                  <a:lnTo>
                    <a:pt x="7888224" y="814451"/>
                  </a:lnTo>
                  <a:lnTo>
                    <a:pt x="7888224" y="32893"/>
                  </a:lnTo>
                  <a:close/>
                </a:path>
                <a:path w="7888605" h="847725">
                  <a:moveTo>
                    <a:pt x="7844282" y="43942"/>
                  </a:moveTo>
                  <a:lnTo>
                    <a:pt x="43891" y="43942"/>
                  </a:lnTo>
                  <a:lnTo>
                    <a:pt x="43891" y="803401"/>
                  </a:lnTo>
                  <a:lnTo>
                    <a:pt x="7844282" y="803401"/>
                  </a:lnTo>
                  <a:lnTo>
                    <a:pt x="7844282" y="792479"/>
                  </a:lnTo>
                  <a:lnTo>
                    <a:pt x="54864" y="792479"/>
                  </a:lnTo>
                  <a:lnTo>
                    <a:pt x="54864" y="54863"/>
                  </a:lnTo>
                  <a:lnTo>
                    <a:pt x="7844282" y="54863"/>
                  </a:lnTo>
                  <a:lnTo>
                    <a:pt x="7844282" y="43942"/>
                  </a:lnTo>
                  <a:close/>
                </a:path>
                <a:path w="7888605" h="847725">
                  <a:moveTo>
                    <a:pt x="7844282" y="54863"/>
                  </a:moveTo>
                  <a:lnTo>
                    <a:pt x="7833359" y="54863"/>
                  </a:lnTo>
                  <a:lnTo>
                    <a:pt x="7833359" y="792479"/>
                  </a:lnTo>
                  <a:lnTo>
                    <a:pt x="7844282" y="792479"/>
                  </a:lnTo>
                  <a:lnTo>
                    <a:pt x="7844282" y="54863"/>
                  </a:lnTo>
                  <a:close/>
                </a:path>
              </a:pathLst>
            </a:custGeom>
            <a:solidFill>
              <a:srgbClr val="2CA1BE"/>
            </a:solidFill>
          </p:spPr>
          <p:txBody>
            <a:bodyPr wrap="square" lIns="0" tIns="0" rIns="0" bIns="0" rtlCol="0"/>
            <a:lstStyle/>
            <a:p>
              <a:endParaRPr/>
            </a:p>
          </p:txBody>
        </p:sp>
      </p:grpSp>
      <p:sp>
        <p:nvSpPr>
          <p:cNvPr id="14" name="object 14"/>
          <p:cNvSpPr txBox="1">
            <a:spLocks noGrp="1"/>
          </p:cNvSpPr>
          <p:nvPr>
            <p:ph type="title"/>
          </p:nvPr>
        </p:nvSpPr>
        <p:spPr>
          <a:prstGeom prst="rect">
            <a:avLst/>
          </a:prstGeom>
        </p:spPr>
        <p:txBody>
          <a:bodyPr vert="horz" wrap="square" lIns="0" tIns="13970" rIns="0" bIns="0" rtlCol="0">
            <a:spAutoFit/>
          </a:bodyPr>
          <a:lstStyle/>
          <a:p>
            <a:pPr marL="12700">
              <a:lnSpc>
                <a:spcPct val="100000"/>
              </a:lnSpc>
              <a:spcBef>
                <a:spcPts val="110"/>
              </a:spcBef>
            </a:pPr>
            <a:r>
              <a:rPr spc="-95" dirty="0"/>
              <a:t>ÖRNEK</a:t>
            </a:r>
            <a:r>
              <a:rPr spc="-165" dirty="0"/>
              <a:t> </a:t>
            </a:r>
            <a:r>
              <a:rPr spc="-60" dirty="0"/>
              <a:t>YAZI</a:t>
            </a:r>
            <a:r>
              <a:rPr spc="-190" dirty="0"/>
              <a:t> </a:t>
            </a:r>
            <a:r>
              <a:rPr dirty="0"/>
              <a:t>VE</a:t>
            </a:r>
            <a:r>
              <a:rPr spc="-220" dirty="0"/>
              <a:t> </a:t>
            </a:r>
            <a:r>
              <a:rPr spc="-80" dirty="0"/>
              <a:t>FORMLAR</a:t>
            </a:r>
          </a:p>
        </p:txBody>
      </p:sp>
      <p:sp>
        <p:nvSpPr>
          <p:cNvPr id="15" name="Slayt Numarası Yer Tutucusu 14">
            <a:extLst>
              <a:ext uri="{FF2B5EF4-FFF2-40B4-BE49-F238E27FC236}">
                <a16:creationId xmlns:a16="http://schemas.microsoft.com/office/drawing/2014/main" id="{93CD97C5-F3CD-47F2-ADFF-9D2FFF191DE8}"/>
              </a:ext>
            </a:extLst>
          </p:cNvPr>
          <p:cNvSpPr>
            <a:spLocks noGrp="1"/>
          </p:cNvSpPr>
          <p:nvPr>
            <p:ph type="sldNum" sz="quarter" idx="7"/>
          </p:nvPr>
        </p:nvSpPr>
        <p:spPr>
          <a:xfrm>
            <a:off x="8697467" y="6573513"/>
            <a:ext cx="276733" cy="51315"/>
          </a:xfrm>
        </p:spPr>
        <p:txBody>
          <a:bodyPr/>
          <a:lstStyle/>
          <a:p>
            <a:pPr marL="107950">
              <a:lnSpc>
                <a:spcPct val="100000"/>
              </a:lnSpc>
            </a:pPr>
            <a:fld id="{81D60167-4931-47E6-BA6A-407CBD079E47}" type="slidenum">
              <a:rPr lang="tr-TR" spc="-50" smtClean="0"/>
              <a:t>59</a:t>
            </a:fld>
            <a:endParaRPr lang="tr-T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1" y="1620000"/>
            <a:ext cx="8070600" cy="4613442"/>
          </a:xfrm>
          <a:prstGeom prst="rect">
            <a:avLst/>
          </a:prstGeom>
        </p:spPr>
        <p:txBody>
          <a:bodyPr vert="horz" wrap="square" lIns="0" tIns="50165" rIns="0" bIns="0" rtlCol="0">
            <a:spAutoFit/>
          </a:bodyPr>
          <a:lstStyle/>
          <a:p>
            <a:pPr marL="12700" marR="6350" algn="just">
              <a:lnSpc>
                <a:spcPts val="3130"/>
              </a:lnSpc>
              <a:spcBef>
                <a:spcPts val="395"/>
              </a:spcBef>
            </a:pPr>
            <a:r>
              <a:rPr sz="2400" dirty="0">
                <a:solidFill>
                  <a:srgbClr val="2CA1BE"/>
                </a:solidFill>
                <a:latin typeface="Segoe UI Symbol"/>
                <a:cs typeface="Segoe UI Symbol"/>
              </a:rPr>
              <a:t>🞂​</a:t>
            </a:r>
            <a:r>
              <a:rPr sz="2400" spc="325" dirty="0">
                <a:solidFill>
                  <a:srgbClr val="2CA1BE"/>
                </a:solidFill>
                <a:latin typeface="Segoe UI Symbol"/>
                <a:cs typeface="Segoe UI Symbol"/>
              </a:rPr>
              <a:t> </a:t>
            </a:r>
            <a:r>
              <a:rPr lang="tr-TR" sz="2200" b="1" noProof="1">
                <a:solidFill>
                  <a:srgbClr val="FF0000"/>
                </a:solidFill>
                <a:latin typeface="Times New Roman"/>
                <a:cs typeface="Times New Roman"/>
              </a:rPr>
              <a:t>657  sayılı  DMK’ın  124-142  ıncı  maddeleri  </a:t>
            </a:r>
            <a:r>
              <a:rPr lang="tr-TR" sz="2200" noProof="1">
                <a:latin typeface="Times New Roman"/>
                <a:cs typeface="Times New Roman"/>
              </a:rPr>
              <a:t>arasında sadece  disiplin  suç  ve  cezaları  sayılmış  ve  disiplin işlemlerine ilişkin bazı esaslar belirlenmiştir.</a:t>
            </a:r>
          </a:p>
          <a:p>
            <a:pPr marL="12700" marR="5715" algn="just">
              <a:lnSpc>
                <a:spcPct val="95000"/>
              </a:lnSpc>
              <a:spcBef>
                <a:spcPts val="395"/>
              </a:spcBef>
              <a:buClr>
                <a:srgbClr val="2CA1BE"/>
              </a:buClr>
              <a:buSzPct val="67857"/>
              <a:tabLst>
                <a:tab pos="469900" algn="l"/>
              </a:tabLst>
            </a:pPr>
            <a:r>
              <a:rPr lang="tr-TR" sz="2200" noProof="1">
                <a:solidFill>
                  <a:srgbClr val="2CA1BE"/>
                </a:solidFill>
                <a:latin typeface="Segoe UI Symbol"/>
                <a:cs typeface="Segoe UI Symbol"/>
              </a:rPr>
              <a:t>🞂​ </a:t>
            </a:r>
            <a:r>
              <a:rPr lang="tr-TR" sz="2200" b="1" noProof="1">
                <a:solidFill>
                  <a:srgbClr val="FF0000"/>
                </a:solidFill>
                <a:latin typeface="Times New Roman"/>
                <a:cs typeface="Times New Roman"/>
              </a:rPr>
              <a:t>Devlet Memurları Disiplin Yönetmeliği</a:t>
            </a:r>
            <a:r>
              <a:rPr lang="tr-TR" sz="2200" noProof="1">
                <a:solidFill>
                  <a:srgbClr val="FF0000"/>
                </a:solidFill>
                <a:latin typeface="Times New Roman"/>
                <a:cs typeface="Times New Roman"/>
              </a:rPr>
              <a:t> </a:t>
            </a:r>
            <a:r>
              <a:rPr lang="tr-TR" sz="2200" noProof="1">
                <a:latin typeface="Times New Roman"/>
                <a:cs typeface="Times New Roman"/>
              </a:rPr>
              <a:t>ile disiplin amirleri ve kurulların kimler olduğu  belirlenmiş, görev ve yetkileri tespit edilmiştir.</a:t>
            </a:r>
          </a:p>
          <a:p>
            <a:pPr marL="12700" marR="5715" lvl="0" indent="0" algn="just" defTabSz="914400" rtl="0" eaLnBrk="1" fontAlgn="auto" latinLnBrk="0" hangingPunct="1">
              <a:lnSpc>
                <a:spcPct val="95000"/>
              </a:lnSpc>
              <a:spcBef>
                <a:spcPts val="395"/>
              </a:spcBef>
              <a:spcAft>
                <a:spcPts val="0"/>
              </a:spcAft>
              <a:buClr>
                <a:srgbClr val="2CA1BE"/>
              </a:buClr>
              <a:buSzPct val="67857"/>
              <a:tabLst>
                <a:tab pos="469900" algn="l"/>
              </a:tabLst>
              <a:defRPr/>
            </a:pPr>
            <a:r>
              <a:rPr lang="tr-TR" sz="2200" noProof="1">
                <a:solidFill>
                  <a:srgbClr val="2CA1BE"/>
                </a:solidFill>
                <a:latin typeface="Segoe UI Symbol"/>
                <a:cs typeface="Segoe UI Symbol"/>
              </a:rPr>
              <a:t>🞂 </a:t>
            </a:r>
            <a:r>
              <a:rPr lang="tr-TR" sz="2200" b="1" noProof="1">
                <a:solidFill>
                  <a:srgbClr val="FF0000"/>
                </a:solidFill>
                <a:latin typeface="Times New Roman"/>
                <a:ea typeface="+mn-ea"/>
                <a:cs typeface="Times New Roman"/>
              </a:rPr>
              <a:t>İçişleri Bakanlığı Disiplin Amirleri Yönetmeliği </a:t>
            </a:r>
            <a:r>
              <a:rPr lang="tr-TR" sz="2200" noProof="1">
                <a:solidFill>
                  <a:prstClr val="black"/>
                </a:solidFill>
                <a:latin typeface="Times New Roman"/>
                <a:ea typeface="+mn-ea"/>
                <a:cs typeface="Times New Roman"/>
              </a:rPr>
              <a:t>ile bakanlık merkez ve taşra teşkilatı personelinin disiplin amirleri belirtilmiştir. (</a:t>
            </a:r>
            <a:r>
              <a:rPr lang="tr-TR" sz="2200" i="1" noProof="1">
                <a:solidFill>
                  <a:prstClr val="black"/>
                </a:solidFill>
                <a:latin typeface="Times New Roman"/>
                <a:ea typeface="+mn-ea"/>
                <a:cs typeface="Times New Roman"/>
              </a:rPr>
              <a:t>Her Bakanlık için ayrı)</a:t>
            </a:r>
            <a:endParaRPr lang="tr-TR" sz="2200" i="1" noProof="1">
              <a:latin typeface="Times New Roman"/>
              <a:cs typeface="Times New Roman"/>
            </a:endParaRPr>
          </a:p>
          <a:p>
            <a:pPr marL="12700" marR="5080" algn="just">
              <a:lnSpc>
                <a:spcPct val="95000"/>
              </a:lnSpc>
              <a:spcBef>
                <a:spcPts val="395"/>
              </a:spcBef>
            </a:pPr>
            <a:r>
              <a:rPr lang="tr-TR" sz="2200" noProof="1">
                <a:latin typeface="Times New Roman"/>
                <a:cs typeface="Times New Roman"/>
              </a:rPr>
              <a:t>Disiplin soruşturmalarının yapılmasındaki usul ve esasları  konusunda,  yargı  kararları,  kurumların  yönerge, genelgeleri,  makaleler  ve  muhakkiklerin  uygulamalarıyla genel kabul gören belirli bir sistemin oluştuğunu söylemek mümkündür.</a:t>
            </a:r>
          </a:p>
        </p:txBody>
      </p:sp>
      <p:sp>
        <p:nvSpPr>
          <p:cNvPr id="5" name="Slayt Numarası Yer Tutucusu 4">
            <a:extLst>
              <a:ext uri="{FF2B5EF4-FFF2-40B4-BE49-F238E27FC236}">
                <a16:creationId xmlns:a16="http://schemas.microsoft.com/office/drawing/2014/main" id="{9806358D-35C4-4F2F-BB8F-5E17824C4B18}"/>
              </a:ext>
            </a:extLst>
          </p:cNvPr>
          <p:cNvSpPr>
            <a:spLocks noGrp="1"/>
          </p:cNvSpPr>
          <p:nvPr>
            <p:ph type="sldNum" sz="quarter" idx="7"/>
          </p:nvPr>
        </p:nvSpPr>
        <p:spPr/>
        <p:txBody>
          <a:bodyPr/>
          <a:lstStyle/>
          <a:p>
            <a:pPr marL="107950">
              <a:lnSpc>
                <a:spcPct val="100000"/>
              </a:lnSpc>
            </a:pPr>
            <a:fld id="{81D60167-4931-47E6-BA6A-407CBD079E47}" type="slidenum">
              <a:rPr lang="tr-TR" spc="-50" smtClean="0"/>
              <a:t>6</a:t>
            </a:fld>
            <a:endParaRPr lang="tr-TR" spc="-50" dirty="0"/>
          </a:p>
        </p:txBody>
      </p:sp>
      <p:pic>
        <p:nvPicPr>
          <p:cNvPr id="6" name="object 4"/>
          <p:cNvPicPr/>
          <p:nvPr/>
        </p:nvPicPr>
        <p:blipFill>
          <a:blip r:embed="rId2" cstate="print"/>
          <a:stretch>
            <a:fillRect/>
          </a:stretch>
        </p:blipFill>
        <p:spPr>
          <a:xfrm>
            <a:off x="540000" y="180000"/>
            <a:ext cx="1080000" cy="1080000"/>
          </a:xfrm>
          <a:prstGeom prst="rect">
            <a:avLst/>
          </a:prstGeom>
        </p:spPr>
      </p:pic>
      <p:sp>
        <p:nvSpPr>
          <p:cNvPr id="7" name="Metin kutusu 6"/>
          <p:cNvSpPr txBox="1"/>
          <p:nvPr/>
        </p:nvSpPr>
        <p:spPr>
          <a:xfrm>
            <a:off x="1828800" y="208937"/>
            <a:ext cx="57912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600" b="1" dirty="0">
                <a:solidFill>
                  <a:schemeClr val="tx2"/>
                </a:solidFill>
                <a:latin typeface="Times New Roman" panose="02020603050405020304" pitchFamily="18" charset="0"/>
                <a:cs typeface="Times New Roman" panose="02020603050405020304" pitchFamily="18" charset="0"/>
              </a:rPr>
              <a:t>MEVZUAT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4604" rIns="0" bIns="0" rtlCol="0">
            <a:spAutoFit/>
          </a:bodyPr>
          <a:lstStyle/>
          <a:p>
            <a:pPr marL="455930" algn="ctr">
              <a:lnSpc>
                <a:spcPct val="100000"/>
              </a:lnSpc>
              <a:spcBef>
                <a:spcPts val="114"/>
              </a:spcBef>
            </a:pPr>
            <a:r>
              <a:rPr dirty="0"/>
              <a:t>İFADE</a:t>
            </a:r>
            <a:r>
              <a:rPr spc="10" dirty="0"/>
              <a:t> </a:t>
            </a:r>
            <a:r>
              <a:rPr spc="-10" dirty="0"/>
              <a:t>TUTANAĞI</a:t>
            </a:r>
          </a:p>
          <a:p>
            <a:pPr>
              <a:lnSpc>
                <a:spcPct val="100000"/>
              </a:lnSpc>
              <a:spcBef>
                <a:spcPts val="1255"/>
              </a:spcBef>
            </a:pPr>
            <a:endParaRPr spc="-10" dirty="0"/>
          </a:p>
          <a:p>
            <a:pPr marL="468630">
              <a:lnSpc>
                <a:spcPts val="1420"/>
              </a:lnSpc>
              <a:tabLst>
                <a:tab pos="2963545" algn="l"/>
              </a:tabLst>
            </a:pPr>
            <a:r>
              <a:rPr b="0" dirty="0">
                <a:latin typeface="Times New Roman"/>
                <a:cs typeface="Times New Roman"/>
              </a:rPr>
              <a:t>ADI</a:t>
            </a:r>
            <a:r>
              <a:rPr b="0" spc="10" dirty="0">
                <a:latin typeface="Times New Roman"/>
                <a:cs typeface="Times New Roman"/>
              </a:rPr>
              <a:t> </a:t>
            </a:r>
            <a:r>
              <a:rPr b="0" spc="-10" dirty="0">
                <a:latin typeface="Times New Roman"/>
                <a:cs typeface="Times New Roman"/>
              </a:rPr>
              <a:t>SOYADI</a:t>
            </a:r>
            <a:r>
              <a:rPr b="0" dirty="0">
                <a:latin typeface="Times New Roman"/>
                <a:cs typeface="Times New Roman"/>
              </a:rPr>
              <a:t>	</a:t>
            </a:r>
            <a:r>
              <a:rPr b="0" spc="-50" dirty="0">
                <a:latin typeface="Times New Roman"/>
                <a:cs typeface="Times New Roman"/>
              </a:rPr>
              <a:t>:</a:t>
            </a:r>
          </a:p>
          <a:p>
            <a:pPr marL="468630">
              <a:lnSpc>
                <a:spcPts val="1400"/>
              </a:lnSpc>
              <a:tabLst>
                <a:tab pos="2963545" algn="l"/>
              </a:tabLst>
            </a:pPr>
            <a:r>
              <a:rPr b="0" dirty="0">
                <a:latin typeface="Times New Roman"/>
                <a:cs typeface="Times New Roman"/>
              </a:rPr>
              <a:t>BABA</a:t>
            </a:r>
            <a:r>
              <a:rPr b="0" spc="15" dirty="0">
                <a:latin typeface="Times New Roman"/>
                <a:cs typeface="Times New Roman"/>
              </a:rPr>
              <a:t> </a:t>
            </a:r>
            <a:r>
              <a:rPr b="0" spc="-25" dirty="0">
                <a:latin typeface="Times New Roman"/>
                <a:cs typeface="Times New Roman"/>
              </a:rPr>
              <a:t>ADI</a:t>
            </a:r>
            <a:r>
              <a:rPr b="0" dirty="0">
                <a:latin typeface="Times New Roman"/>
                <a:cs typeface="Times New Roman"/>
              </a:rPr>
              <a:t>	</a:t>
            </a:r>
            <a:r>
              <a:rPr b="0" spc="-50" dirty="0">
                <a:latin typeface="Times New Roman"/>
                <a:cs typeface="Times New Roman"/>
              </a:rPr>
              <a:t>:</a:t>
            </a:r>
          </a:p>
          <a:p>
            <a:pPr marL="468630">
              <a:lnSpc>
                <a:spcPts val="1400"/>
              </a:lnSpc>
              <a:tabLst>
                <a:tab pos="2963545" algn="l"/>
              </a:tabLst>
            </a:pPr>
            <a:r>
              <a:rPr b="0" dirty="0">
                <a:latin typeface="Times New Roman"/>
                <a:cs typeface="Times New Roman"/>
              </a:rPr>
              <a:t>DOĞUM</a:t>
            </a:r>
            <a:r>
              <a:rPr b="0" spc="20" dirty="0">
                <a:latin typeface="Times New Roman"/>
                <a:cs typeface="Times New Roman"/>
              </a:rPr>
              <a:t> </a:t>
            </a:r>
            <a:r>
              <a:rPr b="0" dirty="0">
                <a:latin typeface="Times New Roman"/>
                <a:cs typeface="Times New Roman"/>
              </a:rPr>
              <a:t>YERİ</a:t>
            </a:r>
            <a:r>
              <a:rPr b="0" spc="10" dirty="0">
                <a:latin typeface="Times New Roman"/>
                <a:cs typeface="Times New Roman"/>
              </a:rPr>
              <a:t> </a:t>
            </a:r>
            <a:r>
              <a:rPr b="0" dirty="0">
                <a:latin typeface="Times New Roman"/>
                <a:cs typeface="Times New Roman"/>
              </a:rPr>
              <a:t>VE</a:t>
            </a:r>
            <a:r>
              <a:rPr b="0" spc="30" dirty="0">
                <a:latin typeface="Times New Roman"/>
                <a:cs typeface="Times New Roman"/>
              </a:rPr>
              <a:t> </a:t>
            </a:r>
            <a:r>
              <a:rPr b="0" spc="-10" dirty="0">
                <a:latin typeface="Times New Roman"/>
                <a:cs typeface="Times New Roman"/>
              </a:rPr>
              <a:t>TARİHİ</a:t>
            </a:r>
            <a:r>
              <a:rPr b="0" dirty="0">
                <a:latin typeface="Times New Roman"/>
                <a:cs typeface="Times New Roman"/>
              </a:rPr>
              <a:t>	</a:t>
            </a:r>
            <a:r>
              <a:rPr b="0" spc="-50" dirty="0">
                <a:latin typeface="Times New Roman"/>
                <a:cs typeface="Times New Roman"/>
              </a:rPr>
              <a:t>:</a:t>
            </a:r>
          </a:p>
          <a:p>
            <a:pPr marL="468630">
              <a:lnSpc>
                <a:spcPts val="1400"/>
              </a:lnSpc>
              <a:tabLst>
                <a:tab pos="2963545" algn="l"/>
              </a:tabLst>
            </a:pPr>
            <a:r>
              <a:rPr b="0" dirty="0">
                <a:latin typeface="Times New Roman"/>
                <a:cs typeface="Times New Roman"/>
              </a:rPr>
              <a:t>MEDENİ</a:t>
            </a:r>
            <a:r>
              <a:rPr b="0" spc="30" dirty="0">
                <a:latin typeface="Times New Roman"/>
                <a:cs typeface="Times New Roman"/>
              </a:rPr>
              <a:t> </a:t>
            </a:r>
            <a:r>
              <a:rPr b="0" spc="-20" dirty="0">
                <a:latin typeface="Times New Roman"/>
                <a:cs typeface="Times New Roman"/>
              </a:rPr>
              <a:t>HALİ</a:t>
            </a:r>
            <a:r>
              <a:rPr b="0" dirty="0">
                <a:latin typeface="Times New Roman"/>
                <a:cs typeface="Times New Roman"/>
              </a:rPr>
              <a:t>	</a:t>
            </a:r>
            <a:r>
              <a:rPr b="0" spc="-50" dirty="0">
                <a:latin typeface="Times New Roman"/>
                <a:cs typeface="Times New Roman"/>
              </a:rPr>
              <a:t>:</a:t>
            </a:r>
          </a:p>
          <a:p>
            <a:pPr marL="468630">
              <a:lnSpc>
                <a:spcPts val="1400"/>
              </a:lnSpc>
              <a:tabLst>
                <a:tab pos="2963545" algn="l"/>
              </a:tabLst>
            </a:pPr>
            <a:r>
              <a:rPr b="0" dirty="0">
                <a:latin typeface="Times New Roman"/>
                <a:cs typeface="Times New Roman"/>
              </a:rPr>
              <a:t>NÜFUSA</a:t>
            </a:r>
            <a:r>
              <a:rPr b="0" spc="35" dirty="0">
                <a:latin typeface="Times New Roman"/>
                <a:cs typeface="Times New Roman"/>
              </a:rPr>
              <a:t> </a:t>
            </a:r>
            <a:r>
              <a:rPr b="0" dirty="0">
                <a:latin typeface="Times New Roman"/>
                <a:cs typeface="Times New Roman"/>
              </a:rPr>
              <a:t>KAYITLI</a:t>
            </a:r>
            <a:r>
              <a:rPr b="0" spc="35" dirty="0">
                <a:latin typeface="Times New Roman"/>
                <a:cs typeface="Times New Roman"/>
              </a:rPr>
              <a:t> </a:t>
            </a:r>
            <a:r>
              <a:rPr b="0" dirty="0">
                <a:latin typeface="Times New Roman"/>
                <a:cs typeface="Times New Roman"/>
              </a:rPr>
              <a:t>OLDUĞU</a:t>
            </a:r>
            <a:r>
              <a:rPr b="0" spc="40" dirty="0">
                <a:latin typeface="Times New Roman"/>
                <a:cs typeface="Times New Roman"/>
              </a:rPr>
              <a:t> </a:t>
            </a:r>
            <a:r>
              <a:rPr b="0" spc="-25" dirty="0">
                <a:latin typeface="Times New Roman"/>
                <a:cs typeface="Times New Roman"/>
              </a:rPr>
              <a:t>YER</a:t>
            </a:r>
            <a:r>
              <a:rPr b="0" dirty="0">
                <a:latin typeface="Times New Roman"/>
                <a:cs typeface="Times New Roman"/>
              </a:rPr>
              <a:t>	</a:t>
            </a:r>
            <a:r>
              <a:rPr b="0" spc="-50" dirty="0">
                <a:latin typeface="Times New Roman"/>
                <a:cs typeface="Times New Roman"/>
              </a:rPr>
              <a:t>:</a:t>
            </a:r>
          </a:p>
          <a:p>
            <a:pPr marL="468630">
              <a:lnSpc>
                <a:spcPts val="1400"/>
              </a:lnSpc>
              <a:tabLst>
                <a:tab pos="2963545" algn="l"/>
              </a:tabLst>
            </a:pPr>
            <a:r>
              <a:rPr b="0" spc="-10" dirty="0">
                <a:latin typeface="Times New Roman"/>
                <a:cs typeface="Times New Roman"/>
              </a:rPr>
              <a:t>TAHSİLİ</a:t>
            </a:r>
            <a:r>
              <a:rPr b="0" dirty="0">
                <a:latin typeface="Times New Roman"/>
                <a:cs typeface="Times New Roman"/>
              </a:rPr>
              <a:t>	</a:t>
            </a:r>
            <a:r>
              <a:rPr b="0" spc="-50" dirty="0">
                <a:latin typeface="Times New Roman"/>
                <a:cs typeface="Times New Roman"/>
              </a:rPr>
              <a:t>:</a:t>
            </a:r>
          </a:p>
          <a:p>
            <a:pPr marL="468630">
              <a:lnSpc>
                <a:spcPts val="1400"/>
              </a:lnSpc>
              <a:tabLst>
                <a:tab pos="2963545" algn="l"/>
              </a:tabLst>
            </a:pPr>
            <a:r>
              <a:rPr b="0" spc="-25" dirty="0">
                <a:latin typeface="Times New Roman"/>
                <a:cs typeface="Times New Roman"/>
              </a:rPr>
              <a:t>İŞİ</a:t>
            </a:r>
            <a:r>
              <a:rPr b="0" dirty="0">
                <a:latin typeface="Times New Roman"/>
                <a:cs typeface="Times New Roman"/>
              </a:rPr>
              <a:t>	</a:t>
            </a:r>
            <a:r>
              <a:rPr b="0" spc="-50" dirty="0">
                <a:latin typeface="Times New Roman"/>
                <a:cs typeface="Times New Roman"/>
              </a:rPr>
              <a:t>:</a:t>
            </a:r>
          </a:p>
          <a:p>
            <a:pPr marL="468630">
              <a:lnSpc>
                <a:spcPts val="1400"/>
              </a:lnSpc>
              <a:tabLst>
                <a:tab pos="2963545" algn="l"/>
              </a:tabLst>
            </a:pPr>
            <a:r>
              <a:rPr b="0" dirty="0">
                <a:latin typeface="Times New Roman"/>
                <a:cs typeface="Times New Roman"/>
              </a:rPr>
              <a:t>İKAMET</a:t>
            </a:r>
            <a:r>
              <a:rPr b="0" spc="30" dirty="0">
                <a:latin typeface="Times New Roman"/>
                <a:cs typeface="Times New Roman"/>
              </a:rPr>
              <a:t> </a:t>
            </a:r>
            <a:r>
              <a:rPr b="0" spc="-10" dirty="0">
                <a:latin typeface="Times New Roman"/>
                <a:cs typeface="Times New Roman"/>
              </a:rPr>
              <a:t>ADRESİ</a:t>
            </a:r>
            <a:r>
              <a:rPr b="0" dirty="0">
                <a:latin typeface="Times New Roman"/>
                <a:cs typeface="Times New Roman"/>
              </a:rPr>
              <a:t>	</a:t>
            </a:r>
            <a:r>
              <a:rPr b="0" spc="-50" dirty="0">
                <a:latin typeface="Times New Roman"/>
                <a:cs typeface="Times New Roman"/>
              </a:rPr>
              <a:t>:</a:t>
            </a:r>
          </a:p>
          <a:p>
            <a:pPr marL="468630">
              <a:lnSpc>
                <a:spcPts val="1400"/>
              </a:lnSpc>
              <a:tabLst>
                <a:tab pos="2954655" algn="l"/>
              </a:tabLst>
            </a:pPr>
            <a:r>
              <a:rPr b="0" dirty="0">
                <a:latin typeface="Times New Roman"/>
                <a:cs typeface="Times New Roman"/>
              </a:rPr>
              <a:t>T.C.</a:t>
            </a:r>
            <a:r>
              <a:rPr b="0" spc="15" dirty="0">
                <a:latin typeface="Times New Roman"/>
                <a:cs typeface="Times New Roman"/>
              </a:rPr>
              <a:t> </a:t>
            </a:r>
            <a:r>
              <a:rPr b="0" dirty="0">
                <a:latin typeface="Times New Roman"/>
                <a:cs typeface="Times New Roman"/>
              </a:rPr>
              <a:t>KİMLİK</a:t>
            </a:r>
            <a:r>
              <a:rPr b="0" spc="25" dirty="0">
                <a:latin typeface="Times New Roman"/>
                <a:cs typeface="Times New Roman"/>
              </a:rPr>
              <a:t> </a:t>
            </a:r>
            <a:r>
              <a:rPr b="0" spc="-25" dirty="0">
                <a:latin typeface="Times New Roman"/>
                <a:cs typeface="Times New Roman"/>
              </a:rPr>
              <a:t>NO</a:t>
            </a:r>
            <a:r>
              <a:rPr b="0" dirty="0">
                <a:latin typeface="Times New Roman"/>
                <a:cs typeface="Times New Roman"/>
              </a:rPr>
              <a:t>	</a:t>
            </a:r>
            <a:r>
              <a:rPr b="0" spc="-50" dirty="0">
                <a:latin typeface="Times New Roman"/>
                <a:cs typeface="Times New Roman"/>
              </a:rPr>
              <a:t>:</a:t>
            </a:r>
          </a:p>
          <a:p>
            <a:pPr marL="468630">
              <a:lnSpc>
                <a:spcPts val="1420"/>
              </a:lnSpc>
              <a:tabLst>
                <a:tab pos="2973070" algn="l"/>
              </a:tabLst>
            </a:pPr>
            <a:r>
              <a:rPr b="0" spc="-10" dirty="0">
                <a:latin typeface="Times New Roman"/>
                <a:cs typeface="Times New Roman"/>
              </a:rPr>
              <a:t>TELEFON</a:t>
            </a:r>
            <a:r>
              <a:rPr b="0" dirty="0">
                <a:latin typeface="Times New Roman"/>
                <a:cs typeface="Times New Roman"/>
              </a:rPr>
              <a:t>	</a:t>
            </a:r>
            <a:r>
              <a:rPr b="0" spc="-50" dirty="0">
                <a:latin typeface="Times New Roman"/>
                <a:cs typeface="Times New Roman"/>
              </a:rPr>
              <a:t>:</a:t>
            </a:r>
          </a:p>
          <a:p>
            <a:pPr>
              <a:lnSpc>
                <a:spcPct val="100000"/>
              </a:lnSpc>
            </a:pPr>
            <a:endParaRPr b="0" spc="-50" dirty="0">
              <a:latin typeface="Times New Roman"/>
              <a:cs typeface="Times New Roman"/>
            </a:endParaRPr>
          </a:p>
          <a:p>
            <a:pPr>
              <a:lnSpc>
                <a:spcPct val="100000"/>
              </a:lnSpc>
              <a:spcBef>
                <a:spcPts val="75"/>
              </a:spcBef>
            </a:pPr>
            <a:endParaRPr b="0" spc="-50" dirty="0">
              <a:latin typeface="Times New Roman"/>
              <a:cs typeface="Times New Roman"/>
            </a:endParaRPr>
          </a:p>
          <a:p>
            <a:pPr marL="12700" marR="5080" indent="455930" algn="just">
              <a:lnSpc>
                <a:spcPts val="1400"/>
              </a:lnSpc>
            </a:pPr>
            <a:r>
              <a:rPr b="0" dirty="0">
                <a:latin typeface="Times New Roman"/>
                <a:cs typeface="Times New Roman"/>
              </a:rPr>
              <a:t>Yukarıda</a:t>
            </a:r>
            <a:r>
              <a:rPr b="0" spc="95" dirty="0">
                <a:latin typeface="Times New Roman"/>
                <a:cs typeface="Times New Roman"/>
              </a:rPr>
              <a:t> </a:t>
            </a:r>
            <a:r>
              <a:rPr b="0" dirty="0">
                <a:latin typeface="Times New Roman"/>
                <a:cs typeface="Times New Roman"/>
              </a:rPr>
              <a:t>açık</a:t>
            </a:r>
            <a:r>
              <a:rPr b="0" spc="105" dirty="0">
                <a:latin typeface="Times New Roman"/>
                <a:cs typeface="Times New Roman"/>
              </a:rPr>
              <a:t> </a:t>
            </a:r>
            <a:r>
              <a:rPr b="0" dirty="0">
                <a:latin typeface="Times New Roman"/>
                <a:cs typeface="Times New Roman"/>
              </a:rPr>
              <a:t>kimliği</a:t>
            </a:r>
            <a:r>
              <a:rPr b="0" spc="125" dirty="0">
                <a:latin typeface="Times New Roman"/>
                <a:cs typeface="Times New Roman"/>
              </a:rPr>
              <a:t> </a:t>
            </a:r>
            <a:r>
              <a:rPr b="0" dirty="0">
                <a:latin typeface="Times New Roman"/>
                <a:cs typeface="Times New Roman"/>
              </a:rPr>
              <a:t>yazılı</a:t>
            </a:r>
            <a:r>
              <a:rPr b="0" spc="95" dirty="0">
                <a:latin typeface="Times New Roman"/>
                <a:cs typeface="Times New Roman"/>
              </a:rPr>
              <a:t> </a:t>
            </a:r>
            <a:r>
              <a:rPr b="0" dirty="0">
                <a:latin typeface="Times New Roman"/>
                <a:cs typeface="Times New Roman"/>
              </a:rPr>
              <a:t>…..şahıs,</a:t>
            </a:r>
            <a:r>
              <a:rPr b="0" spc="105" dirty="0">
                <a:latin typeface="Times New Roman"/>
                <a:cs typeface="Times New Roman"/>
              </a:rPr>
              <a:t> </a:t>
            </a:r>
            <a:r>
              <a:rPr b="0" dirty="0">
                <a:latin typeface="Times New Roman"/>
                <a:cs typeface="Times New Roman"/>
              </a:rPr>
              <a:t>…</a:t>
            </a:r>
            <a:r>
              <a:rPr b="0" spc="110" dirty="0">
                <a:latin typeface="Times New Roman"/>
                <a:cs typeface="Times New Roman"/>
              </a:rPr>
              <a:t> </a:t>
            </a:r>
            <a:r>
              <a:rPr b="0" dirty="0">
                <a:latin typeface="Times New Roman"/>
                <a:cs typeface="Times New Roman"/>
              </a:rPr>
              <a:t>Valiliğinde</a:t>
            </a:r>
            <a:r>
              <a:rPr b="0" spc="120" dirty="0">
                <a:latin typeface="Times New Roman"/>
                <a:cs typeface="Times New Roman"/>
              </a:rPr>
              <a:t> </a:t>
            </a:r>
            <a:r>
              <a:rPr b="0" dirty="0">
                <a:latin typeface="Times New Roman"/>
                <a:cs typeface="Times New Roman"/>
              </a:rPr>
              <a:t>tarafımıza</a:t>
            </a:r>
            <a:r>
              <a:rPr b="0" spc="110" dirty="0">
                <a:latin typeface="Times New Roman"/>
                <a:cs typeface="Times New Roman"/>
              </a:rPr>
              <a:t> </a:t>
            </a:r>
            <a:r>
              <a:rPr b="0" dirty="0">
                <a:latin typeface="Times New Roman"/>
                <a:cs typeface="Times New Roman"/>
              </a:rPr>
              <a:t>tahsis</a:t>
            </a:r>
            <a:r>
              <a:rPr b="0" spc="105" dirty="0">
                <a:latin typeface="Times New Roman"/>
                <a:cs typeface="Times New Roman"/>
              </a:rPr>
              <a:t> </a:t>
            </a:r>
            <a:r>
              <a:rPr b="0" dirty="0">
                <a:latin typeface="Times New Roman"/>
                <a:cs typeface="Times New Roman"/>
              </a:rPr>
              <a:t>edilen</a:t>
            </a:r>
            <a:r>
              <a:rPr b="0" spc="105" dirty="0">
                <a:latin typeface="Times New Roman"/>
                <a:cs typeface="Times New Roman"/>
              </a:rPr>
              <a:t> </a:t>
            </a:r>
            <a:r>
              <a:rPr b="0" spc="-10" dirty="0">
                <a:latin typeface="Times New Roman"/>
                <a:cs typeface="Times New Roman"/>
              </a:rPr>
              <a:t>çalışma </a:t>
            </a:r>
            <a:r>
              <a:rPr b="0" dirty="0">
                <a:latin typeface="Times New Roman"/>
                <a:cs typeface="Times New Roman"/>
              </a:rPr>
              <a:t>odasına</a:t>
            </a:r>
            <a:r>
              <a:rPr b="0" spc="114" dirty="0">
                <a:latin typeface="Times New Roman"/>
                <a:cs typeface="Times New Roman"/>
              </a:rPr>
              <a:t> </a:t>
            </a:r>
            <a:r>
              <a:rPr b="0" dirty="0">
                <a:latin typeface="Times New Roman"/>
                <a:cs typeface="Times New Roman"/>
              </a:rPr>
              <a:t>davet</a:t>
            </a:r>
            <a:r>
              <a:rPr b="0" spc="120" dirty="0">
                <a:latin typeface="Times New Roman"/>
                <a:cs typeface="Times New Roman"/>
              </a:rPr>
              <a:t> </a:t>
            </a:r>
            <a:r>
              <a:rPr b="0" dirty="0">
                <a:latin typeface="Times New Roman"/>
                <a:cs typeface="Times New Roman"/>
              </a:rPr>
              <a:t>edilerek</a:t>
            </a:r>
            <a:r>
              <a:rPr b="0" spc="120" dirty="0">
                <a:latin typeface="Times New Roman"/>
                <a:cs typeface="Times New Roman"/>
              </a:rPr>
              <a:t> </a:t>
            </a:r>
            <a:r>
              <a:rPr b="0" dirty="0">
                <a:latin typeface="Times New Roman"/>
                <a:cs typeface="Times New Roman"/>
              </a:rPr>
              <a:t>şikayetçi/ihbarcı</a:t>
            </a:r>
            <a:r>
              <a:rPr b="0" spc="125" dirty="0">
                <a:latin typeface="Times New Roman"/>
                <a:cs typeface="Times New Roman"/>
              </a:rPr>
              <a:t> </a:t>
            </a:r>
            <a:r>
              <a:rPr b="0" dirty="0">
                <a:latin typeface="Times New Roman"/>
                <a:cs typeface="Times New Roman"/>
              </a:rPr>
              <a:t>sıfatıyla</a:t>
            </a:r>
            <a:r>
              <a:rPr b="0" spc="114" dirty="0">
                <a:latin typeface="Times New Roman"/>
                <a:cs typeface="Times New Roman"/>
              </a:rPr>
              <a:t> </a:t>
            </a:r>
            <a:r>
              <a:rPr b="0" dirty="0">
                <a:latin typeface="Times New Roman"/>
                <a:cs typeface="Times New Roman"/>
              </a:rPr>
              <a:t>ifadesine</a:t>
            </a:r>
            <a:r>
              <a:rPr b="0" spc="114" dirty="0">
                <a:latin typeface="Times New Roman"/>
                <a:cs typeface="Times New Roman"/>
              </a:rPr>
              <a:t> </a:t>
            </a:r>
            <a:r>
              <a:rPr b="0" dirty="0">
                <a:latin typeface="Times New Roman"/>
                <a:cs typeface="Times New Roman"/>
              </a:rPr>
              <a:t>başvurulacağı</a:t>
            </a:r>
            <a:r>
              <a:rPr b="0" spc="125" dirty="0">
                <a:latin typeface="Times New Roman"/>
                <a:cs typeface="Times New Roman"/>
              </a:rPr>
              <a:t> </a:t>
            </a:r>
            <a:r>
              <a:rPr b="0" dirty="0">
                <a:latin typeface="Times New Roman"/>
                <a:cs typeface="Times New Roman"/>
              </a:rPr>
              <a:t>kendisine</a:t>
            </a:r>
            <a:r>
              <a:rPr b="0" spc="114" dirty="0">
                <a:latin typeface="Times New Roman"/>
                <a:cs typeface="Times New Roman"/>
              </a:rPr>
              <a:t> </a:t>
            </a:r>
            <a:r>
              <a:rPr b="0" spc="-10" dirty="0">
                <a:latin typeface="Times New Roman"/>
                <a:cs typeface="Times New Roman"/>
              </a:rPr>
              <a:t>açıklandı, </a:t>
            </a:r>
            <a:r>
              <a:rPr b="0" dirty="0">
                <a:latin typeface="Times New Roman"/>
                <a:cs typeface="Times New Roman"/>
              </a:rPr>
              <a:t>konu</a:t>
            </a:r>
            <a:r>
              <a:rPr b="0" spc="10" dirty="0">
                <a:latin typeface="Times New Roman"/>
                <a:cs typeface="Times New Roman"/>
              </a:rPr>
              <a:t> </a:t>
            </a:r>
            <a:r>
              <a:rPr b="0" dirty="0">
                <a:latin typeface="Times New Roman"/>
                <a:cs typeface="Times New Roman"/>
              </a:rPr>
              <a:t>anlatıldı</a:t>
            </a:r>
            <a:r>
              <a:rPr b="0" spc="15" dirty="0">
                <a:latin typeface="Times New Roman"/>
                <a:cs typeface="Times New Roman"/>
              </a:rPr>
              <a:t> </a:t>
            </a:r>
            <a:r>
              <a:rPr b="0" dirty="0">
                <a:latin typeface="Times New Roman"/>
                <a:cs typeface="Times New Roman"/>
              </a:rPr>
              <a:t>ve</a:t>
            </a:r>
            <a:r>
              <a:rPr b="0" spc="10" dirty="0">
                <a:latin typeface="Times New Roman"/>
                <a:cs typeface="Times New Roman"/>
              </a:rPr>
              <a:t> </a:t>
            </a:r>
            <a:r>
              <a:rPr b="0" spc="-10" dirty="0">
                <a:latin typeface="Times New Roman"/>
                <a:cs typeface="Times New Roman"/>
              </a:rPr>
              <a:t>soruldu.</a:t>
            </a:r>
          </a:p>
          <a:p>
            <a:pPr marL="468630" algn="just">
              <a:lnSpc>
                <a:spcPts val="1355"/>
              </a:lnSpc>
            </a:pPr>
            <a:r>
              <a:rPr b="0" dirty="0">
                <a:latin typeface="Times New Roman"/>
                <a:cs typeface="Times New Roman"/>
              </a:rPr>
              <a:t>Alınan</a:t>
            </a:r>
            <a:r>
              <a:rPr b="0" spc="30" dirty="0">
                <a:latin typeface="Times New Roman"/>
                <a:cs typeface="Times New Roman"/>
              </a:rPr>
              <a:t> </a:t>
            </a:r>
            <a:r>
              <a:rPr b="0" spc="-10" dirty="0">
                <a:latin typeface="Times New Roman"/>
                <a:cs typeface="Times New Roman"/>
              </a:rPr>
              <a:t>ifadesinde;</a:t>
            </a:r>
          </a:p>
          <a:p>
            <a:pPr marL="468630">
              <a:lnSpc>
                <a:spcPts val="1420"/>
              </a:lnSpc>
              <a:spcBef>
                <a:spcPts val="1360"/>
              </a:spcBef>
            </a:pPr>
            <a:r>
              <a:rPr b="0" spc="-50" dirty="0">
                <a:latin typeface="Times New Roman"/>
                <a:cs typeface="Times New Roman"/>
              </a:rPr>
              <a:t>…</a:t>
            </a:r>
          </a:p>
          <a:p>
            <a:pPr marL="12700" marR="8255" indent="455930">
              <a:lnSpc>
                <a:spcPts val="1400"/>
              </a:lnSpc>
              <a:spcBef>
                <a:spcPts val="60"/>
              </a:spcBef>
            </a:pPr>
            <a:r>
              <a:rPr b="0" dirty="0">
                <a:latin typeface="Times New Roman"/>
                <a:cs typeface="Times New Roman"/>
              </a:rPr>
              <a:t>Başka</a:t>
            </a:r>
            <a:r>
              <a:rPr b="0" spc="254" dirty="0">
                <a:latin typeface="Times New Roman"/>
                <a:cs typeface="Times New Roman"/>
              </a:rPr>
              <a:t> </a:t>
            </a:r>
            <a:r>
              <a:rPr b="0" dirty="0">
                <a:latin typeface="Times New Roman"/>
                <a:cs typeface="Times New Roman"/>
              </a:rPr>
              <a:t>bir</a:t>
            </a:r>
            <a:r>
              <a:rPr b="0" spc="245" dirty="0">
                <a:latin typeface="Times New Roman"/>
                <a:cs typeface="Times New Roman"/>
              </a:rPr>
              <a:t> </a:t>
            </a:r>
            <a:r>
              <a:rPr b="0" dirty="0">
                <a:latin typeface="Times New Roman"/>
                <a:cs typeface="Times New Roman"/>
              </a:rPr>
              <a:t>diyeceği</a:t>
            </a:r>
            <a:r>
              <a:rPr b="0" spc="250" dirty="0">
                <a:latin typeface="Times New Roman"/>
                <a:cs typeface="Times New Roman"/>
              </a:rPr>
              <a:t> </a:t>
            </a:r>
            <a:r>
              <a:rPr b="0" dirty="0">
                <a:latin typeface="Times New Roman"/>
                <a:cs typeface="Times New Roman"/>
              </a:rPr>
              <a:t>olmadığını</a:t>
            </a:r>
            <a:r>
              <a:rPr b="0" spc="250" dirty="0">
                <a:latin typeface="Times New Roman"/>
                <a:cs typeface="Times New Roman"/>
              </a:rPr>
              <a:t> </a:t>
            </a:r>
            <a:r>
              <a:rPr b="0" dirty="0">
                <a:latin typeface="Times New Roman"/>
                <a:cs typeface="Times New Roman"/>
              </a:rPr>
              <a:t>beyan</a:t>
            </a:r>
            <a:r>
              <a:rPr b="0" spc="245" dirty="0">
                <a:latin typeface="Times New Roman"/>
                <a:cs typeface="Times New Roman"/>
              </a:rPr>
              <a:t> </a:t>
            </a:r>
            <a:r>
              <a:rPr b="0" dirty="0">
                <a:latin typeface="Times New Roman"/>
                <a:cs typeface="Times New Roman"/>
              </a:rPr>
              <a:t>ederek,</a:t>
            </a:r>
            <a:r>
              <a:rPr b="0" spc="265" dirty="0">
                <a:latin typeface="Times New Roman"/>
                <a:cs typeface="Times New Roman"/>
              </a:rPr>
              <a:t> </a:t>
            </a:r>
            <a:r>
              <a:rPr b="0" dirty="0">
                <a:latin typeface="Times New Roman"/>
                <a:cs typeface="Times New Roman"/>
              </a:rPr>
              <a:t>alınan</a:t>
            </a:r>
            <a:r>
              <a:rPr b="0" spc="245" dirty="0">
                <a:latin typeface="Times New Roman"/>
                <a:cs typeface="Times New Roman"/>
              </a:rPr>
              <a:t> </a:t>
            </a:r>
            <a:r>
              <a:rPr b="0" dirty="0">
                <a:latin typeface="Times New Roman"/>
                <a:cs typeface="Times New Roman"/>
              </a:rPr>
              <a:t>ifadesini</a:t>
            </a:r>
            <a:r>
              <a:rPr b="0" spc="250" dirty="0">
                <a:latin typeface="Times New Roman"/>
                <a:cs typeface="Times New Roman"/>
              </a:rPr>
              <a:t> </a:t>
            </a:r>
            <a:r>
              <a:rPr b="0" dirty="0">
                <a:latin typeface="Times New Roman"/>
                <a:cs typeface="Times New Roman"/>
              </a:rPr>
              <a:t>okudu,</a:t>
            </a:r>
            <a:r>
              <a:rPr b="0" spc="245" dirty="0">
                <a:latin typeface="Times New Roman"/>
                <a:cs typeface="Times New Roman"/>
              </a:rPr>
              <a:t> </a:t>
            </a:r>
            <a:r>
              <a:rPr b="0" dirty="0">
                <a:latin typeface="Times New Roman"/>
                <a:cs typeface="Times New Roman"/>
              </a:rPr>
              <a:t>tam</a:t>
            </a:r>
            <a:r>
              <a:rPr b="0" spc="250" dirty="0">
                <a:latin typeface="Times New Roman"/>
                <a:cs typeface="Times New Roman"/>
              </a:rPr>
              <a:t> </a:t>
            </a:r>
            <a:r>
              <a:rPr b="0" dirty="0">
                <a:latin typeface="Times New Roman"/>
                <a:cs typeface="Times New Roman"/>
              </a:rPr>
              <a:t>ve</a:t>
            </a:r>
            <a:r>
              <a:rPr b="0" spc="240" dirty="0">
                <a:latin typeface="Times New Roman"/>
                <a:cs typeface="Times New Roman"/>
              </a:rPr>
              <a:t> </a:t>
            </a:r>
            <a:r>
              <a:rPr b="0" spc="-10" dirty="0">
                <a:latin typeface="Times New Roman"/>
                <a:cs typeface="Times New Roman"/>
              </a:rPr>
              <a:t>doğru </a:t>
            </a:r>
            <a:r>
              <a:rPr b="0" dirty="0">
                <a:latin typeface="Times New Roman"/>
                <a:cs typeface="Times New Roman"/>
              </a:rPr>
              <a:t>olarak</a:t>
            </a:r>
            <a:r>
              <a:rPr b="0" spc="25" dirty="0">
                <a:latin typeface="Times New Roman"/>
                <a:cs typeface="Times New Roman"/>
              </a:rPr>
              <a:t> </a:t>
            </a:r>
            <a:r>
              <a:rPr b="0" dirty="0">
                <a:latin typeface="Times New Roman"/>
                <a:cs typeface="Times New Roman"/>
              </a:rPr>
              <a:t>yazıldığını</a:t>
            </a:r>
            <a:r>
              <a:rPr b="0" spc="10" dirty="0">
                <a:latin typeface="Times New Roman"/>
                <a:cs typeface="Times New Roman"/>
              </a:rPr>
              <a:t> </a:t>
            </a:r>
            <a:r>
              <a:rPr b="0" dirty="0">
                <a:latin typeface="Times New Roman"/>
                <a:cs typeface="Times New Roman"/>
              </a:rPr>
              <a:t>belirtmesi</a:t>
            </a:r>
            <a:r>
              <a:rPr b="0" spc="5" dirty="0">
                <a:latin typeface="Times New Roman"/>
                <a:cs typeface="Times New Roman"/>
              </a:rPr>
              <a:t> </a:t>
            </a:r>
            <a:r>
              <a:rPr b="0" dirty="0">
                <a:latin typeface="Times New Roman"/>
                <a:cs typeface="Times New Roman"/>
              </a:rPr>
              <a:t>üzerine bu</a:t>
            </a:r>
            <a:r>
              <a:rPr b="0" spc="5" dirty="0">
                <a:latin typeface="Times New Roman"/>
                <a:cs typeface="Times New Roman"/>
              </a:rPr>
              <a:t> </a:t>
            </a:r>
            <a:r>
              <a:rPr b="0" dirty="0">
                <a:latin typeface="Times New Roman"/>
                <a:cs typeface="Times New Roman"/>
              </a:rPr>
              <a:t>tutanak</a:t>
            </a:r>
            <a:r>
              <a:rPr b="0" spc="5" dirty="0">
                <a:latin typeface="Times New Roman"/>
                <a:cs typeface="Times New Roman"/>
              </a:rPr>
              <a:t> </a:t>
            </a:r>
            <a:r>
              <a:rPr b="0" dirty="0">
                <a:latin typeface="Times New Roman"/>
                <a:cs typeface="Times New Roman"/>
              </a:rPr>
              <a:t>topluca imza altına</a:t>
            </a:r>
            <a:r>
              <a:rPr b="0" spc="5" dirty="0">
                <a:latin typeface="Times New Roman"/>
                <a:cs typeface="Times New Roman"/>
              </a:rPr>
              <a:t> </a:t>
            </a:r>
            <a:r>
              <a:rPr b="0" dirty="0">
                <a:latin typeface="Times New Roman"/>
                <a:cs typeface="Times New Roman"/>
              </a:rPr>
              <a:t>alındı.</a:t>
            </a:r>
            <a:r>
              <a:rPr b="0" spc="5" dirty="0">
                <a:latin typeface="Times New Roman"/>
                <a:cs typeface="Times New Roman"/>
              </a:rPr>
              <a:t> </a:t>
            </a:r>
            <a:r>
              <a:rPr b="0" spc="-10" dirty="0">
                <a:latin typeface="Times New Roman"/>
                <a:cs typeface="Times New Roman"/>
              </a:rPr>
              <a:t>../../2015</a:t>
            </a:r>
          </a:p>
        </p:txBody>
      </p:sp>
      <p:sp>
        <p:nvSpPr>
          <p:cNvPr id="3" name="object 3"/>
          <p:cNvSpPr txBox="1"/>
          <p:nvPr/>
        </p:nvSpPr>
        <p:spPr>
          <a:xfrm>
            <a:off x="2854505" y="6280017"/>
            <a:ext cx="802005" cy="210820"/>
          </a:xfrm>
          <a:prstGeom prst="rect">
            <a:avLst/>
          </a:prstGeom>
        </p:spPr>
        <p:txBody>
          <a:bodyPr vert="horz" wrap="square" lIns="0" tIns="14604" rIns="0" bIns="0" rtlCol="0">
            <a:spAutoFit/>
          </a:bodyPr>
          <a:lstStyle/>
          <a:p>
            <a:pPr marL="12700">
              <a:lnSpc>
                <a:spcPct val="100000"/>
              </a:lnSpc>
              <a:spcBef>
                <a:spcPts val="114"/>
              </a:spcBef>
            </a:pPr>
            <a:r>
              <a:rPr sz="1200" dirty="0">
                <a:latin typeface="Times New Roman"/>
                <a:cs typeface="Times New Roman"/>
              </a:rPr>
              <a:t>İfadeyi</a:t>
            </a:r>
            <a:r>
              <a:rPr sz="1200" spc="-5" dirty="0">
                <a:latin typeface="Times New Roman"/>
                <a:cs typeface="Times New Roman"/>
              </a:rPr>
              <a:t> </a:t>
            </a:r>
            <a:r>
              <a:rPr sz="1200" spc="-20" dirty="0">
                <a:latin typeface="Times New Roman"/>
                <a:cs typeface="Times New Roman"/>
              </a:rPr>
              <a:t>Alan</a:t>
            </a:r>
            <a:endParaRPr sz="1200">
              <a:latin typeface="Times New Roman"/>
              <a:cs typeface="Times New Roman"/>
            </a:endParaRPr>
          </a:p>
        </p:txBody>
      </p:sp>
      <p:sp>
        <p:nvSpPr>
          <p:cNvPr id="4" name="object 4"/>
          <p:cNvSpPr txBox="1"/>
          <p:nvPr/>
        </p:nvSpPr>
        <p:spPr>
          <a:xfrm>
            <a:off x="4760521" y="6280017"/>
            <a:ext cx="774700" cy="210820"/>
          </a:xfrm>
          <a:prstGeom prst="rect">
            <a:avLst/>
          </a:prstGeom>
        </p:spPr>
        <p:txBody>
          <a:bodyPr vert="horz" wrap="square" lIns="0" tIns="14604" rIns="0" bIns="0" rtlCol="0">
            <a:spAutoFit/>
          </a:bodyPr>
          <a:lstStyle/>
          <a:p>
            <a:pPr marL="12700">
              <a:lnSpc>
                <a:spcPct val="100000"/>
              </a:lnSpc>
              <a:spcBef>
                <a:spcPts val="114"/>
              </a:spcBef>
            </a:pPr>
            <a:r>
              <a:rPr sz="1200" dirty="0">
                <a:latin typeface="Times New Roman"/>
                <a:cs typeface="Times New Roman"/>
              </a:rPr>
              <a:t>İfade</a:t>
            </a:r>
            <a:r>
              <a:rPr sz="1200" spc="-10" dirty="0">
                <a:latin typeface="Times New Roman"/>
                <a:cs typeface="Times New Roman"/>
              </a:rPr>
              <a:t> Sahibi</a:t>
            </a:r>
            <a:endParaRPr sz="1200">
              <a:latin typeface="Times New Roman"/>
              <a:cs typeface="Times New Roman"/>
            </a:endParaRPr>
          </a:p>
        </p:txBody>
      </p:sp>
      <p:sp>
        <p:nvSpPr>
          <p:cNvPr id="5" name="object 5"/>
          <p:cNvSpPr txBox="1"/>
          <p:nvPr/>
        </p:nvSpPr>
        <p:spPr>
          <a:xfrm>
            <a:off x="6531600" y="6280017"/>
            <a:ext cx="914400" cy="210820"/>
          </a:xfrm>
          <a:prstGeom prst="rect">
            <a:avLst/>
          </a:prstGeom>
        </p:spPr>
        <p:txBody>
          <a:bodyPr vert="horz" wrap="square" lIns="0" tIns="14604" rIns="0" bIns="0" rtlCol="0">
            <a:spAutoFit/>
          </a:bodyPr>
          <a:lstStyle/>
          <a:p>
            <a:pPr marL="12700">
              <a:lnSpc>
                <a:spcPct val="100000"/>
              </a:lnSpc>
              <a:spcBef>
                <a:spcPts val="114"/>
              </a:spcBef>
            </a:pPr>
            <a:r>
              <a:rPr sz="1200" dirty="0">
                <a:latin typeface="Times New Roman"/>
                <a:cs typeface="Times New Roman"/>
              </a:rPr>
              <a:t>Yeminli</a:t>
            </a:r>
            <a:r>
              <a:rPr sz="1200" spc="5" dirty="0">
                <a:latin typeface="Times New Roman"/>
                <a:cs typeface="Times New Roman"/>
              </a:rPr>
              <a:t> </a:t>
            </a:r>
            <a:r>
              <a:rPr sz="1200" spc="-20" dirty="0">
                <a:latin typeface="Times New Roman"/>
                <a:cs typeface="Times New Roman"/>
              </a:rPr>
              <a:t>Katip</a:t>
            </a:r>
            <a:endParaRPr sz="1200">
              <a:latin typeface="Times New Roman"/>
              <a:cs typeface="Times New Roman"/>
            </a:endParaRPr>
          </a:p>
        </p:txBody>
      </p:sp>
      <p:grpSp>
        <p:nvGrpSpPr>
          <p:cNvPr id="6" name="object 6"/>
          <p:cNvGrpSpPr/>
          <p:nvPr/>
        </p:nvGrpSpPr>
        <p:grpSpPr>
          <a:xfrm>
            <a:off x="440448" y="233172"/>
            <a:ext cx="8284845" cy="847725"/>
            <a:chOff x="440448" y="233172"/>
            <a:chExt cx="8284845" cy="847725"/>
          </a:xfrm>
        </p:grpSpPr>
        <p:sp>
          <p:nvSpPr>
            <p:cNvPr id="7" name="object 7"/>
            <p:cNvSpPr/>
            <p:nvPr/>
          </p:nvSpPr>
          <p:spPr>
            <a:xfrm>
              <a:off x="467867" y="260604"/>
              <a:ext cx="396240" cy="792480"/>
            </a:xfrm>
            <a:custGeom>
              <a:avLst/>
              <a:gdLst/>
              <a:ahLst/>
              <a:cxnLst/>
              <a:rect l="l" t="t" r="r" b="b"/>
              <a:pathLst>
                <a:path w="396240" h="792480">
                  <a:moveTo>
                    <a:pt x="396240" y="0"/>
                  </a:moveTo>
                  <a:lnTo>
                    <a:pt x="350030" y="2666"/>
                  </a:lnTo>
                  <a:lnTo>
                    <a:pt x="305386" y="10465"/>
                  </a:lnTo>
                  <a:lnTo>
                    <a:pt x="262606" y="23102"/>
                  </a:lnTo>
                  <a:lnTo>
                    <a:pt x="221985" y="40277"/>
                  </a:lnTo>
                  <a:lnTo>
                    <a:pt x="183822" y="61693"/>
                  </a:lnTo>
                  <a:lnTo>
                    <a:pt x="148413" y="87054"/>
                  </a:lnTo>
                  <a:lnTo>
                    <a:pt x="116057" y="116062"/>
                  </a:lnTo>
                  <a:lnTo>
                    <a:pt x="87050" y="148418"/>
                  </a:lnTo>
                  <a:lnTo>
                    <a:pt x="61690" y="183827"/>
                  </a:lnTo>
                  <a:lnTo>
                    <a:pt x="40274" y="221990"/>
                  </a:lnTo>
                  <a:lnTo>
                    <a:pt x="23100" y="262611"/>
                  </a:lnTo>
                  <a:lnTo>
                    <a:pt x="10465" y="305390"/>
                  </a:lnTo>
                  <a:lnTo>
                    <a:pt x="2665" y="350033"/>
                  </a:lnTo>
                  <a:lnTo>
                    <a:pt x="0" y="396240"/>
                  </a:lnTo>
                  <a:lnTo>
                    <a:pt x="2665" y="442446"/>
                  </a:lnTo>
                  <a:lnTo>
                    <a:pt x="10465" y="487089"/>
                  </a:lnTo>
                  <a:lnTo>
                    <a:pt x="23100" y="529868"/>
                  </a:lnTo>
                  <a:lnTo>
                    <a:pt x="40274" y="570489"/>
                  </a:lnTo>
                  <a:lnTo>
                    <a:pt x="61690" y="608652"/>
                  </a:lnTo>
                  <a:lnTo>
                    <a:pt x="87050" y="644061"/>
                  </a:lnTo>
                  <a:lnTo>
                    <a:pt x="116057" y="676417"/>
                  </a:lnTo>
                  <a:lnTo>
                    <a:pt x="148413" y="705425"/>
                  </a:lnTo>
                  <a:lnTo>
                    <a:pt x="183822" y="730786"/>
                  </a:lnTo>
                  <a:lnTo>
                    <a:pt x="221985" y="752202"/>
                  </a:lnTo>
                  <a:lnTo>
                    <a:pt x="262606" y="769377"/>
                  </a:lnTo>
                  <a:lnTo>
                    <a:pt x="305386" y="782014"/>
                  </a:lnTo>
                  <a:lnTo>
                    <a:pt x="350030" y="789813"/>
                  </a:lnTo>
                  <a:lnTo>
                    <a:pt x="396240" y="792480"/>
                  </a:lnTo>
                  <a:lnTo>
                    <a:pt x="396240" y="0"/>
                  </a:lnTo>
                  <a:close/>
                </a:path>
              </a:pathLst>
            </a:custGeom>
            <a:solidFill>
              <a:srgbClr val="2CA1BE"/>
            </a:solidFill>
          </p:spPr>
          <p:txBody>
            <a:bodyPr wrap="square" lIns="0" tIns="0" rIns="0" bIns="0" rtlCol="0"/>
            <a:lstStyle/>
            <a:p>
              <a:endParaRPr/>
            </a:p>
          </p:txBody>
        </p:sp>
        <p:sp>
          <p:nvSpPr>
            <p:cNvPr id="8" name="object 8"/>
            <p:cNvSpPr/>
            <p:nvPr/>
          </p:nvSpPr>
          <p:spPr>
            <a:xfrm>
              <a:off x="440448" y="233553"/>
              <a:ext cx="451484" cy="847090"/>
            </a:xfrm>
            <a:custGeom>
              <a:avLst/>
              <a:gdLst/>
              <a:ahLst/>
              <a:cxnLst/>
              <a:rect l="l" t="t" r="r" b="b"/>
              <a:pathLst>
                <a:path w="451484" h="847090">
                  <a:moveTo>
                    <a:pt x="430403" y="0"/>
                  </a:moveTo>
                  <a:lnTo>
                    <a:pt x="423024" y="0"/>
                  </a:lnTo>
                  <a:lnTo>
                    <a:pt x="379552" y="2539"/>
                  </a:lnTo>
                  <a:lnTo>
                    <a:pt x="337616" y="8889"/>
                  </a:lnTo>
                  <a:lnTo>
                    <a:pt x="297078" y="19050"/>
                  </a:lnTo>
                  <a:lnTo>
                    <a:pt x="239433" y="41909"/>
                  </a:lnTo>
                  <a:lnTo>
                    <a:pt x="203339" y="62229"/>
                  </a:lnTo>
                  <a:lnTo>
                    <a:pt x="169659" y="85089"/>
                  </a:lnTo>
                  <a:lnTo>
                    <a:pt x="138264" y="110489"/>
                  </a:lnTo>
                  <a:lnTo>
                    <a:pt x="109664" y="139700"/>
                  </a:lnTo>
                  <a:lnTo>
                    <a:pt x="83845" y="171450"/>
                  </a:lnTo>
                  <a:lnTo>
                    <a:pt x="60972" y="204469"/>
                  </a:lnTo>
                  <a:lnTo>
                    <a:pt x="41465" y="241300"/>
                  </a:lnTo>
                  <a:lnTo>
                    <a:pt x="25425" y="279400"/>
                  </a:lnTo>
                  <a:lnTo>
                    <a:pt x="13157" y="318769"/>
                  </a:lnTo>
                  <a:lnTo>
                    <a:pt x="4787" y="360679"/>
                  </a:lnTo>
                  <a:lnTo>
                    <a:pt x="469" y="402589"/>
                  </a:lnTo>
                  <a:lnTo>
                    <a:pt x="0" y="424179"/>
                  </a:lnTo>
                  <a:lnTo>
                    <a:pt x="546" y="447039"/>
                  </a:lnTo>
                  <a:lnTo>
                    <a:pt x="4978" y="488950"/>
                  </a:lnTo>
                  <a:lnTo>
                    <a:pt x="13512" y="530860"/>
                  </a:lnTo>
                  <a:lnTo>
                    <a:pt x="25946" y="570229"/>
                  </a:lnTo>
                  <a:lnTo>
                    <a:pt x="42075" y="608329"/>
                  </a:lnTo>
                  <a:lnTo>
                    <a:pt x="61709" y="643889"/>
                  </a:lnTo>
                  <a:lnTo>
                    <a:pt x="84594" y="678179"/>
                  </a:lnTo>
                  <a:lnTo>
                    <a:pt x="97180" y="693419"/>
                  </a:lnTo>
                  <a:lnTo>
                    <a:pt x="110515" y="709929"/>
                  </a:lnTo>
                  <a:lnTo>
                    <a:pt x="124625" y="723900"/>
                  </a:lnTo>
                  <a:lnTo>
                    <a:pt x="139268" y="737869"/>
                  </a:lnTo>
                  <a:lnTo>
                    <a:pt x="154622" y="751839"/>
                  </a:lnTo>
                  <a:lnTo>
                    <a:pt x="170675" y="763269"/>
                  </a:lnTo>
                  <a:lnTo>
                    <a:pt x="187337" y="775969"/>
                  </a:lnTo>
                  <a:lnTo>
                    <a:pt x="222288" y="796289"/>
                  </a:lnTo>
                  <a:lnTo>
                    <a:pt x="259334" y="814069"/>
                  </a:lnTo>
                  <a:lnTo>
                    <a:pt x="298373" y="829310"/>
                  </a:lnTo>
                  <a:lnTo>
                    <a:pt x="339090" y="839469"/>
                  </a:lnTo>
                  <a:lnTo>
                    <a:pt x="381101" y="845819"/>
                  </a:lnTo>
                  <a:lnTo>
                    <a:pt x="402640" y="847089"/>
                  </a:lnTo>
                  <a:lnTo>
                    <a:pt x="430403" y="847089"/>
                  </a:lnTo>
                  <a:lnTo>
                    <a:pt x="437540" y="844550"/>
                  </a:lnTo>
                  <a:lnTo>
                    <a:pt x="448106" y="834389"/>
                  </a:lnTo>
                  <a:lnTo>
                    <a:pt x="451091" y="828039"/>
                  </a:lnTo>
                  <a:lnTo>
                    <a:pt x="451091" y="814069"/>
                  </a:lnTo>
                  <a:lnTo>
                    <a:pt x="403402" y="814069"/>
                  </a:lnTo>
                  <a:lnTo>
                    <a:pt x="383590" y="812800"/>
                  </a:lnTo>
                  <a:lnTo>
                    <a:pt x="325945" y="802639"/>
                  </a:lnTo>
                  <a:lnTo>
                    <a:pt x="289204" y="791210"/>
                  </a:lnTo>
                  <a:lnTo>
                    <a:pt x="254177" y="775969"/>
                  </a:lnTo>
                  <a:lnTo>
                    <a:pt x="205066" y="748029"/>
                  </a:lnTo>
                  <a:lnTo>
                    <a:pt x="160845" y="713739"/>
                  </a:lnTo>
                  <a:lnTo>
                    <a:pt x="147307" y="699769"/>
                  </a:lnTo>
                  <a:lnTo>
                    <a:pt x="134353" y="687069"/>
                  </a:lnTo>
                  <a:lnTo>
                    <a:pt x="122047" y="671829"/>
                  </a:lnTo>
                  <a:lnTo>
                    <a:pt x="110515" y="657860"/>
                  </a:lnTo>
                  <a:lnTo>
                    <a:pt x="99606" y="642619"/>
                  </a:lnTo>
                  <a:lnTo>
                    <a:pt x="79997" y="609600"/>
                  </a:lnTo>
                  <a:lnTo>
                    <a:pt x="56515" y="558800"/>
                  </a:lnTo>
                  <a:lnTo>
                    <a:pt x="45173" y="521969"/>
                  </a:lnTo>
                  <a:lnTo>
                    <a:pt x="37388" y="483869"/>
                  </a:lnTo>
                  <a:lnTo>
                    <a:pt x="33362" y="444500"/>
                  </a:lnTo>
                  <a:lnTo>
                    <a:pt x="32905" y="424179"/>
                  </a:lnTo>
                  <a:lnTo>
                    <a:pt x="33375" y="403860"/>
                  </a:lnTo>
                  <a:lnTo>
                    <a:pt x="37426" y="364489"/>
                  </a:lnTo>
                  <a:lnTo>
                    <a:pt x="45250" y="326389"/>
                  </a:lnTo>
                  <a:lnTo>
                    <a:pt x="56616" y="289560"/>
                  </a:lnTo>
                  <a:lnTo>
                    <a:pt x="71475" y="254000"/>
                  </a:lnTo>
                  <a:lnTo>
                    <a:pt x="99758" y="205739"/>
                  </a:lnTo>
                  <a:lnTo>
                    <a:pt x="134531" y="161289"/>
                  </a:lnTo>
                  <a:lnTo>
                    <a:pt x="175221" y="121920"/>
                  </a:lnTo>
                  <a:lnTo>
                    <a:pt x="221183" y="90170"/>
                  </a:lnTo>
                  <a:lnTo>
                    <a:pt x="254419" y="71120"/>
                  </a:lnTo>
                  <a:lnTo>
                    <a:pt x="307581" y="50800"/>
                  </a:lnTo>
                  <a:lnTo>
                    <a:pt x="345084" y="40639"/>
                  </a:lnTo>
                  <a:lnTo>
                    <a:pt x="383794" y="35559"/>
                  </a:lnTo>
                  <a:lnTo>
                    <a:pt x="403694" y="34289"/>
                  </a:lnTo>
                  <a:lnTo>
                    <a:pt x="418172" y="33020"/>
                  </a:lnTo>
                  <a:lnTo>
                    <a:pt x="451091" y="33020"/>
                  </a:lnTo>
                  <a:lnTo>
                    <a:pt x="451091" y="20320"/>
                  </a:lnTo>
                  <a:lnTo>
                    <a:pt x="448106" y="12700"/>
                  </a:lnTo>
                  <a:lnTo>
                    <a:pt x="437540" y="2539"/>
                  </a:lnTo>
                  <a:lnTo>
                    <a:pt x="430403" y="0"/>
                  </a:lnTo>
                  <a:close/>
                </a:path>
                <a:path w="451484" h="847090">
                  <a:moveTo>
                    <a:pt x="451091" y="33020"/>
                  </a:moveTo>
                  <a:lnTo>
                    <a:pt x="418172" y="33020"/>
                  </a:lnTo>
                  <a:lnTo>
                    <a:pt x="418172" y="814069"/>
                  </a:lnTo>
                  <a:lnTo>
                    <a:pt x="451091" y="814069"/>
                  </a:lnTo>
                  <a:lnTo>
                    <a:pt x="451091" y="33020"/>
                  </a:lnTo>
                  <a:close/>
                </a:path>
                <a:path w="451484" h="847090">
                  <a:moveTo>
                    <a:pt x="407200" y="44450"/>
                  </a:moveTo>
                  <a:lnTo>
                    <a:pt x="404520" y="44450"/>
                  </a:lnTo>
                  <a:lnTo>
                    <a:pt x="385203" y="45720"/>
                  </a:lnTo>
                  <a:lnTo>
                    <a:pt x="329095" y="55879"/>
                  </a:lnTo>
                  <a:lnTo>
                    <a:pt x="276212" y="73659"/>
                  </a:lnTo>
                  <a:lnTo>
                    <a:pt x="227126" y="99059"/>
                  </a:lnTo>
                  <a:lnTo>
                    <a:pt x="182410" y="130810"/>
                  </a:lnTo>
                  <a:lnTo>
                    <a:pt x="142811" y="167639"/>
                  </a:lnTo>
                  <a:lnTo>
                    <a:pt x="119595" y="196850"/>
                  </a:lnTo>
                  <a:lnTo>
                    <a:pt x="108978" y="210819"/>
                  </a:lnTo>
                  <a:lnTo>
                    <a:pt x="81470" y="259079"/>
                  </a:lnTo>
                  <a:lnTo>
                    <a:pt x="61074" y="311150"/>
                  </a:lnTo>
                  <a:lnTo>
                    <a:pt x="48310" y="365760"/>
                  </a:lnTo>
                  <a:lnTo>
                    <a:pt x="44348" y="403860"/>
                  </a:lnTo>
                  <a:lnTo>
                    <a:pt x="43878" y="424179"/>
                  </a:lnTo>
                  <a:lnTo>
                    <a:pt x="44281" y="441960"/>
                  </a:lnTo>
                  <a:lnTo>
                    <a:pt x="48196" y="481329"/>
                  </a:lnTo>
                  <a:lnTo>
                    <a:pt x="60832" y="535939"/>
                  </a:lnTo>
                  <a:lnTo>
                    <a:pt x="81114" y="588010"/>
                  </a:lnTo>
                  <a:lnTo>
                    <a:pt x="108546" y="636269"/>
                  </a:lnTo>
                  <a:lnTo>
                    <a:pt x="119151" y="650239"/>
                  </a:lnTo>
                  <a:lnTo>
                    <a:pt x="130340" y="665479"/>
                  </a:lnTo>
                  <a:lnTo>
                    <a:pt x="168033" y="704850"/>
                  </a:lnTo>
                  <a:lnTo>
                    <a:pt x="210972" y="739139"/>
                  </a:lnTo>
                  <a:lnTo>
                    <a:pt x="226402" y="748029"/>
                  </a:lnTo>
                  <a:lnTo>
                    <a:pt x="242265" y="758189"/>
                  </a:lnTo>
                  <a:lnTo>
                    <a:pt x="292709" y="781050"/>
                  </a:lnTo>
                  <a:lnTo>
                    <a:pt x="346684" y="796289"/>
                  </a:lnTo>
                  <a:lnTo>
                    <a:pt x="403656" y="802639"/>
                  </a:lnTo>
                  <a:lnTo>
                    <a:pt x="407200" y="802639"/>
                  </a:lnTo>
                  <a:lnTo>
                    <a:pt x="407200" y="792479"/>
                  </a:lnTo>
                  <a:lnTo>
                    <a:pt x="396227" y="792479"/>
                  </a:lnTo>
                  <a:lnTo>
                    <a:pt x="396227" y="791956"/>
                  </a:lnTo>
                  <a:lnTo>
                    <a:pt x="330936" y="781050"/>
                  </a:lnTo>
                  <a:lnTo>
                    <a:pt x="279565" y="763269"/>
                  </a:lnTo>
                  <a:lnTo>
                    <a:pt x="231876" y="739139"/>
                  </a:lnTo>
                  <a:lnTo>
                    <a:pt x="188633" y="708660"/>
                  </a:lnTo>
                  <a:lnTo>
                    <a:pt x="175221" y="695960"/>
                  </a:lnTo>
                  <a:lnTo>
                    <a:pt x="162433" y="684529"/>
                  </a:lnTo>
                  <a:lnTo>
                    <a:pt x="127787" y="643889"/>
                  </a:lnTo>
                  <a:lnTo>
                    <a:pt x="99021" y="599439"/>
                  </a:lnTo>
                  <a:lnTo>
                    <a:pt x="76898" y="549910"/>
                  </a:lnTo>
                  <a:lnTo>
                    <a:pt x="62128" y="497839"/>
                  </a:lnTo>
                  <a:lnTo>
                    <a:pt x="55245" y="441960"/>
                  </a:lnTo>
                  <a:lnTo>
                    <a:pt x="54838" y="422910"/>
                  </a:lnTo>
                  <a:lnTo>
                    <a:pt x="55321" y="403860"/>
                  </a:lnTo>
                  <a:lnTo>
                    <a:pt x="62509" y="349250"/>
                  </a:lnTo>
                  <a:lnTo>
                    <a:pt x="77419" y="295910"/>
                  </a:lnTo>
                  <a:lnTo>
                    <a:pt x="99656" y="247650"/>
                  </a:lnTo>
                  <a:lnTo>
                    <a:pt x="128536" y="203200"/>
                  </a:lnTo>
                  <a:lnTo>
                    <a:pt x="163334" y="162560"/>
                  </a:lnTo>
                  <a:lnTo>
                    <a:pt x="176225" y="151129"/>
                  </a:lnTo>
                  <a:lnTo>
                    <a:pt x="189598" y="138429"/>
                  </a:lnTo>
                  <a:lnTo>
                    <a:pt x="233070" y="107950"/>
                  </a:lnTo>
                  <a:lnTo>
                    <a:pt x="280733" y="83820"/>
                  </a:lnTo>
                  <a:lnTo>
                    <a:pt x="332105" y="66039"/>
                  </a:lnTo>
                  <a:lnTo>
                    <a:pt x="386613" y="57150"/>
                  </a:lnTo>
                  <a:lnTo>
                    <a:pt x="396227" y="56498"/>
                  </a:lnTo>
                  <a:lnTo>
                    <a:pt x="396227" y="55879"/>
                  </a:lnTo>
                  <a:lnTo>
                    <a:pt x="407200" y="55879"/>
                  </a:lnTo>
                  <a:lnTo>
                    <a:pt x="407200" y="44450"/>
                  </a:lnTo>
                  <a:close/>
                </a:path>
                <a:path w="451484" h="847090">
                  <a:moveTo>
                    <a:pt x="396227" y="791956"/>
                  </a:moveTo>
                  <a:lnTo>
                    <a:pt x="396227" y="792479"/>
                  </a:lnTo>
                  <a:lnTo>
                    <a:pt x="403910" y="792479"/>
                  </a:lnTo>
                  <a:lnTo>
                    <a:pt x="396227" y="791956"/>
                  </a:lnTo>
                  <a:close/>
                </a:path>
                <a:path w="451484" h="847090">
                  <a:moveTo>
                    <a:pt x="407200" y="55879"/>
                  </a:moveTo>
                  <a:lnTo>
                    <a:pt x="405345" y="55879"/>
                  </a:lnTo>
                  <a:lnTo>
                    <a:pt x="396227" y="56498"/>
                  </a:lnTo>
                  <a:lnTo>
                    <a:pt x="396227" y="791956"/>
                  </a:lnTo>
                  <a:lnTo>
                    <a:pt x="403910" y="792479"/>
                  </a:lnTo>
                  <a:lnTo>
                    <a:pt x="407200" y="792479"/>
                  </a:lnTo>
                  <a:lnTo>
                    <a:pt x="407200" y="55879"/>
                  </a:lnTo>
                  <a:close/>
                </a:path>
                <a:path w="451484" h="847090">
                  <a:moveTo>
                    <a:pt x="405345" y="55879"/>
                  </a:moveTo>
                  <a:lnTo>
                    <a:pt x="396227" y="55879"/>
                  </a:lnTo>
                  <a:lnTo>
                    <a:pt x="396227" y="56498"/>
                  </a:lnTo>
                  <a:lnTo>
                    <a:pt x="405345" y="55879"/>
                  </a:lnTo>
                  <a:close/>
                </a:path>
              </a:pathLst>
            </a:custGeom>
            <a:solidFill>
              <a:srgbClr val="FFFFFF"/>
            </a:solidFill>
          </p:spPr>
          <p:txBody>
            <a:bodyPr wrap="square" lIns="0" tIns="0" rIns="0" bIns="0" rtlCol="0"/>
            <a:lstStyle/>
            <a:p>
              <a:endParaRPr/>
            </a:p>
          </p:txBody>
        </p:sp>
        <p:sp>
          <p:nvSpPr>
            <p:cNvPr id="9" name="object 9"/>
            <p:cNvSpPr/>
            <p:nvPr/>
          </p:nvSpPr>
          <p:spPr>
            <a:xfrm>
              <a:off x="864108" y="260604"/>
              <a:ext cx="7833359" cy="792480"/>
            </a:xfrm>
            <a:custGeom>
              <a:avLst/>
              <a:gdLst/>
              <a:ahLst/>
              <a:cxnLst/>
              <a:rect l="l" t="t" r="r" b="b"/>
              <a:pathLst>
                <a:path w="7833359" h="792480">
                  <a:moveTo>
                    <a:pt x="7833359" y="0"/>
                  </a:moveTo>
                  <a:lnTo>
                    <a:pt x="0" y="0"/>
                  </a:lnTo>
                  <a:lnTo>
                    <a:pt x="0" y="792480"/>
                  </a:lnTo>
                  <a:lnTo>
                    <a:pt x="7833359" y="792480"/>
                  </a:lnTo>
                  <a:lnTo>
                    <a:pt x="7833359" y="0"/>
                  </a:lnTo>
                  <a:close/>
                </a:path>
              </a:pathLst>
            </a:custGeom>
            <a:solidFill>
              <a:srgbClr val="FFFFFF">
                <a:alpha val="90194"/>
              </a:srgbClr>
            </a:solidFill>
          </p:spPr>
          <p:txBody>
            <a:bodyPr wrap="square" lIns="0" tIns="0" rIns="0" bIns="0" rtlCol="0"/>
            <a:lstStyle/>
            <a:p>
              <a:endParaRPr/>
            </a:p>
          </p:txBody>
        </p:sp>
        <p:sp>
          <p:nvSpPr>
            <p:cNvPr id="10" name="object 10"/>
            <p:cNvSpPr/>
            <p:nvPr/>
          </p:nvSpPr>
          <p:spPr>
            <a:xfrm>
              <a:off x="836675" y="233172"/>
              <a:ext cx="7888605" cy="847725"/>
            </a:xfrm>
            <a:custGeom>
              <a:avLst/>
              <a:gdLst/>
              <a:ahLst/>
              <a:cxnLst/>
              <a:rect l="l" t="t" r="r" b="b"/>
              <a:pathLst>
                <a:path w="7888605" h="847725">
                  <a:moveTo>
                    <a:pt x="7860792" y="0"/>
                  </a:moveTo>
                  <a:lnTo>
                    <a:pt x="27432" y="0"/>
                  </a:lnTo>
                  <a:lnTo>
                    <a:pt x="16753" y="2160"/>
                  </a:lnTo>
                  <a:lnTo>
                    <a:pt x="8034" y="8048"/>
                  </a:lnTo>
                  <a:lnTo>
                    <a:pt x="2155" y="16769"/>
                  </a:lnTo>
                  <a:lnTo>
                    <a:pt x="0" y="27431"/>
                  </a:lnTo>
                  <a:lnTo>
                    <a:pt x="0" y="819912"/>
                  </a:lnTo>
                  <a:lnTo>
                    <a:pt x="2155" y="830574"/>
                  </a:lnTo>
                  <a:lnTo>
                    <a:pt x="8034" y="839295"/>
                  </a:lnTo>
                  <a:lnTo>
                    <a:pt x="16753" y="845183"/>
                  </a:lnTo>
                  <a:lnTo>
                    <a:pt x="27432" y="847343"/>
                  </a:lnTo>
                  <a:lnTo>
                    <a:pt x="7860792" y="847343"/>
                  </a:lnTo>
                  <a:lnTo>
                    <a:pt x="7871454" y="845183"/>
                  </a:lnTo>
                  <a:lnTo>
                    <a:pt x="7880175" y="839295"/>
                  </a:lnTo>
                  <a:lnTo>
                    <a:pt x="7886063" y="830574"/>
                  </a:lnTo>
                  <a:lnTo>
                    <a:pt x="7888224" y="819912"/>
                  </a:lnTo>
                  <a:lnTo>
                    <a:pt x="7888224" y="814451"/>
                  </a:lnTo>
                  <a:lnTo>
                    <a:pt x="32918" y="814451"/>
                  </a:lnTo>
                  <a:lnTo>
                    <a:pt x="32918" y="32893"/>
                  </a:lnTo>
                  <a:lnTo>
                    <a:pt x="7888224" y="32893"/>
                  </a:lnTo>
                  <a:lnTo>
                    <a:pt x="7888224" y="27431"/>
                  </a:lnTo>
                  <a:lnTo>
                    <a:pt x="7886063" y="16769"/>
                  </a:lnTo>
                  <a:lnTo>
                    <a:pt x="7880175" y="8048"/>
                  </a:lnTo>
                  <a:lnTo>
                    <a:pt x="7871454" y="2160"/>
                  </a:lnTo>
                  <a:lnTo>
                    <a:pt x="7860792" y="0"/>
                  </a:lnTo>
                  <a:close/>
                </a:path>
                <a:path w="7888605" h="847725">
                  <a:moveTo>
                    <a:pt x="7888224" y="32893"/>
                  </a:moveTo>
                  <a:lnTo>
                    <a:pt x="7855331" y="32893"/>
                  </a:lnTo>
                  <a:lnTo>
                    <a:pt x="7855331" y="814451"/>
                  </a:lnTo>
                  <a:lnTo>
                    <a:pt x="7888224" y="814451"/>
                  </a:lnTo>
                  <a:lnTo>
                    <a:pt x="7888224" y="32893"/>
                  </a:lnTo>
                  <a:close/>
                </a:path>
                <a:path w="7888605" h="847725">
                  <a:moveTo>
                    <a:pt x="7844282" y="43942"/>
                  </a:moveTo>
                  <a:lnTo>
                    <a:pt x="43891" y="43942"/>
                  </a:lnTo>
                  <a:lnTo>
                    <a:pt x="43891" y="803401"/>
                  </a:lnTo>
                  <a:lnTo>
                    <a:pt x="7844282" y="803401"/>
                  </a:lnTo>
                  <a:lnTo>
                    <a:pt x="7844282" y="792479"/>
                  </a:lnTo>
                  <a:lnTo>
                    <a:pt x="54864" y="792479"/>
                  </a:lnTo>
                  <a:lnTo>
                    <a:pt x="54864" y="54863"/>
                  </a:lnTo>
                  <a:lnTo>
                    <a:pt x="7844282" y="54863"/>
                  </a:lnTo>
                  <a:lnTo>
                    <a:pt x="7844282" y="43942"/>
                  </a:lnTo>
                  <a:close/>
                </a:path>
                <a:path w="7888605" h="847725">
                  <a:moveTo>
                    <a:pt x="7844282" y="54863"/>
                  </a:moveTo>
                  <a:lnTo>
                    <a:pt x="7833359" y="54863"/>
                  </a:lnTo>
                  <a:lnTo>
                    <a:pt x="7833359" y="792479"/>
                  </a:lnTo>
                  <a:lnTo>
                    <a:pt x="7844282" y="792479"/>
                  </a:lnTo>
                  <a:lnTo>
                    <a:pt x="7844282" y="54863"/>
                  </a:lnTo>
                  <a:close/>
                </a:path>
              </a:pathLst>
            </a:custGeom>
            <a:solidFill>
              <a:srgbClr val="2CA1BE"/>
            </a:solidFill>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13970" rIns="0" bIns="0" rtlCol="0">
            <a:spAutoFit/>
          </a:bodyPr>
          <a:lstStyle/>
          <a:p>
            <a:pPr marL="12700">
              <a:lnSpc>
                <a:spcPct val="100000"/>
              </a:lnSpc>
              <a:spcBef>
                <a:spcPts val="110"/>
              </a:spcBef>
            </a:pPr>
            <a:r>
              <a:rPr spc="-95" dirty="0"/>
              <a:t>ÖRNEK</a:t>
            </a:r>
            <a:r>
              <a:rPr spc="-165" dirty="0"/>
              <a:t> </a:t>
            </a:r>
            <a:r>
              <a:rPr spc="-60" dirty="0"/>
              <a:t>YAZI</a:t>
            </a:r>
            <a:r>
              <a:rPr spc="-190" dirty="0"/>
              <a:t> </a:t>
            </a:r>
            <a:r>
              <a:rPr dirty="0"/>
              <a:t>VE</a:t>
            </a:r>
            <a:r>
              <a:rPr spc="-220" dirty="0"/>
              <a:t> </a:t>
            </a:r>
            <a:r>
              <a:rPr spc="-80" dirty="0"/>
              <a:t>FORMLAR</a:t>
            </a:r>
          </a:p>
        </p:txBody>
      </p:sp>
      <p:sp>
        <p:nvSpPr>
          <p:cNvPr id="12" name="Slayt Numarası Yer Tutucusu 11">
            <a:extLst>
              <a:ext uri="{FF2B5EF4-FFF2-40B4-BE49-F238E27FC236}">
                <a16:creationId xmlns:a16="http://schemas.microsoft.com/office/drawing/2014/main" id="{1F431DB3-34D7-482A-B2A0-DB637508129D}"/>
              </a:ext>
            </a:extLst>
          </p:cNvPr>
          <p:cNvSpPr>
            <a:spLocks noGrp="1"/>
          </p:cNvSpPr>
          <p:nvPr>
            <p:ph type="sldNum" sz="quarter" idx="7"/>
          </p:nvPr>
        </p:nvSpPr>
        <p:spPr>
          <a:xfrm>
            <a:off x="8697467" y="6573512"/>
            <a:ext cx="276733" cy="284487"/>
          </a:xfrm>
        </p:spPr>
        <p:txBody>
          <a:bodyPr/>
          <a:lstStyle/>
          <a:p>
            <a:pPr marL="107950">
              <a:lnSpc>
                <a:spcPct val="100000"/>
              </a:lnSpc>
            </a:pPr>
            <a:fld id="{81D60167-4931-47E6-BA6A-407CBD079E47}" type="slidenum">
              <a:rPr lang="tr-TR" spc="-50" smtClean="0"/>
              <a:t>60</a:t>
            </a:fld>
            <a:endParaRPr lang="tr-T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19275" y="1247029"/>
            <a:ext cx="6798309" cy="2684780"/>
          </a:xfrm>
          <a:prstGeom prst="rect">
            <a:avLst/>
          </a:prstGeom>
        </p:spPr>
        <p:txBody>
          <a:bodyPr vert="horz" wrap="square" lIns="0" tIns="15875" rIns="0" bIns="0" rtlCol="0">
            <a:spAutoFit/>
          </a:bodyPr>
          <a:lstStyle/>
          <a:p>
            <a:pPr marL="523875" algn="ctr">
              <a:lnSpc>
                <a:spcPct val="100000"/>
              </a:lnSpc>
              <a:spcBef>
                <a:spcPts val="125"/>
              </a:spcBef>
            </a:pPr>
            <a:r>
              <a:rPr sz="800" b="1" spc="370" dirty="0">
                <a:latin typeface="Times New Roman"/>
                <a:cs typeface="Times New Roman"/>
              </a:rPr>
              <a:t>İFADE</a:t>
            </a:r>
            <a:r>
              <a:rPr sz="800" b="1" spc="165" dirty="0">
                <a:latin typeface="Times New Roman"/>
                <a:cs typeface="Times New Roman"/>
              </a:rPr>
              <a:t> </a:t>
            </a:r>
            <a:r>
              <a:rPr sz="800" b="1" spc="390" dirty="0">
                <a:latin typeface="Times New Roman"/>
                <a:cs typeface="Times New Roman"/>
              </a:rPr>
              <a:t>TUTANAĞI</a:t>
            </a:r>
            <a:endParaRPr sz="800">
              <a:latin typeface="Times New Roman"/>
              <a:cs typeface="Times New Roman"/>
            </a:endParaRPr>
          </a:p>
          <a:p>
            <a:pPr>
              <a:lnSpc>
                <a:spcPct val="100000"/>
              </a:lnSpc>
              <a:spcBef>
                <a:spcPts val="5"/>
              </a:spcBef>
            </a:pPr>
            <a:endParaRPr sz="800">
              <a:latin typeface="Times New Roman"/>
              <a:cs typeface="Times New Roman"/>
            </a:endParaRPr>
          </a:p>
          <a:p>
            <a:pPr marL="540385">
              <a:lnSpc>
                <a:spcPts val="955"/>
              </a:lnSpc>
              <a:tabLst>
                <a:tab pos="3430270" algn="l"/>
              </a:tabLst>
            </a:pPr>
            <a:r>
              <a:rPr sz="800" spc="365" dirty="0">
                <a:latin typeface="Times New Roman"/>
                <a:cs typeface="Times New Roman"/>
              </a:rPr>
              <a:t>ADI</a:t>
            </a:r>
            <a:r>
              <a:rPr sz="800" spc="130" dirty="0">
                <a:latin typeface="Times New Roman"/>
                <a:cs typeface="Times New Roman"/>
              </a:rPr>
              <a:t> </a:t>
            </a:r>
            <a:r>
              <a:rPr sz="800" spc="375" dirty="0">
                <a:latin typeface="Times New Roman"/>
                <a:cs typeface="Times New Roman"/>
              </a:rPr>
              <a:t>SOYADI</a:t>
            </a:r>
            <a:r>
              <a:rPr sz="800" dirty="0">
                <a:latin typeface="Times New Roman"/>
                <a:cs typeface="Times New Roman"/>
              </a:rPr>
              <a:t>	</a:t>
            </a:r>
            <a:r>
              <a:rPr sz="800" spc="114" dirty="0">
                <a:latin typeface="Times New Roman"/>
                <a:cs typeface="Times New Roman"/>
              </a:rPr>
              <a:t>:</a:t>
            </a:r>
            <a:endParaRPr sz="800">
              <a:latin typeface="Times New Roman"/>
              <a:cs typeface="Times New Roman"/>
            </a:endParaRPr>
          </a:p>
          <a:p>
            <a:pPr marL="540385">
              <a:lnSpc>
                <a:spcPts val="950"/>
              </a:lnSpc>
              <a:tabLst>
                <a:tab pos="3430270" algn="l"/>
              </a:tabLst>
            </a:pPr>
            <a:r>
              <a:rPr sz="800" spc="415" dirty="0">
                <a:latin typeface="Times New Roman"/>
                <a:cs typeface="Times New Roman"/>
              </a:rPr>
              <a:t>BABA</a:t>
            </a:r>
            <a:r>
              <a:rPr sz="800" spc="155" dirty="0">
                <a:latin typeface="Times New Roman"/>
                <a:cs typeface="Times New Roman"/>
              </a:rPr>
              <a:t> </a:t>
            </a:r>
            <a:r>
              <a:rPr sz="800" spc="340" dirty="0">
                <a:latin typeface="Times New Roman"/>
                <a:cs typeface="Times New Roman"/>
              </a:rPr>
              <a:t>ADI</a:t>
            </a:r>
            <a:r>
              <a:rPr sz="800" dirty="0">
                <a:latin typeface="Times New Roman"/>
                <a:cs typeface="Times New Roman"/>
              </a:rPr>
              <a:t>	</a:t>
            </a:r>
            <a:r>
              <a:rPr sz="800" spc="114" dirty="0">
                <a:latin typeface="Times New Roman"/>
                <a:cs typeface="Times New Roman"/>
              </a:rPr>
              <a:t>:</a:t>
            </a:r>
            <a:endParaRPr sz="800">
              <a:latin typeface="Times New Roman"/>
              <a:cs typeface="Times New Roman"/>
            </a:endParaRPr>
          </a:p>
          <a:p>
            <a:pPr marL="540385">
              <a:lnSpc>
                <a:spcPts val="950"/>
              </a:lnSpc>
              <a:tabLst>
                <a:tab pos="3430270" algn="l"/>
              </a:tabLst>
            </a:pPr>
            <a:r>
              <a:rPr sz="800" spc="455" dirty="0">
                <a:latin typeface="Times New Roman"/>
                <a:cs typeface="Times New Roman"/>
              </a:rPr>
              <a:t>DOĞUM</a:t>
            </a:r>
            <a:r>
              <a:rPr sz="800" spc="155" dirty="0">
                <a:latin typeface="Times New Roman"/>
                <a:cs typeface="Times New Roman"/>
              </a:rPr>
              <a:t> </a:t>
            </a:r>
            <a:r>
              <a:rPr sz="800" spc="355" dirty="0">
                <a:latin typeface="Times New Roman"/>
                <a:cs typeface="Times New Roman"/>
              </a:rPr>
              <a:t>YERİ</a:t>
            </a:r>
            <a:r>
              <a:rPr sz="800" spc="135" dirty="0">
                <a:latin typeface="Times New Roman"/>
                <a:cs typeface="Times New Roman"/>
              </a:rPr>
              <a:t> </a:t>
            </a:r>
            <a:r>
              <a:rPr sz="800" spc="400" dirty="0">
                <a:latin typeface="Times New Roman"/>
                <a:cs typeface="Times New Roman"/>
              </a:rPr>
              <a:t>VE</a:t>
            </a:r>
            <a:r>
              <a:rPr sz="800" spc="165" dirty="0">
                <a:latin typeface="Times New Roman"/>
                <a:cs typeface="Times New Roman"/>
              </a:rPr>
              <a:t> </a:t>
            </a:r>
            <a:r>
              <a:rPr sz="800" spc="330" dirty="0">
                <a:latin typeface="Times New Roman"/>
                <a:cs typeface="Times New Roman"/>
              </a:rPr>
              <a:t>TARİHİ</a:t>
            </a:r>
            <a:r>
              <a:rPr sz="800" dirty="0">
                <a:latin typeface="Times New Roman"/>
                <a:cs typeface="Times New Roman"/>
              </a:rPr>
              <a:t>	</a:t>
            </a:r>
            <a:r>
              <a:rPr sz="800" spc="114" dirty="0">
                <a:latin typeface="Times New Roman"/>
                <a:cs typeface="Times New Roman"/>
              </a:rPr>
              <a:t>:</a:t>
            </a:r>
            <a:endParaRPr sz="800">
              <a:latin typeface="Times New Roman"/>
              <a:cs typeface="Times New Roman"/>
            </a:endParaRPr>
          </a:p>
          <a:p>
            <a:pPr marL="540385">
              <a:lnSpc>
                <a:spcPts val="950"/>
              </a:lnSpc>
              <a:tabLst>
                <a:tab pos="3430270" algn="l"/>
              </a:tabLst>
            </a:pPr>
            <a:r>
              <a:rPr sz="800" spc="390" dirty="0">
                <a:latin typeface="Times New Roman"/>
                <a:cs typeface="Times New Roman"/>
              </a:rPr>
              <a:t>MEDENİ</a:t>
            </a:r>
            <a:r>
              <a:rPr sz="800" spc="155" dirty="0">
                <a:latin typeface="Times New Roman"/>
                <a:cs typeface="Times New Roman"/>
              </a:rPr>
              <a:t> </a:t>
            </a:r>
            <a:r>
              <a:rPr sz="800" spc="345" dirty="0">
                <a:latin typeface="Times New Roman"/>
                <a:cs typeface="Times New Roman"/>
              </a:rPr>
              <a:t>HALİ</a:t>
            </a:r>
            <a:r>
              <a:rPr sz="800" dirty="0">
                <a:latin typeface="Times New Roman"/>
                <a:cs typeface="Times New Roman"/>
              </a:rPr>
              <a:t>	</a:t>
            </a:r>
            <a:r>
              <a:rPr sz="800" spc="114" dirty="0">
                <a:latin typeface="Times New Roman"/>
                <a:cs typeface="Times New Roman"/>
              </a:rPr>
              <a:t>:</a:t>
            </a:r>
            <a:endParaRPr sz="800">
              <a:latin typeface="Times New Roman"/>
              <a:cs typeface="Times New Roman"/>
            </a:endParaRPr>
          </a:p>
          <a:p>
            <a:pPr marL="540385">
              <a:lnSpc>
                <a:spcPts val="950"/>
              </a:lnSpc>
              <a:tabLst>
                <a:tab pos="3430270" algn="l"/>
              </a:tabLst>
            </a:pPr>
            <a:r>
              <a:rPr sz="800" spc="395" dirty="0">
                <a:latin typeface="Times New Roman"/>
                <a:cs typeface="Times New Roman"/>
              </a:rPr>
              <a:t>NÜFUSA</a:t>
            </a:r>
            <a:r>
              <a:rPr sz="800" spc="170" dirty="0">
                <a:latin typeface="Times New Roman"/>
                <a:cs typeface="Times New Roman"/>
              </a:rPr>
              <a:t> </a:t>
            </a:r>
            <a:r>
              <a:rPr sz="800" spc="350" dirty="0">
                <a:latin typeface="Times New Roman"/>
                <a:cs typeface="Times New Roman"/>
              </a:rPr>
              <a:t>KAYITLI</a:t>
            </a:r>
            <a:r>
              <a:rPr sz="800" spc="165" dirty="0">
                <a:latin typeface="Times New Roman"/>
                <a:cs typeface="Times New Roman"/>
              </a:rPr>
              <a:t> </a:t>
            </a:r>
            <a:r>
              <a:rPr sz="800" spc="425" dirty="0">
                <a:latin typeface="Times New Roman"/>
                <a:cs typeface="Times New Roman"/>
              </a:rPr>
              <a:t>OLDUĞU</a:t>
            </a:r>
            <a:r>
              <a:rPr sz="800" spc="170" dirty="0">
                <a:latin typeface="Times New Roman"/>
                <a:cs typeface="Times New Roman"/>
              </a:rPr>
              <a:t> </a:t>
            </a:r>
            <a:r>
              <a:rPr sz="800" spc="375" dirty="0">
                <a:latin typeface="Times New Roman"/>
                <a:cs typeface="Times New Roman"/>
              </a:rPr>
              <a:t>YER</a:t>
            </a:r>
            <a:r>
              <a:rPr sz="800" dirty="0">
                <a:latin typeface="Times New Roman"/>
                <a:cs typeface="Times New Roman"/>
              </a:rPr>
              <a:t>	</a:t>
            </a:r>
            <a:r>
              <a:rPr sz="800" spc="114" dirty="0">
                <a:latin typeface="Times New Roman"/>
                <a:cs typeface="Times New Roman"/>
              </a:rPr>
              <a:t>:</a:t>
            </a:r>
            <a:endParaRPr sz="800">
              <a:latin typeface="Times New Roman"/>
              <a:cs typeface="Times New Roman"/>
            </a:endParaRPr>
          </a:p>
          <a:p>
            <a:pPr marL="540385">
              <a:lnSpc>
                <a:spcPts val="950"/>
              </a:lnSpc>
              <a:tabLst>
                <a:tab pos="3430270" algn="l"/>
              </a:tabLst>
            </a:pPr>
            <a:r>
              <a:rPr sz="800" spc="325" dirty="0">
                <a:latin typeface="Times New Roman"/>
                <a:cs typeface="Times New Roman"/>
              </a:rPr>
              <a:t>TAHSİLİ</a:t>
            </a:r>
            <a:r>
              <a:rPr sz="800" dirty="0">
                <a:latin typeface="Times New Roman"/>
                <a:cs typeface="Times New Roman"/>
              </a:rPr>
              <a:t>	</a:t>
            </a:r>
            <a:r>
              <a:rPr sz="800" spc="114" dirty="0">
                <a:latin typeface="Times New Roman"/>
                <a:cs typeface="Times New Roman"/>
              </a:rPr>
              <a:t>:</a:t>
            </a:r>
            <a:endParaRPr sz="800">
              <a:latin typeface="Times New Roman"/>
              <a:cs typeface="Times New Roman"/>
            </a:endParaRPr>
          </a:p>
          <a:p>
            <a:pPr marL="540385">
              <a:lnSpc>
                <a:spcPts val="950"/>
              </a:lnSpc>
              <a:tabLst>
                <a:tab pos="3430270" algn="l"/>
              </a:tabLst>
            </a:pPr>
            <a:r>
              <a:rPr sz="800" spc="305" dirty="0">
                <a:latin typeface="Times New Roman"/>
                <a:cs typeface="Times New Roman"/>
              </a:rPr>
              <a:t>İŞİ/GÖREVİ</a:t>
            </a:r>
            <a:r>
              <a:rPr sz="800" dirty="0">
                <a:latin typeface="Times New Roman"/>
                <a:cs typeface="Times New Roman"/>
              </a:rPr>
              <a:t>	</a:t>
            </a:r>
            <a:r>
              <a:rPr sz="800" spc="114" dirty="0">
                <a:latin typeface="Times New Roman"/>
                <a:cs typeface="Times New Roman"/>
              </a:rPr>
              <a:t>:</a:t>
            </a:r>
            <a:endParaRPr sz="800">
              <a:latin typeface="Times New Roman"/>
              <a:cs typeface="Times New Roman"/>
            </a:endParaRPr>
          </a:p>
          <a:p>
            <a:pPr marL="540385">
              <a:lnSpc>
                <a:spcPts val="950"/>
              </a:lnSpc>
              <a:tabLst>
                <a:tab pos="3430270" algn="l"/>
              </a:tabLst>
            </a:pPr>
            <a:r>
              <a:rPr sz="800" spc="390" dirty="0">
                <a:latin typeface="Times New Roman"/>
                <a:cs typeface="Times New Roman"/>
              </a:rPr>
              <a:t>İKAMET</a:t>
            </a:r>
            <a:r>
              <a:rPr sz="800" spc="155" dirty="0">
                <a:latin typeface="Times New Roman"/>
                <a:cs typeface="Times New Roman"/>
              </a:rPr>
              <a:t> </a:t>
            </a:r>
            <a:r>
              <a:rPr sz="800" spc="350" dirty="0">
                <a:latin typeface="Times New Roman"/>
                <a:cs typeface="Times New Roman"/>
              </a:rPr>
              <a:t>ADRESİ</a:t>
            </a:r>
            <a:r>
              <a:rPr sz="800" dirty="0">
                <a:latin typeface="Times New Roman"/>
                <a:cs typeface="Times New Roman"/>
              </a:rPr>
              <a:t>	</a:t>
            </a:r>
            <a:r>
              <a:rPr sz="800" spc="114" dirty="0">
                <a:latin typeface="Times New Roman"/>
                <a:cs typeface="Times New Roman"/>
              </a:rPr>
              <a:t>:</a:t>
            </a:r>
            <a:endParaRPr sz="800">
              <a:latin typeface="Times New Roman"/>
              <a:cs typeface="Times New Roman"/>
            </a:endParaRPr>
          </a:p>
          <a:p>
            <a:pPr marL="540385">
              <a:lnSpc>
                <a:spcPts val="950"/>
              </a:lnSpc>
              <a:tabLst>
                <a:tab pos="993140" algn="l"/>
                <a:tab pos="3421379" algn="l"/>
              </a:tabLst>
            </a:pPr>
            <a:r>
              <a:rPr sz="800" spc="245" dirty="0">
                <a:latin typeface="Times New Roman"/>
                <a:cs typeface="Times New Roman"/>
              </a:rPr>
              <a:t>T.C.</a:t>
            </a:r>
            <a:r>
              <a:rPr sz="800" dirty="0">
                <a:latin typeface="Times New Roman"/>
                <a:cs typeface="Times New Roman"/>
              </a:rPr>
              <a:t>	</a:t>
            </a:r>
            <a:r>
              <a:rPr sz="800" spc="360" dirty="0">
                <a:latin typeface="Times New Roman"/>
                <a:cs typeface="Times New Roman"/>
              </a:rPr>
              <a:t>KİMLİK</a:t>
            </a:r>
            <a:r>
              <a:rPr sz="800" spc="165" dirty="0">
                <a:latin typeface="Times New Roman"/>
                <a:cs typeface="Times New Roman"/>
              </a:rPr>
              <a:t> </a:t>
            </a:r>
            <a:r>
              <a:rPr sz="800" spc="415" dirty="0">
                <a:latin typeface="Times New Roman"/>
                <a:cs typeface="Times New Roman"/>
              </a:rPr>
              <a:t>NO</a:t>
            </a:r>
            <a:r>
              <a:rPr sz="800" dirty="0">
                <a:latin typeface="Times New Roman"/>
                <a:cs typeface="Times New Roman"/>
              </a:rPr>
              <a:t>	</a:t>
            </a:r>
            <a:r>
              <a:rPr sz="800" spc="114" dirty="0">
                <a:latin typeface="Times New Roman"/>
                <a:cs typeface="Times New Roman"/>
              </a:rPr>
              <a:t>:</a:t>
            </a:r>
            <a:endParaRPr sz="800">
              <a:latin typeface="Times New Roman"/>
              <a:cs typeface="Times New Roman"/>
            </a:endParaRPr>
          </a:p>
          <a:p>
            <a:pPr marL="540385">
              <a:lnSpc>
                <a:spcPts val="955"/>
              </a:lnSpc>
              <a:tabLst>
                <a:tab pos="3441065" algn="l"/>
              </a:tabLst>
            </a:pPr>
            <a:r>
              <a:rPr sz="800" spc="370" dirty="0">
                <a:latin typeface="Times New Roman"/>
                <a:cs typeface="Times New Roman"/>
              </a:rPr>
              <a:t>TELEFON</a:t>
            </a:r>
            <a:r>
              <a:rPr sz="800" dirty="0">
                <a:latin typeface="Times New Roman"/>
                <a:cs typeface="Times New Roman"/>
              </a:rPr>
              <a:t>	</a:t>
            </a:r>
            <a:r>
              <a:rPr sz="800" spc="114" dirty="0">
                <a:latin typeface="Times New Roman"/>
                <a:cs typeface="Times New Roman"/>
              </a:rPr>
              <a:t>:</a:t>
            </a:r>
            <a:endParaRPr sz="800">
              <a:latin typeface="Times New Roman"/>
              <a:cs typeface="Times New Roman"/>
            </a:endParaRPr>
          </a:p>
          <a:p>
            <a:pPr>
              <a:lnSpc>
                <a:spcPct val="100000"/>
              </a:lnSpc>
              <a:spcBef>
                <a:spcPts val="20"/>
              </a:spcBef>
            </a:pPr>
            <a:endParaRPr sz="800">
              <a:latin typeface="Times New Roman"/>
              <a:cs typeface="Times New Roman"/>
            </a:endParaRPr>
          </a:p>
          <a:p>
            <a:pPr marL="12700" marR="5080" indent="527685" algn="just">
              <a:lnSpc>
                <a:spcPct val="100000"/>
              </a:lnSpc>
            </a:pPr>
            <a:r>
              <a:rPr sz="800" spc="280" dirty="0">
                <a:latin typeface="Times New Roman"/>
                <a:cs typeface="Times New Roman"/>
              </a:rPr>
              <a:t>Yukarıda</a:t>
            </a:r>
            <a:r>
              <a:rPr sz="800" spc="425" dirty="0">
                <a:latin typeface="Times New Roman"/>
                <a:cs typeface="Times New Roman"/>
              </a:rPr>
              <a:t> </a:t>
            </a:r>
            <a:r>
              <a:rPr sz="800" spc="250" dirty="0">
                <a:latin typeface="Times New Roman"/>
                <a:cs typeface="Times New Roman"/>
              </a:rPr>
              <a:t>açık</a:t>
            </a:r>
            <a:r>
              <a:rPr sz="800" spc="440" dirty="0">
                <a:latin typeface="Times New Roman"/>
                <a:cs typeface="Times New Roman"/>
              </a:rPr>
              <a:t> </a:t>
            </a:r>
            <a:r>
              <a:rPr sz="800" spc="245" dirty="0">
                <a:latin typeface="Times New Roman"/>
                <a:cs typeface="Times New Roman"/>
              </a:rPr>
              <a:t>kimliği</a:t>
            </a:r>
            <a:r>
              <a:rPr sz="800" spc="470" dirty="0">
                <a:latin typeface="Times New Roman"/>
                <a:cs typeface="Times New Roman"/>
              </a:rPr>
              <a:t> </a:t>
            </a:r>
            <a:r>
              <a:rPr sz="800" spc="220" dirty="0">
                <a:latin typeface="Times New Roman"/>
                <a:cs typeface="Times New Roman"/>
              </a:rPr>
              <a:t>yazılı</a:t>
            </a:r>
            <a:r>
              <a:rPr sz="800" spc="440" dirty="0">
                <a:latin typeface="Times New Roman"/>
                <a:cs typeface="Times New Roman"/>
              </a:rPr>
              <a:t> </a:t>
            </a:r>
            <a:r>
              <a:rPr sz="800" spc="355" dirty="0">
                <a:latin typeface="Times New Roman"/>
                <a:cs typeface="Times New Roman"/>
              </a:rPr>
              <a:t>………….,şahıs</a:t>
            </a:r>
            <a:r>
              <a:rPr sz="800" spc="445" dirty="0">
                <a:latin typeface="Times New Roman"/>
                <a:cs typeface="Times New Roman"/>
              </a:rPr>
              <a:t> </a:t>
            </a:r>
            <a:r>
              <a:rPr sz="800" spc="420" dirty="0">
                <a:latin typeface="Times New Roman"/>
                <a:cs typeface="Times New Roman"/>
              </a:rPr>
              <a:t>………..</a:t>
            </a:r>
            <a:r>
              <a:rPr sz="800" spc="440" dirty="0">
                <a:latin typeface="Times New Roman"/>
                <a:cs typeface="Times New Roman"/>
              </a:rPr>
              <a:t> </a:t>
            </a:r>
            <a:r>
              <a:rPr sz="800" spc="245" dirty="0">
                <a:latin typeface="Times New Roman"/>
                <a:cs typeface="Times New Roman"/>
              </a:rPr>
              <a:t>Valiliğinde</a:t>
            </a:r>
            <a:r>
              <a:rPr sz="800" spc="440" dirty="0">
                <a:latin typeface="Times New Roman"/>
                <a:cs typeface="Times New Roman"/>
              </a:rPr>
              <a:t> </a:t>
            </a:r>
            <a:r>
              <a:rPr sz="800" spc="245" dirty="0">
                <a:latin typeface="Times New Roman"/>
                <a:cs typeface="Times New Roman"/>
              </a:rPr>
              <a:t>tarafımıza</a:t>
            </a:r>
            <a:r>
              <a:rPr sz="800" spc="440" dirty="0">
                <a:latin typeface="Times New Roman"/>
                <a:cs typeface="Times New Roman"/>
              </a:rPr>
              <a:t> </a:t>
            </a:r>
            <a:r>
              <a:rPr sz="800" spc="220" dirty="0">
                <a:latin typeface="Times New Roman"/>
                <a:cs typeface="Times New Roman"/>
              </a:rPr>
              <a:t>tahsis </a:t>
            </a:r>
            <a:r>
              <a:rPr sz="800" spc="240" dirty="0">
                <a:latin typeface="Times New Roman"/>
                <a:cs typeface="Times New Roman"/>
              </a:rPr>
              <a:t>edilen</a:t>
            </a:r>
            <a:r>
              <a:rPr sz="800" spc="250" dirty="0">
                <a:latin typeface="Times New Roman"/>
                <a:cs typeface="Times New Roman"/>
              </a:rPr>
              <a:t>  </a:t>
            </a:r>
            <a:r>
              <a:rPr sz="800" spc="260" dirty="0">
                <a:latin typeface="Times New Roman"/>
                <a:cs typeface="Times New Roman"/>
              </a:rPr>
              <a:t>çalışma</a:t>
            </a:r>
            <a:r>
              <a:rPr sz="800" spc="254" dirty="0">
                <a:latin typeface="Times New Roman"/>
                <a:cs typeface="Times New Roman"/>
              </a:rPr>
              <a:t>  </a:t>
            </a:r>
            <a:r>
              <a:rPr sz="800" spc="260" dirty="0">
                <a:latin typeface="Times New Roman"/>
                <a:cs typeface="Times New Roman"/>
              </a:rPr>
              <a:t>odasına  davet  </a:t>
            </a:r>
            <a:r>
              <a:rPr sz="800" spc="240" dirty="0">
                <a:latin typeface="Times New Roman"/>
                <a:cs typeface="Times New Roman"/>
              </a:rPr>
              <a:t>edilerek</a:t>
            </a:r>
            <a:r>
              <a:rPr sz="800" spc="260" dirty="0">
                <a:latin typeface="Times New Roman"/>
                <a:cs typeface="Times New Roman"/>
              </a:rPr>
              <a:t>  </a:t>
            </a:r>
            <a:r>
              <a:rPr sz="800" spc="240" dirty="0">
                <a:latin typeface="Times New Roman"/>
                <a:cs typeface="Times New Roman"/>
              </a:rPr>
              <a:t>tanık</a:t>
            </a:r>
            <a:r>
              <a:rPr sz="800" spc="260" dirty="0">
                <a:latin typeface="Times New Roman"/>
                <a:cs typeface="Times New Roman"/>
              </a:rPr>
              <a:t>  </a:t>
            </a:r>
            <a:r>
              <a:rPr sz="800" spc="210" dirty="0">
                <a:latin typeface="Times New Roman"/>
                <a:cs typeface="Times New Roman"/>
              </a:rPr>
              <a:t>sıfatıyla</a:t>
            </a:r>
            <a:r>
              <a:rPr sz="800" spc="254" dirty="0">
                <a:latin typeface="Times New Roman"/>
                <a:cs typeface="Times New Roman"/>
              </a:rPr>
              <a:t>  </a:t>
            </a:r>
            <a:r>
              <a:rPr sz="800" spc="240" dirty="0">
                <a:latin typeface="Times New Roman"/>
                <a:cs typeface="Times New Roman"/>
              </a:rPr>
              <a:t>ifadesine</a:t>
            </a:r>
            <a:r>
              <a:rPr sz="800" spc="254" dirty="0">
                <a:latin typeface="Times New Roman"/>
                <a:cs typeface="Times New Roman"/>
              </a:rPr>
              <a:t>  başvurulacağı  </a:t>
            </a:r>
            <a:r>
              <a:rPr sz="800" spc="245" dirty="0">
                <a:latin typeface="Times New Roman"/>
                <a:cs typeface="Times New Roman"/>
              </a:rPr>
              <a:t>kendisine </a:t>
            </a:r>
            <a:r>
              <a:rPr sz="800" spc="229" dirty="0">
                <a:latin typeface="Times New Roman"/>
                <a:cs typeface="Times New Roman"/>
              </a:rPr>
              <a:t>açıklandı,</a:t>
            </a:r>
            <a:r>
              <a:rPr sz="800" spc="165" dirty="0">
                <a:latin typeface="Times New Roman"/>
                <a:cs typeface="Times New Roman"/>
              </a:rPr>
              <a:t> </a:t>
            </a:r>
            <a:r>
              <a:rPr sz="800" spc="265" dirty="0">
                <a:latin typeface="Times New Roman"/>
                <a:cs typeface="Times New Roman"/>
              </a:rPr>
              <a:t>usulüne</a:t>
            </a:r>
            <a:r>
              <a:rPr sz="800" spc="170" dirty="0">
                <a:latin typeface="Times New Roman"/>
                <a:cs typeface="Times New Roman"/>
              </a:rPr>
              <a:t> </a:t>
            </a:r>
            <a:r>
              <a:rPr sz="800" spc="300" dirty="0">
                <a:latin typeface="Times New Roman"/>
                <a:cs typeface="Times New Roman"/>
              </a:rPr>
              <a:t>uygun</a:t>
            </a:r>
            <a:r>
              <a:rPr sz="800" spc="195" dirty="0">
                <a:latin typeface="Times New Roman"/>
                <a:cs typeface="Times New Roman"/>
              </a:rPr>
              <a:t> </a:t>
            </a:r>
            <a:r>
              <a:rPr sz="800" spc="270" dirty="0">
                <a:latin typeface="Times New Roman"/>
                <a:cs typeface="Times New Roman"/>
              </a:rPr>
              <a:t>yemini</a:t>
            </a:r>
            <a:r>
              <a:rPr sz="800" spc="200" dirty="0">
                <a:latin typeface="Times New Roman"/>
                <a:cs typeface="Times New Roman"/>
              </a:rPr>
              <a:t> </a:t>
            </a:r>
            <a:r>
              <a:rPr sz="800" spc="210" dirty="0">
                <a:latin typeface="Times New Roman"/>
                <a:cs typeface="Times New Roman"/>
              </a:rPr>
              <a:t>yaptırıldı,</a:t>
            </a:r>
            <a:r>
              <a:rPr sz="800" spc="165" dirty="0">
                <a:latin typeface="Times New Roman"/>
                <a:cs typeface="Times New Roman"/>
              </a:rPr>
              <a:t> </a:t>
            </a:r>
            <a:r>
              <a:rPr sz="800" spc="300" dirty="0">
                <a:latin typeface="Times New Roman"/>
                <a:cs typeface="Times New Roman"/>
              </a:rPr>
              <a:t>konu</a:t>
            </a:r>
            <a:r>
              <a:rPr sz="800" spc="170" dirty="0">
                <a:latin typeface="Times New Roman"/>
                <a:cs typeface="Times New Roman"/>
              </a:rPr>
              <a:t> </a:t>
            </a:r>
            <a:r>
              <a:rPr sz="800" spc="220" dirty="0">
                <a:latin typeface="Times New Roman"/>
                <a:cs typeface="Times New Roman"/>
              </a:rPr>
              <a:t>anlatıldı</a:t>
            </a:r>
            <a:r>
              <a:rPr sz="800" spc="170" dirty="0">
                <a:latin typeface="Times New Roman"/>
                <a:cs typeface="Times New Roman"/>
              </a:rPr>
              <a:t> </a:t>
            </a:r>
            <a:r>
              <a:rPr sz="800" spc="285" dirty="0">
                <a:latin typeface="Times New Roman"/>
                <a:cs typeface="Times New Roman"/>
              </a:rPr>
              <a:t>ve</a:t>
            </a:r>
            <a:r>
              <a:rPr sz="800" spc="165" dirty="0">
                <a:latin typeface="Times New Roman"/>
                <a:cs typeface="Times New Roman"/>
              </a:rPr>
              <a:t> </a:t>
            </a:r>
            <a:r>
              <a:rPr sz="800" spc="235" dirty="0">
                <a:latin typeface="Times New Roman"/>
                <a:cs typeface="Times New Roman"/>
              </a:rPr>
              <a:t>soruldu.</a:t>
            </a:r>
            <a:endParaRPr sz="800">
              <a:latin typeface="Times New Roman"/>
              <a:cs typeface="Times New Roman"/>
            </a:endParaRPr>
          </a:p>
          <a:p>
            <a:pPr marL="540385" algn="just">
              <a:lnSpc>
                <a:spcPts val="930"/>
              </a:lnSpc>
            </a:pPr>
            <a:r>
              <a:rPr sz="800" spc="275" dirty="0">
                <a:latin typeface="Times New Roman"/>
                <a:cs typeface="Times New Roman"/>
              </a:rPr>
              <a:t>Alınan</a:t>
            </a:r>
            <a:r>
              <a:rPr sz="800" spc="150" dirty="0">
                <a:latin typeface="Times New Roman"/>
                <a:cs typeface="Times New Roman"/>
              </a:rPr>
              <a:t> </a:t>
            </a:r>
            <a:r>
              <a:rPr sz="800" spc="229" dirty="0">
                <a:latin typeface="Times New Roman"/>
                <a:cs typeface="Times New Roman"/>
              </a:rPr>
              <a:t>ifadesinde;</a:t>
            </a:r>
            <a:endParaRPr sz="800">
              <a:latin typeface="Times New Roman"/>
              <a:cs typeface="Times New Roman"/>
            </a:endParaRPr>
          </a:p>
          <a:p>
            <a:pPr>
              <a:lnSpc>
                <a:spcPct val="100000"/>
              </a:lnSpc>
              <a:spcBef>
                <a:spcPts val="20"/>
              </a:spcBef>
            </a:pPr>
            <a:endParaRPr sz="800">
              <a:latin typeface="Times New Roman"/>
              <a:cs typeface="Times New Roman"/>
            </a:endParaRPr>
          </a:p>
          <a:p>
            <a:pPr marL="540385">
              <a:lnSpc>
                <a:spcPct val="100000"/>
              </a:lnSpc>
            </a:pPr>
            <a:r>
              <a:rPr sz="800" spc="555" dirty="0">
                <a:latin typeface="Times New Roman"/>
                <a:cs typeface="Times New Roman"/>
              </a:rPr>
              <a:t>………………………….</a:t>
            </a:r>
            <a:endParaRPr sz="800">
              <a:latin typeface="Times New Roman"/>
              <a:cs typeface="Times New Roman"/>
            </a:endParaRPr>
          </a:p>
          <a:p>
            <a:pPr>
              <a:lnSpc>
                <a:spcPct val="100000"/>
              </a:lnSpc>
              <a:spcBef>
                <a:spcPts val="20"/>
              </a:spcBef>
            </a:pPr>
            <a:endParaRPr sz="800">
              <a:latin typeface="Times New Roman"/>
              <a:cs typeface="Times New Roman"/>
            </a:endParaRPr>
          </a:p>
          <a:p>
            <a:pPr marL="12700" marR="12700" indent="527685" algn="just">
              <a:lnSpc>
                <a:spcPct val="100000"/>
              </a:lnSpc>
            </a:pPr>
            <a:r>
              <a:rPr sz="800" spc="290" dirty="0">
                <a:latin typeface="Times New Roman"/>
                <a:cs typeface="Times New Roman"/>
              </a:rPr>
              <a:t>Başka</a:t>
            </a:r>
            <a:r>
              <a:rPr sz="800" spc="434" dirty="0">
                <a:latin typeface="Times New Roman"/>
                <a:cs typeface="Times New Roman"/>
              </a:rPr>
              <a:t> </a:t>
            </a:r>
            <a:r>
              <a:rPr sz="800" spc="220" dirty="0">
                <a:latin typeface="Times New Roman"/>
                <a:cs typeface="Times New Roman"/>
              </a:rPr>
              <a:t>bir</a:t>
            </a:r>
            <a:r>
              <a:rPr sz="800" spc="430" dirty="0">
                <a:latin typeface="Times New Roman"/>
                <a:cs typeface="Times New Roman"/>
              </a:rPr>
              <a:t> </a:t>
            </a:r>
            <a:r>
              <a:rPr sz="800" spc="254" dirty="0">
                <a:latin typeface="Times New Roman"/>
                <a:cs typeface="Times New Roman"/>
              </a:rPr>
              <a:t>diyeceği</a:t>
            </a:r>
            <a:r>
              <a:rPr sz="800" spc="430" dirty="0">
                <a:latin typeface="Times New Roman"/>
                <a:cs typeface="Times New Roman"/>
              </a:rPr>
              <a:t> </a:t>
            </a:r>
            <a:r>
              <a:rPr sz="800" spc="254" dirty="0">
                <a:latin typeface="Times New Roman"/>
                <a:cs typeface="Times New Roman"/>
              </a:rPr>
              <a:t>olmadığını</a:t>
            </a:r>
            <a:r>
              <a:rPr sz="800" spc="434" dirty="0">
                <a:latin typeface="Times New Roman"/>
                <a:cs typeface="Times New Roman"/>
              </a:rPr>
              <a:t> </a:t>
            </a:r>
            <a:r>
              <a:rPr sz="800" spc="290" dirty="0">
                <a:latin typeface="Times New Roman"/>
                <a:cs typeface="Times New Roman"/>
              </a:rPr>
              <a:t>beyan</a:t>
            </a:r>
            <a:r>
              <a:rPr sz="800" spc="425" dirty="0">
                <a:latin typeface="Times New Roman"/>
                <a:cs typeface="Times New Roman"/>
              </a:rPr>
              <a:t> </a:t>
            </a:r>
            <a:r>
              <a:rPr sz="800" spc="250" dirty="0">
                <a:latin typeface="Times New Roman"/>
                <a:cs typeface="Times New Roman"/>
              </a:rPr>
              <a:t>ederek,</a:t>
            </a:r>
            <a:r>
              <a:rPr sz="800" spc="445" dirty="0">
                <a:latin typeface="Times New Roman"/>
                <a:cs typeface="Times New Roman"/>
              </a:rPr>
              <a:t> </a:t>
            </a:r>
            <a:r>
              <a:rPr sz="800" spc="245" dirty="0">
                <a:latin typeface="Times New Roman"/>
                <a:cs typeface="Times New Roman"/>
              </a:rPr>
              <a:t>alınan</a:t>
            </a:r>
            <a:r>
              <a:rPr sz="800" spc="425" dirty="0">
                <a:latin typeface="Times New Roman"/>
                <a:cs typeface="Times New Roman"/>
              </a:rPr>
              <a:t> </a:t>
            </a:r>
            <a:r>
              <a:rPr sz="800" spc="229" dirty="0">
                <a:latin typeface="Times New Roman"/>
                <a:cs typeface="Times New Roman"/>
              </a:rPr>
              <a:t>ifadesini</a:t>
            </a:r>
            <a:r>
              <a:rPr sz="800" spc="434" dirty="0">
                <a:latin typeface="Times New Roman"/>
                <a:cs typeface="Times New Roman"/>
              </a:rPr>
              <a:t> </a:t>
            </a:r>
            <a:r>
              <a:rPr sz="800" spc="275" dirty="0">
                <a:latin typeface="Times New Roman"/>
                <a:cs typeface="Times New Roman"/>
              </a:rPr>
              <a:t>okudu,</a:t>
            </a:r>
            <a:r>
              <a:rPr sz="800" spc="425" dirty="0">
                <a:latin typeface="Times New Roman"/>
                <a:cs typeface="Times New Roman"/>
              </a:rPr>
              <a:t> </a:t>
            </a:r>
            <a:r>
              <a:rPr sz="800" spc="305" dirty="0">
                <a:latin typeface="Times New Roman"/>
                <a:cs typeface="Times New Roman"/>
              </a:rPr>
              <a:t>tam</a:t>
            </a:r>
            <a:r>
              <a:rPr sz="800" spc="434" dirty="0">
                <a:latin typeface="Times New Roman"/>
                <a:cs typeface="Times New Roman"/>
              </a:rPr>
              <a:t> </a:t>
            </a:r>
            <a:r>
              <a:rPr sz="800" spc="285" dirty="0">
                <a:latin typeface="Times New Roman"/>
                <a:cs typeface="Times New Roman"/>
              </a:rPr>
              <a:t>ve</a:t>
            </a:r>
            <a:r>
              <a:rPr sz="800" spc="420" dirty="0">
                <a:latin typeface="Times New Roman"/>
                <a:cs typeface="Times New Roman"/>
              </a:rPr>
              <a:t> </a:t>
            </a:r>
            <a:r>
              <a:rPr sz="800" spc="270" dirty="0">
                <a:latin typeface="Times New Roman"/>
                <a:cs typeface="Times New Roman"/>
              </a:rPr>
              <a:t>doğru </a:t>
            </a:r>
            <a:r>
              <a:rPr sz="800" spc="250" dirty="0">
                <a:latin typeface="Times New Roman"/>
                <a:cs typeface="Times New Roman"/>
              </a:rPr>
              <a:t>olarak</a:t>
            </a:r>
            <a:r>
              <a:rPr sz="800" spc="185" dirty="0">
                <a:latin typeface="Times New Roman"/>
                <a:cs typeface="Times New Roman"/>
              </a:rPr>
              <a:t> </a:t>
            </a:r>
            <a:r>
              <a:rPr sz="800" spc="229" dirty="0">
                <a:latin typeface="Times New Roman"/>
                <a:cs typeface="Times New Roman"/>
              </a:rPr>
              <a:t>yazıldığını</a:t>
            </a:r>
            <a:r>
              <a:rPr sz="800" spc="170" dirty="0">
                <a:latin typeface="Times New Roman"/>
                <a:cs typeface="Times New Roman"/>
              </a:rPr>
              <a:t> </a:t>
            </a:r>
            <a:r>
              <a:rPr sz="800" spc="240" dirty="0">
                <a:latin typeface="Times New Roman"/>
                <a:cs typeface="Times New Roman"/>
              </a:rPr>
              <a:t>belirtmesi</a:t>
            </a:r>
            <a:r>
              <a:rPr sz="800" spc="165" dirty="0">
                <a:latin typeface="Times New Roman"/>
                <a:cs typeface="Times New Roman"/>
              </a:rPr>
              <a:t> </a:t>
            </a:r>
            <a:r>
              <a:rPr sz="800" spc="254" dirty="0">
                <a:latin typeface="Times New Roman"/>
                <a:cs typeface="Times New Roman"/>
              </a:rPr>
              <a:t>üzerine</a:t>
            </a:r>
            <a:r>
              <a:rPr sz="800" spc="155" dirty="0">
                <a:latin typeface="Times New Roman"/>
                <a:cs typeface="Times New Roman"/>
              </a:rPr>
              <a:t> </a:t>
            </a:r>
            <a:r>
              <a:rPr sz="800" spc="300" dirty="0">
                <a:latin typeface="Times New Roman"/>
                <a:cs typeface="Times New Roman"/>
              </a:rPr>
              <a:t>bu</a:t>
            </a:r>
            <a:r>
              <a:rPr sz="800" spc="165" dirty="0">
                <a:latin typeface="Times New Roman"/>
                <a:cs typeface="Times New Roman"/>
              </a:rPr>
              <a:t> </a:t>
            </a:r>
            <a:r>
              <a:rPr sz="800" spc="250" dirty="0">
                <a:latin typeface="Times New Roman"/>
                <a:cs typeface="Times New Roman"/>
              </a:rPr>
              <a:t>tutanak</a:t>
            </a:r>
            <a:r>
              <a:rPr sz="800" spc="165" dirty="0">
                <a:latin typeface="Times New Roman"/>
                <a:cs typeface="Times New Roman"/>
              </a:rPr>
              <a:t> </a:t>
            </a:r>
            <a:r>
              <a:rPr sz="800" spc="254" dirty="0">
                <a:latin typeface="Times New Roman"/>
                <a:cs typeface="Times New Roman"/>
              </a:rPr>
              <a:t>topluca</a:t>
            </a:r>
            <a:r>
              <a:rPr sz="800" spc="150" dirty="0">
                <a:latin typeface="Times New Roman"/>
                <a:cs typeface="Times New Roman"/>
              </a:rPr>
              <a:t> </a:t>
            </a:r>
            <a:r>
              <a:rPr sz="800" spc="295" dirty="0">
                <a:latin typeface="Times New Roman"/>
                <a:cs typeface="Times New Roman"/>
              </a:rPr>
              <a:t>imza</a:t>
            </a:r>
            <a:r>
              <a:rPr sz="800" spc="160" dirty="0">
                <a:latin typeface="Times New Roman"/>
                <a:cs typeface="Times New Roman"/>
              </a:rPr>
              <a:t> </a:t>
            </a:r>
            <a:r>
              <a:rPr sz="800" spc="220" dirty="0">
                <a:latin typeface="Times New Roman"/>
                <a:cs typeface="Times New Roman"/>
              </a:rPr>
              <a:t>altına</a:t>
            </a:r>
            <a:r>
              <a:rPr sz="800" spc="165" dirty="0">
                <a:latin typeface="Times New Roman"/>
                <a:cs typeface="Times New Roman"/>
              </a:rPr>
              <a:t> </a:t>
            </a:r>
            <a:r>
              <a:rPr sz="800" spc="215" dirty="0">
                <a:latin typeface="Times New Roman"/>
                <a:cs typeface="Times New Roman"/>
              </a:rPr>
              <a:t>alındı.</a:t>
            </a:r>
            <a:r>
              <a:rPr sz="800" spc="190" dirty="0">
                <a:latin typeface="Times New Roman"/>
                <a:cs typeface="Times New Roman"/>
              </a:rPr>
              <a:t> </a:t>
            </a:r>
            <a:r>
              <a:rPr sz="800" spc="200" dirty="0">
                <a:latin typeface="Times New Roman"/>
                <a:cs typeface="Times New Roman"/>
              </a:rPr>
              <a:t>../../2015</a:t>
            </a:r>
            <a:endParaRPr sz="800">
              <a:latin typeface="Times New Roman"/>
              <a:cs typeface="Times New Roman"/>
            </a:endParaRPr>
          </a:p>
        </p:txBody>
      </p:sp>
      <p:sp>
        <p:nvSpPr>
          <p:cNvPr id="3" name="object 3"/>
          <p:cNvSpPr txBox="1"/>
          <p:nvPr/>
        </p:nvSpPr>
        <p:spPr>
          <a:xfrm>
            <a:off x="1847588" y="4262915"/>
            <a:ext cx="924560" cy="151765"/>
          </a:xfrm>
          <a:prstGeom prst="rect">
            <a:avLst/>
          </a:prstGeom>
        </p:spPr>
        <p:txBody>
          <a:bodyPr vert="horz" wrap="square" lIns="0" tIns="15875" rIns="0" bIns="0" rtlCol="0">
            <a:spAutoFit/>
          </a:bodyPr>
          <a:lstStyle/>
          <a:p>
            <a:pPr marL="12700">
              <a:lnSpc>
                <a:spcPct val="100000"/>
              </a:lnSpc>
              <a:spcBef>
                <a:spcPts val="125"/>
              </a:spcBef>
            </a:pPr>
            <a:r>
              <a:rPr sz="800" spc="240" dirty="0">
                <a:latin typeface="Times New Roman"/>
                <a:cs typeface="Times New Roman"/>
              </a:rPr>
              <a:t>İfadeyi</a:t>
            </a:r>
            <a:r>
              <a:rPr sz="800" spc="165" dirty="0">
                <a:latin typeface="Times New Roman"/>
                <a:cs typeface="Times New Roman"/>
              </a:rPr>
              <a:t> </a:t>
            </a:r>
            <a:r>
              <a:rPr sz="800" spc="275" dirty="0">
                <a:latin typeface="Times New Roman"/>
                <a:cs typeface="Times New Roman"/>
              </a:rPr>
              <a:t>Alan</a:t>
            </a:r>
            <a:endParaRPr sz="800">
              <a:latin typeface="Times New Roman"/>
              <a:cs typeface="Times New Roman"/>
            </a:endParaRPr>
          </a:p>
        </p:txBody>
      </p:sp>
      <p:sp>
        <p:nvSpPr>
          <p:cNvPr id="4" name="object 4"/>
          <p:cNvSpPr txBox="1"/>
          <p:nvPr/>
        </p:nvSpPr>
        <p:spPr>
          <a:xfrm>
            <a:off x="4054713" y="4262915"/>
            <a:ext cx="893444" cy="151765"/>
          </a:xfrm>
          <a:prstGeom prst="rect">
            <a:avLst/>
          </a:prstGeom>
        </p:spPr>
        <p:txBody>
          <a:bodyPr vert="horz" wrap="square" lIns="0" tIns="15875" rIns="0" bIns="0" rtlCol="0">
            <a:spAutoFit/>
          </a:bodyPr>
          <a:lstStyle/>
          <a:p>
            <a:pPr marL="12700">
              <a:lnSpc>
                <a:spcPct val="100000"/>
              </a:lnSpc>
              <a:spcBef>
                <a:spcPts val="125"/>
              </a:spcBef>
            </a:pPr>
            <a:r>
              <a:rPr sz="800" spc="245" dirty="0">
                <a:latin typeface="Times New Roman"/>
                <a:cs typeface="Times New Roman"/>
              </a:rPr>
              <a:t>İfade</a:t>
            </a:r>
            <a:r>
              <a:rPr sz="800" spc="155" dirty="0">
                <a:latin typeface="Times New Roman"/>
                <a:cs typeface="Times New Roman"/>
              </a:rPr>
              <a:t> </a:t>
            </a:r>
            <a:r>
              <a:rPr sz="800" spc="245" dirty="0">
                <a:latin typeface="Times New Roman"/>
                <a:cs typeface="Times New Roman"/>
              </a:rPr>
              <a:t>Sahibi</a:t>
            </a:r>
            <a:endParaRPr sz="800">
              <a:latin typeface="Times New Roman"/>
              <a:cs typeface="Times New Roman"/>
            </a:endParaRPr>
          </a:p>
        </p:txBody>
      </p:sp>
      <p:sp>
        <p:nvSpPr>
          <p:cNvPr id="5" name="object 5"/>
          <p:cNvSpPr txBox="1"/>
          <p:nvPr/>
        </p:nvSpPr>
        <p:spPr>
          <a:xfrm>
            <a:off x="6105583" y="4262915"/>
            <a:ext cx="1054735" cy="151765"/>
          </a:xfrm>
          <a:prstGeom prst="rect">
            <a:avLst/>
          </a:prstGeom>
        </p:spPr>
        <p:txBody>
          <a:bodyPr vert="horz" wrap="square" lIns="0" tIns="15875" rIns="0" bIns="0" rtlCol="0">
            <a:spAutoFit/>
          </a:bodyPr>
          <a:lstStyle/>
          <a:p>
            <a:pPr marL="12700">
              <a:lnSpc>
                <a:spcPct val="100000"/>
              </a:lnSpc>
              <a:spcBef>
                <a:spcPts val="125"/>
              </a:spcBef>
            </a:pPr>
            <a:r>
              <a:rPr sz="800" spc="280" dirty="0">
                <a:latin typeface="Times New Roman"/>
                <a:cs typeface="Times New Roman"/>
              </a:rPr>
              <a:t>Yeminli</a:t>
            </a:r>
            <a:r>
              <a:rPr sz="800" spc="170" dirty="0">
                <a:latin typeface="Times New Roman"/>
                <a:cs typeface="Times New Roman"/>
              </a:rPr>
              <a:t> </a:t>
            </a:r>
            <a:r>
              <a:rPr sz="800" spc="254" dirty="0">
                <a:latin typeface="Times New Roman"/>
                <a:cs typeface="Times New Roman"/>
              </a:rPr>
              <a:t>Katip</a:t>
            </a:r>
            <a:endParaRPr sz="800">
              <a:latin typeface="Times New Roman"/>
              <a:cs typeface="Times New Roman"/>
            </a:endParaRPr>
          </a:p>
        </p:txBody>
      </p:sp>
      <p:sp>
        <p:nvSpPr>
          <p:cNvPr id="6" name="object 6"/>
          <p:cNvSpPr txBox="1"/>
          <p:nvPr/>
        </p:nvSpPr>
        <p:spPr>
          <a:xfrm>
            <a:off x="1319275" y="4747926"/>
            <a:ext cx="6793230" cy="1235710"/>
          </a:xfrm>
          <a:prstGeom prst="rect">
            <a:avLst/>
          </a:prstGeom>
        </p:spPr>
        <p:txBody>
          <a:bodyPr vert="horz" wrap="square" lIns="0" tIns="15875" rIns="0" bIns="0" rtlCol="0">
            <a:spAutoFit/>
          </a:bodyPr>
          <a:lstStyle/>
          <a:p>
            <a:pPr marL="530860" algn="ctr">
              <a:lnSpc>
                <a:spcPct val="100000"/>
              </a:lnSpc>
              <a:spcBef>
                <a:spcPts val="125"/>
              </a:spcBef>
            </a:pPr>
            <a:r>
              <a:rPr sz="800" b="1" spc="130" dirty="0">
                <a:latin typeface="Times New Roman"/>
                <a:cs typeface="Times New Roman"/>
              </a:rPr>
              <a:t>./..</a:t>
            </a:r>
            <a:endParaRPr sz="800">
              <a:latin typeface="Times New Roman"/>
              <a:cs typeface="Times New Roman"/>
            </a:endParaRPr>
          </a:p>
          <a:p>
            <a:pPr>
              <a:lnSpc>
                <a:spcPct val="100000"/>
              </a:lnSpc>
              <a:spcBef>
                <a:spcPts val="5"/>
              </a:spcBef>
            </a:pPr>
            <a:endParaRPr sz="800">
              <a:latin typeface="Times New Roman"/>
              <a:cs typeface="Times New Roman"/>
            </a:endParaRPr>
          </a:p>
          <a:p>
            <a:pPr marL="12700" marR="5080" indent="527685" algn="just">
              <a:lnSpc>
                <a:spcPct val="100000"/>
              </a:lnSpc>
            </a:pPr>
            <a:r>
              <a:rPr sz="800" b="1" spc="315" dirty="0">
                <a:latin typeface="Times New Roman"/>
                <a:cs typeface="Times New Roman"/>
              </a:rPr>
              <a:t>Not</a:t>
            </a:r>
            <a:r>
              <a:rPr sz="800" b="1" spc="265" dirty="0">
                <a:latin typeface="Times New Roman"/>
                <a:cs typeface="Times New Roman"/>
              </a:rPr>
              <a:t> </a:t>
            </a:r>
            <a:r>
              <a:rPr sz="800" b="1" spc="254" dirty="0">
                <a:latin typeface="Times New Roman"/>
                <a:cs typeface="Times New Roman"/>
              </a:rPr>
              <a:t>1:</a:t>
            </a:r>
            <a:r>
              <a:rPr sz="800" b="1" spc="290" dirty="0">
                <a:latin typeface="Times New Roman"/>
                <a:cs typeface="Times New Roman"/>
              </a:rPr>
              <a:t> </a:t>
            </a:r>
            <a:r>
              <a:rPr sz="800" spc="245" dirty="0">
                <a:latin typeface="Times New Roman"/>
                <a:cs typeface="Times New Roman"/>
              </a:rPr>
              <a:t>İfadenin</a:t>
            </a:r>
            <a:r>
              <a:rPr sz="800" spc="275" dirty="0">
                <a:latin typeface="Times New Roman"/>
                <a:cs typeface="Times New Roman"/>
              </a:rPr>
              <a:t> </a:t>
            </a:r>
            <a:r>
              <a:rPr sz="800" spc="210" dirty="0">
                <a:latin typeface="Times New Roman"/>
                <a:cs typeface="Times New Roman"/>
              </a:rPr>
              <a:t>iki</a:t>
            </a:r>
            <a:r>
              <a:rPr sz="800" spc="280" dirty="0">
                <a:latin typeface="Times New Roman"/>
                <a:cs typeface="Times New Roman"/>
              </a:rPr>
              <a:t> </a:t>
            </a:r>
            <a:r>
              <a:rPr sz="800" spc="285" dirty="0">
                <a:latin typeface="Times New Roman"/>
                <a:cs typeface="Times New Roman"/>
              </a:rPr>
              <a:t>ve</a:t>
            </a:r>
            <a:r>
              <a:rPr sz="800" spc="270" dirty="0">
                <a:latin typeface="Times New Roman"/>
                <a:cs typeface="Times New Roman"/>
              </a:rPr>
              <a:t> </a:t>
            </a:r>
            <a:r>
              <a:rPr sz="800" spc="280" dirty="0">
                <a:latin typeface="Times New Roman"/>
                <a:cs typeface="Times New Roman"/>
              </a:rPr>
              <a:t>daha</a:t>
            </a:r>
            <a:r>
              <a:rPr sz="800" spc="265" dirty="0">
                <a:latin typeface="Times New Roman"/>
                <a:cs typeface="Times New Roman"/>
              </a:rPr>
              <a:t> </a:t>
            </a:r>
            <a:r>
              <a:rPr sz="800" spc="235" dirty="0">
                <a:latin typeface="Times New Roman"/>
                <a:cs typeface="Times New Roman"/>
              </a:rPr>
              <a:t>fazla</a:t>
            </a:r>
            <a:r>
              <a:rPr sz="800" spc="275" dirty="0">
                <a:latin typeface="Times New Roman"/>
                <a:cs typeface="Times New Roman"/>
              </a:rPr>
              <a:t> </a:t>
            </a:r>
            <a:r>
              <a:rPr sz="800" spc="254" dirty="0">
                <a:latin typeface="Times New Roman"/>
                <a:cs typeface="Times New Roman"/>
              </a:rPr>
              <a:t>sayfa</a:t>
            </a:r>
            <a:r>
              <a:rPr sz="800" spc="275" dirty="0">
                <a:latin typeface="Times New Roman"/>
                <a:cs typeface="Times New Roman"/>
              </a:rPr>
              <a:t> </a:t>
            </a:r>
            <a:r>
              <a:rPr sz="800" spc="265" dirty="0">
                <a:latin typeface="Times New Roman"/>
                <a:cs typeface="Times New Roman"/>
              </a:rPr>
              <a:t>sürmesi</a:t>
            </a:r>
            <a:r>
              <a:rPr sz="800" spc="295" dirty="0">
                <a:latin typeface="Times New Roman"/>
                <a:cs typeface="Times New Roman"/>
              </a:rPr>
              <a:t> </a:t>
            </a:r>
            <a:r>
              <a:rPr sz="800" spc="240" dirty="0">
                <a:latin typeface="Times New Roman"/>
                <a:cs typeface="Times New Roman"/>
              </a:rPr>
              <a:t>halinde,</a:t>
            </a:r>
            <a:r>
              <a:rPr sz="800" spc="275" dirty="0">
                <a:latin typeface="Times New Roman"/>
                <a:cs typeface="Times New Roman"/>
              </a:rPr>
              <a:t> </a:t>
            </a:r>
            <a:r>
              <a:rPr sz="800" spc="240" dirty="0">
                <a:latin typeface="Times New Roman"/>
                <a:cs typeface="Times New Roman"/>
              </a:rPr>
              <a:t>takip</a:t>
            </a:r>
            <a:r>
              <a:rPr sz="800" spc="270" dirty="0">
                <a:latin typeface="Times New Roman"/>
                <a:cs typeface="Times New Roman"/>
              </a:rPr>
              <a:t> </a:t>
            </a:r>
            <a:r>
              <a:rPr sz="800" spc="280" dirty="0">
                <a:latin typeface="Times New Roman"/>
                <a:cs typeface="Times New Roman"/>
              </a:rPr>
              <a:t>eden</a:t>
            </a:r>
            <a:r>
              <a:rPr sz="800" spc="275" dirty="0">
                <a:latin typeface="Times New Roman"/>
                <a:cs typeface="Times New Roman"/>
              </a:rPr>
              <a:t> </a:t>
            </a:r>
            <a:r>
              <a:rPr sz="800" spc="235" dirty="0">
                <a:latin typeface="Times New Roman"/>
                <a:cs typeface="Times New Roman"/>
              </a:rPr>
              <a:t>sayfaların</a:t>
            </a:r>
            <a:r>
              <a:rPr sz="800" spc="275" dirty="0">
                <a:latin typeface="Times New Roman"/>
                <a:cs typeface="Times New Roman"/>
              </a:rPr>
              <a:t> </a:t>
            </a:r>
            <a:r>
              <a:rPr sz="800" spc="229" dirty="0">
                <a:latin typeface="Times New Roman"/>
                <a:cs typeface="Times New Roman"/>
              </a:rPr>
              <a:t>başına, </a:t>
            </a:r>
            <a:r>
              <a:rPr sz="800" spc="240" dirty="0">
                <a:latin typeface="Times New Roman"/>
                <a:cs typeface="Times New Roman"/>
              </a:rPr>
              <a:t>ifade</a:t>
            </a:r>
            <a:r>
              <a:rPr sz="800" spc="160" dirty="0">
                <a:latin typeface="Times New Roman"/>
                <a:cs typeface="Times New Roman"/>
              </a:rPr>
              <a:t> </a:t>
            </a:r>
            <a:r>
              <a:rPr sz="800" spc="245" dirty="0">
                <a:latin typeface="Times New Roman"/>
                <a:cs typeface="Times New Roman"/>
              </a:rPr>
              <a:t>sahibinin</a:t>
            </a:r>
            <a:r>
              <a:rPr sz="800" spc="165" dirty="0">
                <a:latin typeface="Times New Roman"/>
                <a:cs typeface="Times New Roman"/>
              </a:rPr>
              <a:t> </a:t>
            </a:r>
            <a:r>
              <a:rPr sz="800" spc="245" dirty="0">
                <a:latin typeface="Times New Roman"/>
                <a:cs typeface="Times New Roman"/>
              </a:rPr>
              <a:t>adı</a:t>
            </a:r>
            <a:r>
              <a:rPr sz="800" spc="170" dirty="0">
                <a:latin typeface="Times New Roman"/>
                <a:cs typeface="Times New Roman"/>
              </a:rPr>
              <a:t> </a:t>
            </a:r>
            <a:r>
              <a:rPr sz="800" spc="285" dirty="0">
                <a:latin typeface="Times New Roman"/>
                <a:cs typeface="Times New Roman"/>
              </a:rPr>
              <a:t>ve</a:t>
            </a:r>
            <a:r>
              <a:rPr sz="800" spc="160" dirty="0">
                <a:latin typeface="Times New Roman"/>
                <a:cs typeface="Times New Roman"/>
              </a:rPr>
              <a:t> </a:t>
            </a:r>
            <a:r>
              <a:rPr sz="800" spc="260" dirty="0">
                <a:latin typeface="Times New Roman"/>
                <a:cs typeface="Times New Roman"/>
              </a:rPr>
              <a:t>soyadı</a:t>
            </a:r>
            <a:r>
              <a:rPr sz="800" spc="185" dirty="0">
                <a:latin typeface="Times New Roman"/>
                <a:cs typeface="Times New Roman"/>
              </a:rPr>
              <a:t> </a:t>
            </a:r>
            <a:r>
              <a:rPr sz="800" spc="240" dirty="0">
                <a:latin typeface="Times New Roman"/>
                <a:cs typeface="Times New Roman"/>
              </a:rPr>
              <a:t>yazılarak</a:t>
            </a:r>
            <a:r>
              <a:rPr sz="800" spc="165" dirty="0">
                <a:latin typeface="Times New Roman"/>
                <a:cs typeface="Times New Roman"/>
              </a:rPr>
              <a:t> </a:t>
            </a:r>
            <a:r>
              <a:rPr sz="800" spc="235" dirty="0">
                <a:latin typeface="Times New Roman"/>
                <a:cs typeface="Times New Roman"/>
              </a:rPr>
              <a:t>ifadesinin</a:t>
            </a:r>
            <a:r>
              <a:rPr sz="800" spc="165" dirty="0">
                <a:latin typeface="Times New Roman"/>
                <a:cs typeface="Times New Roman"/>
              </a:rPr>
              <a:t> </a:t>
            </a:r>
            <a:r>
              <a:rPr sz="800" spc="250" dirty="0">
                <a:latin typeface="Times New Roman"/>
                <a:cs typeface="Times New Roman"/>
              </a:rPr>
              <a:t>kaçıncı</a:t>
            </a:r>
            <a:r>
              <a:rPr sz="800" spc="170" dirty="0">
                <a:latin typeface="Times New Roman"/>
                <a:cs typeface="Times New Roman"/>
              </a:rPr>
              <a:t> </a:t>
            </a:r>
            <a:r>
              <a:rPr sz="800" spc="235" dirty="0">
                <a:latin typeface="Times New Roman"/>
                <a:cs typeface="Times New Roman"/>
              </a:rPr>
              <a:t>sayfası</a:t>
            </a:r>
            <a:r>
              <a:rPr sz="800" spc="165" dirty="0">
                <a:latin typeface="Times New Roman"/>
                <a:cs typeface="Times New Roman"/>
              </a:rPr>
              <a:t> </a:t>
            </a:r>
            <a:r>
              <a:rPr sz="800" spc="275" dirty="0">
                <a:latin typeface="Times New Roman"/>
                <a:cs typeface="Times New Roman"/>
              </a:rPr>
              <a:t>olduğu</a:t>
            </a:r>
            <a:r>
              <a:rPr sz="800" spc="165" dirty="0">
                <a:latin typeface="Times New Roman"/>
                <a:cs typeface="Times New Roman"/>
              </a:rPr>
              <a:t> </a:t>
            </a:r>
            <a:r>
              <a:rPr sz="800" spc="204" dirty="0">
                <a:latin typeface="Times New Roman"/>
                <a:cs typeface="Times New Roman"/>
              </a:rPr>
              <a:t>belirtilmelidir.</a:t>
            </a:r>
            <a:endParaRPr sz="800">
              <a:latin typeface="Times New Roman"/>
              <a:cs typeface="Times New Roman"/>
            </a:endParaRPr>
          </a:p>
          <a:p>
            <a:pPr marL="540385" algn="just">
              <a:lnSpc>
                <a:spcPts val="940"/>
              </a:lnSpc>
            </a:pPr>
            <a:r>
              <a:rPr sz="800" b="1" spc="315" dirty="0">
                <a:latin typeface="Times New Roman"/>
                <a:cs typeface="Times New Roman"/>
              </a:rPr>
              <a:t>Not</a:t>
            </a:r>
            <a:r>
              <a:rPr sz="800" b="1" spc="235" dirty="0">
                <a:latin typeface="Times New Roman"/>
                <a:cs typeface="Times New Roman"/>
              </a:rPr>
              <a:t>  </a:t>
            </a:r>
            <a:r>
              <a:rPr sz="800" b="1" spc="250" dirty="0">
                <a:latin typeface="Times New Roman"/>
                <a:cs typeface="Times New Roman"/>
              </a:rPr>
              <a:t>2:</a:t>
            </a:r>
            <a:r>
              <a:rPr sz="800" b="1" spc="235" dirty="0">
                <a:latin typeface="Times New Roman"/>
                <a:cs typeface="Times New Roman"/>
              </a:rPr>
              <a:t>  </a:t>
            </a:r>
            <a:r>
              <a:rPr sz="800" spc="350" dirty="0">
                <a:latin typeface="Times New Roman"/>
                <a:cs typeface="Times New Roman"/>
              </a:rPr>
              <a:t>CMK’nun</a:t>
            </a:r>
            <a:r>
              <a:rPr sz="800" spc="240" dirty="0">
                <a:latin typeface="Times New Roman"/>
                <a:cs typeface="Times New Roman"/>
              </a:rPr>
              <a:t>  </a:t>
            </a:r>
            <a:r>
              <a:rPr sz="800" spc="300" dirty="0">
                <a:latin typeface="Times New Roman"/>
                <a:cs typeface="Times New Roman"/>
              </a:rPr>
              <a:t>55</a:t>
            </a:r>
            <a:r>
              <a:rPr sz="800" spc="235" dirty="0">
                <a:latin typeface="Times New Roman"/>
                <a:cs typeface="Times New Roman"/>
              </a:rPr>
              <a:t>  </a:t>
            </a:r>
            <a:r>
              <a:rPr sz="800" spc="225" dirty="0">
                <a:latin typeface="Times New Roman"/>
                <a:cs typeface="Times New Roman"/>
              </a:rPr>
              <a:t>inci</a:t>
            </a:r>
            <a:r>
              <a:rPr sz="800" spc="240" dirty="0">
                <a:latin typeface="Times New Roman"/>
                <a:cs typeface="Times New Roman"/>
              </a:rPr>
              <a:t>  </a:t>
            </a:r>
            <a:r>
              <a:rPr sz="800" spc="285" dirty="0">
                <a:latin typeface="Times New Roman"/>
                <a:cs typeface="Times New Roman"/>
              </a:rPr>
              <a:t>maddesi</a:t>
            </a:r>
            <a:r>
              <a:rPr sz="800" spc="240" dirty="0">
                <a:latin typeface="Times New Roman"/>
                <a:cs typeface="Times New Roman"/>
              </a:rPr>
              <a:t>  </a:t>
            </a:r>
            <a:r>
              <a:rPr sz="800" spc="245" dirty="0">
                <a:latin typeface="Times New Roman"/>
                <a:cs typeface="Times New Roman"/>
              </a:rPr>
              <a:t>uyarınca,  </a:t>
            </a:r>
            <a:r>
              <a:rPr sz="800" spc="235" dirty="0">
                <a:latin typeface="Times New Roman"/>
                <a:cs typeface="Times New Roman"/>
              </a:rPr>
              <a:t>tanıklara  </a:t>
            </a:r>
            <a:r>
              <a:rPr sz="800" spc="240" dirty="0">
                <a:latin typeface="Times New Roman"/>
                <a:cs typeface="Times New Roman"/>
              </a:rPr>
              <a:t>ifade</a:t>
            </a:r>
            <a:r>
              <a:rPr sz="800" spc="235" dirty="0">
                <a:latin typeface="Times New Roman"/>
                <a:cs typeface="Times New Roman"/>
              </a:rPr>
              <a:t>  </a:t>
            </a:r>
            <a:r>
              <a:rPr sz="800" spc="265" dirty="0">
                <a:latin typeface="Times New Roman"/>
                <a:cs typeface="Times New Roman"/>
              </a:rPr>
              <a:t>alınmasından</a:t>
            </a:r>
            <a:r>
              <a:rPr sz="800" spc="235" dirty="0">
                <a:latin typeface="Times New Roman"/>
                <a:cs typeface="Times New Roman"/>
              </a:rPr>
              <a:t>  </a:t>
            </a:r>
            <a:r>
              <a:rPr sz="800" spc="265" dirty="0">
                <a:latin typeface="Times New Roman"/>
                <a:cs typeface="Times New Roman"/>
              </a:rPr>
              <a:t>önce</a:t>
            </a:r>
            <a:endParaRPr sz="800">
              <a:latin typeface="Times New Roman"/>
              <a:cs typeface="Times New Roman"/>
            </a:endParaRPr>
          </a:p>
          <a:p>
            <a:pPr marL="12700" marR="7620" algn="just">
              <a:lnSpc>
                <a:spcPct val="98600"/>
              </a:lnSpc>
              <a:spcBef>
                <a:spcPts val="20"/>
              </a:spcBef>
            </a:pPr>
            <a:r>
              <a:rPr sz="800" b="1" spc="295" dirty="0">
                <a:latin typeface="Times New Roman"/>
                <a:cs typeface="Times New Roman"/>
              </a:rPr>
              <a:t>“…Bildiğimi</a:t>
            </a:r>
            <a:r>
              <a:rPr sz="800" b="1" spc="330" dirty="0">
                <a:latin typeface="Times New Roman"/>
                <a:cs typeface="Times New Roman"/>
              </a:rPr>
              <a:t> </a:t>
            </a:r>
            <a:r>
              <a:rPr sz="800" b="1" spc="300" dirty="0">
                <a:latin typeface="Times New Roman"/>
                <a:cs typeface="Times New Roman"/>
              </a:rPr>
              <a:t>dosdoğru</a:t>
            </a:r>
            <a:r>
              <a:rPr sz="800" b="1" spc="335" dirty="0">
                <a:latin typeface="Times New Roman"/>
                <a:cs typeface="Times New Roman"/>
              </a:rPr>
              <a:t> </a:t>
            </a:r>
            <a:r>
              <a:rPr sz="800" b="1" spc="275" dirty="0">
                <a:latin typeface="Times New Roman"/>
                <a:cs typeface="Times New Roman"/>
              </a:rPr>
              <a:t>söyleyeceğime</a:t>
            </a:r>
            <a:r>
              <a:rPr sz="800" b="1" spc="325" dirty="0">
                <a:latin typeface="Times New Roman"/>
                <a:cs typeface="Times New Roman"/>
              </a:rPr>
              <a:t> </a:t>
            </a:r>
            <a:r>
              <a:rPr sz="800" b="1" spc="360" dirty="0">
                <a:latin typeface="Times New Roman"/>
                <a:cs typeface="Times New Roman"/>
              </a:rPr>
              <a:t>namusum</a:t>
            </a:r>
            <a:r>
              <a:rPr sz="800" b="1" spc="315" dirty="0">
                <a:latin typeface="Times New Roman"/>
                <a:cs typeface="Times New Roman"/>
              </a:rPr>
              <a:t> </a:t>
            </a:r>
            <a:r>
              <a:rPr sz="800" b="1" spc="290" dirty="0">
                <a:latin typeface="Times New Roman"/>
                <a:cs typeface="Times New Roman"/>
              </a:rPr>
              <a:t>ve</a:t>
            </a:r>
            <a:r>
              <a:rPr sz="800" b="1" spc="325" dirty="0">
                <a:latin typeface="Times New Roman"/>
                <a:cs typeface="Times New Roman"/>
              </a:rPr>
              <a:t> </a:t>
            </a:r>
            <a:r>
              <a:rPr sz="800" b="1" spc="295" dirty="0">
                <a:latin typeface="Times New Roman"/>
                <a:cs typeface="Times New Roman"/>
              </a:rPr>
              <a:t>vicdanım</a:t>
            </a:r>
            <a:r>
              <a:rPr sz="800" b="1" spc="330" dirty="0">
                <a:latin typeface="Times New Roman"/>
                <a:cs typeface="Times New Roman"/>
              </a:rPr>
              <a:t> </a:t>
            </a:r>
            <a:r>
              <a:rPr sz="800" b="1" spc="270" dirty="0">
                <a:latin typeface="Times New Roman"/>
                <a:cs typeface="Times New Roman"/>
              </a:rPr>
              <a:t>üzerine</a:t>
            </a:r>
            <a:r>
              <a:rPr sz="800" b="1" spc="335" dirty="0">
                <a:latin typeface="Times New Roman"/>
                <a:cs typeface="Times New Roman"/>
              </a:rPr>
              <a:t> </a:t>
            </a:r>
            <a:r>
              <a:rPr sz="800" b="1" spc="310" dirty="0">
                <a:latin typeface="Times New Roman"/>
                <a:cs typeface="Times New Roman"/>
              </a:rPr>
              <a:t>yemin</a:t>
            </a:r>
            <a:r>
              <a:rPr sz="800" b="1" spc="340" dirty="0">
                <a:latin typeface="Times New Roman"/>
                <a:cs typeface="Times New Roman"/>
              </a:rPr>
              <a:t> </a:t>
            </a:r>
            <a:r>
              <a:rPr sz="800" b="1" spc="325" dirty="0">
                <a:latin typeface="Times New Roman"/>
                <a:cs typeface="Times New Roman"/>
              </a:rPr>
              <a:t>ederim…” </a:t>
            </a:r>
            <a:r>
              <a:rPr sz="800" spc="250" dirty="0">
                <a:latin typeface="Times New Roman"/>
                <a:cs typeface="Times New Roman"/>
              </a:rPr>
              <a:t>şeklinde</a:t>
            </a:r>
            <a:r>
              <a:rPr sz="800" spc="390" dirty="0">
                <a:latin typeface="Times New Roman"/>
                <a:cs typeface="Times New Roman"/>
              </a:rPr>
              <a:t> </a:t>
            </a:r>
            <a:r>
              <a:rPr sz="800" spc="295" dirty="0">
                <a:latin typeface="Times New Roman"/>
                <a:cs typeface="Times New Roman"/>
              </a:rPr>
              <a:t>yemin</a:t>
            </a:r>
            <a:r>
              <a:rPr sz="800" spc="395" dirty="0">
                <a:latin typeface="Times New Roman"/>
                <a:cs typeface="Times New Roman"/>
              </a:rPr>
              <a:t> </a:t>
            </a:r>
            <a:r>
              <a:rPr sz="800" spc="200" dirty="0">
                <a:latin typeface="Times New Roman"/>
                <a:cs typeface="Times New Roman"/>
              </a:rPr>
              <a:t>yaptırılır.</a:t>
            </a:r>
            <a:r>
              <a:rPr sz="800" spc="400" dirty="0">
                <a:latin typeface="Times New Roman"/>
                <a:cs typeface="Times New Roman"/>
              </a:rPr>
              <a:t> </a:t>
            </a:r>
            <a:r>
              <a:rPr sz="800" spc="350" dirty="0">
                <a:latin typeface="Times New Roman"/>
                <a:cs typeface="Times New Roman"/>
              </a:rPr>
              <a:t>CMK’nun</a:t>
            </a:r>
            <a:r>
              <a:rPr sz="800" spc="380" dirty="0">
                <a:latin typeface="Times New Roman"/>
                <a:cs typeface="Times New Roman"/>
              </a:rPr>
              <a:t> </a:t>
            </a:r>
            <a:r>
              <a:rPr sz="800" spc="300" dirty="0">
                <a:latin typeface="Times New Roman"/>
                <a:cs typeface="Times New Roman"/>
              </a:rPr>
              <a:t>54</a:t>
            </a:r>
            <a:r>
              <a:rPr sz="800" spc="380" dirty="0">
                <a:latin typeface="Times New Roman"/>
                <a:cs typeface="Times New Roman"/>
              </a:rPr>
              <a:t> </a:t>
            </a:r>
            <a:r>
              <a:rPr sz="800" spc="290" dirty="0">
                <a:latin typeface="Times New Roman"/>
                <a:cs typeface="Times New Roman"/>
              </a:rPr>
              <a:t>üncü</a:t>
            </a:r>
            <a:r>
              <a:rPr sz="800" spc="380" dirty="0">
                <a:latin typeface="Times New Roman"/>
                <a:cs typeface="Times New Roman"/>
              </a:rPr>
              <a:t> </a:t>
            </a:r>
            <a:r>
              <a:rPr sz="800" spc="285" dirty="0">
                <a:latin typeface="Times New Roman"/>
                <a:cs typeface="Times New Roman"/>
              </a:rPr>
              <a:t>maddesi</a:t>
            </a:r>
            <a:r>
              <a:rPr sz="800" spc="390" dirty="0">
                <a:latin typeface="Times New Roman"/>
                <a:cs typeface="Times New Roman"/>
              </a:rPr>
              <a:t> </a:t>
            </a:r>
            <a:r>
              <a:rPr sz="800" spc="260" dirty="0">
                <a:latin typeface="Times New Roman"/>
                <a:cs typeface="Times New Roman"/>
              </a:rPr>
              <a:t>uyarınca</a:t>
            </a:r>
            <a:r>
              <a:rPr sz="800" spc="375" dirty="0">
                <a:latin typeface="Times New Roman"/>
                <a:cs typeface="Times New Roman"/>
              </a:rPr>
              <a:t> </a:t>
            </a:r>
            <a:r>
              <a:rPr sz="800" spc="235" dirty="0">
                <a:latin typeface="Times New Roman"/>
                <a:cs typeface="Times New Roman"/>
              </a:rPr>
              <a:t>tanıklara</a:t>
            </a:r>
            <a:r>
              <a:rPr sz="800" spc="385" dirty="0">
                <a:latin typeface="Times New Roman"/>
                <a:cs typeface="Times New Roman"/>
              </a:rPr>
              <a:t> </a:t>
            </a:r>
            <a:r>
              <a:rPr sz="800" spc="250" dirty="0">
                <a:latin typeface="Times New Roman"/>
                <a:cs typeface="Times New Roman"/>
              </a:rPr>
              <a:t>gerektiğinde</a:t>
            </a:r>
            <a:r>
              <a:rPr sz="800" spc="385" dirty="0">
                <a:latin typeface="Times New Roman"/>
                <a:cs typeface="Times New Roman"/>
              </a:rPr>
              <a:t> </a:t>
            </a:r>
            <a:r>
              <a:rPr sz="800" spc="265" dirty="0">
                <a:latin typeface="Times New Roman"/>
                <a:cs typeface="Times New Roman"/>
              </a:rPr>
              <a:t>veya </a:t>
            </a:r>
            <a:r>
              <a:rPr sz="800" spc="240" dirty="0">
                <a:latin typeface="Times New Roman"/>
                <a:cs typeface="Times New Roman"/>
              </a:rPr>
              <a:t>tanık</a:t>
            </a:r>
            <a:r>
              <a:rPr sz="800" spc="175" dirty="0">
                <a:latin typeface="Times New Roman"/>
                <a:cs typeface="Times New Roman"/>
              </a:rPr>
              <a:t>  </a:t>
            </a:r>
            <a:r>
              <a:rPr sz="800" spc="210" dirty="0">
                <a:latin typeface="Times New Roman"/>
                <a:cs typeface="Times New Roman"/>
              </a:rPr>
              <a:t>sıfatıyla</a:t>
            </a:r>
            <a:r>
              <a:rPr sz="800" spc="180" dirty="0">
                <a:latin typeface="Times New Roman"/>
                <a:cs typeface="Times New Roman"/>
              </a:rPr>
              <a:t>  </a:t>
            </a:r>
            <a:r>
              <a:rPr sz="800" spc="245" dirty="0">
                <a:latin typeface="Times New Roman"/>
                <a:cs typeface="Times New Roman"/>
              </a:rPr>
              <a:t>dinlenilmesinin</a:t>
            </a:r>
            <a:r>
              <a:rPr sz="800" spc="175" dirty="0">
                <a:latin typeface="Times New Roman"/>
                <a:cs typeface="Times New Roman"/>
              </a:rPr>
              <a:t>  </a:t>
            </a:r>
            <a:r>
              <a:rPr sz="800" spc="300" dirty="0">
                <a:latin typeface="Times New Roman"/>
                <a:cs typeface="Times New Roman"/>
              </a:rPr>
              <a:t>uygun</a:t>
            </a:r>
            <a:r>
              <a:rPr sz="800" spc="180" dirty="0">
                <a:latin typeface="Times New Roman"/>
                <a:cs typeface="Times New Roman"/>
              </a:rPr>
              <a:t>  </a:t>
            </a:r>
            <a:r>
              <a:rPr sz="800" spc="265" dirty="0">
                <a:latin typeface="Times New Roman"/>
                <a:cs typeface="Times New Roman"/>
              </a:rPr>
              <a:t>olup</a:t>
            </a:r>
            <a:r>
              <a:rPr sz="800" spc="180" dirty="0">
                <a:latin typeface="Times New Roman"/>
                <a:cs typeface="Times New Roman"/>
              </a:rPr>
              <a:t>  </a:t>
            </a:r>
            <a:r>
              <a:rPr sz="800" spc="270" dirty="0">
                <a:latin typeface="Times New Roman"/>
                <a:cs typeface="Times New Roman"/>
              </a:rPr>
              <a:t>olmadığında</a:t>
            </a:r>
            <a:r>
              <a:rPr sz="800" spc="175" dirty="0">
                <a:latin typeface="Times New Roman"/>
                <a:cs typeface="Times New Roman"/>
              </a:rPr>
              <a:t>  </a:t>
            </a:r>
            <a:r>
              <a:rPr sz="800" spc="245" dirty="0">
                <a:latin typeface="Times New Roman"/>
                <a:cs typeface="Times New Roman"/>
              </a:rPr>
              <a:t>tereddüt</a:t>
            </a:r>
            <a:r>
              <a:rPr sz="800" spc="180" dirty="0">
                <a:latin typeface="Times New Roman"/>
                <a:cs typeface="Times New Roman"/>
              </a:rPr>
              <a:t>  </a:t>
            </a:r>
            <a:r>
              <a:rPr sz="800" spc="254" dirty="0">
                <a:latin typeface="Times New Roman"/>
                <a:cs typeface="Times New Roman"/>
              </a:rPr>
              <a:t>varsa</a:t>
            </a:r>
            <a:r>
              <a:rPr sz="800" spc="175" dirty="0">
                <a:latin typeface="Times New Roman"/>
                <a:cs typeface="Times New Roman"/>
              </a:rPr>
              <a:t>  </a:t>
            </a:r>
            <a:r>
              <a:rPr sz="800" spc="250" dirty="0">
                <a:latin typeface="Times New Roman"/>
                <a:cs typeface="Times New Roman"/>
              </a:rPr>
              <a:t>ifadesinden</a:t>
            </a:r>
            <a:r>
              <a:rPr sz="800" spc="175" dirty="0">
                <a:latin typeface="Times New Roman"/>
                <a:cs typeface="Times New Roman"/>
              </a:rPr>
              <a:t>  </a:t>
            </a:r>
            <a:r>
              <a:rPr sz="800" spc="229" dirty="0">
                <a:latin typeface="Times New Roman"/>
                <a:cs typeface="Times New Roman"/>
              </a:rPr>
              <a:t>sonra, </a:t>
            </a:r>
            <a:r>
              <a:rPr sz="800" b="1" spc="295" dirty="0">
                <a:latin typeface="Times New Roman"/>
                <a:cs typeface="Times New Roman"/>
              </a:rPr>
              <a:t>"…Bildiğimi</a:t>
            </a:r>
            <a:r>
              <a:rPr sz="800" b="1" spc="490" dirty="0">
                <a:latin typeface="Times New Roman"/>
                <a:cs typeface="Times New Roman"/>
              </a:rPr>
              <a:t> </a:t>
            </a:r>
            <a:r>
              <a:rPr sz="800" b="1" spc="300" dirty="0">
                <a:latin typeface="Times New Roman"/>
                <a:cs typeface="Times New Roman"/>
              </a:rPr>
              <a:t>dosdoğru</a:t>
            </a:r>
            <a:r>
              <a:rPr sz="800" b="1" spc="484" dirty="0">
                <a:latin typeface="Times New Roman"/>
                <a:cs typeface="Times New Roman"/>
              </a:rPr>
              <a:t> </a:t>
            </a:r>
            <a:r>
              <a:rPr sz="800" b="1" spc="270" dirty="0">
                <a:latin typeface="Times New Roman"/>
                <a:cs typeface="Times New Roman"/>
              </a:rPr>
              <a:t>söylediğime</a:t>
            </a:r>
            <a:r>
              <a:rPr sz="800" b="1" spc="490" dirty="0">
                <a:latin typeface="Times New Roman"/>
                <a:cs typeface="Times New Roman"/>
              </a:rPr>
              <a:t> </a:t>
            </a:r>
            <a:r>
              <a:rPr sz="800" b="1" spc="360" dirty="0">
                <a:latin typeface="Times New Roman"/>
                <a:cs typeface="Times New Roman"/>
              </a:rPr>
              <a:t>namusum</a:t>
            </a:r>
            <a:r>
              <a:rPr sz="800" b="1" spc="484" dirty="0">
                <a:latin typeface="Times New Roman"/>
                <a:cs typeface="Times New Roman"/>
              </a:rPr>
              <a:t> </a:t>
            </a:r>
            <a:r>
              <a:rPr sz="800" b="1" spc="285" dirty="0">
                <a:latin typeface="Times New Roman"/>
                <a:cs typeface="Times New Roman"/>
              </a:rPr>
              <a:t>ve</a:t>
            </a:r>
            <a:r>
              <a:rPr sz="800" b="1" spc="490" dirty="0">
                <a:latin typeface="Times New Roman"/>
                <a:cs typeface="Times New Roman"/>
              </a:rPr>
              <a:t> </a:t>
            </a:r>
            <a:r>
              <a:rPr sz="800" b="1" spc="295" dirty="0">
                <a:latin typeface="Times New Roman"/>
                <a:cs typeface="Times New Roman"/>
              </a:rPr>
              <a:t>vicdanım</a:t>
            </a:r>
            <a:r>
              <a:rPr sz="800" b="1" spc="490" dirty="0">
                <a:latin typeface="Times New Roman"/>
                <a:cs typeface="Times New Roman"/>
              </a:rPr>
              <a:t> </a:t>
            </a:r>
            <a:r>
              <a:rPr sz="800" b="1" spc="270" dirty="0">
                <a:latin typeface="Times New Roman"/>
                <a:cs typeface="Times New Roman"/>
              </a:rPr>
              <a:t>üzerine</a:t>
            </a:r>
            <a:r>
              <a:rPr sz="800" b="1" spc="150" dirty="0">
                <a:latin typeface="Times New Roman"/>
                <a:cs typeface="Times New Roman"/>
              </a:rPr>
              <a:t>  </a:t>
            </a:r>
            <a:r>
              <a:rPr sz="800" b="1" spc="310" dirty="0">
                <a:latin typeface="Times New Roman"/>
                <a:cs typeface="Times New Roman"/>
              </a:rPr>
              <a:t>yemin</a:t>
            </a:r>
            <a:r>
              <a:rPr sz="800" b="1" spc="495" dirty="0">
                <a:latin typeface="Times New Roman"/>
                <a:cs typeface="Times New Roman"/>
              </a:rPr>
              <a:t> </a:t>
            </a:r>
            <a:r>
              <a:rPr sz="800" b="1" spc="330" dirty="0">
                <a:latin typeface="Times New Roman"/>
                <a:cs typeface="Times New Roman"/>
              </a:rPr>
              <a:t>ederim…" </a:t>
            </a:r>
            <a:r>
              <a:rPr sz="800" spc="250" dirty="0">
                <a:latin typeface="Times New Roman"/>
                <a:cs typeface="Times New Roman"/>
              </a:rPr>
              <a:t>şeklinde</a:t>
            </a:r>
            <a:r>
              <a:rPr sz="800" spc="170" dirty="0">
                <a:latin typeface="Times New Roman"/>
                <a:cs typeface="Times New Roman"/>
              </a:rPr>
              <a:t> </a:t>
            </a:r>
            <a:r>
              <a:rPr sz="800" spc="295" dirty="0">
                <a:latin typeface="Times New Roman"/>
                <a:cs typeface="Times New Roman"/>
              </a:rPr>
              <a:t>yemin</a:t>
            </a:r>
            <a:r>
              <a:rPr sz="800" spc="190" dirty="0">
                <a:latin typeface="Times New Roman"/>
                <a:cs typeface="Times New Roman"/>
              </a:rPr>
              <a:t> yaptırılır.</a:t>
            </a:r>
            <a:endParaRPr sz="800">
              <a:latin typeface="Times New Roman"/>
              <a:cs typeface="Times New Roman"/>
            </a:endParaRPr>
          </a:p>
        </p:txBody>
      </p:sp>
      <p:sp>
        <p:nvSpPr>
          <p:cNvPr id="7" name="object 7"/>
          <p:cNvSpPr/>
          <p:nvPr/>
        </p:nvSpPr>
        <p:spPr>
          <a:xfrm>
            <a:off x="1327403" y="1263395"/>
            <a:ext cx="6779259" cy="5594985"/>
          </a:xfrm>
          <a:custGeom>
            <a:avLst/>
            <a:gdLst/>
            <a:ahLst/>
            <a:cxnLst/>
            <a:rect l="l" t="t" r="r" b="b"/>
            <a:pathLst>
              <a:path w="6779259" h="5594984">
                <a:moveTo>
                  <a:pt x="6778752" y="5594604"/>
                </a:moveTo>
                <a:lnTo>
                  <a:pt x="6778752" y="0"/>
                </a:lnTo>
                <a:lnTo>
                  <a:pt x="0" y="0"/>
                </a:lnTo>
                <a:lnTo>
                  <a:pt x="0" y="5594604"/>
                </a:lnTo>
              </a:path>
            </a:pathLst>
          </a:custGeom>
          <a:ln w="9144">
            <a:solidFill>
              <a:srgbClr val="A6DDEA"/>
            </a:solidFill>
          </a:ln>
        </p:spPr>
        <p:txBody>
          <a:bodyPr wrap="square" lIns="0" tIns="0" rIns="0" bIns="0" rtlCol="0"/>
          <a:lstStyle/>
          <a:p>
            <a:endParaRPr/>
          </a:p>
        </p:txBody>
      </p:sp>
      <p:grpSp>
        <p:nvGrpSpPr>
          <p:cNvPr id="8" name="object 8"/>
          <p:cNvGrpSpPr/>
          <p:nvPr/>
        </p:nvGrpSpPr>
        <p:grpSpPr>
          <a:xfrm>
            <a:off x="440448" y="233172"/>
            <a:ext cx="8284845" cy="847725"/>
            <a:chOff x="440448" y="233172"/>
            <a:chExt cx="8284845" cy="847725"/>
          </a:xfrm>
        </p:grpSpPr>
        <p:sp>
          <p:nvSpPr>
            <p:cNvPr id="9" name="object 9"/>
            <p:cNvSpPr/>
            <p:nvPr/>
          </p:nvSpPr>
          <p:spPr>
            <a:xfrm>
              <a:off x="467867" y="260604"/>
              <a:ext cx="396240" cy="792480"/>
            </a:xfrm>
            <a:custGeom>
              <a:avLst/>
              <a:gdLst/>
              <a:ahLst/>
              <a:cxnLst/>
              <a:rect l="l" t="t" r="r" b="b"/>
              <a:pathLst>
                <a:path w="396240" h="792480">
                  <a:moveTo>
                    <a:pt x="396240" y="0"/>
                  </a:moveTo>
                  <a:lnTo>
                    <a:pt x="350030" y="2666"/>
                  </a:lnTo>
                  <a:lnTo>
                    <a:pt x="305386" y="10465"/>
                  </a:lnTo>
                  <a:lnTo>
                    <a:pt x="262606" y="23102"/>
                  </a:lnTo>
                  <a:lnTo>
                    <a:pt x="221985" y="40277"/>
                  </a:lnTo>
                  <a:lnTo>
                    <a:pt x="183822" y="61693"/>
                  </a:lnTo>
                  <a:lnTo>
                    <a:pt x="148413" y="87054"/>
                  </a:lnTo>
                  <a:lnTo>
                    <a:pt x="116057" y="116062"/>
                  </a:lnTo>
                  <a:lnTo>
                    <a:pt x="87050" y="148418"/>
                  </a:lnTo>
                  <a:lnTo>
                    <a:pt x="61690" y="183827"/>
                  </a:lnTo>
                  <a:lnTo>
                    <a:pt x="40274" y="221990"/>
                  </a:lnTo>
                  <a:lnTo>
                    <a:pt x="23100" y="262611"/>
                  </a:lnTo>
                  <a:lnTo>
                    <a:pt x="10465" y="305390"/>
                  </a:lnTo>
                  <a:lnTo>
                    <a:pt x="2665" y="350033"/>
                  </a:lnTo>
                  <a:lnTo>
                    <a:pt x="0" y="396240"/>
                  </a:lnTo>
                  <a:lnTo>
                    <a:pt x="2665" y="442446"/>
                  </a:lnTo>
                  <a:lnTo>
                    <a:pt x="10465" y="487089"/>
                  </a:lnTo>
                  <a:lnTo>
                    <a:pt x="23100" y="529868"/>
                  </a:lnTo>
                  <a:lnTo>
                    <a:pt x="40274" y="570489"/>
                  </a:lnTo>
                  <a:lnTo>
                    <a:pt x="61690" y="608652"/>
                  </a:lnTo>
                  <a:lnTo>
                    <a:pt x="87050" y="644061"/>
                  </a:lnTo>
                  <a:lnTo>
                    <a:pt x="116057" y="676417"/>
                  </a:lnTo>
                  <a:lnTo>
                    <a:pt x="148413" y="705425"/>
                  </a:lnTo>
                  <a:lnTo>
                    <a:pt x="183822" y="730786"/>
                  </a:lnTo>
                  <a:lnTo>
                    <a:pt x="221985" y="752202"/>
                  </a:lnTo>
                  <a:lnTo>
                    <a:pt x="262606" y="769377"/>
                  </a:lnTo>
                  <a:lnTo>
                    <a:pt x="305386" y="782014"/>
                  </a:lnTo>
                  <a:lnTo>
                    <a:pt x="350030" y="789813"/>
                  </a:lnTo>
                  <a:lnTo>
                    <a:pt x="396240" y="792480"/>
                  </a:lnTo>
                  <a:lnTo>
                    <a:pt x="396240" y="0"/>
                  </a:lnTo>
                  <a:close/>
                </a:path>
              </a:pathLst>
            </a:custGeom>
            <a:solidFill>
              <a:srgbClr val="2CA1BE"/>
            </a:solidFill>
          </p:spPr>
          <p:txBody>
            <a:bodyPr wrap="square" lIns="0" tIns="0" rIns="0" bIns="0" rtlCol="0"/>
            <a:lstStyle/>
            <a:p>
              <a:endParaRPr/>
            </a:p>
          </p:txBody>
        </p:sp>
        <p:sp>
          <p:nvSpPr>
            <p:cNvPr id="10" name="object 10"/>
            <p:cNvSpPr/>
            <p:nvPr/>
          </p:nvSpPr>
          <p:spPr>
            <a:xfrm>
              <a:off x="440448" y="233553"/>
              <a:ext cx="451484" cy="847090"/>
            </a:xfrm>
            <a:custGeom>
              <a:avLst/>
              <a:gdLst/>
              <a:ahLst/>
              <a:cxnLst/>
              <a:rect l="l" t="t" r="r" b="b"/>
              <a:pathLst>
                <a:path w="451484" h="847090">
                  <a:moveTo>
                    <a:pt x="430403" y="0"/>
                  </a:moveTo>
                  <a:lnTo>
                    <a:pt x="423024" y="0"/>
                  </a:lnTo>
                  <a:lnTo>
                    <a:pt x="379552" y="2539"/>
                  </a:lnTo>
                  <a:lnTo>
                    <a:pt x="337616" y="8889"/>
                  </a:lnTo>
                  <a:lnTo>
                    <a:pt x="297078" y="19050"/>
                  </a:lnTo>
                  <a:lnTo>
                    <a:pt x="239433" y="41909"/>
                  </a:lnTo>
                  <a:lnTo>
                    <a:pt x="203339" y="62229"/>
                  </a:lnTo>
                  <a:lnTo>
                    <a:pt x="169659" y="85089"/>
                  </a:lnTo>
                  <a:lnTo>
                    <a:pt x="138264" y="110489"/>
                  </a:lnTo>
                  <a:lnTo>
                    <a:pt x="109664" y="139700"/>
                  </a:lnTo>
                  <a:lnTo>
                    <a:pt x="83845" y="171450"/>
                  </a:lnTo>
                  <a:lnTo>
                    <a:pt x="60972" y="204469"/>
                  </a:lnTo>
                  <a:lnTo>
                    <a:pt x="41465" y="241300"/>
                  </a:lnTo>
                  <a:lnTo>
                    <a:pt x="25425" y="279400"/>
                  </a:lnTo>
                  <a:lnTo>
                    <a:pt x="13157" y="318769"/>
                  </a:lnTo>
                  <a:lnTo>
                    <a:pt x="4787" y="360679"/>
                  </a:lnTo>
                  <a:lnTo>
                    <a:pt x="469" y="402589"/>
                  </a:lnTo>
                  <a:lnTo>
                    <a:pt x="0" y="424179"/>
                  </a:lnTo>
                  <a:lnTo>
                    <a:pt x="546" y="447039"/>
                  </a:lnTo>
                  <a:lnTo>
                    <a:pt x="4978" y="488950"/>
                  </a:lnTo>
                  <a:lnTo>
                    <a:pt x="13512" y="530860"/>
                  </a:lnTo>
                  <a:lnTo>
                    <a:pt x="25946" y="570229"/>
                  </a:lnTo>
                  <a:lnTo>
                    <a:pt x="42075" y="608329"/>
                  </a:lnTo>
                  <a:lnTo>
                    <a:pt x="61709" y="643889"/>
                  </a:lnTo>
                  <a:lnTo>
                    <a:pt x="84594" y="678179"/>
                  </a:lnTo>
                  <a:lnTo>
                    <a:pt x="97180" y="693419"/>
                  </a:lnTo>
                  <a:lnTo>
                    <a:pt x="110515" y="709929"/>
                  </a:lnTo>
                  <a:lnTo>
                    <a:pt x="124625" y="723900"/>
                  </a:lnTo>
                  <a:lnTo>
                    <a:pt x="139268" y="737869"/>
                  </a:lnTo>
                  <a:lnTo>
                    <a:pt x="154622" y="751839"/>
                  </a:lnTo>
                  <a:lnTo>
                    <a:pt x="170675" y="763269"/>
                  </a:lnTo>
                  <a:lnTo>
                    <a:pt x="187337" y="775969"/>
                  </a:lnTo>
                  <a:lnTo>
                    <a:pt x="222288" y="796289"/>
                  </a:lnTo>
                  <a:lnTo>
                    <a:pt x="259334" y="814069"/>
                  </a:lnTo>
                  <a:lnTo>
                    <a:pt x="298373" y="829310"/>
                  </a:lnTo>
                  <a:lnTo>
                    <a:pt x="339090" y="839469"/>
                  </a:lnTo>
                  <a:lnTo>
                    <a:pt x="381101" y="845819"/>
                  </a:lnTo>
                  <a:lnTo>
                    <a:pt x="402640" y="847089"/>
                  </a:lnTo>
                  <a:lnTo>
                    <a:pt x="430403" y="847089"/>
                  </a:lnTo>
                  <a:lnTo>
                    <a:pt x="437540" y="844550"/>
                  </a:lnTo>
                  <a:lnTo>
                    <a:pt x="448106" y="834389"/>
                  </a:lnTo>
                  <a:lnTo>
                    <a:pt x="451091" y="828039"/>
                  </a:lnTo>
                  <a:lnTo>
                    <a:pt x="451091" y="814069"/>
                  </a:lnTo>
                  <a:lnTo>
                    <a:pt x="403402" y="814069"/>
                  </a:lnTo>
                  <a:lnTo>
                    <a:pt x="383590" y="812800"/>
                  </a:lnTo>
                  <a:lnTo>
                    <a:pt x="325945" y="802639"/>
                  </a:lnTo>
                  <a:lnTo>
                    <a:pt x="289204" y="791210"/>
                  </a:lnTo>
                  <a:lnTo>
                    <a:pt x="254177" y="775969"/>
                  </a:lnTo>
                  <a:lnTo>
                    <a:pt x="205066" y="748029"/>
                  </a:lnTo>
                  <a:lnTo>
                    <a:pt x="160845" y="713739"/>
                  </a:lnTo>
                  <a:lnTo>
                    <a:pt x="147307" y="699769"/>
                  </a:lnTo>
                  <a:lnTo>
                    <a:pt x="134353" y="687069"/>
                  </a:lnTo>
                  <a:lnTo>
                    <a:pt x="122047" y="671829"/>
                  </a:lnTo>
                  <a:lnTo>
                    <a:pt x="110515" y="657860"/>
                  </a:lnTo>
                  <a:lnTo>
                    <a:pt x="99606" y="642619"/>
                  </a:lnTo>
                  <a:lnTo>
                    <a:pt x="79997" y="609600"/>
                  </a:lnTo>
                  <a:lnTo>
                    <a:pt x="56515" y="558800"/>
                  </a:lnTo>
                  <a:lnTo>
                    <a:pt x="45173" y="521969"/>
                  </a:lnTo>
                  <a:lnTo>
                    <a:pt x="37388" y="483869"/>
                  </a:lnTo>
                  <a:lnTo>
                    <a:pt x="33362" y="444500"/>
                  </a:lnTo>
                  <a:lnTo>
                    <a:pt x="32905" y="424179"/>
                  </a:lnTo>
                  <a:lnTo>
                    <a:pt x="33375" y="403860"/>
                  </a:lnTo>
                  <a:lnTo>
                    <a:pt x="37426" y="364489"/>
                  </a:lnTo>
                  <a:lnTo>
                    <a:pt x="45250" y="326389"/>
                  </a:lnTo>
                  <a:lnTo>
                    <a:pt x="56616" y="289560"/>
                  </a:lnTo>
                  <a:lnTo>
                    <a:pt x="71475" y="254000"/>
                  </a:lnTo>
                  <a:lnTo>
                    <a:pt x="99758" y="205739"/>
                  </a:lnTo>
                  <a:lnTo>
                    <a:pt x="134531" y="161289"/>
                  </a:lnTo>
                  <a:lnTo>
                    <a:pt x="175221" y="121920"/>
                  </a:lnTo>
                  <a:lnTo>
                    <a:pt x="221183" y="90170"/>
                  </a:lnTo>
                  <a:lnTo>
                    <a:pt x="254419" y="71120"/>
                  </a:lnTo>
                  <a:lnTo>
                    <a:pt x="307581" y="50800"/>
                  </a:lnTo>
                  <a:lnTo>
                    <a:pt x="345084" y="40639"/>
                  </a:lnTo>
                  <a:lnTo>
                    <a:pt x="383794" y="35559"/>
                  </a:lnTo>
                  <a:lnTo>
                    <a:pt x="403694" y="34289"/>
                  </a:lnTo>
                  <a:lnTo>
                    <a:pt x="418172" y="33020"/>
                  </a:lnTo>
                  <a:lnTo>
                    <a:pt x="451091" y="33020"/>
                  </a:lnTo>
                  <a:lnTo>
                    <a:pt x="451091" y="20320"/>
                  </a:lnTo>
                  <a:lnTo>
                    <a:pt x="448106" y="12700"/>
                  </a:lnTo>
                  <a:lnTo>
                    <a:pt x="437540" y="2539"/>
                  </a:lnTo>
                  <a:lnTo>
                    <a:pt x="430403" y="0"/>
                  </a:lnTo>
                  <a:close/>
                </a:path>
                <a:path w="451484" h="847090">
                  <a:moveTo>
                    <a:pt x="451091" y="33020"/>
                  </a:moveTo>
                  <a:lnTo>
                    <a:pt x="418172" y="33020"/>
                  </a:lnTo>
                  <a:lnTo>
                    <a:pt x="418172" y="814069"/>
                  </a:lnTo>
                  <a:lnTo>
                    <a:pt x="451091" y="814069"/>
                  </a:lnTo>
                  <a:lnTo>
                    <a:pt x="451091" y="33020"/>
                  </a:lnTo>
                  <a:close/>
                </a:path>
                <a:path w="451484" h="847090">
                  <a:moveTo>
                    <a:pt x="407200" y="44450"/>
                  </a:moveTo>
                  <a:lnTo>
                    <a:pt x="404520" y="44450"/>
                  </a:lnTo>
                  <a:lnTo>
                    <a:pt x="385203" y="45720"/>
                  </a:lnTo>
                  <a:lnTo>
                    <a:pt x="329095" y="55879"/>
                  </a:lnTo>
                  <a:lnTo>
                    <a:pt x="276212" y="73659"/>
                  </a:lnTo>
                  <a:lnTo>
                    <a:pt x="227126" y="99059"/>
                  </a:lnTo>
                  <a:lnTo>
                    <a:pt x="182410" y="130810"/>
                  </a:lnTo>
                  <a:lnTo>
                    <a:pt x="142811" y="167639"/>
                  </a:lnTo>
                  <a:lnTo>
                    <a:pt x="119595" y="196850"/>
                  </a:lnTo>
                  <a:lnTo>
                    <a:pt x="108978" y="210819"/>
                  </a:lnTo>
                  <a:lnTo>
                    <a:pt x="81470" y="259079"/>
                  </a:lnTo>
                  <a:lnTo>
                    <a:pt x="61074" y="311150"/>
                  </a:lnTo>
                  <a:lnTo>
                    <a:pt x="48310" y="365760"/>
                  </a:lnTo>
                  <a:lnTo>
                    <a:pt x="44348" y="403860"/>
                  </a:lnTo>
                  <a:lnTo>
                    <a:pt x="43878" y="424179"/>
                  </a:lnTo>
                  <a:lnTo>
                    <a:pt x="44281" y="441960"/>
                  </a:lnTo>
                  <a:lnTo>
                    <a:pt x="48196" y="481329"/>
                  </a:lnTo>
                  <a:lnTo>
                    <a:pt x="60832" y="535939"/>
                  </a:lnTo>
                  <a:lnTo>
                    <a:pt x="81114" y="588010"/>
                  </a:lnTo>
                  <a:lnTo>
                    <a:pt x="108546" y="636269"/>
                  </a:lnTo>
                  <a:lnTo>
                    <a:pt x="119151" y="650239"/>
                  </a:lnTo>
                  <a:lnTo>
                    <a:pt x="130340" y="665479"/>
                  </a:lnTo>
                  <a:lnTo>
                    <a:pt x="168033" y="704850"/>
                  </a:lnTo>
                  <a:lnTo>
                    <a:pt x="210972" y="739139"/>
                  </a:lnTo>
                  <a:lnTo>
                    <a:pt x="226402" y="748029"/>
                  </a:lnTo>
                  <a:lnTo>
                    <a:pt x="242265" y="758189"/>
                  </a:lnTo>
                  <a:lnTo>
                    <a:pt x="292709" y="781050"/>
                  </a:lnTo>
                  <a:lnTo>
                    <a:pt x="346684" y="796289"/>
                  </a:lnTo>
                  <a:lnTo>
                    <a:pt x="403656" y="802639"/>
                  </a:lnTo>
                  <a:lnTo>
                    <a:pt x="407200" y="802639"/>
                  </a:lnTo>
                  <a:lnTo>
                    <a:pt x="407200" y="792479"/>
                  </a:lnTo>
                  <a:lnTo>
                    <a:pt x="396227" y="792479"/>
                  </a:lnTo>
                  <a:lnTo>
                    <a:pt x="396227" y="791956"/>
                  </a:lnTo>
                  <a:lnTo>
                    <a:pt x="330936" y="781050"/>
                  </a:lnTo>
                  <a:lnTo>
                    <a:pt x="279565" y="763269"/>
                  </a:lnTo>
                  <a:lnTo>
                    <a:pt x="231876" y="739139"/>
                  </a:lnTo>
                  <a:lnTo>
                    <a:pt x="188633" y="708660"/>
                  </a:lnTo>
                  <a:lnTo>
                    <a:pt x="175221" y="695960"/>
                  </a:lnTo>
                  <a:lnTo>
                    <a:pt x="162433" y="684529"/>
                  </a:lnTo>
                  <a:lnTo>
                    <a:pt x="127787" y="643889"/>
                  </a:lnTo>
                  <a:lnTo>
                    <a:pt x="99021" y="599439"/>
                  </a:lnTo>
                  <a:lnTo>
                    <a:pt x="76898" y="549910"/>
                  </a:lnTo>
                  <a:lnTo>
                    <a:pt x="62128" y="497839"/>
                  </a:lnTo>
                  <a:lnTo>
                    <a:pt x="55245" y="441960"/>
                  </a:lnTo>
                  <a:lnTo>
                    <a:pt x="54838" y="422910"/>
                  </a:lnTo>
                  <a:lnTo>
                    <a:pt x="55321" y="403860"/>
                  </a:lnTo>
                  <a:lnTo>
                    <a:pt x="62509" y="349250"/>
                  </a:lnTo>
                  <a:lnTo>
                    <a:pt x="77419" y="295910"/>
                  </a:lnTo>
                  <a:lnTo>
                    <a:pt x="99656" y="247650"/>
                  </a:lnTo>
                  <a:lnTo>
                    <a:pt x="128536" y="203200"/>
                  </a:lnTo>
                  <a:lnTo>
                    <a:pt x="163334" y="162560"/>
                  </a:lnTo>
                  <a:lnTo>
                    <a:pt x="176225" y="151129"/>
                  </a:lnTo>
                  <a:lnTo>
                    <a:pt x="189598" y="138429"/>
                  </a:lnTo>
                  <a:lnTo>
                    <a:pt x="233070" y="107950"/>
                  </a:lnTo>
                  <a:lnTo>
                    <a:pt x="280733" y="83820"/>
                  </a:lnTo>
                  <a:lnTo>
                    <a:pt x="332105" y="66039"/>
                  </a:lnTo>
                  <a:lnTo>
                    <a:pt x="386613" y="57150"/>
                  </a:lnTo>
                  <a:lnTo>
                    <a:pt x="396227" y="56498"/>
                  </a:lnTo>
                  <a:lnTo>
                    <a:pt x="396227" y="55879"/>
                  </a:lnTo>
                  <a:lnTo>
                    <a:pt x="407200" y="55879"/>
                  </a:lnTo>
                  <a:lnTo>
                    <a:pt x="407200" y="44450"/>
                  </a:lnTo>
                  <a:close/>
                </a:path>
                <a:path w="451484" h="847090">
                  <a:moveTo>
                    <a:pt x="396227" y="791956"/>
                  </a:moveTo>
                  <a:lnTo>
                    <a:pt x="396227" y="792479"/>
                  </a:lnTo>
                  <a:lnTo>
                    <a:pt x="403910" y="792479"/>
                  </a:lnTo>
                  <a:lnTo>
                    <a:pt x="396227" y="791956"/>
                  </a:lnTo>
                  <a:close/>
                </a:path>
                <a:path w="451484" h="847090">
                  <a:moveTo>
                    <a:pt x="407200" y="55879"/>
                  </a:moveTo>
                  <a:lnTo>
                    <a:pt x="405345" y="55879"/>
                  </a:lnTo>
                  <a:lnTo>
                    <a:pt x="396227" y="56498"/>
                  </a:lnTo>
                  <a:lnTo>
                    <a:pt x="396227" y="791956"/>
                  </a:lnTo>
                  <a:lnTo>
                    <a:pt x="403910" y="792479"/>
                  </a:lnTo>
                  <a:lnTo>
                    <a:pt x="407200" y="792479"/>
                  </a:lnTo>
                  <a:lnTo>
                    <a:pt x="407200" y="55879"/>
                  </a:lnTo>
                  <a:close/>
                </a:path>
                <a:path w="451484" h="847090">
                  <a:moveTo>
                    <a:pt x="405345" y="55879"/>
                  </a:moveTo>
                  <a:lnTo>
                    <a:pt x="396227" y="55879"/>
                  </a:lnTo>
                  <a:lnTo>
                    <a:pt x="396227" y="56498"/>
                  </a:lnTo>
                  <a:lnTo>
                    <a:pt x="405345" y="55879"/>
                  </a:lnTo>
                  <a:close/>
                </a:path>
              </a:pathLst>
            </a:custGeom>
            <a:solidFill>
              <a:srgbClr val="FFFFFF"/>
            </a:solidFill>
          </p:spPr>
          <p:txBody>
            <a:bodyPr wrap="square" lIns="0" tIns="0" rIns="0" bIns="0" rtlCol="0"/>
            <a:lstStyle/>
            <a:p>
              <a:endParaRPr/>
            </a:p>
          </p:txBody>
        </p:sp>
        <p:sp>
          <p:nvSpPr>
            <p:cNvPr id="11" name="object 11"/>
            <p:cNvSpPr/>
            <p:nvPr/>
          </p:nvSpPr>
          <p:spPr>
            <a:xfrm>
              <a:off x="864108" y="260604"/>
              <a:ext cx="7833359" cy="792480"/>
            </a:xfrm>
            <a:custGeom>
              <a:avLst/>
              <a:gdLst/>
              <a:ahLst/>
              <a:cxnLst/>
              <a:rect l="l" t="t" r="r" b="b"/>
              <a:pathLst>
                <a:path w="7833359" h="792480">
                  <a:moveTo>
                    <a:pt x="7833359" y="0"/>
                  </a:moveTo>
                  <a:lnTo>
                    <a:pt x="0" y="0"/>
                  </a:lnTo>
                  <a:lnTo>
                    <a:pt x="0" y="792480"/>
                  </a:lnTo>
                  <a:lnTo>
                    <a:pt x="7833359" y="792480"/>
                  </a:lnTo>
                  <a:lnTo>
                    <a:pt x="7833359"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836675" y="233172"/>
              <a:ext cx="7888605" cy="847725"/>
            </a:xfrm>
            <a:custGeom>
              <a:avLst/>
              <a:gdLst/>
              <a:ahLst/>
              <a:cxnLst/>
              <a:rect l="l" t="t" r="r" b="b"/>
              <a:pathLst>
                <a:path w="7888605" h="847725">
                  <a:moveTo>
                    <a:pt x="7860792" y="0"/>
                  </a:moveTo>
                  <a:lnTo>
                    <a:pt x="27432" y="0"/>
                  </a:lnTo>
                  <a:lnTo>
                    <a:pt x="16753" y="2160"/>
                  </a:lnTo>
                  <a:lnTo>
                    <a:pt x="8034" y="8048"/>
                  </a:lnTo>
                  <a:lnTo>
                    <a:pt x="2155" y="16769"/>
                  </a:lnTo>
                  <a:lnTo>
                    <a:pt x="0" y="27431"/>
                  </a:lnTo>
                  <a:lnTo>
                    <a:pt x="0" y="819912"/>
                  </a:lnTo>
                  <a:lnTo>
                    <a:pt x="2155" y="830574"/>
                  </a:lnTo>
                  <a:lnTo>
                    <a:pt x="8034" y="839295"/>
                  </a:lnTo>
                  <a:lnTo>
                    <a:pt x="16753" y="845183"/>
                  </a:lnTo>
                  <a:lnTo>
                    <a:pt x="27432" y="847343"/>
                  </a:lnTo>
                  <a:lnTo>
                    <a:pt x="7860792" y="847343"/>
                  </a:lnTo>
                  <a:lnTo>
                    <a:pt x="7871454" y="845183"/>
                  </a:lnTo>
                  <a:lnTo>
                    <a:pt x="7880175" y="839295"/>
                  </a:lnTo>
                  <a:lnTo>
                    <a:pt x="7886063" y="830574"/>
                  </a:lnTo>
                  <a:lnTo>
                    <a:pt x="7888224" y="819912"/>
                  </a:lnTo>
                  <a:lnTo>
                    <a:pt x="7888224" y="814451"/>
                  </a:lnTo>
                  <a:lnTo>
                    <a:pt x="32918" y="814451"/>
                  </a:lnTo>
                  <a:lnTo>
                    <a:pt x="32918" y="32893"/>
                  </a:lnTo>
                  <a:lnTo>
                    <a:pt x="7888224" y="32893"/>
                  </a:lnTo>
                  <a:lnTo>
                    <a:pt x="7888224" y="27431"/>
                  </a:lnTo>
                  <a:lnTo>
                    <a:pt x="7886063" y="16769"/>
                  </a:lnTo>
                  <a:lnTo>
                    <a:pt x="7880175" y="8048"/>
                  </a:lnTo>
                  <a:lnTo>
                    <a:pt x="7871454" y="2160"/>
                  </a:lnTo>
                  <a:lnTo>
                    <a:pt x="7860792" y="0"/>
                  </a:lnTo>
                  <a:close/>
                </a:path>
                <a:path w="7888605" h="847725">
                  <a:moveTo>
                    <a:pt x="7888224" y="32893"/>
                  </a:moveTo>
                  <a:lnTo>
                    <a:pt x="7855331" y="32893"/>
                  </a:lnTo>
                  <a:lnTo>
                    <a:pt x="7855331" y="814451"/>
                  </a:lnTo>
                  <a:lnTo>
                    <a:pt x="7888224" y="814451"/>
                  </a:lnTo>
                  <a:lnTo>
                    <a:pt x="7888224" y="32893"/>
                  </a:lnTo>
                  <a:close/>
                </a:path>
                <a:path w="7888605" h="847725">
                  <a:moveTo>
                    <a:pt x="7844282" y="43942"/>
                  </a:moveTo>
                  <a:lnTo>
                    <a:pt x="43891" y="43942"/>
                  </a:lnTo>
                  <a:lnTo>
                    <a:pt x="43891" y="803401"/>
                  </a:lnTo>
                  <a:lnTo>
                    <a:pt x="7844282" y="803401"/>
                  </a:lnTo>
                  <a:lnTo>
                    <a:pt x="7844282" y="792479"/>
                  </a:lnTo>
                  <a:lnTo>
                    <a:pt x="54864" y="792479"/>
                  </a:lnTo>
                  <a:lnTo>
                    <a:pt x="54864" y="54863"/>
                  </a:lnTo>
                  <a:lnTo>
                    <a:pt x="7844282" y="54863"/>
                  </a:lnTo>
                  <a:lnTo>
                    <a:pt x="7844282" y="43942"/>
                  </a:lnTo>
                  <a:close/>
                </a:path>
                <a:path w="7888605" h="847725">
                  <a:moveTo>
                    <a:pt x="7844282" y="54863"/>
                  </a:moveTo>
                  <a:lnTo>
                    <a:pt x="7833359" y="54863"/>
                  </a:lnTo>
                  <a:lnTo>
                    <a:pt x="7833359" y="792479"/>
                  </a:lnTo>
                  <a:lnTo>
                    <a:pt x="7844282" y="792479"/>
                  </a:lnTo>
                  <a:lnTo>
                    <a:pt x="7844282" y="54863"/>
                  </a:lnTo>
                  <a:close/>
                </a:path>
              </a:pathLst>
            </a:custGeom>
            <a:solidFill>
              <a:srgbClr val="2CA1BE"/>
            </a:solidFill>
          </p:spPr>
          <p:txBody>
            <a:bodyPr wrap="square" lIns="0" tIns="0" rIns="0" bIns="0" rtlCol="0"/>
            <a:lstStyle/>
            <a:p>
              <a:endParaRPr/>
            </a:p>
          </p:txBody>
        </p:sp>
      </p:grpSp>
      <p:sp>
        <p:nvSpPr>
          <p:cNvPr id="13" name="object 13"/>
          <p:cNvSpPr txBox="1">
            <a:spLocks noGrp="1"/>
          </p:cNvSpPr>
          <p:nvPr>
            <p:ph type="title"/>
          </p:nvPr>
        </p:nvSpPr>
        <p:spPr>
          <a:prstGeom prst="rect">
            <a:avLst/>
          </a:prstGeom>
        </p:spPr>
        <p:txBody>
          <a:bodyPr vert="horz" wrap="square" lIns="0" tIns="13970" rIns="0" bIns="0" rtlCol="0">
            <a:spAutoFit/>
          </a:bodyPr>
          <a:lstStyle/>
          <a:p>
            <a:pPr marL="12700">
              <a:lnSpc>
                <a:spcPct val="100000"/>
              </a:lnSpc>
              <a:spcBef>
                <a:spcPts val="110"/>
              </a:spcBef>
            </a:pPr>
            <a:r>
              <a:rPr spc="-95" dirty="0"/>
              <a:t>ÖRNEK</a:t>
            </a:r>
            <a:r>
              <a:rPr spc="-165" dirty="0"/>
              <a:t> </a:t>
            </a:r>
            <a:r>
              <a:rPr spc="-60" dirty="0"/>
              <a:t>YAZI</a:t>
            </a:r>
            <a:r>
              <a:rPr spc="-190" dirty="0"/>
              <a:t> </a:t>
            </a:r>
            <a:r>
              <a:rPr dirty="0"/>
              <a:t>VE</a:t>
            </a:r>
            <a:r>
              <a:rPr spc="-220" dirty="0"/>
              <a:t> </a:t>
            </a:r>
            <a:r>
              <a:rPr spc="-80" dirty="0"/>
              <a:t>FORMLAR</a:t>
            </a:r>
          </a:p>
        </p:txBody>
      </p:sp>
      <p:sp>
        <p:nvSpPr>
          <p:cNvPr id="14" name="Slayt Numarası Yer Tutucusu 13">
            <a:extLst>
              <a:ext uri="{FF2B5EF4-FFF2-40B4-BE49-F238E27FC236}">
                <a16:creationId xmlns:a16="http://schemas.microsoft.com/office/drawing/2014/main" id="{457B0199-61AD-4170-89AB-5AE2428CC952}"/>
              </a:ext>
            </a:extLst>
          </p:cNvPr>
          <p:cNvSpPr>
            <a:spLocks noGrp="1"/>
          </p:cNvSpPr>
          <p:nvPr>
            <p:ph type="sldNum" sz="quarter" idx="7"/>
          </p:nvPr>
        </p:nvSpPr>
        <p:spPr>
          <a:xfrm>
            <a:off x="8744711" y="6573513"/>
            <a:ext cx="323089" cy="132087"/>
          </a:xfrm>
        </p:spPr>
        <p:txBody>
          <a:bodyPr/>
          <a:lstStyle/>
          <a:p>
            <a:pPr marL="107950">
              <a:lnSpc>
                <a:spcPct val="100000"/>
              </a:lnSpc>
            </a:pPr>
            <a:fld id="{81D60167-4931-47E6-BA6A-407CBD079E47}" type="slidenum">
              <a:rPr lang="tr-TR" spc="-50" smtClean="0"/>
              <a:t>61</a:t>
            </a:fld>
            <a:endParaRPr lang="tr-T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74602" y="1499982"/>
            <a:ext cx="1409065" cy="469265"/>
          </a:xfrm>
          <a:prstGeom prst="rect">
            <a:avLst/>
          </a:prstGeom>
        </p:spPr>
        <p:txBody>
          <a:bodyPr vert="horz" wrap="square" lIns="0" tIns="20320" rIns="0" bIns="0" rtlCol="0">
            <a:spAutoFit/>
          </a:bodyPr>
          <a:lstStyle/>
          <a:p>
            <a:pPr marL="12700" marR="694055">
              <a:lnSpc>
                <a:spcPts val="860"/>
              </a:lnSpc>
              <a:spcBef>
                <a:spcPts val="160"/>
              </a:spcBef>
            </a:pPr>
            <a:r>
              <a:rPr sz="750" spc="110" dirty="0">
                <a:latin typeface="Times New Roman"/>
                <a:cs typeface="Times New Roman"/>
              </a:rPr>
              <a:t>ADI</a:t>
            </a:r>
            <a:r>
              <a:rPr sz="750" spc="45" dirty="0">
                <a:latin typeface="Times New Roman"/>
                <a:cs typeface="Times New Roman"/>
              </a:rPr>
              <a:t> </a:t>
            </a:r>
            <a:r>
              <a:rPr sz="750" spc="110" dirty="0">
                <a:latin typeface="Times New Roman"/>
                <a:cs typeface="Times New Roman"/>
              </a:rPr>
              <a:t>SOYADI </a:t>
            </a:r>
            <a:r>
              <a:rPr sz="750" spc="125" dirty="0">
                <a:latin typeface="Times New Roman"/>
                <a:cs typeface="Times New Roman"/>
              </a:rPr>
              <a:t>BABA</a:t>
            </a:r>
            <a:r>
              <a:rPr sz="750" spc="55" dirty="0">
                <a:latin typeface="Times New Roman"/>
                <a:cs typeface="Times New Roman"/>
              </a:rPr>
              <a:t> </a:t>
            </a:r>
            <a:r>
              <a:rPr sz="750" spc="90" dirty="0">
                <a:latin typeface="Times New Roman"/>
                <a:cs typeface="Times New Roman"/>
              </a:rPr>
              <a:t>ADI</a:t>
            </a:r>
            <a:endParaRPr sz="750">
              <a:latin typeface="Times New Roman"/>
              <a:cs typeface="Times New Roman"/>
            </a:endParaRPr>
          </a:p>
          <a:p>
            <a:pPr marL="12700">
              <a:lnSpc>
                <a:spcPts val="825"/>
              </a:lnSpc>
            </a:pPr>
            <a:r>
              <a:rPr sz="750" spc="140" dirty="0">
                <a:latin typeface="Times New Roman"/>
                <a:cs typeface="Times New Roman"/>
              </a:rPr>
              <a:t>DOĞUM</a:t>
            </a:r>
            <a:r>
              <a:rPr sz="750" spc="45" dirty="0">
                <a:latin typeface="Times New Roman"/>
                <a:cs typeface="Times New Roman"/>
              </a:rPr>
              <a:t> </a:t>
            </a:r>
            <a:r>
              <a:rPr sz="750" spc="110" dirty="0">
                <a:latin typeface="Times New Roman"/>
                <a:cs typeface="Times New Roman"/>
              </a:rPr>
              <a:t>YERİ</a:t>
            </a:r>
            <a:r>
              <a:rPr sz="750" spc="40" dirty="0">
                <a:latin typeface="Times New Roman"/>
                <a:cs typeface="Times New Roman"/>
              </a:rPr>
              <a:t> </a:t>
            </a:r>
            <a:r>
              <a:rPr sz="750" spc="125" dirty="0">
                <a:latin typeface="Times New Roman"/>
                <a:cs typeface="Times New Roman"/>
              </a:rPr>
              <a:t>VE</a:t>
            </a:r>
            <a:r>
              <a:rPr sz="750" spc="55" dirty="0">
                <a:latin typeface="Times New Roman"/>
                <a:cs typeface="Times New Roman"/>
              </a:rPr>
              <a:t> </a:t>
            </a:r>
            <a:r>
              <a:rPr sz="750" spc="95" dirty="0">
                <a:latin typeface="Times New Roman"/>
                <a:cs typeface="Times New Roman"/>
              </a:rPr>
              <a:t>TARİHİ</a:t>
            </a:r>
            <a:endParaRPr sz="750">
              <a:latin typeface="Times New Roman"/>
              <a:cs typeface="Times New Roman"/>
            </a:endParaRPr>
          </a:p>
          <a:p>
            <a:pPr marL="12700">
              <a:lnSpc>
                <a:spcPts val="885"/>
              </a:lnSpc>
            </a:pPr>
            <a:r>
              <a:rPr sz="750" spc="120" dirty="0">
                <a:latin typeface="Times New Roman"/>
                <a:cs typeface="Times New Roman"/>
              </a:rPr>
              <a:t>MEDENİ</a:t>
            </a:r>
            <a:r>
              <a:rPr sz="750" spc="45" dirty="0">
                <a:latin typeface="Times New Roman"/>
                <a:cs typeface="Times New Roman"/>
              </a:rPr>
              <a:t> </a:t>
            </a:r>
            <a:r>
              <a:rPr sz="750" spc="90" dirty="0">
                <a:latin typeface="Times New Roman"/>
                <a:cs typeface="Times New Roman"/>
              </a:rPr>
              <a:t>HALİ</a:t>
            </a:r>
            <a:endParaRPr sz="750">
              <a:latin typeface="Times New Roman"/>
              <a:cs typeface="Times New Roman"/>
            </a:endParaRPr>
          </a:p>
        </p:txBody>
      </p:sp>
      <p:sp>
        <p:nvSpPr>
          <p:cNvPr id="3" name="object 3"/>
          <p:cNvSpPr txBox="1"/>
          <p:nvPr/>
        </p:nvSpPr>
        <p:spPr>
          <a:xfrm>
            <a:off x="3734049" y="1392235"/>
            <a:ext cx="1069340" cy="577215"/>
          </a:xfrm>
          <a:prstGeom prst="rect">
            <a:avLst/>
          </a:prstGeom>
        </p:spPr>
        <p:txBody>
          <a:bodyPr vert="horz" wrap="square" lIns="0" tIns="12700" rIns="0" bIns="0" rtlCol="0">
            <a:spAutoFit/>
          </a:bodyPr>
          <a:lstStyle/>
          <a:p>
            <a:pPr marL="12700">
              <a:lnSpc>
                <a:spcPts val="875"/>
              </a:lnSpc>
              <a:spcBef>
                <a:spcPts val="100"/>
              </a:spcBef>
            </a:pPr>
            <a:r>
              <a:rPr sz="750" b="1" spc="110" dirty="0">
                <a:latin typeface="Times New Roman"/>
                <a:cs typeface="Times New Roman"/>
              </a:rPr>
              <a:t>İFADE</a:t>
            </a:r>
            <a:r>
              <a:rPr sz="750" b="1" spc="65" dirty="0">
                <a:latin typeface="Times New Roman"/>
                <a:cs typeface="Times New Roman"/>
              </a:rPr>
              <a:t> </a:t>
            </a:r>
            <a:r>
              <a:rPr sz="750" b="1" spc="114" dirty="0">
                <a:latin typeface="Times New Roman"/>
                <a:cs typeface="Times New Roman"/>
              </a:rPr>
              <a:t>TUTANAĞI</a:t>
            </a:r>
            <a:endParaRPr sz="750">
              <a:latin typeface="Times New Roman"/>
              <a:cs typeface="Times New Roman"/>
            </a:endParaRPr>
          </a:p>
          <a:p>
            <a:pPr marR="266700" algn="ctr">
              <a:lnSpc>
                <a:spcPts val="855"/>
              </a:lnSpc>
            </a:pPr>
            <a:r>
              <a:rPr sz="750" spc="-50" dirty="0">
                <a:latin typeface="Times New Roman"/>
                <a:cs typeface="Times New Roman"/>
              </a:rPr>
              <a:t>:</a:t>
            </a:r>
            <a:endParaRPr sz="750">
              <a:latin typeface="Times New Roman"/>
              <a:cs typeface="Times New Roman"/>
            </a:endParaRPr>
          </a:p>
          <a:p>
            <a:pPr marR="266700" algn="ctr">
              <a:lnSpc>
                <a:spcPts val="865"/>
              </a:lnSpc>
            </a:pPr>
            <a:r>
              <a:rPr sz="750" spc="-50" dirty="0">
                <a:latin typeface="Times New Roman"/>
                <a:cs typeface="Times New Roman"/>
              </a:rPr>
              <a:t>:</a:t>
            </a:r>
            <a:endParaRPr sz="750">
              <a:latin typeface="Times New Roman"/>
              <a:cs typeface="Times New Roman"/>
            </a:endParaRPr>
          </a:p>
          <a:p>
            <a:pPr marR="266700" algn="ctr">
              <a:lnSpc>
                <a:spcPts val="865"/>
              </a:lnSpc>
            </a:pPr>
            <a:r>
              <a:rPr sz="750" spc="-50" dirty="0">
                <a:latin typeface="Times New Roman"/>
                <a:cs typeface="Times New Roman"/>
              </a:rPr>
              <a:t>:</a:t>
            </a:r>
            <a:endParaRPr sz="750">
              <a:latin typeface="Times New Roman"/>
              <a:cs typeface="Times New Roman"/>
            </a:endParaRPr>
          </a:p>
          <a:p>
            <a:pPr marR="266700" algn="ctr">
              <a:lnSpc>
                <a:spcPts val="885"/>
              </a:lnSpc>
            </a:pPr>
            <a:r>
              <a:rPr sz="750" spc="-50" dirty="0">
                <a:latin typeface="Times New Roman"/>
                <a:cs typeface="Times New Roman"/>
              </a:rPr>
              <a:t>:</a:t>
            </a:r>
            <a:endParaRPr sz="750">
              <a:latin typeface="Times New Roman"/>
              <a:cs typeface="Times New Roman"/>
            </a:endParaRPr>
          </a:p>
        </p:txBody>
      </p:sp>
      <p:sp>
        <p:nvSpPr>
          <p:cNvPr id="4" name="object 4"/>
          <p:cNvSpPr txBox="1"/>
          <p:nvPr/>
        </p:nvSpPr>
        <p:spPr>
          <a:xfrm>
            <a:off x="1822195" y="1938835"/>
            <a:ext cx="4541520" cy="1894839"/>
          </a:xfrm>
          <a:prstGeom prst="rect">
            <a:avLst/>
          </a:prstGeom>
        </p:spPr>
        <p:txBody>
          <a:bodyPr vert="horz" wrap="square" lIns="0" tIns="12700" rIns="0" bIns="0" rtlCol="0">
            <a:spAutoFit/>
          </a:bodyPr>
          <a:lstStyle/>
          <a:p>
            <a:pPr marL="364490">
              <a:lnSpc>
                <a:spcPts val="880"/>
              </a:lnSpc>
              <a:spcBef>
                <a:spcPts val="100"/>
              </a:spcBef>
              <a:tabLst>
                <a:tab pos="2292350" algn="l"/>
              </a:tabLst>
            </a:pPr>
            <a:r>
              <a:rPr sz="750" spc="125" dirty="0">
                <a:latin typeface="Times New Roman"/>
                <a:cs typeface="Times New Roman"/>
              </a:rPr>
              <a:t>NÜFUSA</a:t>
            </a:r>
            <a:r>
              <a:rPr sz="750" spc="55" dirty="0">
                <a:latin typeface="Times New Roman"/>
                <a:cs typeface="Times New Roman"/>
              </a:rPr>
              <a:t> </a:t>
            </a:r>
            <a:r>
              <a:rPr sz="750" spc="105" dirty="0">
                <a:latin typeface="Times New Roman"/>
                <a:cs typeface="Times New Roman"/>
              </a:rPr>
              <a:t>KAYITLI</a:t>
            </a:r>
            <a:r>
              <a:rPr sz="750" spc="50" dirty="0">
                <a:latin typeface="Times New Roman"/>
                <a:cs typeface="Times New Roman"/>
              </a:rPr>
              <a:t> </a:t>
            </a:r>
            <a:r>
              <a:rPr sz="750" spc="130" dirty="0">
                <a:latin typeface="Times New Roman"/>
                <a:cs typeface="Times New Roman"/>
              </a:rPr>
              <a:t>OLDUĞU</a:t>
            </a:r>
            <a:r>
              <a:rPr sz="750" spc="55" dirty="0">
                <a:latin typeface="Times New Roman"/>
                <a:cs typeface="Times New Roman"/>
              </a:rPr>
              <a:t> </a:t>
            </a:r>
            <a:r>
              <a:rPr sz="750" spc="95" dirty="0">
                <a:latin typeface="Times New Roman"/>
                <a:cs typeface="Times New Roman"/>
              </a:rPr>
              <a:t>YER</a:t>
            </a:r>
            <a:r>
              <a:rPr sz="750" dirty="0">
                <a:latin typeface="Times New Roman"/>
                <a:cs typeface="Times New Roman"/>
              </a:rPr>
              <a:t>	</a:t>
            </a:r>
            <a:r>
              <a:rPr sz="750" spc="-50" dirty="0">
                <a:latin typeface="Times New Roman"/>
                <a:cs typeface="Times New Roman"/>
              </a:rPr>
              <a:t>:</a:t>
            </a:r>
            <a:endParaRPr sz="750">
              <a:latin typeface="Times New Roman"/>
              <a:cs typeface="Times New Roman"/>
            </a:endParaRPr>
          </a:p>
          <a:p>
            <a:pPr marL="364490">
              <a:lnSpc>
                <a:spcPts val="865"/>
              </a:lnSpc>
              <a:tabLst>
                <a:tab pos="2292350" algn="l"/>
              </a:tabLst>
            </a:pPr>
            <a:r>
              <a:rPr sz="750" spc="90" dirty="0">
                <a:latin typeface="Times New Roman"/>
                <a:cs typeface="Times New Roman"/>
              </a:rPr>
              <a:t>TAHSİLİ</a:t>
            </a:r>
            <a:r>
              <a:rPr sz="750" dirty="0">
                <a:latin typeface="Times New Roman"/>
                <a:cs typeface="Times New Roman"/>
              </a:rPr>
              <a:t>	</a:t>
            </a:r>
            <a:r>
              <a:rPr sz="750" spc="-50" dirty="0">
                <a:latin typeface="Times New Roman"/>
                <a:cs typeface="Times New Roman"/>
              </a:rPr>
              <a:t>:</a:t>
            </a:r>
            <a:endParaRPr sz="750">
              <a:latin typeface="Times New Roman"/>
              <a:cs typeface="Times New Roman"/>
            </a:endParaRPr>
          </a:p>
          <a:p>
            <a:pPr marL="364490">
              <a:lnSpc>
                <a:spcPts val="865"/>
              </a:lnSpc>
              <a:tabLst>
                <a:tab pos="2292350" algn="l"/>
              </a:tabLst>
            </a:pPr>
            <a:r>
              <a:rPr sz="750" spc="85" dirty="0">
                <a:latin typeface="Times New Roman"/>
                <a:cs typeface="Times New Roman"/>
              </a:rPr>
              <a:t>İŞİ/GÖREVİ</a:t>
            </a:r>
            <a:r>
              <a:rPr sz="750" dirty="0">
                <a:latin typeface="Times New Roman"/>
                <a:cs typeface="Times New Roman"/>
              </a:rPr>
              <a:t>	</a:t>
            </a:r>
            <a:r>
              <a:rPr sz="750" spc="-50" dirty="0">
                <a:latin typeface="Times New Roman"/>
                <a:cs typeface="Times New Roman"/>
              </a:rPr>
              <a:t>:</a:t>
            </a:r>
            <a:endParaRPr sz="750">
              <a:latin typeface="Times New Roman"/>
              <a:cs typeface="Times New Roman"/>
            </a:endParaRPr>
          </a:p>
          <a:p>
            <a:pPr marL="364490">
              <a:lnSpc>
                <a:spcPts val="865"/>
              </a:lnSpc>
              <a:tabLst>
                <a:tab pos="2292350" algn="l"/>
              </a:tabLst>
            </a:pPr>
            <a:r>
              <a:rPr sz="750" spc="120" dirty="0">
                <a:latin typeface="Times New Roman"/>
                <a:cs typeface="Times New Roman"/>
              </a:rPr>
              <a:t>İKAMET</a:t>
            </a:r>
            <a:r>
              <a:rPr sz="750" spc="45" dirty="0">
                <a:latin typeface="Times New Roman"/>
                <a:cs typeface="Times New Roman"/>
              </a:rPr>
              <a:t> </a:t>
            </a:r>
            <a:r>
              <a:rPr sz="750" spc="100" dirty="0">
                <a:latin typeface="Times New Roman"/>
                <a:cs typeface="Times New Roman"/>
              </a:rPr>
              <a:t>ADRESİ</a:t>
            </a:r>
            <a:r>
              <a:rPr sz="750" dirty="0">
                <a:latin typeface="Times New Roman"/>
                <a:cs typeface="Times New Roman"/>
              </a:rPr>
              <a:t>	</a:t>
            </a:r>
            <a:r>
              <a:rPr sz="750" spc="-50" dirty="0">
                <a:latin typeface="Times New Roman"/>
                <a:cs typeface="Times New Roman"/>
              </a:rPr>
              <a:t>:</a:t>
            </a:r>
            <a:endParaRPr sz="750">
              <a:latin typeface="Times New Roman"/>
              <a:cs typeface="Times New Roman"/>
            </a:endParaRPr>
          </a:p>
          <a:p>
            <a:pPr marL="364490">
              <a:lnSpc>
                <a:spcPts val="865"/>
              </a:lnSpc>
              <a:tabLst>
                <a:tab pos="2285365" algn="l"/>
              </a:tabLst>
            </a:pPr>
            <a:r>
              <a:rPr sz="750" spc="80" dirty="0">
                <a:latin typeface="Times New Roman"/>
                <a:cs typeface="Times New Roman"/>
              </a:rPr>
              <a:t>T.C.</a:t>
            </a:r>
            <a:r>
              <a:rPr sz="750" spc="55" dirty="0">
                <a:latin typeface="Times New Roman"/>
                <a:cs typeface="Times New Roman"/>
              </a:rPr>
              <a:t> </a:t>
            </a:r>
            <a:r>
              <a:rPr sz="750" spc="105" dirty="0">
                <a:latin typeface="Times New Roman"/>
                <a:cs typeface="Times New Roman"/>
              </a:rPr>
              <a:t>KİMLİK</a:t>
            </a:r>
            <a:r>
              <a:rPr sz="750" spc="65" dirty="0">
                <a:latin typeface="Times New Roman"/>
                <a:cs typeface="Times New Roman"/>
              </a:rPr>
              <a:t> </a:t>
            </a:r>
            <a:r>
              <a:rPr sz="750" spc="110" dirty="0">
                <a:latin typeface="Times New Roman"/>
                <a:cs typeface="Times New Roman"/>
              </a:rPr>
              <a:t>NO</a:t>
            </a:r>
            <a:r>
              <a:rPr sz="750" dirty="0">
                <a:latin typeface="Times New Roman"/>
                <a:cs typeface="Times New Roman"/>
              </a:rPr>
              <a:t>	</a:t>
            </a:r>
            <a:r>
              <a:rPr sz="750" spc="-50" dirty="0">
                <a:latin typeface="Times New Roman"/>
                <a:cs typeface="Times New Roman"/>
              </a:rPr>
              <a:t>:</a:t>
            </a:r>
            <a:endParaRPr sz="750">
              <a:latin typeface="Times New Roman"/>
              <a:cs typeface="Times New Roman"/>
            </a:endParaRPr>
          </a:p>
          <a:p>
            <a:pPr marL="364490">
              <a:lnSpc>
                <a:spcPts val="880"/>
              </a:lnSpc>
              <a:tabLst>
                <a:tab pos="2299335" algn="l"/>
              </a:tabLst>
            </a:pPr>
            <a:r>
              <a:rPr sz="750" spc="105" dirty="0">
                <a:latin typeface="Times New Roman"/>
                <a:cs typeface="Times New Roman"/>
              </a:rPr>
              <a:t>TELEFON</a:t>
            </a:r>
            <a:r>
              <a:rPr sz="750" dirty="0">
                <a:latin typeface="Times New Roman"/>
                <a:cs typeface="Times New Roman"/>
              </a:rPr>
              <a:t>	</a:t>
            </a:r>
            <a:r>
              <a:rPr sz="750" spc="-50" dirty="0">
                <a:latin typeface="Times New Roman"/>
                <a:cs typeface="Times New Roman"/>
              </a:rPr>
              <a:t>:</a:t>
            </a: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25"/>
              </a:spcBef>
            </a:pPr>
            <a:endParaRPr sz="750">
              <a:latin typeface="Times New Roman"/>
              <a:cs typeface="Times New Roman"/>
            </a:endParaRPr>
          </a:p>
          <a:p>
            <a:pPr marL="12700" marR="5080" indent="351790" algn="just">
              <a:lnSpc>
                <a:spcPts val="860"/>
              </a:lnSpc>
              <a:spcBef>
                <a:spcPts val="5"/>
              </a:spcBef>
            </a:pPr>
            <a:r>
              <a:rPr sz="750" spc="80" dirty="0">
                <a:latin typeface="Times New Roman"/>
                <a:cs typeface="Times New Roman"/>
              </a:rPr>
              <a:t>Yukarıda</a:t>
            </a:r>
            <a:r>
              <a:rPr sz="750" spc="280" dirty="0">
                <a:latin typeface="Times New Roman"/>
                <a:cs typeface="Times New Roman"/>
              </a:rPr>
              <a:t> </a:t>
            </a:r>
            <a:r>
              <a:rPr sz="750" spc="70" dirty="0">
                <a:latin typeface="Times New Roman"/>
                <a:cs typeface="Times New Roman"/>
              </a:rPr>
              <a:t>açık</a:t>
            </a:r>
            <a:r>
              <a:rPr sz="750" spc="275" dirty="0">
                <a:latin typeface="Times New Roman"/>
                <a:cs typeface="Times New Roman"/>
              </a:rPr>
              <a:t> </a:t>
            </a:r>
            <a:r>
              <a:rPr sz="750" spc="70" dirty="0">
                <a:latin typeface="Times New Roman"/>
                <a:cs typeface="Times New Roman"/>
              </a:rPr>
              <a:t>kimliği</a:t>
            </a:r>
            <a:r>
              <a:rPr sz="750" spc="295" dirty="0">
                <a:latin typeface="Times New Roman"/>
                <a:cs typeface="Times New Roman"/>
              </a:rPr>
              <a:t> </a:t>
            </a:r>
            <a:r>
              <a:rPr sz="750" spc="60" dirty="0">
                <a:latin typeface="Times New Roman"/>
                <a:cs typeface="Times New Roman"/>
              </a:rPr>
              <a:t>yazılı</a:t>
            </a:r>
            <a:r>
              <a:rPr sz="750" spc="275" dirty="0">
                <a:latin typeface="Times New Roman"/>
                <a:cs typeface="Times New Roman"/>
              </a:rPr>
              <a:t> </a:t>
            </a:r>
            <a:r>
              <a:rPr sz="750" spc="190" dirty="0">
                <a:latin typeface="Times New Roman"/>
                <a:cs typeface="Times New Roman"/>
              </a:rPr>
              <a:t>……</a:t>
            </a:r>
            <a:r>
              <a:rPr sz="750" spc="275" dirty="0">
                <a:latin typeface="Times New Roman"/>
                <a:cs typeface="Times New Roman"/>
              </a:rPr>
              <a:t> </a:t>
            </a:r>
            <a:r>
              <a:rPr sz="750" spc="65" dirty="0">
                <a:latin typeface="Times New Roman"/>
                <a:cs typeface="Times New Roman"/>
              </a:rPr>
              <a:t>şahıs,</a:t>
            </a:r>
            <a:r>
              <a:rPr sz="750" spc="275" dirty="0">
                <a:latin typeface="Times New Roman"/>
                <a:cs typeface="Times New Roman"/>
              </a:rPr>
              <a:t> </a:t>
            </a:r>
            <a:r>
              <a:rPr sz="750" spc="185" dirty="0">
                <a:latin typeface="Times New Roman"/>
                <a:cs typeface="Times New Roman"/>
              </a:rPr>
              <a:t>……</a:t>
            </a:r>
            <a:r>
              <a:rPr sz="750" spc="275" dirty="0">
                <a:latin typeface="Times New Roman"/>
                <a:cs typeface="Times New Roman"/>
              </a:rPr>
              <a:t> </a:t>
            </a:r>
            <a:r>
              <a:rPr sz="750" spc="70" dirty="0">
                <a:latin typeface="Times New Roman"/>
                <a:cs typeface="Times New Roman"/>
              </a:rPr>
              <a:t>Valiliğinde</a:t>
            </a:r>
            <a:r>
              <a:rPr sz="750" spc="275" dirty="0">
                <a:latin typeface="Times New Roman"/>
                <a:cs typeface="Times New Roman"/>
              </a:rPr>
              <a:t> </a:t>
            </a:r>
            <a:r>
              <a:rPr sz="750" spc="70" dirty="0">
                <a:latin typeface="Times New Roman"/>
                <a:cs typeface="Times New Roman"/>
              </a:rPr>
              <a:t>tarafımıza</a:t>
            </a:r>
            <a:r>
              <a:rPr sz="750" spc="275" dirty="0">
                <a:latin typeface="Times New Roman"/>
                <a:cs typeface="Times New Roman"/>
              </a:rPr>
              <a:t> </a:t>
            </a:r>
            <a:r>
              <a:rPr sz="750" spc="70" dirty="0">
                <a:latin typeface="Times New Roman"/>
                <a:cs typeface="Times New Roman"/>
              </a:rPr>
              <a:t>tahsis</a:t>
            </a:r>
            <a:r>
              <a:rPr sz="750" spc="275" dirty="0">
                <a:latin typeface="Times New Roman"/>
                <a:cs typeface="Times New Roman"/>
              </a:rPr>
              <a:t> </a:t>
            </a:r>
            <a:r>
              <a:rPr sz="750" spc="60" dirty="0">
                <a:latin typeface="Times New Roman"/>
                <a:cs typeface="Times New Roman"/>
              </a:rPr>
              <a:t>edilen </a:t>
            </a:r>
            <a:r>
              <a:rPr sz="750" spc="75" dirty="0">
                <a:latin typeface="Times New Roman"/>
                <a:cs typeface="Times New Roman"/>
              </a:rPr>
              <a:t>çalışma</a:t>
            </a:r>
            <a:r>
              <a:rPr sz="750" spc="260" dirty="0">
                <a:latin typeface="Times New Roman"/>
                <a:cs typeface="Times New Roman"/>
              </a:rPr>
              <a:t> </a:t>
            </a:r>
            <a:r>
              <a:rPr sz="750" spc="75" dirty="0">
                <a:latin typeface="Times New Roman"/>
                <a:cs typeface="Times New Roman"/>
              </a:rPr>
              <a:t>odasına</a:t>
            </a:r>
            <a:r>
              <a:rPr sz="750" spc="265" dirty="0">
                <a:latin typeface="Times New Roman"/>
                <a:cs typeface="Times New Roman"/>
              </a:rPr>
              <a:t> </a:t>
            </a:r>
            <a:r>
              <a:rPr sz="750" spc="75" dirty="0">
                <a:latin typeface="Times New Roman"/>
                <a:cs typeface="Times New Roman"/>
              </a:rPr>
              <a:t>davet</a:t>
            </a:r>
            <a:r>
              <a:rPr sz="750" spc="270" dirty="0">
                <a:latin typeface="Times New Roman"/>
                <a:cs typeface="Times New Roman"/>
              </a:rPr>
              <a:t> </a:t>
            </a:r>
            <a:r>
              <a:rPr sz="750" spc="65" dirty="0">
                <a:latin typeface="Times New Roman"/>
                <a:cs typeface="Times New Roman"/>
              </a:rPr>
              <a:t>edilerek</a:t>
            </a:r>
            <a:r>
              <a:rPr sz="750" spc="260" dirty="0">
                <a:latin typeface="Times New Roman"/>
                <a:cs typeface="Times New Roman"/>
              </a:rPr>
              <a:t> </a:t>
            </a:r>
            <a:r>
              <a:rPr sz="750" spc="70" dirty="0">
                <a:latin typeface="Times New Roman"/>
                <a:cs typeface="Times New Roman"/>
              </a:rPr>
              <a:t>tanık</a:t>
            </a:r>
            <a:r>
              <a:rPr sz="750" spc="260" dirty="0">
                <a:latin typeface="Times New Roman"/>
                <a:cs typeface="Times New Roman"/>
              </a:rPr>
              <a:t> </a:t>
            </a:r>
            <a:r>
              <a:rPr sz="750" spc="60" dirty="0">
                <a:latin typeface="Times New Roman"/>
                <a:cs typeface="Times New Roman"/>
              </a:rPr>
              <a:t>sıfatıyla</a:t>
            </a:r>
            <a:r>
              <a:rPr sz="750" spc="254" dirty="0">
                <a:latin typeface="Times New Roman"/>
                <a:cs typeface="Times New Roman"/>
              </a:rPr>
              <a:t> </a:t>
            </a:r>
            <a:r>
              <a:rPr sz="750" spc="70" dirty="0">
                <a:latin typeface="Times New Roman"/>
                <a:cs typeface="Times New Roman"/>
              </a:rPr>
              <a:t>ifadesine</a:t>
            </a:r>
            <a:r>
              <a:rPr sz="750" spc="260" dirty="0">
                <a:latin typeface="Times New Roman"/>
                <a:cs typeface="Times New Roman"/>
              </a:rPr>
              <a:t> </a:t>
            </a:r>
            <a:r>
              <a:rPr sz="750" spc="75" dirty="0">
                <a:latin typeface="Times New Roman"/>
                <a:cs typeface="Times New Roman"/>
              </a:rPr>
              <a:t>başvurulacağı</a:t>
            </a:r>
            <a:r>
              <a:rPr sz="750" spc="260" dirty="0">
                <a:latin typeface="Times New Roman"/>
                <a:cs typeface="Times New Roman"/>
              </a:rPr>
              <a:t> </a:t>
            </a:r>
            <a:r>
              <a:rPr sz="750" spc="75" dirty="0">
                <a:latin typeface="Times New Roman"/>
                <a:cs typeface="Times New Roman"/>
              </a:rPr>
              <a:t>kendisine</a:t>
            </a:r>
            <a:r>
              <a:rPr sz="750" spc="254" dirty="0">
                <a:latin typeface="Times New Roman"/>
                <a:cs typeface="Times New Roman"/>
              </a:rPr>
              <a:t> </a:t>
            </a:r>
            <a:r>
              <a:rPr sz="750" spc="55" dirty="0">
                <a:latin typeface="Times New Roman"/>
                <a:cs typeface="Times New Roman"/>
              </a:rPr>
              <a:t>açıklandı, </a:t>
            </a:r>
            <a:r>
              <a:rPr sz="750" spc="65" dirty="0">
                <a:latin typeface="Times New Roman"/>
                <a:cs typeface="Times New Roman"/>
              </a:rPr>
              <a:t>tanıklık</a:t>
            </a:r>
            <a:r>
              <a:rPr sz="750" spc="385" dirty="0">
                <a:latin typeface="Times New Roman"/>
                <a:cs typeface="Times New Roman"/>
              </a:rPr>
              <a:t> </a:t>
            </a:r>
            <a:r>
              <a:rPr sz="750" spc="80" dirty="0">
                <a:latin typeface="Times New Roman"/>
                <a:cs typeface="Times New Roman"/>
              </a:rPr>
              <a:t>yapmasına</a:t>
            </a:r>
            <a:r>
              <a:rPr sz="750" spc="385" dirty="0">
                <a:latin typeface="Times New Roman"/>
                <a:cs typeface="Times New Roman"/>
              </a:rPr>
              <a:t> </a:t>
            </a:r>
            <a:r>
              <a:rPr sz="750" spc="75" dirty="0">
                <a:latin typeface="Times New Roman"/>
                <a:cs typeface="Times New Roman"/>
              </a:rPr>
              <a:t>engel</a:t>
            </a:r>
            <a:r>
              <a:rPr sz="750" spc="375" dirty="0">
                <a:latin typeface="Times New Roman"/>
                <a:cs typeface="Times New Roman"/>
              </a:rPr>
              <a:t> </a:t>
            </a:r>
            <a:r>
              <a:rPr sz="750" spc="65" dirty="0">
                <a:latin typeface="Times New Roman"/>
                <a:cs typeface="Times New Roman"/>
              </a:rPr>
              <a:t>bir</a:t>
            </a:r>
            <a:r>
              <a:rPr sz="750" spc="380" dirty="0">
                <a:latin typeface="Times New Roman"/>
                <a:cs typeface="Times New Roman"/>
              </a:rPr>
              <a:t> </a:t>
            </a:r>
            <a:r>
              <a:rPr sz="750" spc="70" dirty="0">
                <a:latin typeface="Times New Roman"/>
                <a:cs typeface="Times New Roman"/>
              </a:rPr>
              <a:t>halin</a:t>
            </a:r>
            <a:r>
              <a:rPr sz="750" spc="375" dirty="0">
                <a:latin typeface="Times New Roman"/>
                <a:cs typeface="Times New Roman"/>
              </a:rPr>
              <a:t> </a:t>
            </a:r>
            <a:r>
              <a:rPr sz="750" spc="80" dirty="0">
                <a:latin typeface="Times New Roman"/>
                <a:cs typeface="Times New Roman"/>
              </a:rPr>
              <a:t>bulunmadığının</a:t>
            </a:r>
            <a:r>
              <a:rPr sz="750" spc="380" dirty="0">
                <a:latin typeface="Times New Roman"/>
                <a:cs typeface="Times New Roman"/>
              </a:rPr>
              <a:t> </a:t>
            </a:r>
            <a:r>
              <a:rPr sz="750" spc="70" dirty="0">
                <a:latin typeface="Times New Roman"/>
                <a:cs typeface="Times New Roman"/>
              </a:rPr>
              <a:t>anlaşılması</a:t>
            </a:r>
            <a:r>
              <a:rPr sz="750" spc="380" dirty="0">
                <a:latin typeface="Times New Roman"/>
                <a:cs typeface="Times New Roman"/>
              </a:rPr>
              <a:t> </a:t>
            </a:r>
            <a:r>
              <a:rPr sz="750" spc="75" dirty="0">
                <a:latin typeface="Times New Roman"/>
                <a:cs typeface="Times New Roman"/>
              </a:rPr>
              <a:t>üzerine</a:t>
            </a:r>
            <a:r>
              <a:rPr sz="750" spc="380" dirty="0">
                <a:latin typeface="Times New Roman"/>
                <a:cs typeface="Times New Roman"/>
              </a:rPr>
              <a:t> </a:t>
            </a:r>
            <a:r>
              <a:rPr sz="750" spc="80" dirty="0">
                <a:latin typeface="Times New Roman"/>
                <a:cs typeface="Times New Roman"/>
              </a:rPr>
              <a:t>yeminsiz</a:t>
            </a:r>
            <a:r>
              <a:rPr sz="750" spc="385" dirty="0">
                <a:latin typeface="Times New Roman"/>
                <a:cs typeface="Times New Roman"/>
              </a:rPr>
              <a:t> </a:t>
            </a:r>
            <a:r>
              <a:rPr sz="750" spc="60" dirty="0">
                <a:latin typeface="Times New Roman"/>
                <a:cs typeface="Times New Roman"/>
              </a:rPr>
              <a:t>olarak </a:t>
            </a:r>
            <a:r>
              <a:rPr sz="750" spc="70" dirty="0">
                <a:latin typeface="Times New Roman"/>
                <a:cs typeface="Times New Roman"/>
              </a:rPr>
              <a:t>ifadesine</a:t>
            </a:r>
            <a:r>
              <a:rPr sz="750" spc="55" dirty="0">
                <a:latin typeface="Times New Roman"/>
                <a:cs typeface="Times New Roman"/>
              </a:rPr>
              <a:t> </a:t>
            </a:r>
            <a:r>
              <a:rPr sz="750" spc="85" dirty="0">
                <a:latin typeface="Times New Roman"/>
                <a:cs typeface="Times New Roman"/>
              </a:rPr>
              <a:t>başvurulmak</a:t>
            </a:r>
            <a:r>
              <a:rPr sz="750" spc="55" dirty="0">
                <a:latin typeface="Times New Roman"/>
                <a:cs typeface="Times New Roman"/>
              </a:rPr>
              <a:t> </a:t>
            </a:r>
            <a:r>
              <a:rPr sz="750" spc="75" dirty="0">
                <a:latin typeface="Times New Roman"/>
                <a:cs typeface="Times New Roman"/>
              </a:rPr>
              <a:t>üzere</a:t>
            </a:r>
            <a:r>
              <a:rPr sz="750" spc="55" dirty="0">
                <a:latin typeface="Times New Roman"/>
                <a:cs typeface="Times New Roman"/>
              </a:rPr>
              <a:t> </a:t>
            </a:r>
            <a:r>
              <a:rPr sz="750" spc="90" dirty="0">
                <a:latin typeface="Times New Roman"/>
                <a:cs typeface="Times New Roman"/>
              </a:rPr>
              <a:t>konu</a:t>
            </a:r>
            <a:r>
              <a:rPr sz="750" spc="55" dirty="0">
                <a:latin typeface="Times New Roman"/>
                <a:cs typeface="Times New Roman"/>
              </a:rPr>
              <a:t> </a:t>
            </a:r>
            <a:r>
              <a:rPr sz="750" spc="60" dirty="0">
                <a:latin typeface="Times New Roman"/>
                <a:cs typeface="Times New Roman"/>
              </a:rPr>
              <a:t>anlatıldı</a:t>
            </a:r>
            <a:r>
              <a:rPr sz="750" spc="65" dirty="0">
                <a:latin typeface="Times New Roman"/>
                <a:cs typeface="Times New Roman"/>
              </a:rPr>
              <a:t> </a:t>
            </a:r>
            <a:r>
              <a:rPr sz="750" spc="85" dirty="0">
                <a:latin typeface="Times New Roman"/>
                <a:cs typeface="Times New Roman"/>
              </a:rPr>
              <a:t>ve</a:t>
            </a:r>
            <a:r>
              <a:rPr sz="750" spc="50" dirty="0">
                <a:latin typeface="Times New Roman"/>
                <a:cs typeface="Times New Roman"/>
              </a:rPr>
              <a:t> </a:t>
            </a:r>
            <a:r>
              <a:rPr sz="750" spc="65" dirty="0">
                <a:latin typeface="Times New Roman"/>
                <a:cs typeface="Times New Roman"/>
              </a:rPr>
              <a:t>soruldu.</a:t>
            </a:r>
            <a:endParaRPr sz="750">
              <a:latin typeface="Times New Roman"/>
              <a:cs typeface="Times New Roman"/>
            </a:endParaRPr>
          </a:p>
          <a:p>
            <a:pPr marL="364490" algn="just">
              <a:lnSpc>
                <a:spcPts val="850"/>
              </a:lnSpc>
            </a:pPr>
            <a:r>
              <a:rPr sz="750" spc="80" dirty="0">
                <a:latin typeface="Times New Roman"/>
                <a:cs typeface="Times New Roman"/>
              </a:rPr>
              <a:t>Alınan</a:t>
            </a:r>
            <a:r>
              <a:rPr sz="750" spc="55" dirty="0">
                <a:latin typeface="Times New Roman"/>
                <a:cs typeface="Times New Roman"/>
              </a:rPr>
              <a:t> </a:t>
            </a:r>
            <a:r>
              <a:rPr sz="750" spc="60" dirty="0">
                <a:latin typeface="Times New Roman"/>
                <a:cs typeface="Times New Roman"/>
              </a:rPr>
              <a:t>ifadesinde;</a:t>
            </a:r>
            <a:endParaRPr sz="750">
              <a:latin typeface="Times New Roman"/>
              <a:cs typeface="Times New Roman"/>
            </a:endParaRPr>
          </a:p>
          <a:p>
            <a:pPr marL="364490">
              <a:lnSpc>
                <a:spcPts val="880"/>
              </a:lnSpc>
              <a:spcBef>
                <a:spcPts val="825"/>
              </a:spcBef>
            </a:pPr>
            <a:r>
              <a:rPr sz="750" spc="135" dirty="0">
                <a:latin typeface="Times New Roman"/>
                <a:cs typeface="Times New Roman"/>
              </a:rPr>
              <a:t>…</a:t>
            </a:r>
            <a:endParaRPr sz="750">
              <a:latin typeface="Times New Roman"/>
              <a:cs typeface="Times New Roman"/>
            </a:endParaRPr>
          </a:p>
          <a:p>
            <a:pPr marL="12700" marR="8890" indent="351790">
              <a:lnSpc>
                <a:spcPts val="860"/>
              </a:lnSpc>
              <a:spcBef>
                <a:spcPts val="45"/>
              </a:spcBef>
            </a:pPr>
            <a:r>
              <a:rPr sz="750" spc="85" dirty="0">
                <a:latin typeface="Times New Roman"/>
                <a:cs typeface="Times New Roman"/>
              </a:rPr>
              <a:t>Başka</a:t>
            </a:r>
            <a:r>
              <a:rPr sz="750" spc="235" dirty="0">
                <a:latin typeface="Times New Roman"/>
                <a:cs typeface="Times New Roman"/>
              </a:rPr>
              <a:t> </a:t>
            </a:r>
            <a:r>
              <a:rPr sz="750" spc="65" dirty="0">
                <a:latin typeface="Times New Roman"/>
                <a:cs typeface="Times New Roman"/>
              </a:rPr>
              <a:t>bir</a:t>
            </a:r>
            <a:r>
              <a:rPr sz="750" spc="229" dirty="0">
                <a:latin typeface="Times New Roman"/>
                <a:cs typeface="Times New Roman"/>
              </a:rPr>
              <a:t> </a:t>
            </a:r>
            <a:r>
              <a:rPr sz="750" spc="70" dirty="0">
                <a:latin typeface="Times New Roman"/>
                <a:cs typeface="Times New Roman"/>
              </a:rPr>
              <a:t>diyeceği</a:t>
            </a:r>
            <a:r>
              <a:rPr sz="750" spc="240" dirty="0">
                <a:latin typeface="Times New Roman"/>
                <a:cs typeface="Times New Roman"/>
              </a:rPr>
              <a:t> </a:t>
            </a:r>
            <a:r>
              <a:rPr sz="750" spc="75" dirty="0">
                <a:latin typeface="Times New Roman"/>
                <a:cs typeface="Times New Roman"/>
              </a:rPr>
              <a:t>olmadığını</a:t>
            </a:r>
            <a:r>
              <a:rPr sz="750" spc="235" dirty="0">
                <a:latin typeface="Times New Roman"/>
                <a:cs typeface="Times New Roman"/>
              </a:rPr>
              <a:t> </a:t>
            </a:r>
            <a:r>
              <a:rPr sz="750" spc="85" dirty="0">
                <a:latin typeface="Times New Roman"/>
                <a:cs typeface="Times New Roman"/>
              </a:rPr>
              <a:t>beyan</a:t>
            </a:r>
            <a:r>
              <a:rPr sz="750" spc="235" dirty="0">
                <a:latin typeface="Times New Roman"/>
                <a:cs typeface="Times New Roman"/>
              </a:rPr>
              <a:t> </a:t>
            </a:r>
            <a:r>
              <a:rPr sz="750" spc="70" dirty="0">
                <a:latin typeface="Times New Roman"/>
                <a:cs typeface="Times New Roman"/>
              </a:rPr>
              <a:t>ederek,</a:t>
            </a:r>
            <a:r>
              <a:rPr sz="750" spc="240" dirty="0">
                <a:latin typeface="Times New Roman"/>
                <a:cs typeface="Times New Roman"/>
              </a:rPr>
              <a:t> </a:t>
            </a:r>
            <a:r>
              <a:rPr sz="750" spc="70" dirty="0">
                <a:latin typeface="Times New Roman"/>
                <a:cs typeface="Times New Roman"/>
              </a:rPr>
              <a:t>alınan</a:t>
            </a:r>
            <a:r>
              <a:rPr sz="750" spc="235" dirty="0">
                <a:latin typeface="Times New Roman"/>
                <a:cs typeface="Times New Roman"/>
              </a:rPr>
              <a:t> </a:t>
            </a:r>
            <a:r>
              <a:rPr sz="750" spc="65" dirty="0">
                <a:latin typeface="Times New Roman"/>
                <a:cs typeface="Times New Roman"/>
              </a:rPr>
              <a:t>ifadesini</a:t>
            </a:r>
            <a:r>
              <a:rPr sz="750" spc="235" dirty="0">
                <a:latin typeface="Times New Roman"/>
                <a:cs typeface="Times New Roman"/>
              </a:rPr>
              <a:t> </a:t>
            </a:r>
            <a:r>
              <a:rPr sz="750" spc="85" dirty="0">
                <a:latin typeface="Times New Roman"/>
                <a:cs typeface="Times New Roman"/>
              </a:rPr>
              <a:t>okudu,</a:t>
            </a:r>
            <a:r>
              <a:rPr sz="750" spc="235" dirty="0">
                <a:latin typeface="Times New Roman"/>
                <a:cs typeface="Times New Roman"/>
              </a:rPr>
              <a:t> </a:t>
            </a:r>
            <a:r>
              <a:rPr sz="750" spc="90" dirty="0">
                <a:latin typeface="Times New Roman"/>
                <a:cs typeface="Times New Roman"/>
              </a:rPr>
              <a:t>tam</a:t>
            </a:r>
            <a:r>
              <a:rPr sz="750" spc="235" dirty="0">
                <a:latin typeface="Times New Roman"/>
                <a:cs typeface="Times New Roman"/>
              </a:rPr>
              <a:t> </a:t>
            </a:r>
            <a:r>
              <a:rPr sz="750" spc="85" dirty="0">
                <a:latin typeface="Times New Roman"/>
                <a:cs typeface="Times New Roman"/>
              </a:rPr>
              <a:t>ve</a:t>
            </a:r>
            <a:r>
              <a:rPr sz="750" spc="225" dirty="0">
                <a:latin typeface="Times New Roman"/>
                <a:cs typeface="Times New Roman"/>
              </a:rPr>
              <a:t> </a:t>
            </a:r>
            <a:r>
              <a:rPr sz="750" spc="75" dirty="0">
                <a:latin typeface="Times New Roman"/>
                <a:cs typeface="Times New Roman"/>
              </a:rPr>
              <a:t>doğru </a:t>
            </a:r>
            <a:r>
              <a:rPr sz="750" spc="70" dirty="0">
                <a:latin typeface="Times New Roman"/>
                <a:cs typeface="Times New Roman"/>
              </a:rPr>
              <a:t>olarak</a:t>
            </a:r>
            <a:r>
              <a:rPr sz="750" spc="80" dirty="0">
                <a:latin typeface="Times New Roman"/>
                <a:cs typeface="Times New Roman"/>
              </a:rPr>
              <a:t> </a:t>
            </a:r>
            <a:r>
              <a:rPr sz="750" spc="65" dirty="0">
                <a:latin typeface="Times New Roman"/>
                <a:cs typeface="Times New Roman"/>
              </a:rPr>
              <a:t>yazıldığını</a:t>
            </a:r>
            <a:r>
              <a:rPr sz="750" spc="70" dirty="0">
                <a:latin typeface="Times New Roman"/>
                <a:cs typeface="Times New Roman"/>
              </a:rPr>
              <a:t> belirtmesi</a:t>
            </a:r>
            <a:r>
              <a:rPr sz="750" spc="60" dirty="0">
                <a:latin typeface="Times New Roman"/>
                <a:cs typeface="Times New Roman"/>
              </a:rPr>
              <a:t> </a:t>
            </a:r>
            <a:r>
              <a:rPr sz="750" spc="75" dirty="0">
                <a:latin typeface="Times New Roman"/>
                <a:cs typeface="Times New Roman"/>
              </a:rPr>
              <a:t>üzerine</a:t>
            </a:r>
            <a:r>
              <a:rPr sz="750" spc="55" dirty="0">
                <a:latin typeface="Times New Roman"/>
                <a:cs typeface="Times New Roman"/>
              </a:rPr>
              <a:t> </a:t>
            </a:r>
            <a:r>
              <a:rPr sz="750" spc="90" dirty="0">
                <a:latin typeface="Times New Roman"/>
                <a:cs typeface="Times New Roman"/>
              </a:rPr>
              <a:t>bu</a:t>
            </a:r>
            <a:r>
              <a:rPr sz="750" spc="65" dirty="0">
                <a:latin typeface="Times New Roman"/>
                <a:cs typeface="Times New Roman"/>
              </a:rPr>
              <a:t> </a:t>
            </a:r>
            <a:r>
              <a:rPr sz="750" spc="70" dirty="0">
                <a:latin typeface="Times New Roman"/>
                <a:cs typeface="Times New Roman"/>
              </a:rPr>
              <a:t>tutanak</a:t>
            </a:r>
            <a:r>
              <a:rPr sz="750" spc="60" dirty="0">
                <a:latin typeface="Times New Roman"/>
                <a:cs typeface="Times New Roman"/>
              </a:rPr>
              <a:t> </a:t>
            </a:r>
            <a:r>
              <a:rPr sz="750" spc="75" dirty="0">
                <a:latin typeface="Times New Roman"/>
                <a:cs typeface="Times New Roman"/>
              </a:rPr>
              <a:t>topluca</a:t>
            </a:r>
            <a:r>
              <a:rPr sz="750" spc="55" dirty="0">
                <a:latin typeface="Times New Roman"/>
                <a:cs typeface="Times New Roman"/>
              </a:rPr>
              <a:t> </a:t>
            </a:r>
            <a:r>
              <a:rPr sz="750" spc="80" dirty="0">
                <a:latin typeface="Times New Roman"/>
                <a:cs typeface="Times New Roman"/>
              </a:rPr>
              <a:t>imza</a:t>
            </a:r>
            <a:r>
              <a:rPr sz="750" spc="55" dirty="0">
                <a:latin typeface="Times New Roman"/>
                <a:cs typeface="Times New Roman"/>
              </a:rPr>
              <a:t> </a:t>
            </a:r>
            <a:r>
              <a:rPr sz="750" spc="60" dirty="0">
                <a:latin typeface="Times New Roman"/>
                <a:cs typeface="Times New Roman"/>
              </a:rPr>
              <a:t>altına</a:t>
            </a:r>
            <a:r>
              <a:rPr sz="750" spc="65" dirty="0">
                <a:latin typeface="Times New Roman"/>
                <a:cs typeface="Times New Roman"/>
              </a:rPr>
              <a:t> </a:t>
            </a:r>
            <a:r>
              <a:rPr sz="750" spc="60" dirty="0">
                <a:latin typeface="Times New Roman"/>
                <a:cs typeface="Times New Roman"/>
              </a:rPr>
              <a:t>alındı. </a:t>
            </a:r>
            <a:r>
              <a:rPr sz="750" spc="55" dirty="0">
                <a:latin typeface="Times New Roman"/>
                <a:cs typeface="Times New Roman"/>
              </a:rPr>
              <a:t>../../2015</a:t>
            </a:r>
            <a:endParaRPr sz="750">
              <a:latin typeface="Times New Roman"/>
              <a:cs typeface="Times New Roman"/>
            </a:endParaRPr>
          </a:p>
        </p:txBody>
      </p:sp>
      <p:sp>
        <p:nvSpPr>
          <p:cNvPr id="5" name="object 5"/>
          <p:cNvSpPr txBox="1"/>
          <p:nvPr/>
        </p:nvSpPr>
        <p:spPr>
          <a:xfrm>
            <a:off x="2174602" y="4241879"/>
            <a:ext cx="624840" cy="140335"/>
          </a:xfrm>
          <a:prstGeom prst="rect">
            <a:avLst/>
          </a:prstGeom>
        </p:spPr>
        <p:txBody>
          <a:bodyPr vert="horz" wrap="square" lIns="0" tIns="12700" rIns="0" bIns="0" rtlCol="0">
            <a:spAutoFit/>
          </a:bodyPr>
          <a:lstStyle/>
          <a:p>
            <a:pPr marL="12700">
              <a:lnSpc>
                <a:spcPct val="100000"/>
              </a:lnSpc>
              <a:spcBef>
                <a:spcPts val="100"/>
              </a:spcBef>
            </a:pPr>
            <a:r>
              <a:rPr sz="750" spc="65" dirty="0">
                <a:latin typeface="Times New Roman"/>
                <a:cs typeface="Times New Roman"/>
              </a:rPr>
              <a:t>İfadeyi</a:t>
            </a:r>
            <a:r>
              <a:rPr sz="750" spc="75" dirty="0">
                <a:latin typeface="Times New Roman"/>
                <a:cs typeface="Times New Roman"/>
              </a:rPr>
              <a:t> </a:t>
            </a:r>
            <a:r>
              <a:rPr sz="750" spc="70" dirty="0">
                <a:latin typeface="Times New Roman"/>
                <a:cs typeface="Times New Roman"/>
              </a:rPr>
              <a:t>Alan</a:t>
            </a:r>
            <a:endParaRPr sz="750">
              <a:latin typeface="Times New Roman"/>
              <a:cs typeface="Times New Roman"/>
            </a:endParaRPr>
          </a:p>
        </p:txBody>
      </p:sp>
      <p:sp>
        <p:nvSpPr>
          <p:cNvPr id="6" name="object 6"/>
          <p:cNvSpPr txBox="1"/>
          <p:nvPr/>
        </p:nvSpPr>
        <p:spPr>
          <a:xfrm>
            <a:off x="3646843" y="4241879"/>
            <a:ext cx="604520" cy="140335"/>
          </a:xfrm>
          <a:prstGeom prst="rect">
            <a:avLst/>
          </a:prstGeom>
        </p:spPr>
        <p:txBody>
          <a:bodyPr vert="horz" wrap="square" lIns="0" tIns="12700" rIns="0" bIns="0" rtlCol="0">
            <a:spAutoFit/>
          </a:bodyPr>
          <a:lstStyle/>
          <a:p>
            <a:pPr marL="12700">
              <a:lnSpc>
                <a:spcPct val="100000"/>
              </a:lnSpc>
              <a:spcBef>
                <a:spcPts val="100"/>
              </a:spcBef>
            </a:pPr>
            <a:r>
              <a:rPr sz="750" spc="70" dirty="0">
                <a:latin typeface="Times New Roman"/>
                <a:cs typeface="Times New Roman"/>
              </a:rPr>
              <a:t>İfade</a:t>
            </a:r>
            <a:r>
              <a:rPr sz="750" spc="45" dirty="0">
                <a:latin typeface="Times New Roman"/>
                <a:cs typeface="Times New Roman"/>
              </a:rPr>
              <a:t> </a:t>
            </a:r>
            <a:r>
              <a:rPr sz="750" spc="65" dirty="0">
                <a:latin typeface="Times New Roman"/>
                <a:cs typeface="Times New Roman"/>
              </a:rPr>
              <a:t>Sahibi</a:t>
            </a:r>
            <a:endParaRPr sz="750">
              <a:latin typeface="Times New Roman"/>
              <a:cs typeface="Times New Roman"/>
            </a:endParaRPr>
          </a:p>
        </p:txBody>
      </p:sp>
      <p:sp>
        <p:nvSpPr>
          <p:cNvPr id="7" name="object 7"/>
          <p:cNvSpPr txBox="1"/>
          <p:nvPr/>
        </p:nvSpPr>
        <p:spPr>
          <a:xfrm>
            <a:off x="5014856" y="4241879"/>
            <a:ext cx="711835" cy="140335"/>
          </a:xfrm>
          <a:prstGeom prst="rect">
            <a:avLst/>
          </a:prstGeom>
        </p:spPr>
        <p:txBody>
          <a:bodyPr vert="horz" wrap="square" lIns="0" tIns="12700" rIns="0" bIns="0" rtlCol="0">
            <a:spAutoFit/>
          </a:bodyPr>
          <a:lstStyle/>
          <a:p>
            <a:pPr marL="12700">
              <a:lnSpc>
                <a:spcPct val="100000"/>
              </a:lnSpc>
              <a:spcBef>
                <a:spcPts val="100"/>
              </a:spcBef>
            </a:pPr>
            <a:r>
              <a:rPr sz="750" spc="80" dirty="0">
                <a:latin typeface="Times New Roman"/>
                <a:cs typeface="Times New Roman"/>
              </a:rPr>
              <a:t>Yeminli</a:t>
            </a:r>
            <a:r>
              <a:rPr sz="750" spc="65" dirty="0">
                <a:latin typeface="Times New Roman"/>
                <a:cs typeface="Times New Roman"/>
              </a:rPr>
              <a:t> Katip</a:t>
            </a:r>
            <a:endParaRPr sz="750">
              <a:latin typeface="Times New Roman"/>
              <a:cs typeface="Times New Roman"/>
            </a:endParaRPr>
          </a:p>
        </p:txBody>
      </p:sp>
      <p:sp>
        <p:nvSpPr>
          <p:cNvPr id="8" name="object 8"/>
          <p:cNvSpPr txBox="1"/>
          <p:nvPr/>
        </p:nvSpPr>
        <p:spPr>
          <a:xfrm>
            <a:off x="1822195" y="4901946"/>
            <a:ext cx="4541520" cy="1015365"/>
          </a:xfrm>
          <a:prstGeom prst="rect">
            <a:avLst/>
          </a:prstGeom>
        </p:spPr>
        <p:txBody>
          <a:bodyPr vert="horz" wrap="square" lIns="0" tIns="12700" rIns="0" bIns="0" rtlCol="0">
            <a:spAutoFit/>
          </a:bodyPr>
          <a:lstStyle/>
          <a:p>
            <a:pPr marL="352425" algn="ctr">
              <a:lnSpc>
                <a:spcPct val="100000"/>
              </a:lnSpc>
              <a:spcBef>
                <a:spcPts val="100"/>
              </a:spcBef>
            </a:pPr>
            <a:r>
              <a:rPr sz="750" b="1" spc="-20" dirty="0">
                <a:latin typeface="Times New Roman"/>
                <a:cs typeface="Times New Roman"/>
              </a:rPr>
              <a:t>./..</a:t>
            </a:r>
            <a:endParaRPr sz="750">
              <a:latin typeface="Times New Roman"/>
              <a:cs typeface="Times New Roman"/>
            </a:endParaRPr>
          </a:p>
          <a:p>
            <a:pPr>
              <a:lnSpc>
                <a:spcPct val="100000"/>
              </a:lnSpc>
              <a:spcBef>
                <a:spcPts val="10"/>
              </a:spcBef>
            </a:pPr>
            <a:endParaRPr sz="750">
              <a:latin typeface="Times New Roman"/>
              <a:cs typeface="Times New Roman"/>
            </a:endParaRPr>
          </a:p>
          <a:p>
            <a:pPr marL="12700" marR="6350" indent="351790" algn="just">
              <a:lnSpc>
                <a:spcPts val="860"/>
              </a:lnSpc>
            </a:pPr>
            <a:r>
              <a:rPr sz="750" b="1" spc="95" dirty="0">
                <a:latin typeface="Times New Roman"/>
                <a:cs typeface="Times New Roman"/>
              </a:rPr>
              <a:t>Not</a:t>
            </a:r>
            <a:r>
              <a:rPr sz="750" b="1" spc="114" dirty="0">
                <a:latin typeface="Times New Roman"/>
                <a:cs typeface="Times New Roman"/>
              </a:rPr>
              <a:t> </a:t>
            </a:r>
            <a:r>
              <a:rPr sz="750" b="1" spc="75" dirty="0">
                <a:latin typeface="Times New Roman"/>
                <a:cs typeface="Times New Roman"/>
              </a:rPr>
              <a:t>1:</a:t>
            </a:r>
            <a:r>
              <a:rPr sz="750" b="1" spc="130" dirty="0">
                <a:latin typeface="Times New Roman"/>
                <a:cs typeface="Times New Roman"/>
              </a:rPr>
              <a:t> </a:t>
            </a:r>
            <a:r>
              <a:rPr sz="750" spc="70" dirty="0">
                <a:latin typeface="Times New Roman"/>
                <a:cs typeface="Times New Roman"/>
              </a:rPr>
              <a:t>İfadenin</a:t>
            </a:r>
            <a:r>
              <a:rPr sz="750" spc="130" dirty="0">
                <a:latin typeface="Times New Roman"/>
                <a:cs typeface="Times New Roman"/>
              </a:rPr>
              <a:t> </a:t>
            </a:r>
            <a:r>
              <a:rPr sz="750" spc="60" dirty="0">
                <a:latin typeface="Times New Roman"/>
                <a:cs typeface="Times New Roman"/>
              </a:rPr>
              <a:t>iki</a:t>
            </a:r>
            <a:r>
              <a:rPr sz="750" spc="125" dirty="0">
                <a:latin typeface="Times New Roman"/>
                <a:cs typeface="Times New Roman"/>
              </a:rPr>
              <a:t> </a:t>
            </a:r>
            <a:r>
              <a:rPr sz="750" spc="85" dirty="0">
                <a:latin typeface="Times New Roman"/>
                <a:cs typeface="Times New Roman"/>
              </a:rPr>
              <a:t>ve</a:t>
            </a:r>
            <a:r>
              <a:rPr sz="750" spc="125" dirty="0">
                <a:latin typeface="Times New Roman"/>
                <a:cs typeface="Times New Roman"/>
              </a:rPr>
              <a:t> </a:t>
            </a:r>
            <a:r>
              <a:rPr sz="750" spc="80" dirty="0">
                <a:latin typeface="Times New Roman"/>
                <a:cs typeface="Times New Roman"/>
              </a:rPr>
              <a:t>daha</a:t>
            </a:r>
            <a:r>
              <a:rPr sz="750" spc="120" dirty="0">
                <a:latin typeface="Times New Roman"/>
                <a:cs typeface="Times New Roman"/>
              </a:rPr>
              <a:t> </a:t>
            </a:r>
            <a:r>
              <a:rPr sz="750" spc="65" dirty="0">
                <a:latin typeface="Times New Roman"/>
                <a:cs typeface="Times New Roman"/>
              </a:rPr>
              <a:t>fazla</a:t>
            </a:r>
            <a:r>
              <a:rPr sz="750" spc="125" dirty="0">
                <a:latin typeface="Times New Roman"/>
                <a:cs typeface="Times New Roman"/>
              </a:rPr>
              <a:t> </a:t>
            </a:r>
            <a:r>
              <a:rPr sz="750" spc="75" dirty="0">
                <a:latin typeface="Times New Roman"/>
                <a:cs typeface="Times New Roman"/>
              </a:rPr>
              <a:t>sayfa</a:t>
            </a:r>
            <a:r>
              <a:rPr sz="750" spc="125" dirty="0">
                <a:latin typeface="Times New Roman"/>
                <a:cs typeface="Times New Roman"/>
              </a:rPr>
              <a:t> </a:t>
            </a:r>
            <a:r>
              <a:rPr sz="750" spc="80" dirty="0">
                <a:latin typeface="Times New Roman"/>
                <a:cs typeface="Times New Roman"/>
              </a:rPr>
              <a:t>sürmesi</a:t>
            </a:r>
            <a:r>
              <a:rPr sz="750" spc="140" dirty="0">
                <a:latin typeface="Times New Roman"/>
                <a:cs typeface="Times New Roman"/>
              </a:rPr>
              <a:t> </a:t>
            </a:r>
            <a:r>
              <a:rPr sz="750" spc="70" dirty="0">
                <a:latin typeface="Times New Roman"/>
                <a:cs typeface="Times New Roman"/>
              </a:rPr>
              <a:t>halinde,</a:t>
            </a:r>
            <a:r>
              <a:rPr sz="750" spc="120" dirty="0">
                <a:latin typeface="Times New Roman"/>
                <a:cs typeface="Times New Roman"/>
              </a:rPr>
              <a:t> </a:t>
            </a:r>
            <a:r>
              <a:rPr sz="750" spc="70" dirty="0">
                <a:latin typeface="Times New Roman"/>
                <a:cs typeface="Times New Roman"/>
              </a:rPr>
              <a:t>takip</a:t>
            </a:r>
            <a:r>
              <a:rPr sz="750" spc="125" dirty="0">
                <a:latin typeface="Times New Roman"/>
                <a:cs typeface="Times New Roman"/>
              </a:rPr>
              <a:t> </a:t>
            </a:r>
            <a:r>
              <a:rPr sz="750" spc="80" dirty="0">
                <a:latin typeface="Times New Roman"/>
                <a:cs typeface="Times New Roman"/>
              </a:rPr>
              <a:t>eden</a:t>
            </a:r>
            <a:r>
              <a:rPr sz="750" spc="120" dirty="0">
                <a:latin typeface="Times New Roman"/>
                <a:cs typeface="Times New Roman"/>
              </a:rPr>
              <a:t> </a:t>
            </a:r>
            <a:r>
              <a:rPr sz="750" spc="70" dirty="0">
                <a:latin typeface="Times New Roman"/>
                <a:cs typeface="Times New Roman"/>
              </a:rPr>
              <a:t>sayfaların</a:t>
            </a:r>
            <a:r>
              <a:rPr sz="750" spc="130" dirty="0">
                <a:latin typeface="Times New Roman"/>
                <a:cs typeface="Times New Roman"/>
              </a:rPr>
              <a:t> </a:t>
            </a:r>
            <a:r>
              <a:rPr sz="750" spc="60" dirty="0">
                <a:latin typeface="Times New Roman"/>
                <a:cs typeface="Times New Roman"/>
              </a:rPr>
              <a:t>başına, </a:t>
            </a:r>
            <a:r>
              <a:rPr sz="750" spc="70" dirty="0">
                <a:latin typeface="Times New Roman"/>
                <a:cs typeface="Times New Roman"/>
              </a:rPr>
              <a:t>ifade</a:t>
            </a:r>
            <a:r>
              <a:rPr sz="750" spc="50" dirty="0">
                <a:latin typeface="Times New Roman"/>
                <a:cs typeface="Times New Roman"/>
              </a:rPr>
              <a:t> </a:t>
            </a:r>
            <a:r>
              <a:rPr sz="750" spc="70" dirty="0">
                <a:latin typeface="Times New Roman"/>
                <a:cs typeface="Times New Roman"/>
              </a:rPr>
              <a:t>sahibinin</a:t>
            </a:r>
            <a:r>
              <a:rPr sz="750" spc="65" dirty="0">
                <a:latin typeface="Times New Roman"/>
                <a:cs typeface="Times New Roman"/>
              </a:rPr>
              <a:t> </a:t>
            </a:r>
            <a:r>
              <a:rPr sz="750" spc="70" dirty="0">
                <a:latin typeface="Times New Roman"/>
                <a:cs typeface="Times New Roman"/>
              </a:rPr>
              <a:t>adı</a:t>
            </a:r>
            <a:r>
              <a:rPr sz="750" spc="60" dirty="0">
                <a:latin typeface="Times New Roman"/>
                <a:cs typeface="Times New Roman"/>
              </a:rPr>
              <a:t> </a:t>
            </a:r>
            <a:r>
              <a:rPr sz="750" spc="85" dirty="0">
                <a:latin typeface="Times New Roman"/>
                <a:cs typeface="Times New Roman"/>
              </a:rPr>
              <a:t>ve</a:t>
            </a:r>
            <a:r>
              <a:rPr sz="750" spc="55" dirty="0">
                <a:latin typeface="Times New Roman"/>
                <a:cs typeface="Times New Roman"/>
              </a:rPr>
              <a:t> </a:t>
            </a:r>
            <a:r>
              <a:rPr sz="750" spc="80" dirty="0">
                <a:latin typeface="Times New Roman"/>
                <a:cs typeface="Times New Roman"/>
              </a:rPr>
              <a:t>soyadı</a:t>
            </a:r>
            <a:r>
              <a:rPr sz="750" spc="70" dirty="0">
                <a:latin typeface="Times New Roman"/>
                <a:cs typeface="Times New Roman"/>
              </a:rPr>
              <a:t> </a:t>
            </a:r>
            <a:r>
              <a:rPr sz="750" spc="65" dirty="0">
                <a:latin typeface="Times New Roman"/>
                <a:cs typeface="Times New Roman"/>
              </a:rPr>
              <a:t>yazılarak</a:t>
            </a:r>
            <a:r>
              <a:rPr sz="750" spc="60" dirty="0">
                <a:latin typeface="Times New Roman"/>
                <a:cs typeface="Times New Roman"/>
              </a:rPr>
              <a:t> </a:t>
            </a:r>
            <a:r>
              <a:rPr sz="750" spc="70" dirty="0">
                <a:latin typeface="Times New Roman"/>
                <a:cs typeface="Times New Roman"/>
              </a:rPr>
              <a:t>ifadesinin</a:t>
            </a:r>
            <a:r>
              <a:rPr sz="750" spc="60" dirty="0">
                <a:latin typeface="Times New Roman"/>
                <a:cs typeface="Times New Roman"/>
              </a:rPr>
              <a:t> </a:t>
            </a:r>
            <a:r>
              <a:rPr sz="750" spc="70" dirty="0">
                <a:latin typeface="Times New Roman"/>
                <a:cs typeface="Times New Roman"/>
              </a:rPr>
              <a:t>kaçıncı</a:t>
            </a:r>
            <a:r>
              <a:rPr sz="750" spc="60" dirty="0">
                <a:latin typeface="Times New Roman"/>
                <a:cs typeface="Times New Roman"/>
              </a:rPr>
              <a:t> </a:t>
            </a:r>
            <a:r>
              <a:rPr sz="750" spc="70" dirty="0">
                <a:latin typeface="Times New Roman"/>
                <a:cs typeface="Times New Roman"/>
              </a:rPr>
              <a:t>sayfası</a:t>
            </a:r>
            <a:r>
              <a:rPr sz="750" spc="60" dirty="0">
                <a:latin typeface="Times New Roman"/>
                <a:cs typeface="Times New Roman"/>
              </a:rPr>
              <a:t> </a:t>
            </a:r>
            <a:r>
              <a:rPr sz="750" spc="80" dirty="0">
                <a:latin typeface="Times New Roman"/>
                <a:cs typeface="Times New Roman"/>
              </a:rPr>
              <a:t>olduğu</a:t>
            </a:r>
            <a:r>
              <a:rPr sz="750" spc="60" dirty="0">
                <a:latin typeface="Times New Roman"/>
                <a:cs typeface="Times New Roman"/>
              </a:rPr>
              <a:t> </a:t>
            </a:r>
            <a:r>
              <a:rPr sz="750" spc="50" dirty="0">
                <a:latin typeface="Times New Roman"/>
                <a:cs typeface="Times New Roman"/>
              </a:rPr>
              <a:t>belirtilmelidir.</a:t>
            </a:r>
            <a:endParaRPr sz="750">
              <a:latin typeface="Times New Roman"/>
              <a:cs typeface="Times New Roman"/>
            </a:endParaRPr>
          </a:p>
          <a:p>
            <a:pPr marL="12700" marR="5080" indent="351790" algn="just">
              <a:lnSpc>
                <a:spcPts val="860"/>
              </a:lnSpc>
              <a:spcBef>
                <a:spcPts val="5"/>
              </a:spcBef>
            </a:pPr>
            <a:r>
              <a:rPr sz="750" b="1" spc="95" dirty="0">
                <a:latin typeface="Times New Roman"/>
                <a:cs typeface="Times New Roman"/>
              </a:rPr>
              <a:t>Not</a:t>
            </a:r>
            <a:r>
              <a:rPr sz="750" b="1" spc="480" dirty="0">
                <a:latin typeface="Times New Roman"/>
                <a:cs typeface="Times New Roman"/>
              </a:rPr>
              <a:t> </a:t>
            </a:r>
            <a:r>
              <a:rPr sz="750" b="1" spc="75" dirty="0">
                <a:latin typeface="Times New Roman"/>
                <a:cs typeface="Times New Roman"/>
              </a:rPr>
              <a:t>2:</a:t>
            </a:r>
            <a:r>
              <a:rPr sz="750" b="1" spc="490" dirty="0">
                <a:latin typeface="Times New Roman"/>
                <a:cs typeface="Times New Roman"/>
              </a:rPr>
              <a:t> </a:t>
            </a:r>
            <a:r>
              <a:rPr sz="750" spc="105" dirty="0">
                <a:latin typeface="Times New Roman"/>
                <a:cs typeface="Times New Roman"/>
              </a:rPr>
              <a:t>CMK’nun</a:t>
            </a:r>
            <a:r>
              <a:rPr sz="750" spc="484" dirty="0">
                <a:latin typeface="Times New Roman"/>
                <a:cs typeface="Times New Roman"/>
              </a:rPr>
              <a:t> </a:t>
            </a:r>
            <a:r>
              <a:rPr sz="750" spc="90" dirty="0">
                <a:latin typeface="Times New Roman"/>
                <a:cs typeface="Times New Roman"/>
              </a:rPr>
              <a:t>50</a:t>
            </a:r>
            <a:r>
              <a:rPr sz="750" spc="155" dirty="0">
                <a:latin typeface="Times New Roman"/>
                <a:cs typeface="Times New Roman"/>
              </a:rPr>
              <a:t>  </a:t>
            </a:r>
            <a:r>
              <a:rPr sz="750" spc="70" dirty="0">
                <a:latin typeface="Times New Roman"/>
                <a:cs typeface="Times New Roman"/>
              </a:rPr>
              <a:t>nci</a:t>
            </a:r>
            <a:r>
              <a:rPr sz="750" spc="490" dirty="0">
                <a:latin typeface="Times New Roman"/>
                <a:cs typeface="Times New Roman"/>
              </a:rPr>
              <a:t> </a:t>
            </a:r>
            <a:r>
              <a:rPr sz="750" spc="85" dirty="0">
                <a:latin typeface="Times New Roman"/>
                <a:cs typeface="Times New Roman"/>
              </a:rPr>
              <a:t>maddesi</a:t>
            </a:r>
            <a:r>
              <a:rPr sz="750" spc="484" dirty="0">
                <a:latin typeface="Times New Roman"/>
                <a:cs typeface="Times New Roman"/>
              </a:rPr>
              <a:t> </a:t>
            </a:r>
            <a:r>
              <a:rPr sz="750" spc="70" dirty="0">
                <a:latin typeface="Times New Roman"/>
                <a:cs typeface="Times New Roman"/>
              </a:rPr>
              <a:t>uyarınca,</a:t>
            </a:r>
            <a:r>
              <a:rPr sz="750" spc="490" dirty="0">
                <a:latin typeface="Times New Roman"/>
                <a:cs typeface="Times New Roman"/>
              </a:rPr>
              <a:t> </a:t>
            </a:r>
            <a:r>
              <a:rPr sz="750" spc="80" dirty="0">
                <a:latin typeface="Times New Roman"/>
                <a:cs typeface="Times New Roman"/>
              </a:rPr>
              <a:t>dinlenme</a:t>
            </a:r>
            <a:r>
              <a:rPr sz="750" spc="484" dirty="0">
                <a:latin typeface="Times New Roman"/>
                <a:cs typeface="Times New Roman"/>
              </a:rPr>
              <a:t> </a:t>
            </a:r>
            <a:r>
              <a:rPr sz="750" spc="70" dirty="0">
                <a:latin typeface="Times New Roman"/>
                <a:cs typeface="Times New Roman"/>
              </a:rPr>
              <a:t>sırasında</a:t>
            </a:r>
            <a:r>
              <a:rPr sz="750" spc="155" dirty="0">
                <a:latin typeface="Times New Roman"/>
                <a:cs typeface="Times New Roman"/>
              </a:rPr>
              <a:t>  </a:t>
            </a:r>
            <a:r>
              <a:rPr sz="750" spc="85" dirty="0">
                <a:latin typeface="Times New Roman"/>
                <a:cs typeface="Times New Roman"/>
              </a:rPr>
              <a:t>onbeş</a:t>
            </a:r>
            <a:r>
              <a:rPr sz="750" spc="155" dirty="0">
                <a:latin typeface="Times New Roman"/>
                <a:cs typeface="Times New Roman"/>
              </a:rPr>
              <a:t>  </a:t>
            </a:r>
            <a:r>
              <a:rPr sz="750" spc="55" dirty="0">
                <a:latin typeface="Times New Roman"/>
                <a:cs typeface="Times New Roman"/>
              </a:rPr>
              <a:t>yaşını </a:t>
            </a:r>
            <a:r>
              <a:rPr sz="750" spc="85" dirty="0">
                <a:latin typeface="Times New Roman"/>
                <a:cs typeface="Times New Roman"/>
              </a:rPr>
              <a:t>doldurmamış</a:t>
            </a:r>
            <a:r>
              <a:rPr sz="750" spc="310" dirty="0">
                <a:latin typeface="Times New Roman"/>
                <a:cs typeface="Times New Roman"/>
              </a:rPr>
              <a:t> </a:t>
            </a:r>
            <a:r>
              <a:rPr sz="750" spc="65" dirty="0">
                <a:latin typeface="Times New Roman"/>
                <a:cs typeface="Times New Roman"/>
              </a:rPr>
              <a:t>olanlar,</a:t>
            </a:r>
            <a:r>
              <a:rPr sz="750" spc="310" dirty="0">
                <a:latin typeface="Times New Roman"/>
                <a:cs typeface="Times New Roman"/>
              </a:rPr>
              <a:t> </a:t>
            </a:r>
            <a:r>
              <a:rPr sz="750" spc="60" dirty="0">
                <a:latin typeface="Times New Roman"/>
                <a:cs typeface="Times New Roman"/>
              </a:rPr>
              <a:t>ayırt</a:t>
            </a:r>
            <a:r>
              <a:rPr sz="750" spc="315" dirty="0">
                <a:latin typeface="Times New Roman"/>
                <a:cs typeface="Times New Roman"/>
              </a:rPr>
              <a:t> </a:t>
            </a:r>
            <a:r>
              <a:rPr sz="750" spc="80" dirty="0">
                <a:latin typeface="Times New Roman"/>
                <a:cs typeface="Times New Roman"/>
              </a:rPr>
              <a:t>etme</a:t>
            </a:r>
            <a:r>
              <a:rPr sz="750" spc="320" dirty="0">
                <a:latin typeface="Times New Roman"/>
                <a:cs typeface="Times New Roman"/>
              </a:rPr>
              <a:t> </a:t>
            </a:r>
            <a:r>
              <a:rPr sz="750" spc="85" dirty="0">
                <a:latin typeface="Times New Roman"/>
                <a:cs typeface="Times New Roman"/>
              </a:rPr>
              <a:t>gücüne</a:t>
            </a:r>
            <a:r>
              <a:rPr sz="750" spc="305" dirty="0">
                <a:latin typeface="Times New Roman"/>
                <a:cs typeface="Times New Roman"/>
              </a:rPr>
              <a:t> </a:t>
            </a:r>
            <a:r>
              <a:rPr sz="750" spc="75" dirty="0">
                <a:latin typeface="Times New Roman"/>
                <a:cs typeface="Times New Roman"/>
              </a:rPr>
              <a:t>sahip</a:t>
            </a:r>
            <a:r>
              <a:rPr sz="750" spc="325" dirty="0">
                <a:latin typeface="Times New Roman"/>
                <a:cs typeface="Times New Roman"/>
              </a:rPr>
              <a:t> </a:t>
            </a:r>
            <a:r>
              <a:rPr sz="750" spc="80" dirty="0">
                <a:latin typeface="Times New Roman"/>
                <a:cs typeface="Times New Roman"/>
              </a:rPr>
              <a:t>olmamaları</a:t>
            </a:r>
            <a:r>
              <a:rPr sz="750" spc="305" dirty="0">
                <a:latin typeface="Times New Roman"/>
                <a:cs typeface="Times New Roman"/>
              </a:rPr>
              <a:t> </a:t>
            </a:r>
            <a:r>
              <a:rPr sz="750" spc="75" dirty="0">
                <a:latin typeface="Times New Roman"/>
                <a:cs typeface="Times New Roman"/>
              </a:rPr>
              <a:t>nedeniyle</a:t>
            </a:r>
            <a:r>
              <a:rPr sz="750" spc="320" dirty="0">
                <a:latin typeface="Times New Roman"/>
                <a:cs typeface="Times New Roman"/>
              </a:rPr>
              <a:t> </a:t>
            </a:r>
            <a:r>
              <a:rPr sz="750" spc="80" dirty="0">
                <a:latin typeface="Times New Roman"/>
                <a:cs typeface="Times New Roman"/>
              </a:rPr>
              <a:t>yeminin</a:t>
            </a:r>
            <a:r>
              <a:rPr sz="750" spc="310" dirty="0">
                <a:latin typeface="Times New Roman"/>
                <a:cs typeface="Times New Roman"/>
              </a:rPr>
              <a:t> </a:t>
            </a:r>
            <a:r>
              <a:rPr sz="750" spc="60" dirty="0">
                <a:latin typeface="Times New Roman"/>
                <a:cs typeface="Times New Roman"/>
              </a:rPr>
              <a:t>niteliği</a:t>
            </a:r>
            <a:r>
              <a:rPr sz="750" spc="315" dirty="0">
                <a:latin typeface="Times New Roman"/>
                <a:cs typeface="Times New Roman"/>
              </a:rPr>
              <a:t> </a:t>
            </a:r>
            <a:r>
              <a:rPr sz="750" spc="60" dirty="0">
                <a:latin typeface="Times New Roman"/>
                <a:cs typeface="Times New Roman"/>
              </a:rPr>
              <a:t>ve </a:t>
            </a:r>
            <a:r>
              <a:rPr sz="750" spc="80" dirty="0">
                <a:latin typeface="Times New Roman"/>
                <a:cs typeface="Times New Roman"/>
              </a:rPr>
              <a:t>önemini</a:t>
            </a:r>
            <a:r>
              <a:rPr sz="750" spc="135" dirty="0">
                <a:latin typeface="Times New Roman"/>
                <a:cs typeface="Times New Roman"/>
              </a:rPr>
              <a:t> </a:t>
            </a:r>
            <a:r>
              <a:rPr sz="750" spc="80" dirty="0">
                <a:latin typeface="Times New Roman"/>
                <a:cs typeface="Times New Roman"/>
              </a:rPr>
              <a:t>kavrayamayanlar</a:t>
            </a:r>
            <a:r>
              <a:rPr sz="750" spc="130" dirty="0">
                <a:latin typeface="Times New Roman"/>
                <a:cs typeface="Times New Roman"/>
              </a:rPr>
              <a:t> </a:t>
            </a:r>
            <a:r>
              <a:rPr sz="750" spc="85" dirty="0">
                <a:latin typeface="Times New Roman"/>
                <a:cs typeface="Times New Roman"/>
              </a:rPr>
              <a:t>ve</a:t>
            </a:r>
            <a:r>
              <a:rPr sz="750" spc="135" dirty="0">
                <a:latin typeface="Times New Roman"/>
                <a:cs typeface="Times New Roman"/>
              </a:rPr>
              <a:t> </a:t>
            </a:r>
            <a:r>
              <a:rPr sz="750" spc="80" dirty="0">
                <a:latin typeface="Times New Roman"/>
                <a:cs typeface="Times New Roman"/>
              </a:rPr>
              <a:t>soruşturma</a:t>
            </a:r>
            <a:r>
              <a:rPr sz="750" spc="140" dirty="0">
                <a:latin typeface="Times New Roman"/>
                <a:cs typeface="Times New Roman"/>
              </a:rPr>
              <a:t> </a:t>
            </a:r>
            <a:r>
              <a:rPr sz="750" spc="80" dirty="0">
                <a:latin typeface="Times New Roman"/>
                <a:cs typeface="Times New Roman"/>
              </a:rPr>
              <a:t>veya</a:t>
            </a:r>
            <a:r>
              <a:rPr sz="750" spc="135" dirty="0">
                <a:latin typeface="Times New Roman"/>
                <a:cs typeface="Times New Roman"/>
              </a:rPr>
              <a:t> </a:t>
            </a:r>
            <a:r>
              <a:rPr sz="750" spc="85" dirty="0">
                <a:latin typeface="Times New Roman"/>
                <a:cs typeface="Times New Roman"/>
              </a:rPr>
              <a:t>kovuşturma</a:t>
            </a:r>
            <a:r>
              <a:rPr sz="750" spc="125" dirty="0">
                <a:latin typeface="Times New Roman"/>
                <a:cs typeface="Times New Roman"/>
              </a:rPr>
              <a:t> </a:t>
            </a:r>
            <a:r>
              <a:rPr sz="750" spc="90" dirty="0">
                <a:latin typeface="Times New Roman"/>
                <a:cs typeface="Times New Roman"/>
              </a:rPr>
              <a:t>konusu</a:t>
            </a:r>
            <a:r>
              <a:rPr sz="750" spc="135" dirty="0">
                <a:latin typeface="Times New Roman"/>
                <a:cs typeface="Times New Roman"/>
              </a:rPr>
              <a:t> </a:t>
            </a:r>
            <a:r>
              <a:rPr sz="750" spc="70" dirty="0">
                <a:latin typeface="Times New Roman"/>
                <a:cs typeface="Times New Roman"/>
              </a:rPr>
              <a:t>suçlara</a:t>
            </a:r>
            <a:r>
              <a:rPr sz="750" spc="140" dirty="0">
                <a:latin typeface="Times New Roman"/>
                <a:cs typeface="Times New Roman"/>
              </a:rPr>
              <a:t> </a:t>
            </a:r>
            <a:r>
              <a:rPr sz="750" spc="65" dirty="0">
                <a:latin typeface="Times New Roman"/>
                <a:cs typeface="Times New Roman"/>
              </a:rPr>
              <a:t>iştirakten</a:t>
            </a:r>
            <a:r>
              <a:rPr sz="750" spc="130" dirty="0">
                <a:latin typeface="Times New Roman"/>
                <a:cs typeface="Times New Roman"/>
              </a:rPr>
              <a:t> </a:t>
            </a:r>
            <a:r>
              <a:rPr sz="750" spc="80" dirty="0">
                <a:latin typeface="Times New Roman"/>
                <a:cs typeface="Times New Roman"/>
              </a:rPr>
              <a:t>veya</a:t>
            </a:r>
            <a:r>
              <a:rPr sz="750" spc="135" dirty="0">
                <a:latin typeface="Times New Roman"/>
                <a:cs typeface="Times New Roman"/>
              </a:rPr>
              <a:t> </a:t>
            </a:r>
            <a:r>
              <a:rPr sz="750" spc="65" dirty="0">
                <a:latin typeface="Times New Roman"/>
                <a:cs typeface="Times New Roman"/>
              </a:rPr>
              <a:t>bu </a:t>
            </a:r>
            <a:r>
              <a:rPr sz="750" spc="70" dirty="0">
                <a:latin typeface="Times New Roman"/>
                <a:cs typeface="Times New Roman"/>
              </a:rPr>
              <a:t>suçlar</a:t>
            </a:r>
            <a:r>
              <a:rPr sz="750" spc="170" dirty="0">
                <a:latin typeface="Times New Roman"/>
                <a:cs typeface="Times New Roman"/>
              </a:rPr>
              <a:t>  </a:t>
            </a:r>
            <a:r>
              <a:rPr sz="750" spc="75" dirty="0">
                <a:latin typeface="Times New Roman"/>
                <a:cs typeface="Times New Roman"/>
              </a:rPr>
              <a:t>nedeniyle</a:t>
            </a:r>
            <a:r>
              <a:rPr sz="750" spc="170" dirty="0">
                <a:latin typeface="Times New Roman"/>
                <a:cs typeface="Times New Roman"/>
              </a:rPr>
              <a:t>  </a:t>
            </a:r>
            <a:r>
              <a:rPr sz="750" spc="80" dirty="0">
                <a:latin typeface="Times New Roman"/>
                <a:cs typeface="Times New Roman"/>
              </a:rPr>
              <a:t>suçluyu</a:t>
            </a:r>
            <a:r>
              <a:rPr sz="750" spc="180" dirty="0">
                <a:latin typeface="Times New Roman"/>
                <a:cs typeface="Times New Roman"/>
              </a:rPr>
              <a:t>  </a:t>
            </a:r>
            <a:r>
              <a:rPr sz="750" spc="80" dirty="0">
                <a:latin typeface="Times New Roman"/>
                <a:cs typeface="Times New Roman"/>
              </a:rPr>
              <a:t>kayırmaktan</a:t>
            </a:r>
            <a:r>
              <a:rPr sz="750" spc="185" dirty="0">
                <a:latin typeface="Times New Roman"/>
                <a:cs typeface="Times New Roman"/>
              </a:rPr>
              <a:t>  </a:t>
            </a:r>
            <a:r>
              <a:rPr sz="750" spc="80" dirty="0">
                <a:latin typeface="Times New Roman"/>
                <a:cs typeface="Times New Roman"/>
              </a:rPr>
              <a:t>yada</a:t>
            </a:r>
            <a:r>
              <a:rPr sz="750" spc="175" dirty="0">
                <a:latin typeface="Times New Roman"/>
                <a:cs typeface="Times New Roman"/>
              </a:rPr>
              <a:t>  </a:t>
            </a:r>
            <a:r>
              <a:rPr sz="750" spc="80" dirty="0">
                <a:latin typeface="Times New Roman"/>
                <a:cs typeface="Times New Roman"/>
              </a:rPr>
              <a:t>suç</a:t>
            </a:r>
            <a:r>
              <a:rPr sz="750" spc="175" dirty="0">
                <a:latin typeface="Times New Roman"/>
                <a:cs typeface="Times New Roman"/>
              </a:rPr>
              <a:t>  </a:t>
            </a:r>
            <a:r>
              <a:rPr sz="750" spc="60" dirty="0">
                <a:latin typeface="Times New Roman"/>
                <a:cs typeface="Times New Roman"/>
              </a:rPr>
              <a:t>delillerini</a:t>
            </a:r>
            <a:r>
              <a:rPr sz="750" spc="180" dirty="0">
                <a:latin typeface="Times New Roman"/>
                <a:cs typeface="Times New Roman"/>
              </a:rPr>
              <a:t>  </a:t>
            </a:r>
            <a:r>
              <a:rPr sz="750" spc="80" dirty="0">
                <a:latin typeface="Times New Roman"/>
                <a:cs typeface="Times New Roman"/>
              </a:rPr>
              <a:t>yok</a:t>
            </a:r>
            <a:r>
              <a:rPr sz="750" spc="170" dirty="0">
                <a:latin typeface="Times New Roman"/>
                <a:cs typeface="Times New Roman"/>
              </a:rPr>
              <a:t>  </a:t>
            </a:r>
            <a:r>
              <a:rPr sz="750" spc="75" dirty="0">
                <a:latin typeface="Times New Roman"/>
                <a:cs typeface="Times New Roman"/>
              </a:rPr>
              <a:t>etme,</a:t>
            </a:r>
            <a:r>
              <a:rPr sz="750" spc="175" dirty="0">
                <a:latin typeface="Times New Roman"/>
                <a:cs typeface="Times New Roman"/>
              </a:rPr>
              <a:t>  </a:t>
            </a:r>
            <a:r>
              <a:rPr sz="750" spc="75" dirty="0">
                <a:latin typeface="Times New Roman"/>
                <a:cs typeface="Times New Roman"/>
              </a:rPr>
              <a:t>gizleme</a:t>
            </a:r>
            <a:r>
              <a:rPr sz="750" spc="170" dirty="0">
                <a:latin typeface="Times New Roman"/>
                <a:cs typeface="Times New Roman"/>
              </a:rPr>
              <a:t>  </a:t>
            </a:r>
            <a:r>
              <a:rPr sz="750" spc="60" dirty="0">
                <a:latin typeface="Times New Roman"/>
                <a:cs typeface="Times New Roman"/>
              </a:rPr>
              <a:t>veya</a:t>
            </a:r>
            <a:endParaRPr sz="750">
              <a:latin typeface="Times New Roman"/>
              <a:cs typeface="Times New Roman"/>
            </a:endParaRPr>
          </a:p>
          <a:p>
            <a:pPr marL="12700" algn="just">
              <a:lnSpc>
                <a:spcPts val="855"/>
              </a:lnSpc>
            </a:pPr>
            <a:r>
              <a:rPr sz="750" spc="75" dirty="0">
                <a:latin typeface="Times New Roman"/>
                <a:cs typeface="Times New Roman"/>
              </a:rPr>
              <a:t>değiştirmekten</a:t>
            </a:r>
            <a:r>
              <a:rPr sz="750" spc="60" dirty="0">
                <a:latin typeface="Times New Roman"/>
                <a:cs typeface="Times New Roman"/>
              </a:rPr>
              <a:t> </a:t>
            </a:r>
            <a:r>
              <a:rPr sz="750" spc="70" dirty="0">
                <a:latin typeface="Times New Roman"/>
                <a:cs typeface="Times New Roman"/>
              </a:rPr>
              <a:t>şüpheli,</a:t>
            </a:r>
            <a:r>
              <a:rPr sz="750" spc="60" dirty="0">
                <a:latin typeface="Times New Roman"/>
                <a:cs typeface="Times New Roman"/>
              </a:rPr>
              <a:t> </a:t>
            </a:r>
            <a:r>
              <a:rPr sz="750" spc="75" dirty="0">
                <a:latin typeface="Times New Roman"/>
                <a:cs typeface="Times New Roman"/>
              </a:rPr>
              <a:t>sanık</a:t>
            </a:r>
            <a:r>
              <a:rPr sz="750" spc="60" dirty="0">
                <a:latin typeface="Times New Roman"/>
                <a:cs typeface="Times New Roman"/>
              </a:rPr>
              <a:t> </a:t>
            </a:r>
            <a:r>
              <a:rPr sz="750" spc="80" dirty="0">
                <a:latin typeface="Times New Roman"/>
                <a:cs typeface="Times New Roman"/>
              </a:rPr>
              <a:t>veya</a:t>
            </a:r>
            <a:r>
              <a:rPr sz="750" spc="60" dirty="0">
                <a:latin typeface="Times New Roman"/>
                <a:cs typeface="Times New Roman"/>
              </a:rPr>
              <a:t> </a:t>
            </a:r>
            <a:r>
              <a:rPr sz="750" spc="90" dirty="0">
                <a:latin typeface="Times New Roman"/>
                <a:cs typeface="Times New Roman"/>
              </a:rPr>
              <a:t>hükümlü</a:t>
            </a:r>
            <a:r>
              <a:rPr sz="750" spc="60" dirty="0">
                <a:latin typeface="Times New Roman"/>
                <a:cs typeface="Times New Roman"/>
              </a:rPr>
              <a:t> </a:t>
            </a:r>
            <a:r>
              <a:rPr sz="750" spc="65" dirty="0">
                <a:latin typeface="Times New Roman"/>
                <a:cs typeface="Times New Roman"/>
              </a:rPr>
              <a:t>olanlar,</a:t>
            </a:r>
            <a:r>
              <a:rPr sz="750" spc="75" dirty="0">
                <a:latin typeface="Times New Roman"/>
                <a:cs typeface="Times New Roman"/>
              </a:rPr>
              <a:t> yeminsiz </a:t>
            </a:r>
            <a:r>
              <a:rPr sz="750" spc="70" dirty="0">
                <a:latin typeface="Times New Roman"/>
                <a:cs typeface="Times New Roman"/>
              </a:rPr>
              <a:t>tanık</a:t>
            </a:r>
            <a:r>
              <a:rPr sz="750" spc="60" dirty="0">
                <a:latin typeface="Times New Roman"/>
                <a:cs typeface="Times New Roman"/>
              </a:rPr>
              <a:t> </a:t>
            </a:r>
            <a:r>
              <a:rPr sz="750" spc="70" dirty="0">
                <a:latin typeface="Times New Roman"/>
                <a:cs typeface="Times New Roman"/>
              </a:rPr>
              <a:t>olarak</a:t>
            </a:r>
            <a:r>
              <a:rPr sz="750" spc="75" dirty="0">
                <a:latin typeface="Times New Roman"/>
                <a:cs typeface="Times New Roman"/>
              </a:rPr>
              <a:t> </a:t>
            </a:r>
            <a:r>
              <a:rPr sz="750" spc="55" dirty="0">
                <a:latin typeface="Times New Roman"/>
                <a:cs typeface="Times New Roman"/>
              </a:rPr>
              <a:t>dinlenirler.</a:t>
            </a:r>
            <a:endParaRPr sz="750">
              <a:latin typeface="Times New Roman"/>
              <a:cs typeface="Times New Roman"/>
            </a:endParaRPr>
          </a:p>
        </p:txBody>
      </p:sp>
      <p:grpSp>
        <p:nvGrpSpPr>
          <p:cNvPr id="9" name="object 9"/>
          <p:cNvGrpSpPr/>
          <p:nvPr/>
        </p:nvGrpSpPr>
        <p:grpSpPr>
          <a:xfrm>
            <a:off x="440448" y="233172"/>
            <a:ext cx="8284845" cy="847725"/>
            <a:chOff x="440448" y="233172"/>
            <a:chExt cx="8284845" cy="847725"/>
          </a:xfrm>
        </p:grpSpPr>
        <p:sp>
          <p:nvSpPr>
            <p:cNvPr id="10" name="object 10"/>
            <p:cNvSpPr/>
            <p:nvPr/>
          </p:nvSpPr>
          <p:spPr>
            <a:xfrm>
              <a:off x="467867" y="260604"/>
              <a:ext cx="396240" cy="792480"/>
            </a:xfrm>
            <a:custGeom>
              <a:avLst/>
              <a:gdLst/>
              <a:ahLst/>
              <a:cxnLst/>
              <a:rect l="l" t="t" r="r" b="b"/>
              <a:pathLst>
                <a:path w="396240" h="792480">
                  <a:moveTo>
                    <a:pt x="396240" y="0"/>
                  </a:moveTo>
                  <a:lnTo>
                    <a:pt x="350030" y="2666"/>
                  </a:lnTo>
                  <a:lnTo>
                    <a:pt x="305386" y="10465"/>
                  </a:lnTo>
                  <a:lnTo>
                    <a:pt x="262606" y="23102"/>
                  </a:lnTo>
                  <a:lnTo>
                    <a:pt x="221985" y="40277"/>
                  </a:lnTo>
                  <a:lnTo>
                    <a:pt x="183822" y="61693"/>
                  </a:lnTo>
                  <a:lnTo>
                    <a:pt x="148413" y="87054"/>
                  </a:lnTo>
                  <a:lnTo>
                    <a:pt x="116057" y="116062"/>
                  </a:lnTo>
                  <a:lnTo>
                    <a:pt x="87050" y="148418"/>
                  </a:lnTo>
                  <a:lnTo>
                    <a:pt x="61690" y="183827"/>
                  </a:lnTo>
                  <a:lnTo>
                    <a:pt x="40274" y="221990"/>
                  </a:lnTo>
                  <a:lnTo>
                    <a:pt x="23100" y="262611"/>
                  </a:lnTo>
                  <a:lnTo>
                    <a:pt x="10465" y="305390"/>
                  </a:lnTo>
                  <a:lnTo>
                    <a:pt x="2665" y="350033"/>
                  </a:lnTo>
                  <a:lnTo>
                    <a:pt x="0" y="396240"/>
                  </a:lnTo>
                  <a:lnTo>
                    <a:pt x="2665" y="442446"/>
                  </a:lnTo>
                  <a:lnTo>
                    <a:pt x="10465" y="487089"/>
                  </a:lnTo>
                  <a:lnTo>
                    <a:pt x="23100" y="529868"/>
                  </a:lnTo>
                  <a:lnTo>
                    <a:pt x="40274" y="570489"/>
                  </a:lnTo>
                  <a:lnTo>
                    <a:pt x="61690" y="608652"/>
                  </a:lnTo>
                  <a:lnTo>
                    <a:pt x="87050" y="644061"/>
                  </a:lnTo>
                  <a:lnTo>
                    <a:pt x="116057" y="676417"/>
                  </a:lnTo>
                  <a:lnTo>
                    <a:pt x="148413" y="705425"/>
                  </a:lnTo>
                  <a:lnTo>
                    <a:pt x="183822" y="730786"/>
                  </a:lnTo>
                  <a:lnTo>
                    <a:pt x="221985" y="752202"/>
                  </a:lnTo>
                  <a:lnTo>
                    <a:pt x="262606" y="769377"/>
                  </a:lnTo>
                  <a:lnTo>
                    <a:pt x="305386" y="782014"/>
                  </a:lnTo>
                  <a:lnTo>
                    <a:pt x="350030" y="789813"/>
                  </a:lnTo>
                  <a:lnTo>
                    <a:pt x="396240" y="792480"/>
                  </a:lnTo>
                  <a:lnTo>
                    <a:pt x="396240" y="0"/>
                  </a:lnTo>
                  <a:close/>
                </a:path>
              </a:pathLst>
            </a:custGeom>
            <a:solidFill>
              <a:srgbClr val="2CA1BE"/>
            </a:solidFill>
          </p:spPr>
          <p:txBody>
            <a:bodyPr wrap="square" lIns="0" tIns="0" rIns="0" bIns="0" rtlCol="0"/>
            <a:lstStyle/>
            <a:p>
              <a:endParaRPr/>
            </a:p>
          </p:txBody>
        </p:sp>
        <p:sp>
          <p:nvSpPr>
            <p:cNvPr id="11" name="object 11"/>
            <p:cNvSpPr/>
            <p:nvPr/>
          </p:nvSpPr>
          <p:spPr>
            <a:xfrm>
              <a:off x="440448" y="233553"/>
              <a:ext cx="451484" cy="847090"/>
            </a:xfrm>
            <a:custGeom>
              <a:avLst/>
              <a:gdLst/>
              <a:ahLst/>
              <a:cxnLst/>
              <a:rect l="l" t="t" r="r" b="b"/>
              <a:pathLst>
                <a:path w="451484" h="847090">
                  <a:moveTo>
                    <a:pt x="430403" y="0"/>
                  </a:moveTo>
                  <a:lnTo>
                    <a:pt x="423024" y="0"/>
                  </a:lnTo>
                  <a:lnTo>
                    <a:pt x="379552" y="2539"/>
                  </a:lnTo>
                  <a:lnTo>
                    <a:pt x="337616" y="8889"/>
                  </a:lnTo>
                  <a:lnTo>
                    <a:pt x="297078" y="19050"/>
                  </a:lnTo>
                  <a:lnTo>
                    <a:pt x="239433" y="41909"/>
                  </a:lnTo>
                  <a:lnTo>
                    <a:pt x="203339" y="62229"/>
                  </a:lnTo>
                  <a:lnTo>
                    <a:pt x="169659" y="85089"/>
                  </a:lnTo>
                  <a:lnTo>
                    <a:pt x="138264" y="110489"/>
                  </a:lnTo>
                  <a:lnTo>
                    <a:pt x="109664" y="139700"/>
                  </a:lnTo>
                  <a:lnTo>
                    <a:pt x="83845" y="171450"/>
                  </a:lnTo>
                  <a:lnTo>
                    <a:pt x="60972" y="204469"/>
                  </a:lnTo>
                  <a:lnTo>
                    <a:pt x="41465" y="241300"/>
                  </a:lnTo>
                  <a:lnTo>
                    <a:pt x="25425" y="279400"/>
                  </a:lnTo>
                  <a:lnTo>
                    <a:pt x="13157" y="318769"/>
                  </a:lnTo>
                  <a:lnTo>
                    <a:pt x="4787" y="360679"/>
                  </a:lnTo>
                  <a:lnTo>
                    <a:pt x="469" y="402589"/>
                  </a:lnTo>
                  <a:lnTo>
                    <a:pt x="0" y="424179"/>
                  </a:lnTo>
                  <a:lnTo>
                    <a:pt x="546" y="447039"/>
                  </a:lnTo>
                  <a:lnTo>
                    <a:pt x="4978" y="488950"/>
                  </a:lnTo>
                  <a:lnTo>
                    <a:pt x="13512" y="530860"/>
                  </a:lnTo>
                  <a:lnTo>
                    <a:pt x="25946" y="570229"/>
                  </a:lnTo>
                  <a:lnTo>
                    <a:pt x="42075" y="608329"/>
                  </a:lnTo>
                  <a:lnTo>
                    <a:pt x="61709" y="643889"/>
                  </a:lnTo>
                  <a:lnTo>
                    <a:pt x="84594" y="678179"/>
                  </a:lnTo>
                  <a:lnTo>
                    <a:pt x="97180" y="693419"/>
                  </a:lnTo>
                  <a:lnTo>
                    <a:pt x="110515" y="709929"/>
                  </a:lnTo>
                  <a:lnTo>
                    <a:pt x="124625" y="723900"/>
                  </a:lnTo>
                  <a:lnTo>
                    <a:pt x="139268" y="737869"/>
                  </a:lnTo>
                  <a:lnTo>
                    <a:pt x="154622" y="751839"/>
                  </a:lnTo>
                  <a:lnTo>
                    <a:pt x="170675" y="763269"/>
                  </a:lnTo>
                  <a:lnTo>
                    <a:pt x="187337" y="775969"/>
                  </a:lnTo>
                  <a:lnTo>
                    <a:pt x="222288" y="796289"/>
                  </a:lnTo>
                  <a:lnTo>
                    <a:pt x="259334" y="814069"/>
                  </a:lnTo>
                  <a:lnTo>
                    <a:pt x="298373" y="829310"/>
                  </a:lnTo>
                  <a:lnTo>
                    <a:pt x="339090" y="839469"/>
                  </a:lnTo>
                  <a:lnTo>
                    <a:pt x="381101" y="845819"/>
                  </a:lnTo>
                  <a:lnTo>
                    <a:pt x="402640" y="847089"/>
                  </a:lnTo>
                  <a:lnTo>
                    <a:pt x="430403" y="847089"/>
                  </a:lnTo>
                  <a:lnTo>
                    <a:pt x="437540" y="844550"/>
                  </a:lnTo>
                  <a:lnTo>
                    <a:pt x="448106" y="834389"/>
                  </a:lnTo>
                  <a:lnTo>
                    <a:pt x="451091" y="828039"/>
                  </a:lnTo>
                  <a:lnTo>
                    <a:pt x="451091" y="814069"/>
                  </a:lnTo>
                  <a:lnTo>
                    <a:pt x="403402" y="814069"/>
                  </a:lnTo>
                  <a:lnTo>
                    <a:pt x="383590" y="812800"/>
                  </a:lnTo>
                  <a:lnTo>
                    <a:pt x="325945" y="802639"/>
                  </a:lnTo>
                  <a:lnTo>
                    <a:pt x="289204" y="791210"/>
                  </a:lnTo>
                  <a:lnTo>
                    <a:pt x="254177" y="775969"/>
                  </a:lnTo>
                  <a:lnTo>
                    <a:pt x="205066" y="748029"/>
                  </a:lnTo>
                  <a:lnTo>
                    <a:pt x="160845" y="713739"/>
                  </a:lnTo>
                  <a:lnTo>
                    <a:pt x="147307" y="699769"/>
                  </a:lnTo>
                  <a:lnTo>
                    <a:pt x="134353" y="687069"/>
                  </a:lnTo>
                  <a:lnTo>
                    <a:pt x="122047" y="671829"/>
                  </a:lnTo>
                  <a:lnTo>
                    <a:pt x="110515" y="657860"/>
                  </a:lnTo>
                  <a:lnTo>
                    <a:pt x="99606" y="642619"/>
                  </a:lnTo>
                  <a:lnTo>
                    <a:pt x="79997" y="609600"/>
                  </a:lnTo>
                  <a:lnTo>
                    <a:pt x="56515" y="558800"/>
                  </a:lnTo>
                  <a:lnTo>
                    <a:pt x="45173" y="521969"/>
                  </a:lnTo>
                  <a:lnTo>
                    <a:pt x="37388" y="483869"/>
                  </a:lnTo>
                  <a:lnTo>
                    <a:pt x="33362" y="444500"/>
                  </a:lnTo>
                  <a:lnTo>
                    <a:pt x="32905" y="424179"/>
                  </a:lnTo>
                  <a:lnTo>
                    <a:pt x="33375" y="403860"/>
                  </a:lnTo>
                  <a:lnTo>
                    <a:pt x="37426" y="364489"/>
                  </a:lnTo>
                  <a:lnTo>
                    <a:pt x="45250" y="326389"/>
                  </a:lnTo>
                  <a:lnTo>
                    <a:pt x="56616" y="289560"/>
                  </a:lnTo>
                  <a:lnTo>
                    <a:pt x="71475" y="254000"/>
                  </a:lnTo>
                  <a:lnTo>
                    <a:pt x="99758" y="205739"/>
                  </a:lnTo>
                  <a:lnTo>
                    <a:pt x="134531" y="161289"/>
                  </a:lnTo>
                  <a:lnTo>
                    <a:pt x="175221" y="121920"/>
                  </a:lnTo>
                  <a:lnTo>
                    <a:pt x="221183" y="90170"/>
                  </a:lnTo>
                  <a:lnTo>
                    <a:pt x="254419" y="71120"/>
                  </a:lnTo>
                  <a:lnTo>
                    <a:pt x="307581" y="50800"/>
                  </a:lnTo>
                  <a:lnTo>
                    <a:pt x="345084" y="40639"/>
                  </a:lnTo>
                  <a:lnTo>
                    <a:pt x="383794" y="35559"/>
                  </a:lnTo>
                  <a:lnTo>
                    <a:pt x="403694" y="34289"/>
                  </a:lnTo>
                  <a:lnTo>
                    <a:pt x="418172" y="33020"/>
                  </a:lnTo>
                  <a:lnTo>
                    <a:pt x="451091" y="33020"/>
                  </a:lnTo>
                  <a:lnTo>
                    <a:pt x="451091" y="20320"/>
                  </a:lnTo>
                  <a:lnTo>
                    <a:pt x="448106" y="12700"/>
                  </a:lnTo>
                  <a:lnTo>
                    <a:pt x="437540" y="2539"/>
                  </a:lnTo>
                  <a:lnTo>
                    <a:pt x="430403" y="0"/>
                  </a:lnTo>
                  <a:close/>
                </a:path>
                <a:path w="451484" h="847090">
                  <a:moveTo>
                    <a:pt x="451091" y="33020"/>
                  </a:moveTo>
                  <a:lnTo>
                    <a:pt x="418172" y="33020"/>
                  </a:lnTo>
                  <a:lnTo>
                    <a:pt x="418172" y="814069"/>
                  </a:lnTo>
                  <a:lnTo>
                    <a:pt x="451091" y="814069"/>
                  </a:lnTo>
                  <a:lnTo>
                    <a:pt x="451091" y="33020"/>
                  </a:lnTo>
                  <a:close/>
                </a:path>
                <a:path w="451484" h="847090">
                  <a:moveTo>
                    <a:pt x="407200" y="44450"/>
                  </a:moveTo>
                  <a:lnTo>
                    <a:pt x="404520" y="44450"/>
                  </a:lnTo>
                  <a:lnTo>
                    <a:pt x="385203" y="45720"/>
                  </a:lnTo>
                  <a:lnTo>
                    <a:pt x="329095" y="55879"/>
                  </a:lnTo>
                  <a:lnTo>
                    <a:pt x="276212" y="73659"/>
                  </a:lnTo>
                  <a:lnTo>
                    <a:pt x="227126" y="99059"/>
                  </a:lnTo>
                  <a:lnTo>
                    <a:pt x="182410" y="130810"/>
                  </a:lnTo>
                  <a:lnTo>
                    <a:pt x="142811" y="167639"/>
                  </a:lnTo>
                  <a:lnTo>
                    <a:pt x="119595" y="196850"/>
                  </a:lnTo>
                  <a:lnTo>
                    <a:pt x="108978" y="210819"/>
                  </a:lnTo>
                  <a:lnTo>
                    <a:pt x="81470" y="259079"/>
                  </a:lnTo>
                  <a:lnTo>
                    <a:pt x="61074" y="311150"/>
                  </a:lnTo>
                  <a:lnTo>
                    <a:pt x="48310" y="365760"/>
                  </a:lnTo>
                  <a:lnTo>
                    <a:pt x="44348" y="403860"/>
                  </a:lnTo>
                  <a:lnTo>
                    <a:pt x="43878" y="424179"/>
                  </a:lnTo>
                  <a:lnTo>
                    <a:pt x="44281" y="441960"/>
                  </a:lnTo>
                  <a:lnTo>
                    <a:pt x="48196" y="481329"/>
                  </a:lnTo>
                  <a:lnTo>
                    <a:pt x="60832" y="535939"/>
                  </a:lnTo>
                  <a:lnTo>
                    <a:pt x="81114" y="588010"/>
                  </a:lnTo>
                  <a:lnTo>
                    <a:pt x="108546" y="636269"/>
                  </a:lnTo>
                  <a:lnTo>
                    <a:pt x="119151" y="650239"/>
                  </a:lnTo>
                  <a:lnTo>
                    <a:pt x="130340" y="665479"/>
                  </a:lnTo>
                  <a:lnTo>
                    <a:pt x="168033" y="704850"/>
                  </a:lnTo>
                  <a:lnTo>
                    <a:pt x="210972" y="739139"/>
                  </a:lnTo>
                  <a:lnTo>
                    <a:pt x="226402" y="748029"/>
                  </a:lnTo>
                  <a:lnTo>
                    <a:pt x="242265" y="758189"/>
                  </a:lnTo>
                  <a:lnTo>
                    <a:pt x="292709" y="781050"/>
                  </a:lnTo>
                  <a:lnTo>
                    <a:pt x="346684" y="796289"/>
                  </a:lnTo>
                  <a:lnTo>
                    <a:pt x="403656" y="802639"/>
                  </a:lnTo>
                  <a:lnTo>
                    <a:pt x="407200" y="802639"/>
                  </a:lnTo>
                  <a:lnTo>
                    <a:pt x="407200" y="792479"/>
                  </a:lnTo>
                  <a:lnTo>
                    <a:pt x="396227" y="792479"/>
                  </a:lnTo>
                  <a:lnTo>
                    <a:pt x="396227" y="791956"/>
                  </a:lnTo>
                  <a:lnTo>
                    <a:pt x="330936" y="781050"/>
                  </a:lnTo>
                  <a:lnTo>
                    <a:pt x="279565" y="763269"/>
                  </a:lnTo>
                  <a:lnTo>
                    <a:pt x="231876" y="739139"/>
                  </a:lnTo>
                  <a:lnTo>
                    <a:pt x="188633" y="708660"/>
                  </a:lnTo>
                  <a:lnTo>
                    <a:pt x="175221" y="695960"/>
                  </a:lnTo>
                  <a:lnTo>
                    <a:pt x="162433" y="684529"/>
                  </a:lnTo>
                  <a:lnTo>
                    <a:pt x="127787" y="643889"/>
                  </a:lnTo>
                  <a:lnTo>
                    <a:pt x="99021" y="599439"/>
                  </a:lnTo>
                  <a:lnTo>
                    <a:pt x="76898" y="549910"/>
                  </a:lnTo>
                  <a:lnTo>
                    <a:pt x="62128" y="497839"/>
                  </a:lnTo>
                  <a:lnTo>
                    <a:pt x="55245" y="441960"/>
                  </a:lnTo>
                  <a:lnTo>
                    <a:pt x="54838" y="422910"/>
                  </a:lnTo>
                  <a:lnTo>
                    <a:pt x="55321" y="403860"/>
                  </a:lnTo>
                  <a:lnTo>
                    <a:pt x="62509" y="349250"/>
                  </a:lnTo>
                  <a:lnTo>
                    <a:pt x="77419" y="295910"/>
                  </a:lnTo>
                  <a:lnTo>
                    <a:pt x="99656" y="247650"/>
                  </a:lnTo>
                  <a:lnTo>
                    <a:pt x="128536" y="203200"/>
                  </a:lnTo>
                  <a:lnTo>
                    <a:pt x="163334" y="162560"/>
                  </a:lnTo>
                  <a:lnTo>
                    <a:pt x="176225" y="151129"/>
                  </a:lnTo>
                  <a:lnTo>
                    <a:pt x="189598" y="138429"/>
                  </a:lnTo>
                  <a:lnTo>
                    <a:pt x="233070" y="107950"/>
                  </a:lnTo>
                  <a:lnTo>
                    <a:pt x="280733" y="83820"/>
                  </a:lnTo>
                  <a:lnTo>
                    <a:pt x="332105" y="66039"/>
                  </a:lnTo>
                  <a:lnTo>
                    <a:pt x="386613" y="57150"/>
                  </a:lnTo>
                  <a:lnTo>
                    <a:pt x="396227" y="56498"/>
                  </a:lnTo>
                  <a:lnTo>
                    <a:pt x="396227" y="55879"/>
                  </a:lnTo>
                  <a:lnTo>
                    <a:pt x="407200" y="55879"/>
                  </a:lnTo>
                  <a:lnTo>
                    <a:pt x="407200" y="44450"/>
                  </a:lnTo>
                  <a:close/>
                </a:path>
                <a:path w="451484" h="847090">
                  <a:moveTo>
                    <a:pt x="396227" y="791956"/>
                  </a:moveTo>
                  <a:lnTo>
                    <a:pt x="396227" y="792479"/>
                  </a:lnTo>
                  <a:lnTo>
                    <a:pt x="403910" y="792479"/>
                  </a:lnTo>
                  <a:lnTo>
                    <a:pt x="396227" y="791956"/>
                  </a:lnTo>
                  <a:close/>
                </a:path>
                <a:path w="451484" h="847090">
                  <a:moveTo>
                    <a:pt x="407200" y="55879"/>
                  </a:moveTo>
                  <a:lnTo>
                    <a:pt x="405345" y="55879"/>
                  </a:lnTo>
                  <a:lnTo>
                    <a:pt x="396227" y="56498"/>
                  </a:lnTo>
                  <a:lnTo>
                    <a:pt x="396227" y="791956"/>
                  </a:lnTo>
                  <a:lnTo>
                    <a:pt x="403910" y="792479"/>
                  </a:lnTo>
                  <a:lnTo>
                    <a:pt x="407200" y="792479"/>
                  </a:lnTo>
                  <a:lnTo>
                    <a:pt x="407200" y="55879"/>
                  </a:lnTo>
                  <a:close/>
                </a:path>
                <a:path w="451484" h="847090">
                  <a:moveTo>
                    <a:pt x="405345" y="55879"/>
                  </a:moveTo>
                  <a:lnTo>
                    <a:pt x="396227" y="55879"/>
                  </a:lnTo>
                  <a:lnTo>
                    <a:pt x="396227" y="56498"/>
                  </a:lnTo>
                  <a:lnTo>
                    <a:pt x="405345" y="55879"/>
                  </a:lnTo>
                  <a:close/>
                </a:path>
              </a:pathLst>
            </a:custGeom>
            <a:solidFill>
              <a:srgbClr val="FFFFFF"/>
            </a:solidFill>
          </p:spPr>
          <p:txBody>
            <a:bodyPr wrap="square" lIns="0" tIns="0" rIns="0" bIns="0" rtlCol="0"/>
            <a:lstStyle/>
            <a:p>
              <a:endParaRPr/>
            </a:p>
          </p:txBody>
        </p:sp>
        <p:sp>
          <p:nvSpPr>
            <p:cNvPr id="12" name="object 12"/>
            <p:cNvSpPr/>
            <p:nvPr/>
          </p:nvSpPr>
          <p:spPr>
            <a:xfrm>
              <a:off x="864108" y="260604"/>
              <a:ext cx="7833359" cy="792480"/>
            </a:xfrm>
            <a:custGeom>
              <a:avLst/>
              <a:gdLst/>
              <a:ahLst/>
              <a:cxnLst/>
              <a:rect l="l" t="t" r="r" b="b"/>
              <a:pathLst>
                <a:path w="7833359" h="792480">
                  <a:moveTo>
                    <a:pt x="7833359" y="0"/>
                  </a:moveTo>
                  <a:lnTo>
                    <a:pt x="0" y="0"/>
                  </a:lnTo>
                  <a:lnTo>
                    <a:pt x="0" y="792480"/>
                  </a:lnTo>
                  <a:lnTo>
                    <a:pt x="7833359" y="792480"/>
                  </a:lnTo>
                  <a:lnTo>
                    <a:pt x="7833359" y="0"/>
                  </a:lnTo>
                  <a:close/>
                </a:path>
              </a:pathLst>
            </a:custGeom>
            <a:solidFill>
              <a:srgbClr val="FFFFFF">
                <a:alpha val="90194"/>
              </a:srgbClr>
            </a:solidFill>
          </p:spPr>
          <p:txBody>
            <a:bodyPr wrap="square" lIns="0" tIns="0" rIns="0" bIns="0" rtlCol="0"/>
            <a:lstStyle/>
            <a:p>
              <a:endParaRPr/>
            </a:p>
          </p:txBody>
        </p:sp>
        <p:sp>
          <p:nvSpPr>
            <p:cNvPr id="13" name="object 13"/>
            <p:cNvSpPr/>
            <p:nvPr/>
          </p:nvSpPr>
          <p:spPr>
            <a:xfrm>
              <a:off x="836675" y="233172"/>
              <a:ext cx="7888605" cy="847725"/>
            </a:xfrm>
            <a:custGeom>
              <a:avLst/>
              <a:gdLst/>
              <a:ahLst/>
              <a:cxnLst/>
              <a:rect l="l" t="t" r="r" b="b"/>
              <a:pathLst>
                <a:path w="7888605" h="847725">
                  <a:moveTo>
                    <a:pt x="7860792" y="0"/>
                  </a:moveTo>
                  <a:lnTo>
                    <a:pt x="27432" y="0"/>
                  </a:lnTo>
                  <a:lnTo>
                    <a:pt x="16753" y="2160"/>
                  </a:lnTo>
                  <a:lnTo>
                    <a:pt x="8034" y="8048"/>
                  </a:lnTo>
                  <a:lnTo>
                    <a:pt x="2155" y="16769"/>
                  </a:lnTo>
                  <a:lnTo>
                    <a:pt x="0" y="27431"/>
                  </a:lnTo>
                  <a:lnTo>
                    <a:pt x="0" y="819912"/>
                  </a:lnTo>
                  <a:lnTo>
                    <a:pt x="2155" y="830574"/>
                  </a:lnTo>
                  <a:lnTo>
                    <a:pt x="8034" y="839295"/>
                  </a:lnTo>
                  <a:lnTo>
                    <a:pt x="16753" y="845183"/>
                  </a:lnTo>
                  <a:lnTo>
                    <a:pt x="27432" y="847343"/>
                  </a:lnTo>
                  <a:lnTo>
                    <a:pt x="7860792" y="847343"/>
                  </a:lnTo>
                  <a:lnTo>
                    <a:pt x="7871454" y="845183"/>
                  </a:lnTo>
                  <a:lnTo>
                    <a:pt x="7880175" y="839295"/>
                  </a:lnTo>
                  <a:lnTo>
                    <a:pt x="7886063" y="830574"/>
                  </a:lnTo>
                  <a:lnTo>
                    <a:pt x="7888224" y="819912"/>
                  </a:lnTo>
                  <a:lnTo>
                    <a:pt x="7888224" y="814451"/>
                  </a:lnTo>
                  <a:lnTo>
                    <a:pt x="32918" y="814451"/>
                  </a:lnTo>
                  <a:lnTo>
                    <a:pt x="32918" y="32893"/>
                  </a:lnTo>
                  <a:lnTo>
                    <a:pt x="7888224" y="32893"/>
                  </a:lnTo>
                  <a:lnTo>
                    <a:pt x="7888224" y="27431"/>
                  </a:lnTo>
                  <a:lnTo>
                    <a:pt x="7886063" y="16769"/>
                  </a:lnTo>
                  <a:lnTo>
                    <a:pt x="7880175" y="8048"/>
                  </a:lnTo>
                  <a:lnTo>
                    <a:pt x="7871454" y="2160"/>
                  </a:lnTo>
                  <a:lnTo>
                    <a:pt x="7860792" y="0"/>
                  </a:lnTo>
                  <a:close/>
                </a:path>
                <a:path w="7888605" h="847725">
                  <a:moveTo>
                    <a:pt x="7888224" y="32893"/>
                  </a:moveTo>
                  <a:lnTo>
                    <a:pt x="7855331" y="32893"/>
                  </a:lnTo>
                  <a:lnTo>
                    <a:pt x="7855331" y="814451"/>
                  </a:lnTo>
                  <a:lnTo>
                    <a:pt x="7888224" y="814451"/>
                  </a:lnTo>
                  <a:lnTo>
                    <a:pt x="7888224" y="32893"/>
                  </a:lnTo>
                  <a:close/>
                </a:path>
                <a:path w="7888605" h="847725">
                  <a:moveTo>
                    <a:pt x="7844282" y="43942"/>
                  </a:moveTo>
                  <a:lnTo>
                    <a:pt x="43891" y="43942"/>
                  </a:lnTo>
                  <a:lnTo>
                    <a:pt x="43891" y="803401"/>
                  </a:lnTo>
                  <a:lnTo>
                    <a:pt x="7844282" y="803401"/>
                  </a:lnTo>
                  <a:lnTo>
                    <a:pt x="7844282" y="792479"/>
                  </a:lnTo>
                  <a:lnTo>
                    <a:pt x="54864" y="792479"/>
                  </a:lnTo>
                  <a:lnTo>
                    <a:pt x="54864" y="54863"/>
                  </a:lnTo>
                  <a:lnTo>
                    <a:pt x="7844282" y="54863"/>
                  </a:lnTo>
                  <a:lnTo>
                    <a:pt x="7844282" y="43942"/>
                  </a:lnTo>
                  <a:close/>
                </a:path>
                <a:path w="7888605" h="847725">
                  <a:moveTo>
                    <a:pt x="7844282" y="54863"/>
                  </a:moveTo>
                  <a:lnTo>
                    <a:pt x="7833359" y="54863"/>
                  </a:lnTo>
                  <a:lnTo>
                    <a:pt x="7833359" y="792479"/>
                  </a:lnTo>
                  <a:lnTo>
                    <a:pt x="7844282" y="792479"/>
                  </a:lnTo>
                  <a:lnTo>
                    <a:pt x="7844282" y="54863"/>
                  </a:lnTo>
                  <a:close/>
                </a:path>
              </a:pathLst>
            </a:custGeom>
            <a:solidFill>
              <a:srgbClr val="2CA1BE"/>
            </a:solidFill>
          </p:spPr>
          <p:txBody>
            <a:bodyPr wrap="square" lIns="0" tIns="0" rIns="0" bIns="0" rtlCol="0"/>
            <a:lstStyle/>
            <a:p>
              <a:endParaRPr/>
            </a:p>
          </p:txBody>
        </p:sp>
      </p:grpSp>
      <p:sp>
        <p:nvSpPr>
          <p:cNvPr id="14" name="object 14"/>
          <p:cNvSpPr txBox="1">
            <a:spLocks noGrp="1"/>
          </p:cNvSpPr>
          <p:nvPr>
            <p:ph type="title"/>
          </p:nvPr>
        </p:nvSpPr>
        <p:spPr>
          <a:prstGeom prst="rect">
            <a:avLst/>
          </a:prstGeom>
        </p:spPr>
        <p:txBody>
          <a:bodyPr vert="horz" wrap="square" lIns="0" tIns="13970" rIns="0" bIns="0" rtlCol="0">
            <a:spAutoFit/>
          </a:bodyPr>
          <a:lstStyle/>
          <a:p>
            <a:pPr marL="12700">
              <a:lnSpc>
                <a:spcPct val="100000"/>
              </a:lnSpc>
              <a:spcBef>
                <a:spcPts val="110"/>
              </a:spcBef>
            </a:pPr>
            <a:r>
              <a:rPr spc="-95" dirty="0"/>
              <a:t>ÖRNEK</a:t>
            </a:r>
            <a:r>
              <a:rPr spc="-165" dirty="0"/>
              <a:t> </a:t>
            </a:r>
            <a:r>
              <a:rPr spc="-60" dirty="0"/>
              <a:t>YAZI</a:t>
            </a:r>
            <a:r>
              <a:rPr spc="-190" dirty="0"/>
              <a:t> </a:t>
            </a:r>
            <a:r>
              <a:rPr dirty="0"/>
              <a:t>VE</a:t>
            </a:r>
            <a:r>
              <a:rPr spc="-220" dirty="0"/>
              <a:t> </a:t>
            </a:r>
            <a:r>
              <a:rPr spc="-80" dirty="0"/>
              <a:t>FORMLAR</a:t>
            </a:r>
          </a:p>
        </p:txBody>
      </p:sp>
      <p:sp>
        <p:nvSpPr>
          <p:cNvPr id="15" name="Slayt Numarası Yer Tutucusu 14">
            <a:extLst>
              <a:ext uri="{FF2B5EF4-FFF2-40B4-BE49-F238E27FC236}">
                <a16:creationId xmlns:a16="http://schemas.microsoft.com/office/drawing/2014/main" id="{3A4FF553-A028-4FB0-96AF-D5482D575CBF}"/>
              </a:ext>
            </a:extLst>
          </p:cNvPr>
          <p:cNvSpPr>
            <a:spLocks noGrp="1"/>
          </p:cNvSpPr>
          <p:nvPr>
            <p:ph type="sldNum" sz="quarter" idx="7"/>
          </p:nvPr>
        </p:nvSpPr>
        <p:spPr>
          <a:xfrm>
            <a:off x="8697467" y="6573513"/>
            <a:ext cx="276733" cy="132087"/>
          </a:xfrm>
        </p:spPr>
        <p:txBody>
          <a:bodyPr/>
          <a:lstStyle/>
          <a:p>
            <a:pPr marL="107950">
              <a:lnSpc>
                <a:spcPct val="100000"/>
              </a:lnSpc>
            </a:pPr>
            <a:fld id="{81D60167-4931-47E6-BA6A-407CBD079E47}" type="slidenum">
              <a:rPr lang="tr-TR" spc="-50" smtClean="0"/>
              <a:t>62</a:t>
            </a:fld>
            <a:endParaRPr lang="tr-T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48067" y="1103399"/>
            <a:ext cx="1438910" cy="476884"/>
          </a:xfrm>
          <a:prstGeom prst="rect">
            <a:avLst/>
          </a:prstGeom>
        </p:spPr>
        <p:txBody>
          <a:bodyPr vert="horz" wrap="square" lIns="0" tIns="22860" rIns="0" bIns="0" rtlCol="0">
            <a:spAutoFit/>
          </a:bodyPr>
          <a:lstStyle/>
          <a:p>
            <a:pPr marL="12700" marR="5080" indent="596265">
              <a:lnSpc>
                <a:spcPts val="1170"/>
              </a:lnSpc>
              <a:spcBef>
                <a:spcPts val="180"/>
              </a:spcBef>
            </a:pPr>
            <a:r>
              <a:rPr sz="1000" b="1" spc="-25" dirty="0">
                <a:latin typeface="Times New Roman"/>
                <a:cs typeface="Times New Roman"/>
              </a:rPr>
              <a:t>T.C</a:t>
            </a:r>
            <a:r>
              <a:rPr sz="1000" b="1" spc="500" dirty="0">
                <a:latin typeface="Times New Roman"/>
                <a:cs typeface="Times New Roman"/>
              </a:rPr>
              <a:t> </a:t>
            </a:r>
            <a:r>
              <a:rPr sz="1000" b="1" dirty="0">
                <a:latin typeface="Times New Roman"/>
                <a:cs typeface="Times New Roman"/>
              </a:rPr>
              <a:t>İÇİŞLERİ</a:t>
            </a:r>
            <a:r>
              <a:rPr sz="1000" b="1" spc="200" dirty="0">
                <a:latin typeface="Times New Roman"/>
                <a:cs typeface="Times New Roman"/>
              </a:rPr>
              <a:t> </a:t>
            </a:r>
            <a:r>
              <a:rPr sz="1000" b="1" spc="-10" dirty="0">
                <a:latin typeface="Times New Roman"/>
                <a:cs typeface="Times New Roman"/>
              </a:rPr>
              <a:t>BAKANLIĞI</a:t>
            </a:r>
            <a:endParaRPr sz="1000">
              <a:latin typeface="Times New Roman"/>
              <a:cs typeface="Times New Roman"/>
            </a:endParaRPr>
          </a:p>
          <a:p>
            <a:pPr marL="135255">
              <a:lnSpc>
                <a:spcPts val="1130"/>
              </a:lnSpc>
            </a:pPr>
            <a:r>
              <a:rPr sz="1000" b="1" dirty="0">
                <a:latin typeface="Times New Roman"/>
                <a:cs typeface="Times New Roman"/>
              </a:rPr>
              <a:t>Mülkiye</a:t>
            </a:r>
            <a:r>
              <a:rPr sz="1000" b="1" spc="170" dirty="0">
                <a:latin typeface="Times New Roman"/>
                <a:cs typeface="Times New Roman"/>
              </a:rPr>
              <a:t> </a:t>
            </a:r>
            <a:r>
              <a:rPr sz="1000" b="1" spc="-10" dirty="0">
                <a:latin typeface="Times New Roman"/>
                <a:cs typeface="Times New Roman"/>
              </a:rPr>
              <a:t>Müfettişliği</a:t>
            </a:r>
            <a:endParaRPr sz="1000">
              <a:latin typeface="Times New Roman"/>
              <a:cs typeface="Times New Roman"/>
            </a:endParaRPr>
          </a:p>
        </p:txBody>
      </p:sp>
      <p:sp>
        <p:nvSpPr>
          <p:cNvPr id="3" name="object 3"/>
          <p:cNvSpPr txBox="1"/>
          <p:nvPr/>
        </p:nvSpPr>
        <p:spPr>
          <a:xfrm>
            <a:off x="1929244" y="1844998"/>
            <a:ext cx="344170" cy="326390"/>
          </a:xfrm>
          <a:prstGeom prst="rect">
            <a:avLst/>
          </a:prstGeom>
        </p:spPr>
        <p:txBody>
          <a:bodyPr vert="horz" wrap="square" lIns="0" tIns="24765" rIns="0" bIns="0" rtlCol="0">
            <a:spAutoFit/>
          </a:bodyPr>
          <a:lstStyle/>
          <a:p>
            <a:pPr marL="12700" marR="5080">
              <a:lnSpc>
                <a:spcPts val="1150"/>
              </a:lnSpc>
              <a:spcBef>
                <a:spcPts val="195"/>
              </a:spcBef>
            </a:pPr>
            <a:r>
              <a:rPr sz="1000" b="1" spc="-20" dirty="0">
                <a:latin typeface="Times New Roman"/>
                <a:cs typeface="Times New Roman"/>
              </a:rPr>
              <a:t>Sayı Konu</a:t>
            </a:r>
            <a:endParaRPr sz="1000">
              <a:latin typeface="Times New Roman"/>
              <a:cs typeface="Times New Roman"/>
            </a:endParaRPr>
          </a:p>
        </p:txBody>
      </p:sp>
      <p:sp>
        <p:nvSpPr>
          <p:cNvPr id="4" name="object 4"/>
          <p:cNvSpPr txBox="1"/>
          <p:nvPr/>
        </p:nvSpPr>
        <p:spPr>
          <a:xfrm>
            <a:off x="2553871" y="1844998"/>
            <a:ext cx="736600" cy="326390"/>
          </a:xfrm>
          <a:prstGeom prst="rect">
            <a:avLst/>
          </a:prstGeom>
        </p:spPr>
        <p:txBody>
          <a:bodyPr vert="horz" wrap="square" lIns="0" tIns="14604" rIns="0" bIns="0" rtlCol="0">
            <a:spAutoFit/>
          </a:bodyPr>
          <a:lstStyle/>
          <a:p>
            <a:pPr marL="12700">
              <a:lnSpc>
                <a:spcPts val="1175"/>
              </a:lnSpc>
              <a:spcBef>
                <a:spcPts val="114"/>
              </a:spcBef>
            </a:pPr>
            <a:r>
              <a:rPr sz="1000" b="1" spc="-50" dirty="0">
                <a:latin typeface="Times New Roman"/>
                <a:cs typeface="Times New Roman"/>
              </a:rPr>
              <a:t>:</a:t>
            </a:r>
            <a:endParaRPr sz="1000">
              <a:latin typeface="Times New Roman"/>
              <a:cs typeface="Times New Roman"/>
            </a:endParaRPr>
          </a:p>
          <a:p>
            <a:pPr marL="12700">
              <a:lnSpc>
                <a:spcPts val="1175"/>
              </a:lnSpc>
            </a:pPr>
            <a:r>
              <a:rPr sz="1000" b="1" dirty="0">
                <a:latin typeface="Times New Roman"/>
                <a:cs typeface="Times New Roman"/>
              </a:rPr>
              <a:t>:</a:t>
            </a:r>
            <a:r>
              <a:rPr sz="1000" dirty="0">
                <a:latin typeface="Times New Roman"/>
                <a:cs typeface="Times New Roman"/>
              </a:rPr>
              <a:t>İfade</a:t>
            </a:r>
            <a:r>
              <a:rPr sz="1000" spc="70" dirty="0">
                <a:latin typeface="Times New Roman"/>
                <a:cs typeface="Times New Roman"/>
              </a:rPr>
              <a:t> </a:t>
            </a:r>
            <a:r>
              <a:rPr sz="1000" spc="-10" dirty="0">
                <a:latin typeface="Times New Roman"/>
                <a:cs typeface="Times New Roman"/>
              </a:rPr>
              <a:t>istemi.</a:t>
            </a:r>
            <a:endParaRPr sz="1000">
              <a:latin typeface="Times New Roman"/>
              <a:cs typeface="Times New Roman"/>
            </a:endParaRPr>
          </a:p>
        </p:txBody>
      </p:sp>
      <p:sp>
        <p:nvSpPr>
          <p:cNvPr id="5" name="object 5"/>
          <p:cNvSpPr txBox="1"/>
          <p:nvPr/>
        </p:nvSpPr>
        <p:spPr>
          <a:xfrm>
            <a:off x="5609813" y="1990696"/>
            <a:ext cx="567055" cy="180340"/>
          </a:xfrm>
          <a:prstGeom prst="rect">
            <a:avLst/>
          </a:prstGeom>
        </p:spPr>
        <p:txBody>
          <a:bodyPr vert="horz" wrap="square" lIns="0" tIns="14604" rIns="0" bIns="0" rtlCol="0">
            <a:spAutoFit/>
          </a:bodyPr>
          <a:lstStyle/>
          <a:p>
            <a:pPr marL="12700">
              <a:lnSpc>
                <a:spcPct val="100000"/>
              </a:lnSpc>
              <a:spcBef>
                <a:spcPts val="114"/>
              </a:spcBef>
            </a:pPr>
            <a:r>
              <a:rPr sz="1000" spc="-10" dirty="0">
                <a:latin typeface="Times New Roman"/>
                <a:cs typeface="Times New Roman"/>
              </a:rPr>
              <a:t>…/…/2…</a:t>
            </a:r>
            <a:endParaRPr sz="1000">
              <a:latin typeface="Times New Roman"/>
              <a:cs typeface="Times New Roman"/>
            </a:endParaRPr>
          </a:p>
        </p:txBody>
      </p:sp>
      <p:sp>
        <p:nvSpPr>
          <p:cNvPr id="6" name="object 6"/>
          <p:cNvSpPr txBox="1"/>
          <p:nvPr/>
        </p:nvSpPr>
        <p:spPr>
          <a:xfrm>
            <a:off x="1535683" y="2586382"/>
            <a:ext cx="5069205" cy="1957705"/>
          </a:xfrm>
          <a:prstGeom prst="rect">
            <a:avLst/>
          </a:prstGeom>
        </p:spPr>
        <p:txBody>
          <a:bodyPr vert="horz" wrap="square" lIns="0" tIns="14604" rIns="0" bIns="0" rtlCol="0">
            <a:spAutoFit/>
          </a:bodyPr>
          <a:lstStyle/>
          <a:p>
            <a:pPr marL="393700" algn="ctr">
              <a:lnSpc>
                <a:spcPct val="100000"/>
              </a:lnSpc>
              <a:spcBef>
                <a:spcPts val="114"/>
              </a:spcBef>
            </a:pPr>
            <a:r>
              <a:rPr sz="1000" b="1" spc="-10" dirty="0">
                <a:latin typeface="Times New Roman"/>
                <a:cs typeface="Times New Roman"/>
              </a:rPr>
              <a:t>Sayın:</a:t>
            </a:r>
            <a:endParaRPr sz="1000" dirty="0">
              <a:latin typeface="Times New Roman"/>
              <a:cs typeface="Times New Roman"/>
            </a:endParaRPr>
          </a:p>
          <a:p>
            <a:pPr marL="405765">
              <a:lnSpc>
                <a:spcPts val="1185"/>
              </a:lnSpc>
              <a:spcBef>
                <a:spcPts val="1115"/>
              </a:spcBef>
            </a:pPr>
            <a:r>
              <a:rPr sz="1000" dirty="0">
                <a:latin typeface="Times New Roman"/>
                <a:cs typeface="Times New Roman"/>
              </a:rPr>
              <a:t>İçişleri</a:t>
            </a:r>
            <a:r>
              <a:rPr sz="1000" spc="330" dirty="0">
                <a:latin typeface="Times New Roman"/>
                <a:cs typeface="Times New Roman"/>
              </a:rPr>
              <a:t> </a:t>
            </a:r>
            <a:r>
              <a:rPr sz="1000" dirty="0">
                <a:latin typeface="Times New Roman"/>
                <a:cs typeface="Times New Roman"/>
              </a:rPr>
              <a:t>Bakanlık</a:t>
            </a:r>
            <a:r>
              <a:rPr sz="1000" spc="315" dirty="0">
                <a:latin typeface="Times New Roman"/>
                <a:cs typeface="Times New Roman"/>
              </a:rPr>
              <a:t> </a:t>
            </a:r>
            <a:r>
              <a:rPr sz="1000" dirty="0">
                <a:latin typeface="Times New Roman"/>
                <a:cs typeface="Times New Roman"/>
              </a:rPr>
              <a:t>Makamının</a:t>
            </a:r>
            <a:r>
              <a:rPr sz="1000" spc="320" dirty="0">
                <a:latin typeface="Times New Roman"/>
                <a:cs typeface="Times New Roman"/>
              </a:rPr>
              <a:t> </a:t>
            </a:r>
            <a:r>
              <a:rPr sz="1000" dirty="0">
                <a:latin typeface="Times New Roman"/>
                <a:cs typeface="Times New Roman"/>
              </a:rPr>
              <a:t>…/…/2…</a:t>
            </a:r>
            <a:r>
              <a:rPr sz="1000" spc="320" dirty="0">
                <a:latin typeface="Times New Roman"/>
                <a:cs typeface="Times New Roman"/>
              </a:rPr>
              <a:t> </a:t>
            </a:r>
            <a:r>
              <a:rPr sz="1000" dirty="0">
                <a:latin typeface="Times New Roman"/>
                <a:cs typeface="Times New Roman"/>
              </a:rPr>
              <a:t>günlü</a:t>
            </a:r>
            <a:r>
              <a:rPr sz="1000" spc="330" dirty="0">
                <a:latin typeface="Times New Roman"/>
                <a:cs typeface="Times New Roman"/>
              </a:rPr>
              <a:t> </a:t>
            </a:r>
            <a:r>
              <a:rPr sz="1000" dirty="0">
                <a:latin typeface="Times New Roman"/>
                <a:cs typeface="Times New Roman"/>
              </a:rPr>
              <a:t>onay</a:t>
            </a:r>
            <a:r>
              <a:rPr sz="1000" spc="305" dirty="0">
                <a:latin typeface="Times New Roman"/>
                <a:cs typeface="Times New Roman"/>
              </a:rPr>
              <a:t> </a:t>
            </a:r>
            <a:r>
              <a:rPr sz="1000" dirty="0">
                <a:latin typeface="Times New Roman"/>
                <a:cs typeface="Times New Roman"/>
              </a:rPr>
              <a:t>ve</a:t>
            </a:r>
            <a:r>
              <a:rPr sz="1000" spc="325" dirty="0">
                <a:latin typeface="Times New Roman"/>
                <a:cs typeface="Times New Roman"/>
              </a:rPr>
              <a:t> </a:t>
            </a:r>
            <a:r>
              <a:rPr sz="1000" dirty="0">
                <a:latin typeface="Times New Roman"/>
                <a:cs typeface="Times New Roman"/>
              </a:rPr>
              <a:t>Teftiş</a:t>
            </a:r>
            <a:r>
              <a:rPr sz="1000" spc="330" dirty="0">
                <a:latin typeface="Times New Roman"/>
                <a:cs typeface="Times New Roman"/>
              </a:rPr>
              <a:t> </a:t>
            </a:r>
            <a:r>
              <a:rPr sz="1000" dirty="0">
                <a:latin typeface="Times New Roman"/>
                <a:cs typeface="Times New Roman"/>
              </a:rPr>
              <a:t>Kurulu</a:t>
            </a:r>
            <a:r>
              <a:rPr sz="1000" spc="330" dirty="0">
                <a:latin typeface="Times New Roman"/>
                <a:cs typeface="Times New Roman"/>
              </a:rPr>
              <a:t> </a:t>
            </a:r>
            <a:r>
              <a:rPr sz="1000" spc="-10" dirty="0">
                <a:latin typeface="Times New Roman"/>
                <a:cs typeface="Times New Roman"/>
              </a:rPr>
              <a:t>Başkanlığının</a:t>
            </a:r>
            <a:endParaRPr sz="1000" dirty="0">
              <a:latin typeface="Times New Roman"/>
              <a:cs typeface="Times New Roman"/>
            </a:endParaRPr>
          </a:p>
          <a:p>
            <a:pPr marL="12700" marR="5080">
              <a:lnSpc>
                <a:spcPts val="1170"/>
              </a:lnSpc>
              <a:spcBef>
                <a:spcPts val="50"/>
              </a:spcBef>
            </a:pPr>
            <a:r>
              <a:rPr sz="1000" dirty="0">
                <a:latin typeface="Times New Roman"/>
                <a:cs typeface="Times New Roman"/>
              </a:rPr>
              <a:t>…/…/2…</a:t>
            </a:r>
            <a:r>
              <a:rPr sz="1000" spc="315" dirty="0">
                <a:latin typeface="Times New Roman"/>
                <a:cs typeface="Times New Roman"/>
              </a:rPr>
              <a:t> </a:t>
            </a:r>
            <a:r>
              <a:rPr sz="1000" dirty="0">
                <a:latin typeface="Times New Roman"/>
                <a:cs typeface="Times New Roman"/>
              </a:rPr>
              <a:t>gün</a:t>
            </a:r>
            <a:r>
              <a:rPr sz="1000" spc="315" dirty="0">
                <a:latin typeface="Times New Roman"/>
                <a:cs typeface="Times New Roman"/>
              </a:rPr>
              <a:t> </a:t>
            </a:r>
            <a:r>
              <a:rPr sz="1000" dirty="0">
                <a:latin typeface="Times New Roman"/>
                <a:cs typeface="Times New Roman"/>
              </a:rPr>
              <a:t>ve</a:t>
            </a:r>
            <a:r>
              <a:rPr sz="1000" spc="325" dirty="0">
                <a:latin typeface="Times New Roman"/>
                <a:cs typeface="Times New Roman"/>
              </a:rPr>
              <a:t> </a:t>
            </a:r>
            <a:r>
              <a:rPr sz="1000" spc="50" dirty="0">
                <a:latin typeface="Times New Roman"/>
                <a:cs typeface="Times New Roman"/>
              </a:rPr>
              <a:t>…</a:t>
            </a:r>
            <a:r>
              <a:rPr sz="1000" spc="315" dirty="0">
                <a:latin typeface="Times New Roman"/>
                <a:cs typeface="Times New Roman"/>
              </a:rPr>
              <a:t> </a:t>
            </a:r>
            <a:r>
              <a:rPr sz="1000" dirty="0">
                <a:latin typeface="Times New Roman"/>
                <a:cs typeface="Times New Roman"/>
              </a:rPr>
              <a:t>sayılı</a:t>
            </a:r>
            <a:r>
              <a:rPr sz="1000" spc="335" dirty="0">
                <a:latin typeface="Times New Roman"/>
                <a:cs typeface="Times New Roman"/>
              </a:rPr>
              <a:t> </a:t>
            </a:r>
            <a:r>
              <a:rPr sz="1000" dirty="0">
                <a:latin typeface="Times New Roman"/>
                <a:cs typeface="Times New Roman"/>
              </a:rPr>
              <a:t>görev</a:t>
            </a:r>
            <a:r>
              <a:rPr sz="1000" spc="330" dirty="0">
                <a:latin typeface="Times New Roman"/>
                <a:cs typeface="Times New Roman"/>
              </a:rPr>
              <a:t> </a:t>
            </a:r>
            <a:r>
              <a:rPr sz="1000" dirty="0">
                <a:latin typeface="Times New Roman"/>
                <a:cs typeface="Times New Roman"/>
              </a:rPr>
              <a:t>emirleri</a:t>
            </a:r>
            <a:r>
              <a:rPr sz="1000" spc="315" dirty="0">
                <a:latin typeface="Times New Roman"/>
                <a:cs typeface="Times New Roman"/>
              </a:rPr>
              <a:t> </a:t>
            </a:r>
            <a:r>
              <a:rPr sz="1000" dirty="0">
                <a:latin typeface="Times New Roman"/>
                <a:cs typeface="Times New Roman"/>
              </a:rPr>
              <a:t>uyarınca</a:t>
            </a:r>
            <a:r>
              <a:rPr sz="1000" spc="310" dirty="0">
                <a:latin typeface="Times New Roman"/>
                <a:cs typeface="Times New Roman"/>
              </a:rPr>
              <a:t> </a:t>
            </a:r>
            <a:r>
              <a:rPr sz="1000" dirty="0">
                <a:latin typeface="Times New Roman"/>
                <a:cs typeface="Times New Roman"/>
              </a:rPr>
              <a:t>tarafımdan</a:t>
            </a:r>
            <a:r>
              <a:rPr sz="1000" spc="340" dirty="0">
                <a:latin typeface="Times New Roman"/>
                <a:cs typeface="Times New Roman"/>
              </a:rPr>
              <a:t> </a:t>
            </a:r>
            <a:r>
              <a:rPr sz="1000" dirty="0">
                <a:latin typeface="Times New Roman"/>
                <a:cs typeface="Times New Roman"/>
              </a:rPr>
              <a:t>yürütülmekte</a:t>
            </a:r>
            <a:r>
              <a:rPr sz="1000" spc="310" dirty="0">
                <a:latin typeface="Times New Roman"/>
                <a:cs typeface="Times New Roman"/>
              </a:rPr>
              <a:t> </a:t>
            </a:r>
            <a:r>
              <a:rPr sz="1000" dirty="0">
                <a:latin typeface="Times New Roman"/>
                <a:cs typeface="Times New Roman"/>
              </a:rPr>
              <a:t>olan</a:t>
            </a:r>
            <a:r>
              <a:rPr sz="1000" spc="355" dirty="0">
                <a:latin typeface="Times New Roman"/>
                <a:cs typeface="Times New Roman"/>
              </a:rPr>
              <a:t> </a:t>
            </a:r>
            <a:r>
              <a:rPr sz="1000" spc="-10" dirty="0">
                <a:latin typeface="Times New Roman"/>
                <a:cs typeface="Times New Roman"/>
              </a:rPr>
              <a:t>disiplin </a:t>
            </a:r>
            <a:r>
              <a:rPr sz="1000" dirty="0">
                <a:latin typeface="Times New Roman"/>
                <a:cs typeface="Times New Roman"/>
              </a:rPr>
              <a:t>soruşturması</a:t>
            </a:r>
            <a:r>
              <a:rPr sz="1000" spc="220" dirty="0">
                <a:latin typeface="Times New Roman"/>
                <a:cs typeface="Times New Roman"/>
              </a:rPr>
              <a:t> </a:t>
            </a:r>
            <a:r>
              <a:rPr sz="1000" spc="-10" dirty="0">
                <a:latin typeface="Times New Roman"/>
                <a:cs typeface="Times New Roman"/>
              </a:rPr>
              <a:t>nedeniyle;</a:t>
            </a:r>
            <a:endParaRPr sz="1000" dirty="0">
              <a:latin typeface="Times New Roman"/>
              <a:cs typeface="Times New Roman"/>
            </a:endParaRPr>
          </a:p>
          <a:p>
            <a:pPr marL="405765">
              <a:lnSpc>
                <a:spcPts val="1185"/>
              </a:lnSpc>
              <a:spcBef>
                <a:spcPts val="1095"/>
              </a:spcBef>
            </a:pPr>
            <a:r>
              <a:rPr sz="1000" dirty="0">
                <a:latin typeface="Times New Roman"/>
                <a:cs typeface="Times New Roman"/>
              </a:rPr>
              <a:t>1-</a:t>
            </a:r>
            <a:r>
              <a:rPr sz="1000" spc="45" dirty="0">
                <a:latin typeface="Times New Roman"/>
                <a:cs typeface="Times New Roman"/>
              </a:rPr>
              <a:t> </a:t>
            </a:r>
            <a:r>
              <a:rPr sz="1000" dirty="0">
                <a:latin typeface="Times New Roman"/>
                <a:cs typeface="Times New Roman"/>
              </a:rPr>
              <a:t>…</a:t>
            </a:r>
          </a:p>
          <a:p>
            <a:pPr marL="405765">
              <a:lnSpc>
                <a:spcPts val="1170"/>
              </a:lnSpc>
            </a:pPr>
            <a:r>
              <a:rPr sz="1000" dirty="0">
                <a:latin typeface="Times New Roman"/>
                <a:cs typeface="Times New Roman"/>
              </a:rPr>
              <a:t>2-</a:t>
            </a:r>
            <a:r>
              <a:rPr sz="1000" spc="45" dirty="0">
                <a:latin typeface="Times New Roman"/>
                <a:cs typeface="Times New Roman"/>
              </a:rPr>
              <a:t> </a:t>
            </a:r>
            <a:r>
              <a:rPr sz="1000" dirty="0">
                <a:latin typeface="Times New Roman"/>
                <a:cs typeface="Times New Roman"/>
              </a:rPr>
              <a:t>…</a:t>
            </a:r>
          </a:p>
          <a:p>
            <a:pPr marL="405765">
              <a:lnSpc>
                <a:spcPts val="1185"/>
              </a:lnSpc>
            </a:pPr>
            <a:r>
              <a:rPr sz="1000" dirty="0">
                <a:latin typeface="Times New Roman"/>
                <a:cs typeface="Times New Roman"/>
              </a:rPr>
              <a:t>3-</a:t>
            </a:r>
            <a:r>
              <a:rPr sz="1000" spc="45" dirty="0">
                <a:latin typeface="Times New Roman"/>
                <a:cs typeface="Times New Roman"/>
              </a:rPr>
              <a:t> </a:t>
            </a:r>
            <a:r>
              <a:rPr sz="1000" spc="-25" dirty="0">
                <a:latin typeface="Times New Roman"/>
                <a:cs typeface="Times New Roman"/>
              </a:rPr>
              <a:t>...</a:t>
            </a:r>
            <a:endParaRPr sz="1000" dirty="0">
              <a:latin typeface="Times New Roman"/>
              <a:cs typeface="Times New Roman"/>
            </a:endParaRPr>
          </a:p>
          <a:p>
            <a:pPr>
              <a:lnSpc>
                <a:spcPct val="100000"/>
              </a:lnSpc>
              <a:spcBef>
                <a:spcPts val="50"/>
              </a:spcBef>
            </a:pPr>
            <a:endParaRPr sz="1000" dirty="0">
              <a:latin typeface="Times New Roman"/>
              <a:cs typeface="Times New Roman"/>
            </a:endParaRPr>
          </a:p>
          <a:p>
            <a:pPr marL="12700" marR="6985" indent="393065" algn="just">
              <a:lnSpc>
                <a:spcPts val="1170"/>
              </a:lnSpc>
            </a:pPr>
            <a:r>
              <a:rPr sz="1000" dirty="0">
                <a:latin typeface="Times New Roman"/>
                <a:cs typeface="Times New Roman"/>
              </a:rPr>
              <a:t>İddialarına</a:t>
            </a:r>
            <a:r>
              <a:rPr sz="1000" spc="130" dirty="0">
                <a:latin typeface="Times New Roman"/>
                <a:cs typeface="Times New Roman"/>
              </a:rPr>
              <a:t> </a:t>
            </a:r>
            <a:r>
              <a:rPr sz="1000" dirty="0">
                <a:latin typeface="Times New Roman"/>
                <a:cs typeface="Times New Roman"/>
              </a:rPr>
              <a:t>ilişkin</a:t>
            </a:r>
            <a:r>
              <a:rPr sz="1000" spc="140" dirty="0">
                <a:latin typeface="Times New Roman"/>
                <a:cs typeface="Times New Roman"/>
              </a:rPr>
              <a:t> </a:t>
            </a:r>
            <a:r>
              <a:rPr sz="1000" dirty="0">
                <a:latin typeface="Times New Roman"/>
                <a:cs typeface="Times New Roman"/>
              </a:rPr>
              <a:t>olarak</a:t>
            </a:r>
            <a:r>
              <a:rPr sz="1000" spc="155" dirty="0">
                <a:latin typeface="Times New Roman"/>
                <a:cs typeface="Times New Roman"/>
              </a:rPr>
              <a:t> </a:t>
            </a:r>
            <a:r>
              <a:rPr sz="1000" dirty="0">
                <a:latin typeface="Times New Roman"/>
                <a:cs typeface="Times New Roman"/>
              </a:rPr>
              <a:t>yazılı</a:t>
            </a:r>
            <a:r>
              <a:rPr sz="1000" spc="145" dirty="0">
                <a:latin typeface="Times New Roman"/>
                <a:cs typeface="Times New Roman"/>
              </a:rPr>
              <a:t> </a:t>
            </a:r>
            <a:r>
              <a:rPr sz="1000" dirty="0">
                <a:latin typeface="Times New Roman"/>
                <a:cs typeface="Times New Roman"/>
              </a:rPr>
              <a:t>ifadenizi,</a:t>
            </a:r>
            <a:r>
              <a:rPr sz="1000" spc="140" dirty="0">
                <a:latin typeface="Times New Roman"/>
                <a:cs typeface="Times New Roman"/>
              </a:rPr>
              <a:t> </a:t>
            </a:r>
            <a:r>
              <a:rPr sz="1000" dirty="0">
                <a:latin typeface="Times New Roman"/>
                <a:cs typeface="Times New Roman"/>
              </a:rPr>
              <a:t>657</a:t>
            </a:r>
            <a:r>
              <a:rPr sz="1000" spc="140" dirty="0">
                <a:latin typeface="Times New Roman"/>
                <a:cs typeface="Times New Roman"/>
              </a:rPr>
              <a:t> </a:t>
            </a:r>
            <a:r>
              <a:rPr sz="1000" dirty="0">
                <a:latin typeface="Times New Roman"/>
                <a:cs typeface="Times New Roman"/>
              </a:rPr>
              <a:t>sayılı</a:t>
            </a:r>
            <a:r>
              <a:rPr sz="1000" spc="140" dirty="0">
                <a:latin typeface="Times New Roman"/>
                <a:cs typeface="Times New Roman"/>
              </a:rPr>
              <a:t> </a:t>
            </a:r>
            <a:r>
              <a:rPr sz="1000" dirty="0">
                <a:latin typeface="Times New Roman"/>
                <a:cs typeface="Times New Roman"/>
              </a:rPr>
              <a:t>Devlet</a:t>
            </a:r>
            <a:r>
              <a:rPr sz="1000" spc="140" dirty="0">
                <a:latin typeface="Times New Roman"/>
                <a:cs typeface="Times New Roman"/>
              </a:rPr>
              <a:t> </a:t>
            </a:r>
            <a:r>
              <a:rPr sz="1000" dirty="0">
                <a:latin typeface="Times New Roman"/>
                <a:cs typeface="Times New Roman"/>
              </a:rPr>
              <a:t>Memurları</a:t>
            </a:r>
            <a:r>
              <a:rPr sz="1000" spc="140" dirty="0">
                <a:latin typeface="Times New Roman"/>
                <a:cs typeface="Times New Roman"/>
              </a:rPr>
              <a:t> </a:t>
            </a:r>
            <a:r>
              <a:rPr sz="1000" dirty="0">
                <a:latin typeface="Times New Roman"/>
                <a:cs typeface="Times New Roman"/>
              </a:rPr>
              <a:t>Kanununun</a:t>
            </a:r>
            <a:r>
              <a:rPr sz="1000" spc="145" dirty="0">
                <a:latin typeface="Times New Roman"/>
                <a:cs typeface="Times New Roman"/>
              </a:rPr>
              <a:t> </a:t>
            </a:r>
            <a:r>
              <a:rPr sz="1000" spc="-20" dirty="0">
                <a:latin typeface="Times New Roman"/>
                <a:cs typeface="Times New Roman"/>
              </a:rPr>
              <a:t>130. </a:t>
            </a:r>
            <a:r>
              <a:rPr sz="1000" dirty="0">
                <a:latin typeface="Times New Roman"/>
                <a:cs typeface="Times New Roman"/>
              </a:rPr>
              <a:t>maddesi</a:t>
            </a:r>
            <a:r>
              <a:rPr sz="1000" spc="490" dirty="0">
                <a:latin typeface="Times New Roman"/>
                <a:cs typeface="Times New Roman"/>
              </a:rPr>
              <a:t> </a:t>
            </a:r>
            <a:r>
              <a:rPr sz="1000" dirty="0">
                <a:latin typeface="Times New Roman"/>
                <a:cs typeface="Times New Roman"/>
              </a:rPr>
              <a:t>gereği</a:t>
            </a:r>
            <a:r>
              <a:rPr sz="1000" spc="125" dirty="0">
                <a:latin typeface="Times New Roman"/>
                <a:cs typeface="Times New Roman"/>
              </a:rPr>
              <a:t>  </a:t>
            </a:r>
            <a:r>
              <a:rPr sz="1000" dirty="0">
                <a:latin typeface="Times New Roman"/>
                <a:cs typeface="Times New Roman"/>
              </a:rPr>
              <a:t>(7)</a:t>
            </a:r>
            <a:r>
              <a:rPr sz="1000" spc="490" dirty="0">
                <a:latin typeface="Times New Roman"/>
                <a:cs typeface="Times New Roman"/>
              </a:rPr>
              <a:t> </a:t>
            </a:r>
            <a:r>
              <a:rPr sz="1000" dirty="0">
                <a:latin typeface="Times New Roman"/>
                <a:cs typeface="Times New Roman"/>
              </a:rPr>
              <a:t>gün</a:t>
            </a:r>
            <a:r>
              <a:rPr sz="1000" spc="484" dirty="0">
                <a:latin typeface="Times New Roman"/>
                <a:cs typeface="Times New Roman"/>
              </a:rPr>
              <a:t> </a:t>
            </a:r>
            <a:r>
              <a:rPr sz="1000" dirty="0">
                <a:latin typeface="Times New Roman"/>
                <a:cs typeface="Times New Roman"/>
              </a:rPr>
              <a:t>içerisinde</a:t>
            </a:r>
            <a:r>
              <a:rPr sz="1000" spc="490" dirty="0">
                <a:latin typeface="Times New Roman"/>
                <a:cs typeface="Times New Roman"/>
              </a:rPr>
              <a:t> </a:t>
            </a:r>
            <a:r>
              <a:rPr sz="1000" dirty="0">
                <a:latin typeface="Times New Roman"/>
                <a:cs typeface="Times New Roman"/>
              </a:rPr>
              <a:t>aşağıdaki</a:t>
            </a:r>
            <a:r>
              <a:rPr sz="1000" spc="495" dirty="0">
                <a:latin typeface="Times New Roman"/>
                <a:cs typeface="Times New Roman"/>
              </a:rPr>
              <a:t> </a:t>
            </a:r>
            <a:r>
              <a:rPr sz="1000" dirty="0">
                <a:latin typeface="Times New Roman"/>
                <a:cs typeface="Times New Roman"/>
              </a:rPr>
              <a:t>adrese</a:t>
            </a:r>
            <a:r>
              <a:rPr sz="1000" spc="495" dirty="0">
                <a:latin typeface="Times New Roman"/>
                <a:cs typeface="Times New Roman"/>
              </a:rPr>
              <a:t> </a:t>
            </a:r>
            <a:r>
              <a:rPr sz="1000" dirty="0">
                <a:latin typeface="Times New Roman"/>
                <a:cs typeface="Times New Roman"/>
              </a:rPr>
              <a:t>göndermenizi,</a:t>
            </a:r>
            <a:r>
              <a:rPr sz="1000" spc="490" dirty="0">
                <a:latin typeface="Times New Roman"/>
                <a:cs typeface="Times New Roman"/>
              </a:rPr>
              <a:t> </a:t>
            </a:r>
            <a:r>
              <a:rPr sz="1000" dirty="0">
                <a:latin typeface="Times New Roman"/>
                <a:cs typeface="Times New Roman"/>
              </a:rPr>
              <a:t>aksi</a:t>
            </a:r>
            <a:r>
              <a:rPr sz="1000" spc="495" dirty="0">
                <a:latin typeface="Times New Roman"/>
                <a:cs typeface="Times New Roman"/>
              </a:rPr>
              <a:t> </a:t>
            </a:r>
            <a:r>
              <a:rPr sz="1000" dirty="0">
                <a:latin typeface="Times New Roman"/>
                <a:cs typeface="Times New Roman"/>
              </a:rPr>
              <a:t>halde</a:t>
            </a:r>
            <a:r>
              <a:rPr sz="1000" spc="484" dirty="0">
                <a:latin typeface="Times New Roman"/>
                <a:cs typeface="Times New Roman"/>
              </a:rPr>
              <a:t> </a:t>
            </a:r>
            <a:r>
              <a:rPr sz="1000" spc="-10" dirty="0">
                <a:latin typeface="Times New Roman"/>
                <a:cs typeface="Times New Roman"/>
              </a:rPr>
              <a:t>savunma </a:t>
            </a:r>
            <a:r>
              <a:rPr sz="1000" dirty="0">
                <a:latin typeface="Times New Roman"/>
                <a:cs typeface="Times New Roman"/>
              </a:rPr>
              <a:t>hakkınızdan</a:t>
            </a:r>
            <a:r>
              <a:rPr sz="1000" spc="185" dirty="0">
                <a:latin typeface="Times New Roman"/>
                <a:cs typeface="Times New Roman"/>
              </a:rPr>
              <a:t> </a:t>
            </a:r>
            <a:r>
              <a:rPr sz="1000" dirty="0">
                <a:latin typeface="Times New Roman"/>
                <a:cs typeface="Times New Roman"/>
              </a:rPr>
              <a:t>vazgeçmiş</a:t>
            </a:r>
            <a:r>
              <a:rPr sz="1000" spc="195" dirty="0">
                <a:latin typeface="Times New Roman"/>
                <a:cs typeface="Times New Roman"/>
              </a:rPr>
              <a:t> </a:t>
            </a:r>
            <a:r>
              <a:rPr sz="1000" dirty="0">
                <a:latin typeface="Times New Roman"/>
                <a:cs typeface="Times New Roman"/>
              </a:rPr>
              <a:t>sayılacağınızın</a:t>
            </a:r>
            <a:r>
              <a:rPr sz="1000" spc="185" dirty="0">
                <a:latin typeface="Times New Roman"/>
                <a:cs typeface="Times New Roman"/>
              </a:rPr>
              <a:t> </a:t>
            </a:r>
            <a:r>
              <a:rPr sz="1000" dirty="0">
                <a:latin typeface="Times New Roman"/>
                <a:cs typeface="Times New Roman"/>
              </a:rPr>
              <a:t>bilinmesini</a:t>
            </a:r>
            <a:r>
              <a:rPr sz="1000" spc="185" dirty="0">
                <a:latin typeface="Times New Roman"/>
                <a:cs typeface="Times New Roman"/>
              </a:rPr>
              <a:t> </a:t>
            </a:r>
            <a:r>
              <a:rPr sz="1000" dirty="0">
                <a:latin typeface="Times New Roman"/>
                <a:cs typeface="Times New Roman"/>
              </a:rPr>
              <a:t>rica</a:t>
            </a:r>
            <a:r>
              <a:rPr sz="1000" spc="180" dirty="0">
                <a:latin typeface="Times New Roman"/>
                <a:cs typeface="Times New Roman"/>
              </a:rPr>
              <a:t> </a:t>
            </a:r>
            <a:r>
              <a:rPr sz="1000" spc="-10" dirty="0">
                <a:latin typeface="Times New Roman"/>
                <a:cs typeface="Times New Roman"/>
              </a:rPr>
              <a:t>ederim.</a:t>
            </a:r>
            <a:endParaRPr sz="1000" dirty="0">
              <a:latin typeface="Times New Roman"/>
              <a:cs typeface="Times New Roman"/>
            </a:endParaRPr>
          </a:p>
        </p:txBody>
      </p:sp>
      <p:sp>
        <p:nvSpPr>
          <p:cNvPr id="7" name="object 7"/>
          <p:cNvSpPr txBox="1"/>
          <p:nvPr/>
        </p:nvSpPr>
        <p:spPr>
          <a:xfrm>
            <a:off x="4591559" y="5105044"/>
            <a:ext cx="1169670" cy="328930"/>
          </a:xfrm>
          <a:prstGeom prst="rect">
            <a:avLst/>
          </a:prstGeom>
        </p:spPr>
        <p:txBody>
          <a:bodyPr vert="horz" wrap="square" lIns="0" tIns="22860" rIns="0" bIns="0" rtlCol="0">
            <a:spAutoFit/>
          </a:bodyPr>
          <a:lstStyle/>
          <a:p>
            <a:pPr marL="12700" marR="5080">
              <a:lnSpc>
                <a:spcPts val="1170"/>
              </a:lnSpc>
              <a:spcBef>
                <a:spcPts val="180"/>
              </a:spcBef>
            </a:pPr>
            <a:r>
              <a:rPr sz="1000" dirty="0">
                <a:latin typeface="Times New Roman"/>
                <a:cs typeface="Times New Roman"/>
              </a:rPr>
              <a:t>Soruşturma</a:t>
            </a:r>
            <a:r>
              <a:rPr sz="1000" spc="200" dirty="0">
                <a:latin typeface="Times New Roman"/>
                <a:cs typeface="Times New Roman"/>
              </a:rPr>
              <a:t> </a:t>
            </a:r>
            <a:r>
              <a:rPr sz="1000" spc="-10" dirty="0">
                <a:latin typeface="Times New Roman"/>
                <a:cs typeface="Times New Roman"/>
              </a:rPr>
              <a:t>Görevlisi </a:t>
            </a:r>
            <a:r>
              <a:rPr sz="1000" dirty="0">
                <a:latin typeface="Times New Roman"/>
                <a:cs typeface="Times New Roman"/>
              </a:rPr>
              <a:t>Adı</a:t>
            </a:r>
            <a:r>
              <a:rPr sz="1000" spc="65" dirty="0">
                <a:latin typeface="Times New Roman"/>
                <a:cs typeface="Times New Roman"/>
              </a:rPr>
              <a:t> </a:t>
            </a:r>
            <a:r>
              <a:rPr sz="1000" dirty="0">
                <a:latin typeface="Times New Roman"/>
                <a:cs typeface="Times New Roman"/>
              </a:rPr>
              <a:t>ve</a:t>
            </a:r>
            <a:r>
              <a:rPr sz="1000" spc="60" dirty="0">
                <a:latin typeface="Times New Roman"/>
                <a:cs typeface="Times New Roman"/>
              </a:rPr>
              <a:t> </a:t>
            </a:r>
            <a:r>
              <a:rPr sz="1000" spc="-10" dirty="0">
                <a:latin typeface="Times New Roman"/>
                <a:cs typeface="Times New Roman"/>
              </a:rPr>
              <a:t>Soyadı</a:t>
            </a:r>
            <a:endParaRPr sz="1000">
              <a:latin typeface="Times New Roman"/>
              <a:cs typeface="Times New Roman"/>
            </a:endParaRPr>
          </a:p>
        </p:txBody>
      </p:sp>
      <p:sp>
        <p:nvSpPr>
          <p:cNvPr id="8" name="object 8"/>
          <p:cNvSpPr txBox="1"/>
          <p:nvPr/>
        </p:nvSpPr>
        <p:spPr>
          <a:xfrm>
            <a:off x="1929244" y="5552453"/>
            <a:ext cx="522605" cy="180340"/>
          </a:xfrm>
          <a:prstGeom prst="rect">
            <a:avLst/>
          </a:prstGeom>
        </p:spPr>
        <p:txBody>
          <a:bodyPr vert="horz" wrap="square" lIns="0" tIns="14604" rIns="0" bIns="0" rtlCol="0">
            <a:spAutoFit/>
          </a:bodyPr>
          <a:lstStyle/>
          <a:p>
            <a:pPr marL="12700">
              <a:lnSpc>
                <a:spcPct val="100000"/>
              </a:lnSpc>
              <a:spcBef>
                <a:spcPts val="114"/>
              </a:spcBef>
            </a:pPr>
            <a:r>
              <a:rPr sz="1000" b="1" spc="-10" dirty="0">
                <a:latin typeface="Times New Roman"/>
                <a:cs typeface="Times New Roman"/>
              </a:rPr>
              <a:t>ADRES:</a:t>
            </a:r>
            <a:endParaRPr sz="1000">
              <a:latin typeface="Times New Roman"/>
              <a:cs typeface="Times New Roman"/>
            </a:endParaRPr>
          </a:p>
        </p:txBody>
      </p:sp>
      <p:grpSp>
        <p:nvGrpSpPr>
          <p:cNvPr id="9" name="object 9"/>
          <p:cNvGrpSpPr/>
          <p:nvPr/>
        </p:nvGrpSpPr>
        <p:grpSpPr>
          <a:xfrm>
            <a:off x="440448" y="233172"/>
            <a:ext cx="8284845" cy="847725"/>
            <a:chOff x="440448" y="233172"/>
            <a:chExt cx="8284845" cy="847725"/>
          </a:xfrm>
        </p:grpSpPr>
        <p:sp>
          <p:nvSpPr>
            <p:cNvPr id="10" name="object 10"/>
            <p:cNvSpPr/>
            <p:nvPr/>
          </p:nvSpPr>
          <p:spPr>
            <a:xfrm>
              <a:off x="467867" y="260604"/>
              <a:ext cx="396240" cy="792480"/>
            </a:xfrm>
            <a:custGeom>
              <a:avLst/>
              <a:gdLst/>
              <a:ahLst/>
              <a:cxnLst/>
              <a:rect l="l" t="t" r="r" b="b"/>
              <a:pathLst>
                <a:path w="396240" h="792480">
                  <a:moveTo>
                    <a:pt x="396240" y="0"/>
                  </a:moveTo>
                  <a:lnTo>
                    <a:pt x="350030" y="2666"/>
                  </a:lnTo>
                  <a:lnTo>
                    <a:pt x="305386" y="10465"/>
                  </a:lnTo>
                  <a:lnTo>
                    <a:pt x="262606" y="23102"/>
                  </a:lnTo>
                  <a:lnTo>
                    <a:pt x="221985" y="40277"/>
                  </a:lnTo>
                  <a:lnTo>
                    <a:pt x="183822" y="61693"/>
                  </a:lnTo>
                  <a:lnTo>
                    <a:pt x="148413" y="87054"/>
                  </a:lnTo>
                  <a:lnTo>
                    <a:pt x="116057" y="116062"/>
                  </a:lnTo>
                  <a:lnTo>
                    <a:pt x="87050" y="148418"/>
                  </a:lnTo>
                  <a:lnTo>
                    <a:pt x="61690" y="183827"/>
                  </a:lnTo>
                  <a:lnTo>
                    <a:pt x="40274" y="221990"/>
                  </a:lnTo>
                  <a:lnTo>
                    <a:pt x="23100" y="262611"/>
                  </a:lnTo>
                  <a:lnTo>
                    <a:pt x="10465" y="305390"/>
                  </a:lnTo>
                  <a:lnTo>
                    <a:pt x="2665" y="350033"/>
                  </a:lnTo>
                  <a:lnTo>
                    <a:pt x="0" y="396240"/>
                  </a:lnTo>
                  <a:lnTo>
                    <a:pt x="2665" y="442446"/>
                  </a:lnTo>
                  <a:lnTo>
                    <a:pt x="10465" y="487089"/>
                  </a:lnTo>
                  <a:lnTo>
                    <a:pt x="23100" y="529868"/>
                  </a:lnTo>
                  <a:lnTo>
                    <a:pt x="40274" y="570489"/>
                  </a:lnTo>
                  <a:lnTo>
                    <a:pt x="61690" y="608652"/>
                  </a:lnTo>
                  <a:lnTo>
                    <a:pt x="87050" y="644061"/>
                  </a:lnTo>
                  <a:lnTo>
                    <a:pt x="116057" y="676417"/>
                  </a:lnTo>
                  <a:lnTo>
                    <a:pt x="148413" y="705425"/>
                  </a:lnTo>
                  <a:lnTo>
                    <a:pt x="183822" y="730786"/>
                  </a:lnTo>
                  <a:lnTo>
                    <a:pt x="221985" y="752202"/>
                  </a:lnTo>
                  <a:lnTo>
                    <a:pt x="262606" y="769377"/>
                  </a:lnTo>
                  <a:lnTo>
                    <a:pt x="305386" y="782014"/>
                  </a:lnTo>
                  <a:lnTo>
                    <a:pt x="350030" y="789813"/>
                  </a:lnTo>
                  <a:lnTo>
                    <a:pt x="396240" y="792480"/>
                  </a:lnTo>
                  <a:lnTo>
                    <a:pt x="396240" y="0"/>
                  </a:lnTo>
                  <a:close/>
                </a:path>
              </a:pathLst>
            </a:custGeom>
            <a:solidFill>
              <a:srgbClr val="2CA1BE"/>
            </a:solidFill>
          </p:spPr>
          <p:txBody>
            <a:bodyPr wrap="square" lIns="0" tIns="0" rIns="0" bIns="0" rtlCol="0"/>
            <a:lstStyle/>
            <a:p>
              <a:endParaRPr/>
            </a:p>
          </p:txBody>
        </p:sp>
        <p:sp>
          <p:nvSpPr>
            <p:cNvPr id="11" name="object 11"/>
            <p:cNvSpPr/>
            <p:nvPr/>
          </p:nvSpPr>
          <p:spPr>
            <a:xfrm>
              <a:off x="440448" y="233553"/>
              <a:ext cx="451484" cy="847090"/>
            </a:xfrm>
            <a:custGeom>
              <a:avLst/>
              <a:gdLst/>
              <a:ahLst/>
              <a:cxnLst/>
              <a:rect l="l" t="t" r="r" b="b"/>
              <a:pathLst>
                <a:path w="451484" h="847090">
                  <a:moveTo>
                    <a:pt x="430403" y="0"/>
                  </a:moveTo>
                  <a:lnTo>
                    <a:pt x="423024" y="0"/>
                  </a:lnTo>
                  <a:lnTo>
                    <a:pt x="379552" y="2539"/>
                  </a:lnTo>
                  <a:lnTo>
                    <a:pt x="337616" y="8889"/>
                  </a:lnTo>
                  <a:lnTo>
                    <a:pt x="297078" y="19050"/>
                  </a:lnTo>
                  <a:lnTo>
                    <a:pt x="239433" y="41909"/>
                  </a:lnTo>
                  <a:lnTo>
                    <a:pt x="203339" y="62229"/>
                  </a:lnTo>
                  <a:lnTo>
                    <a:pt x="169659" y="85089"/>
                  </a:lnTo>
                  <a:lnTo>
                    <a:pt x="138264" y="110489"/>
                  </a:lnTo>
                  <a:lnTo>
                    <a:pt x="109664" y="139700"/>
                  </a:lnTo>
                  <a:lnTo>
                    <a:pt x="83845" y="171450"/>
                  </a:lnTo>
                  <a:lnTo>
                    <a:pt x="60972" y="204469"/>
                  </a:lnTo>
                  <a:lnTo>
                    <a:pt x="41465" y="241300"/>
                  </a:lnTo>
                  <a:lnTo>
                    <a:pt x="25425" y="279400"/>
                  </a:lnTo>
                  <a:lnTo>
                    <a:pt x="13157" y="318769"/>
                  </a:lnTo>
                  <a:lnTo>
                    <a:pt x="4787" y="360679"/>
                  </a:lnTo>
                  <a:lnTo>
                    <a:pt x="469" y="402589"/>
                  </a:lnTo>
                  <a:lnTo>
                    <a:pt x="0" y="424179"/>
                  </a:lnTo>
                  <a:lnTo>
                    <a:pt x="546" y="447039"/>
                  </a:lnTo>
                  <a:lnTo>
                    <a:pt x="4978" y="488950"/>
                  </a:lnTo>
                  <a:lnTo>
                    <a:pt x="13512" y="530860"/>
                  </a:lnTo>
                  <a:lnTo>
                    <a:pt x="25946" y="570229"/>
                  </a:lnTo>
                  <a:lnTo>
                    <a:pt x="42075" y="608329"/>
                  </a:lnTo>
                  <a:lnTo>
                    <a:pt x="61709" y="643889"/>
                  </a:lnTo>
                  <a:lnTo>
                    <a:pt x="84594" y="678179"/>
                  </a:lnTo>
                  <a:lnTo>
                    <a:pt x="97180" y="693419"/>
                  </a:lnTo>
                  <a:lnTo>
                    <a:pt x="110515" y="709929"/>
                  </a:lnTo>
                  <a:lnTo>
                    <a:pt x="124625" y="723900"/>
                  </a:lnTo>
                  <a:lnTo>
                    <a:pt x="139268" y="737869"/>
                  </a:lnTo>
                  <a:lnTo>
                    <a:pt x="154622" y="751839"/>
                  </a:lnTo>
                  <a:lnTo>
                    <a:pt x="170675" y="763269"/>
                  </a:lnTo>
                  <a:lnTo>
                    <a:pt x="187337" y="775969"/>
                  </a:lnTo>
                  <a:lnTo>
                    <a:pt x="222288" y="796289"/>
                  </a:lnTo>
                  <a:lnTo>
                    <a:pt x="259334" y="814069"/>
                  </a:lnTo>
                  <a:lnTo>
                    <a:pt x="298373" y="829310"/>
                  </a:lnTo>
                  <a:lnTo>
                    <a:pt x="339090" y="839469"/>
                  </a:lnTo>
                  <a:lnTo>
                    <a:pt x="381101" y="845819"/>
                  </a:lnTo>
                  <a:lnTo>
                    <a:pt x="402640" y="847089"/>
                  </a:lnTo>
                  <a:lnTo>
                    <a:pt x="430403" y="847089"/>
                  </a:lnTo>
                  <a:lnTo>
                    <a:pt x="437540" y="844550"/>
                  </a:lnTo>
                  <a:lnTo>
                    <a:pt x="448106" y="834389"/>
                  </a:lnTo>
                  <a:lnTo>
                    <a:pt x="451091" y="828039"/>
                  </a:lnTo>
                  <a:lnTo>
                    <a:pt x="451091" y="814069"/>
                  </a:lnTo>
                  <a:lnTo>
                    <a:pt x="403402" y="814069"/>
                  </a:lnTo>
                  <a:lnTo>
                    <a:pt x="383590" y="812800"/>
                  </a:lnTo>
                  <a:lnTo>
                    <a:pt x="325945" y="802639"/>
                  </a:lnTo>
                  <a:lnTo>
                    <a:pt x="289204" y="791210"/>
                  </a:lnTo>
                  <a:lnTo>
                    <a:pt x="254177" y="775969"/>
                  </a:lnTo>
                  <a:lnTo>
                    <a:pt x="205066" y="748029"/>
                  </a:lnTo>
                  <a:lnTo>
                    <a:pt x="160845" y="713739"/>
                  </a:lnTo>
                  <a:lnTo>
                    <a:pt x="147307" y="699769"/>
                  </a:lnTo>
                  <a:lnTo>
                    <a:pt x="134353" y="687069"/>
                  </a:lnTo>
                  <a:lnTo>
                    <a:pt x="122047" y="671829"/>
                  </a:lnTo>
                  <a:lnTo>
                    <a:pt x="110515" y="657860"/>
                  </a:lnTo>
                  <a:lnTo>
                    <a:pt x="99606" y="642619"/>
                  </a:lnTo>
                  <a:lnTo>
                    <a:pt x="79997" y="609600"/>
                  </a:lnTo>
                  <a:lnTo>
                    <a:pt x="56515" y="558800"/>
                  </a:lnTo>
                  <a:lnTo>
                    <a:pt x="45173" y="521969"/>
                  </a:lnTo>
                  <a:lnTo>
                    <a:pt x="37388" y="483869"/>
                  </a:lnTo>
                  <a:lnTo>
                    <a:pt x="33362" y="444500"/>
                  </a:lnTo>
                  <a:lnTo>
                    <a:pt x="32905" y="424179"/>
                  </a:lnTo>
                  <a:lnTo>
                    <a:pt x="33375" y="403860"/>
                  </a:lnTo>
                  <a:lnTo>
                    <a:pt x="37426" y="364489"/>
                  </a:lnTo>
                  <a:lnTo>
                    <a:pt x="45250" y="326389"/>
                  </a:lnTo>
                  <a:lnTo>
                    <a:pt x="56616" y="289560"/>
                  </a:lnTo>
                  <a:lnTo>
                    <a:pt x="71475" y="254000"/>
                  </a:lnTo>
                  <a:lnTo>
                    <a:pt x="99758" y="205739"/>
                  </a:lnTo>
                  <a:lnTo>
                    <a:pt x="134531" y="161289"/>
                  </a:lnTo>
                  <a:lnTo>
                    <a:pt x="175221" y="121920"/>
                  </a:lnTo>
                  <a:lnTo>
                    <a:pt x="221183" y="90170"/>
                  </a:lnTo>
                  <a:lnTo>
                    <a:pt x="254419" y="71120"/>
                  </a:lnTo>
                  <a:lnTo>
                    <a:pt x="307581" y="50800"/>
                  </a:lnTo>
                  <a:lnTo>
                    <a:pt x="345084" y="40639"/>
                  </a:lnTo>
                  <a:lnTo>
                    <a:pt x="383794" y="35559"/>
                  </a:lnTo>
                  <a:lnTo>
                    <a:pt x="403694" y="34289"/>
                  </a:lnTo>
                  <a:lnTo>
                    <a:pt x="418172" y="33020"/>
                  </a:lnTo>
                  <a:lnTo>
                    <a:pt x="451091" y="33020"/>
                  </a:lnTo>
                  <a:lnTo>
                    <a:pt x="451091" y="20320"/>
                  </a:lnTo>
                  <a:lnTo>
                    <a:pt x="448106" y="12700"/>
                  </a:lnTo>
                  <a:lnTo>
                    <a:pt x="437540" y="2539"/>
                  </a:lnTo>
                  <a:lnTo>
                    <a:pt x="430403" y="0"/>
                  </a:lnTo>
                  <a:close/>
                </a:path>
                <a:path w="451484" h="847090">
                  <a:moveTo>
                    <a:pt x="451091" y="33020"/>
                  </a:moveTo>
                  <a:lnTo>
                    <a:pt x="418172" y="33020"/>
                  </a:lnTo>
                  <a:lnTo>
                    <a:pt x="418172" y="814069"/>
                  </a:lnTo>
                  <a:lnTo>
                    <a:pt x="451091" y="814069"/>
                  </a:lnTo>
                  <a:lnTo>
                    <a:pt x="451091" y="33020"/>
                  </a:lnTo>
                  <a:close/>
                </a:path>
                <a:path w="451484" h="847090">
                  <a:moveTo>
                    <a:pt x="407200" y="44450"/>
                  </a:moveTo>
                  <a:lnTo>
                    <a:pt x="404520" y="44450"/>
                  </a:lnTo>
                  <a:lnTo>
                    <a:pt x="385203" y="45720"/>
                  </a:lnTo>
                  <a:lnTo>
                    <a:pt x="329095" y="55879"/>
                  </a:lnTo>
                  <a:lnTo>
                    <a:pt x="276212" y="73659"/>
                  </a:lnTo>
                  <a:lnTo>
                    <a:pt x="227126" y="99059"/>
                  </a:lnTo>
                  <a:lnTo>
                    <a:pt x="182410" y="130810"/>
                  </a:lnTo>
                  <a:lnTo>
                    <a:pt x="142811" y="167639"/>
                  </a:lnTo>
                  <a:lnTo>
                    <a:pt x="119595" y="196850"/>
                  </a:lnTo>
                  <a:lnTo>
                    <a:pt x="108978" y="210819"/>
                  </a:lnTo>
                  <a:lnTo>
                    <a:pt x="81470" y="259079"/>
                  </a:lnTo>
                  <a:lnTo>
                    <a:pt x="61074" y="311150"/>
                  </a:lnTo>
                  <a:lnTo>
                    <a:pt x="48310" y="365760"/>
                  </a:lnTo>
                  <a:lnTo>
                    <a:pt x="44348" y="403860"/>
                  </a:lnTo>
                  <a:lnTo>
                    <a:pt x="43878" y="424179"/>
                  </a:lnTo>
                  <a:lnTo>
                    <a:pt x="44281" y="441960"/>
                  </a:lnTo>
                  <a:lnTo>
                    <a:pt x="48196" y="481329"/>
                  </a:lnTo>
                  <a:lnTo>
                    <a:pt x="60832" y="535939"/>
                  </a:lnTo>
                  <a:lnTo>
                    <a:pt x="81114" y="588010"/>
                  </a:lnTo>
                  <a:lnTo>
                    <a:pt x="108546" y="636269"/>
                  </a:lnTo>
                  <a:lnTo>
                    <a:pt x="119151" y="650239"/>
                  </a:lnTo>
                  <a:lnTo>
                    <a:pt x="130340" y="665479"/>
                  </a:lnTo>
                  <a:lnTo>
                    <a:pt x="168033" y="704850"/>
                  </a:lnTo>
                  <a:lnTo>
                    <a:pt x="210972" y="739139"/>
                  </a:lnTo>
                  <a:lnTo>
                    <a:pt x="226402" y="748029"/>
                  </a:lnTo>
                  <a:lnTo>
                    <a:pt x="242265" y="758189"/>
                  </a:lnTo>
                  <a:lnTo>
                    <a:pt x="292709" y="781050"/>
                  </a:lnTo>
                  <a:lnTo>
                    <a:pt x="346684" y="796289"/>
                  </a:lnTo>
                  <a:lnTo>
                    <a:pt x="403656" y="802639"/>
                  </a:lnTo>
                  <a:lnTo>
                    <a:pt x="407200" y="802639"/>
                  </a:lnTo>
                  <a:lnTo>
                    <a:pt x="407200" y="792479"/>
                  </a:lnTo>
                  <a:lnTo>
                    <a:pt x="396227" y="792479"/>
                  </a:lnTo>
                  <a:lnTo>
                    <a:pt x="396227" y="791956"/>
                  </a:lnTo>
                  <a:lnTo>
                    <a:pt x="330936" y="781050"/>
                  </a:lnTo>
                  <a:lnTo>
                    <a:pt x="279565" y="763269"/>
                  </a:lnTo>
                  <a:lnTo>
                    <a:pt x="231876" y="739139"/>
                  </a:lnTo>
                  <a:lnTo>
                    <a:pt x="188633" y="708660"/>
                  </a:lnTo>
                  <a:lnTo>
                    <a:pt x="175221" y="695960"/>
                  </a:lnTo>
                  <a:lnTo>
                    <a:pt x="162433" y="684529"/>
                  </a:lnTo>
                  <a:lnTo>
                    <a:pt x="127787" y="643889"/>
                  </a:lnTo>
                  <a:lnTo>
                    <a:pt x="99021" y="599439"/>
                  </a:lnTo>
                  <a:lnTo>
                    <a:pt x="76898" y="549910"/>
                  </a:lnTo>
                  <a:lnTo>
                    <a:pt x="62128" y="497839"/>
                  </a:lnTo>
                  <a:lnTo>
                    <a:pt x="55245" y="441960"/>
                  </a:lnTo>
                  <a:lnTo>
                    <a:pt x="54838" y="422910"/>
                  </a:lnTo>
                  <a:lnTo>
                    <a:pt x="55321" y="403860"/>
                  </a:lnTo>
                  <a:lnTo>
                    <a:pt x="62509" y="349250"/>
                  </a:lnTo>
                  <a:lnTo>
                    <a:pt x="77419" y="295910"/>
                  </a:lnTo>
                  <a:lnTo>
                    <a:pt x="99656" y="247650"/>
                  </a:lnTo>
                  <a:lnTo>
                    <a:pt x="128536" y="203200"/>
                  </a:lnTo>
                  <a:lnTo>
                    <a:pt x="163334" y="162560"/>
                  </a:lnTo>
                  <a:lnTo>
                    <a:pt x="176225" y="151129"/>
                  </a:lnTo>
                  <a:lnTo>
                    <a:pt x="189598" y="138429"/>
                  </a:lnTo>
                  <a:lnTo>
                    <a:pt x="233070" y="107950"/>
                  </a:lnTo>
                  <a:lnTo>
                    <a:pt x="280733" y="83820"/>
                  </a:lnTo>
                  <a:lnTo>
                    <a:pt x="332105" y="66039"/>
                  </a:lnTo>
                  <a:lnTo>
                    <a:pt x="386613" y="57150"/>
                  </a:lnTo>
                  <a:lnTo>
                    <a:pt x="396227" y="56498"/>
                  </a:lnTo>
                  <a:lnTo>
                    <a:pt x="396227" y="55879"/>
                  </a:lnTo>
                  <a:lnTo>
                    <a:pt x="407200" y="55879"/>
                  </a:lnTo>
                  <a:lnTo>
                    <a:pt x="407200" y="44450"/>
                  </a:lnTo>
                  <a:close/>
                </a:path>
                <a:path w="451484" h="847090">
                  <a:moveTo>
                    <a:pt x="396227" y="791956"/>
                  </a:moveTo>
                  <a:lnTo>
                    <a:pt x="396227" y="792479"/>
                  </a:lnTo>
                  <a:lnTo>
                    <a:pt x="403910" y="792479"/>
                  </a:lnTo>
                  <a:lnTo>
                    <a:pt x="396227" y="791956"/>
                  </a:lnTo>
                  <a:close/>
                </a:path>
                <a:path w="451484" h="847090">
                  <a:moveTo>
                    <a:pt x="407200" y="55879"/>
                  </a:moveTo>
                  <a:lnTo>
                    <a:pt x="405345" y="55879"/>
                  </a:lnTo>
                  <a:lnTo>
                    <a:pt x="396227" y="56498"/>
                  </a:lnTo>
                  <a:lnTo>
                    <a:pt x="396227" y="791956"/>
                  </a:lnTo>
                  <a:lnTo>
                    <a:pt x="403910" y="792479"/>
                  </a:lnTo>
                  <a:lnTo>
                    <a:pt x="407200" y="792479"/>
                  </a:lnTo>
                  <a:lnTo>
                    <a:pt x="407200" y="55879"/>
                  </a:lnTo>
                  <a:close/>
                </a:path>
                <a:path w="451484" h="847090">
                  <a:moveTo>
                    <a:pt x="405345" y="55879"/>
                  </a:moveTo>
                  <a:lnTo>
                    <a:pt x="396227" y="55879"/>
                  </a:lnTo>
                  <a:lnTo>
                    <a:pt x="396227" y="56498"/>
                  </a:lnTo>
                  <a:lnTo>
                    <a:pt x="405345" y="55879"/>
                  </a:lnTo>
                  <a:close/>
                </a:path>
              </a:pathLst>
            </a:custGeom>
            <a:solidFill>
              <a:srgbClr val="FFFFFF"/>
            </a:solidFill>
          </p:spPr>
          <p:txBody>
            <a:bodyPr wrap="square" lIns="0" tIns="0" rIns="0" bIns="0" rtlCol="0"/>
            <a:lstStyle/>
            <a:p>
              <a:endParaRPr/>
            </a:p>
          </p:txBody>
        </p:sp>
        <p:sp>
          <p:nvSpPr>
            <p:cNvPr id="12" name="object 12"/>
            <p:cNvSpPr/>
            <p:nvPr/>
          </p:nvSpPr>
          <p:spPr>
            <a:xfrm>
              <a:off x="864108" y="260604"/>
              <a:ext cx="7833359" cy="792480"/>
            </a:xfrm>
            <a:custGeom>
              <a:avLst/>
              <a:gdLst/>
              <a:ahLst/>
              <a:cxnLst/>
              <a:rect l="l" t="t" r="r" b="b"/>
              <a:pathLst>
                <a:path w="7833359" h="792480">
                  <a:moveTo>
                    <a:pt x="7833359" y="0"/>
                  </a:moveTo>
                  <a:lnTo>
                    <a:pt x="0" y="0"/>
                  </a:lnTo>
                  <a:lnTo>
                    <a:pt x="0" y="792480"/>
                  </a:lnTo>
                  <a:lnTo>
                    <a:pt x="7833359" y="792480"/>
                  </a:lnTo>
                  <a:lnTo>
                    <a:pt x="7833359" y="0"/>
                  </a:lnTo>
                  <a:close/>
                </a:path>
              </a:pathLst>
            </a:custGeom>
            <a:solidFill>
              <a:srgbClr val="FFFFFF">
                <a:alpha val="90194"/>
              </a:srgbClr>
            </a:solidFill>
          </p:spPr>
          <p:txBody>
            <a:bodyPr wrap="square" lIns="0" tIns="0" rIns="0" bIns="0" rtlCol="0"/>
            <a:lstStyle/>
            <a:p>
              <a:endParaRPr/>
            </a:p>
          </p:txBody>
        </p:sp>
        <p:sp>
          <p:nvSpPr>
            <p:cNvPr id="13" name="object 13"/>
            <p:cNvSpPr/>
            <p:nvPr/>
          </p:nvSpPr>
          <p:spPr>
            <a:xfrm>
              <a:off x="836675" y="233172"/>
              <a:ext cx="7888605" cy="847725"/>
            </a:xfrm>
            <a:custGeom>
              <a:avLst/>
              <a:gdLst/>
              <a:ahLst/>
              <a:cxnLst/>
              <a:rect l="l" t="t" r="r" b="b"/>
              <a:pathLst>
                <a:path w="7888605" h="847725">
                  <a:moveTo>
                    <a:pt x="7860792" y="0"/>
                  </a:moveTo>
                  <a:lnTo>
                    <a:pt x="27432" y="0"/>
                  </a:lnTo>
                  <a:lnTo>
                    <a:pt x="16753" y="2160"/>
                  </a:lnTo>
                  <a:lnTo>
                    <a:pt x="8034" y="8048"/>
                  </a:lnTo>
                  <a:lnTo>
                    <a:pt x="2155" y="16769"/>
                  </a:lnTo>
                  <a:lnTo>
                    <a:pt x="0" y="27431"/>
                  </a:lnTo>
                  <a:lnTo>
                    <a:pt x="0" y="819912"/>
                  </a:lnTo>
                  <a:lnTo>
                    <a:pt x="2155" y="830574"/>
                  </a:lnTo>
                  <a:lnTo>
                    <a:pt x="8034" y="839295"/>
                  </a:lnTo>
                  <a:lnTo>
                    <a:pt x="16753" y="845183"/>
                  </a:lnTo>
                  <a:lnTo>
                    <a:pt x="27432" y="847343"/>
                  </a:lnTo>
                  <a:lnTo>
                    <a:pt x="7860792" y="847343"/>
                  </a:lnTo>
                  <a:lnTo>
                    <a:pt x="7871454" y="845183"/>
                  </a:lnTo>
                  <a:lnTo>
                    <a:pt x="7880175" y="839295"/>
                  </a:lnTo>
                  <a:lnTo>
                    <a:pt x="7886063" y="830574"/>
                  </a:lnTo>
                  <a:lnTo>
                    <a:pt x="7888224" y="819912"/>
                  </a:lnTo>
                  <a:lnTo>
                    <a:pt x="7888224" y="814451"/>
                  </a:lnTo>
                  <a:lnTo>
                    <a:pt x="32918" y="814451"/>
                  </a:lnTo>
                  <a:lnTo>
                    <a:pt x="32918" y="32893"/>
                  </a:lnTo>
                  <a:lnTo>
                    <a:pt x="7888224" y="32893"/>
                  </a:lnTo>
                  <a:lnTo>
                    <a:pt x="7888224" y="27431"/>
                  </a:lnTo>
                  <a:lnTo>
                    <a:pt x="7886063" y="16769"/>
                  </a:lnTo>
                  <a:lnTo>
                    <a:pt x="7880175" y="8048"/>
                  </a:lnTo>
                  <a:lnTo>
                    <a:pt x="7871454" y="2160"/>
                  </a:lnTo>
                  <a:lnTo>
                    <a:pt x="7860792" y="0"/>
                  </a:lnTo>
                  <a:close/>
                </a:path>
                <a:path w="7888605" h="847725">
                  <a:moveTo>
                    <a:pt x="7888224" y="32893"/>
                  </a:moveTo>
                  <a:lnTo>
                    <a:pt x="7855331" y="32893"/>
                  </a:lnTo>
                  <a:lnTo>
                    <a:pt x="7855331" y="814451"/>
                  </a:lnTo>
                  <a:lnTo>
                    <a:pt x="7888224" y="814451"/>
                  </a:lnTo>
                  <a:lnTo>
                    <a:pt x="7888224" y="32893"/>
                  </a:lnTo>
                  <a:close/>
                </a:path>
                <a:path w="7888605" h="847725">
                  <a:moveTo>
                    <a:pt x="7844282" y="43942"/>
                  </a:moveTo>
                  <a:lnTo>
                    <a:pt x="43891" y="43942"/>
                  </a:lnTo>
                  <a:lnTo>
                    <a:pt x="43891" y="803401"/>
                  </a:lnTo>
                  <a:lnTo>
                    <a:pt x="7844282" y="803401"/>
                  </a:lnTo>
                  <a:lnTo>
                    <a:pt x="7844282" y="792479"/>
                  </a:lnTo>
                  <a:lnTo>
                    <a:pt x="54864" y="792479"/>
                  </a:lnTo>
                  <a:lnTo>
                    <a:pt x="54864" y="54863"/>
                  </a:lnTo>
                  <a:lnTo>
                    <a:pt x="7844282" y="54863"/>
                  </a:lnTo>
                  <a:lnTo>
                    <a:pt x="7844282" y="43942"/>
                  </a:lnTo>
                  <a:close/>
                </a:path>
                <a:path w="7888605" h="847725">
                  <a:moveTo>
                    <a:pt x="7844282" y="54863"/>
                  </a:moveTo>
                  <a:lnTo>
                    <a:pt x="7833359" y="54863"/>
                  </a:lnTo>
                  <a:lnTo>
                    <a:pt x="7833359" y="792479"/>
                  </a:lnTo>
                  <a:lnTo>
                    <a:pt x="7844282" y="792479"/>
                  </a:lnTo>
                  <a:lnTo>
                    <a:pt x="7844282" y="54863"/>
                  </a:lnTo>
                  <a:close/>
                </a:path>
              </a:pathLst>
            </a:custGeom>
            <a:solidFill>
              <a:srgbClr val="2CA1BE"/>
            </a:solidFill>
          </p:spPr>
          <p:txBody>
            <a:bodyPr wrap="square" lIns="0" tIns="0" rIns="0" bIns="0" rtlCol="0"/>
            <a:lstStyle/>
            <a:p>
              <a:endParaRPr/>
            </a:p>
          </p:txBody>
        </p:sp>
      </p:grpSp>
      <p:sp>
        <p:nvSpPr>
          <p:cNvPr id="14" name="object 14"/>
          <p:cNvSpPr txBox="1">
            <a:spLocks noGrp="1"/>
          </p:cNvSpPr>
          <p:nvPr>
            <p:ph type="title"/>
          </p:nvPr>
        </p:nvSpPr>
        <p:spPr>
          <a:prstGeom prst="rect">
            <a:avLst/>
          </a:prstGeom>
        </p:spPr>
        <p:txBody>
          <a:bodyPr vert="horz" wrap="square" lIns="0" tIns="13970" rIns="0" bIns="0" rtlCol="0">
            <a:spAutoFit/>
          </a:bodyPr>
          <a:lstStyle/>
          <a:p>
            <a:pPr marL="12700">
              <a:lnSpc>
                <a:spcPct val="100000"/>
              </a:lnSpc>
              <a:spcBef>
                <a:spcPts val="110"/>
              </a:spcBef>
            </a:pPr>
            <a:r>
              <a:rPr spc="-95" dirty="0"/>
              <a:t>ÖRNEK</a:t>
            </a:r>
            <a:r>
              <a:rPr spc="-165" dirty="0"/>
              <a:t> </a:t>
            </a:r>
            <a:r>
              <a:rPr spc="-60" dirty="0"/>
              <a:t>YAZI</a:t>
            </a:r>
            <a:r>
              <a:rPr spc="-190" dirty="0"/>
              <a:t> </a:t>
            </a:r>
            <a:r>
              <a:rPr dirty="0"/>
              <a:t>VE</a:t>
            </a:r>
            <a:r>
              <a:rPr spc="-220" dirty="0"/>
              <a:t> </a:t>
            </a:r>
            <a:r>
              <a:rPr spc="-80" dirty="0"/>
              <a:t>FORMLAR</a:t>
            </a:r>
          </a:p>
        </p:txBody>
      </p:sp>
      <p:sp>
        <p:nvSpPr>
          <p:cNvPr id="15" name="Slayt Numarası Yer Tutucusu 14">
            <a:extLst>
              <a:ext uri="{FF2B5EF4-FFF2-40B4-BE49-F238E27FC236}">
                <a16:creationId xmlns:a16="http://schemas.microsoft.com/office/drawing/2014/main" id="{470D4124-7E22-4326-8D3C-11F4C9B9EFB6}"/>
              </a:ext>
            </a:extLst>
          </p:cNvPr>
          <p:cNvSpPr>
            <a:spLocks noGrp="1"/>
          </p:cNvSpPr>
          <p:nvPr>
            <p:ph type="sldNum" sz="quarter" idx="7"/>
          </p:nvPr>
        </p:nvSpPr>
        <p:spPr>
          <a:xfrm>
            <a:off x="8744711" y="6573513"/>
            <a:ext cx="246889" cy="132087"/>
          </a:xfrm>
        </p:spPr>
        <p:txBody>
          <a:bodyPr/>
          <a:lstStyle/>
          <a:p>
            <a:pPr marL="107950">
              <a:lnSpc>
                <a:spcPct val="100000"/>
              </a:lnSpc>
            </a:pPr>
            <a:fld id="{81D60167-4931-47E6-BA6A-407CBD079E47}" type="slidenum">
              <a:rPr lang="tr-TR" spc="-50" smtClean="0"/>
              <a:t>63</a:t>
            </a:fld>
            <a:endParaRPr lang="tr-T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31085" y="2242820"/>
            <a:ext cx="5223764" cy="739774"/>
          </a:xfrm>
          <a:prstGeom prst="rect">
            <a:avLst/>
          </a:prstGeom>
        </p:spPr>
      </p:pic>
      <p:sp>
        <p:nvSpPr>
          <p:cNvPr id="3" name="Slayt Numarası Yer Tutucusu 2">
            <a:extLst>
              <a:ext uri="{FF2B5EF4-FFF2-40B4-BE49-F238E27FC236}">
                <a16:creationId xmlns:a16="http://schemas.microsoft.com/office/drawing/2014/main" id="{CB5A2D9A-A2E2-434B-A63E-C8D8F8827F86}"/>
              </a:ext>
            </a:extLst>
          </p:cNvPr>
          <p:cNvSpPr>
            <a:spLocks noGrp="1"/>
          </p:cNvSpPr>
          <p:nvPr>
            <p:ph type="sldNum" sz="quarter" idx="7"/>
          </p:nvPr>
        </p:nvSpPr>
        <p:spPr>
          <a:xfrm>
            <a:off x="8744711" y="6573512"/>
            <a:ext cx="399289" cy="208287"/>
          </a:xfrm>
        </p:spPr>
        <p:txBody>
          <a:bodyPr/>
          <a:lstStyle/>
          <a:p>
            <a:pPr marL="107950">
              <a:lnSpc>
                <a:spcPct val="100000"/>
              </a:lnSpc>
            </a:pPr>
            <a:fld id="{81D60167-4931-47E6-BA6A-407CBD079E47}" type="slidenum">
              <a:rPr lang="tr-TR" spc="-50" smtClean="0"/>
              <a:t>64</a:t>
            </a:fld>
            <a:endParaRPr lang="tr-TR" spc="-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000" y="1800000"/>
            <a:ext cx="8216393" cy="4197944"/>
          </a:xfrm>
          <a:prstGeom prst="rect">
            <a:avLst/>
          </a:prstGeom>
        </p:spPr>
        <p:txBody>
          <a:bodyPr vert="horz" wrap="square" lIns="0" tIns="12065" rIns="0" bIns="0" rtlCol="0">
            <a:spAutoFit/>
          </a:bodyPr>
          <a:lstStyle/>
          <a:p>
            <a:pPr marR="6985" indent="12700" algn="just"/>
            <a:r>
              <a:rPr lang="tr-TR" sz="2600" noProof="1">
                <a:latin typeface="Times New Roman"/>
                <a:cs typeface="Times New Roman"/>
              </a:rPr>
              <a:t>Disiplin amirleri, maiyetindeki  memurlarının disiplin suçu oluşturan fiil ve hallerini;</a:t>
            </a:r>
          </a:p>
          <a:p>
            <a:pPr marR="6985" indent="12700" algn="just">
              <a:tabLst>
                <a:tab pos="1339850" algn="l"/>
                <a:tab pos="2733040" algn="l"/>
                <a:tab pos="4768215" algn="l"/>
                <a:tab pos="6885305" algn="l"/>
              </a:tabLst>
            </a:pPr>
            <a:endParaRPr lang="tr-TR" sz="2800" noProof="1">
              <a:latin typeface="Times New Roman"/>
              <a:cs typeface="Times New Roman"/>
            </a:endParaRPr>
          </a:p>
          <a:p>
            <a:pPr marL="267970" indent="-255270" algn="just">
              <a:buClr>
                <a:srgbClr val="2CA1BE"/>
              </a:buClr>
              <a:buSzPct val="67857"/>
              <a:buFont typeface="Wingdings"/>
              <a:buChar char=""/>
              <a:tabLst>
                <a:tab pos="267970" algn="l"/>
              </a:tabLst>
            </a:pPr>
            <a:r>
              <a:rPr lang="tr-TR" sz="2400" noProof="1">
                <a:latin typeface="Times New Roman"/>
                <a:cs typeface="Times New Roman"/>
              </a:rPr>
              <a:t>Basın ve yayın araçlarında çıkan bir </a:t>
            </a:r>
            <a:r>
              <a:rPr lang="tr-TR" sz="2400" noProof="1">
                <a:solidFill>
                  <a:srgbClr val="FF0000"/>
                </a:solidFill>
                <a:latin typeface="Times New Roman"/>
                <a:cs typeface="Times New Roman"/>
              </a:rPr>
              <a:t>haber yoluyla,</a:t>
            </a:r>
          </a:p>
          <a:p>
            <a:pPr marL="268605" marR="5080" indent="-256540" algn="just">
              <a:buClr>
                <a:srgbClr val="2CA1BE"/>
              </a:buClr>
              <a:buSzPct val="67857"/>
              <a:buFont typeface="Wingdings"/>
              <a:buChar char=""/>
              <a:tabLst>
                <a:tab pos="268605" algn="l"/>
                <a:tab pos="1720850" algn="l"/>
                <a:tab pos="2877820" algn="l"/>
                <a:tab pos="4032250" algn="l"/>
                <a:tab pos="5522595" algn="l"/>
                <a:tab pos="6638290" algn="l"/>
                <a:tab pos="7615555" algn="l"/>
              </a:tabLst>
            </a:pPr>
            <a:r>
              <a:rPr lang="tr-TR" sz="2400" noProof="1">
                <a:latin typeface="Times New Roman"/>
                <a:cs typeface="Times New Roman"/>
              </a:rPr>
              <a:t>Usulüne	uygun	olarak	yapılmış	çeşitli	</a:t>
            </a:r>
            <a:r>
              <a:rPr lang="tr-TR" sz="2400" noProof="1">
                <a:solidFill>
                  <a:srgbClr val="FF0000"/>
                </a:solidFill>
                <a:latin typeface="Times New Roman"/>
                <a:cs typeface="Times New Roman"/>
              </a:rPr>
              <a:t>teftiş	ve denetimlerle,</a:t>
            </a:r>
          </a:p>
          <a:p>
            <a:pPr marL="267335" marR="5080" indent="-255270" algn="just">
              <a:buClr>
                <a:srgbClr val="2CA1BE"/>
              </a:buClr>
              <a:buSzPct val="67857"/>
              <a:buFont typeface="Wingdings"/>
              <a:buChar char=""/>
              <a:tabLst>
                <a:tab pos="268605" algn="l"/>
              </a:tabLst>
            </a:pPr>
            <a:r>
              <a:rPr lang="tr-TR" sz="2400" noProof="1">
                <a:latin typeface="Times New Roman"/>
                <a:cs typeface="Times New Roman"/>
              </a:rPr>
              <a:t>Disiplin amirlerinin </a:t>
            </a:r>
            <a:r>
              <a:rPr lang="tr-TR" sz="2400" noProof="1">
                <a:solidFill>
                  <a:srgbClr val="FF0000"/>
                </a:solidFill>
                <a:latin typeface="Times New Roman"/>
                <a:cs typeface="Times New Roman"/>
              </a:rPr>
              <a:t>re’sen</a:t>
            </a:r>
            <a:r>
              <a:rPr lang="tr-TR" sz="2400" noProof="1">
                <a:latin typeface="Times New Roman"/>
                <a:cs typeface="Times New Roman"/>
              </a:rPr>
              <a:t> yapacakları denetim veya 	incelemeler,</a:t>
            </a:r>
          </a:p>
          <a:p>
            <a:pPr marL="267335" marR="4173854" indent="-255270" algn="just">
              <a:buClr>
                <a:srgbClr val="2CA1BE"/>
              </a:buClr>
              <a:buSzPct val="67857"/>
              <a:buFont typeface="Wingdings"/>
              <a:buChar char=""/>
            </a:pPr>
            <a:r>
              <a:rPr lang="tr-TR" sz="2400" noProof="1">
                <a:solidFill>
                  <a:srgbClr val="FF0000"/>
                </a:solidFill>
                <a:latin typeface="Times New Roman"/>
                <a:cs typeface="Times New Roman"/>
              </a:rPr>
              <a:t>İhbar ve şikayet </a:t>
            </a:r>
            <a:r>
              <a:rPr lang="tr-TR" sz="2400" noProof="1">
                <a:latin typeface="Times New Roman"/>
                <a:cs typeface="Times New Roman"/>
              </a:rPr>
              <a:t>yoluyla,</a:t>
            </a:r>
          </a:p>
          <a:p>
            <a:pPr marL="12065" marR="4173854" algn="just">
              <a:buClr>
                <a:srgbClr val="2CA1BE"/>
              </a:buClr>
              <a:buSzPct val="67857"/>
            </a:pPr>
            <a:endParaRPr lang="tr-TR" sz="2400" noProof="1">
              <a:latin typeface="Times New Roman"/>
              <a:cs typeface="Times New Roman"/>
            </a:endParaRPr>
          </a:p>
          <a:p>
            <a:pPr marL="12065" marR="4173854" algn="just">
              <a:buClr>
                <a:srgbClr val="2CA1BE"/>
              </a:buClr>
              <a:buSzPct val="67857"/>
            </a:pPr>
            <a:r>
              <a:rPr lang="tr-TR" sz="2400" noProof="1">
                <a:latin typeface="Times New Roman"/>
                <a:cs typeface="Times New Roman"/>
              </a:rPr>
              <a:t>Öğrenebilirler.</a:t>
            </a:r>
            <a:endParaRPr lang="tr-TR" sz="2800" noProof="1">
              <a:latin typeface="Times New Roman"/>
              <a:cs typeface="Times New Roman"/>
            </a:endParaRPr>
          </a:p>
        </p:txBody>
      </p:sp>
      <p:pic>
        <p:nvPicPr>
          <p:cNvPr id="4" name="object 4"/>
          <p:cNvPicPr/>
          <p:nvPr/>
        </p:nvPicPr>
        <p:blipFill>
          <a:blip r:embed="rId2" cstate="print"/>
          <a:stretch>
            <a:fillRect/>
          </a:stretch>
        </p:blipFill>
        <p:spPr>
          <a:xfrm>
            <a:off x="394715" y="225552"/>
            <a:ext cx="1082040" cy="970788"/>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0" dirty="0"/>
              <a:t>7</a:t>
            </a:fld>
            <a:endParaRPr spc="-50" dirty="0"/>
          </a:p>
        </p:txBody>
      </p:sp>
      <p:sp>
        <p:nvSpPr>
          <p:cNvPr id="6" name="Metin kutusu 5"/>
          <p:cNvSpPr txBox="1"/>
          <p:nvPr/>
        </p:nvSpPr>
        <p:spPr>
          <a:xfrm>
            <a:off x="1752600" y="208937"/>
            <a:ext cx="5867400"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DİSİPLİN SUÇUNUN ÖĞRENİLMESİ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1464060"/>
            <a:ext cx="7705725" cy="963469"/>
          </a:xfrm>
          <a:prstGeom prst="rect">
            <a:avLst/>
          </a:prstGeom>
        </p:spPr>
        <p:txBody>
          <a:bodyPr vert="horz" wrap="square" lIns="0" tIns="12065" rIns="0" bIns="0" rtlCol="0">
            <a:spAutoFit/>
          </a:bodyPr>
          <a:lstStyle/>
          <a:p>
            <a:pPr marL="2005964" marR="5080" indent="-1993900">
              <a:lnSpc>
                <a:spcPct val="114999"/>
              </a:lnSpc>
              <a:spcBef>
                <a:spcPts val="95"/>
              </a:spcBef>
              <a:tabLst>
                <a:tab pos="461645" algn="l"/>
                <a:tab pos="1850389" algn="l"/>
                <a:tab pos="2005964" algn="l"/>
                <a:tab pos="3100070" algn="l"/>
                <a:tab pos="4388485" algn="l"/>
                <a:tab pos="5298440" algn="l"/>
                <a:tab pos="6548120" algn="l"/>
              </a:tabLst>
            </a:pPr>
            <a:r>
              <a:rPr sz="1900" spc="-50" dirty="0">
                <a:solidFill>
                  <a:srgbClr val="2CA1BE"/>
                </a:solidFill>
                <a:latin typeface="Segoe UI Symbol"/>
                <a:cs typeface="Segoe UI Symbol"/>
              </a:rPr>
              <a:t>🞂</a:t>
            </a:r>
            <a:r>
              <a:rPr sz="1900" dirty="0">
                <a:solidFill>
                  <a:srgbClr val="2CA1BE"/>
                </a:solidFill>
                <a:latin typeface="Segoe UI Symbol"/>
                <a:cs typeface="Segoe UI Symbol"/>
              </a:rPr>
              <a:t>​	</a:t>
            </a:r>
            <a:r>
              <a:rPr sz="2800" spc="-10" dirty="0">
                <a:latin typeface="Times New Roman"/>
                <a:cs typeface="Times New Roman"/>
              </a:rPr>
              <a:t>Disiplin</a:t>
            </a:r>
            <a:r>
              <a:rPr sz="2800" dirty="0">
                <a:latin typeface="Times New Roman"/>
                <a:cs typeface="Times New Roman"/>
              </a:rPr>
              <a:t>	</a:t>
            </a:r>
            <a:r>
              <a:rPr sz="2800" spc="-10" dirty="0">
                <a:latin typeface="Times New Roman"/>
                <a:cs typeface="Times New Roman"/>
              </a:rPr>
              <a:t>suçunu</a:t>
            </a:r>
            <a:r>
              <a:rPr sz="2800" dirty="0">
                <a:latin typeface="Times New Roman"/>
                <a:cs typeface="Times New Roman"/>
              </a:rPr>
              <a:t>	</a:t>
            </a:r>
            <a:r>
              <a:rPr sz="2800" spc="-10" dirty="0">
                <a:latin typeface="Times New Roman"/>
                <a:cs typeface="Times New Roman"/>
              </a:rPr>
              <a:t>işlediği</a:t>
            </a:r>
            <a:r>
              <a:rPr sz="2800" dirty="0">
                <a:latin typeface="Times New Roman"/>
                <a:cs typeface="Times New Roman"/>
              </a:rPr>
              <a:t>	</a:t>
            </a:r>
            <a:r>
              <a:rPr sz="2800" spc="-20" dirty="0">
                <a:latin typeface="Times New Roman"/>
                <a:cs typeface="Times New Roman"/>
              </a:rPr>
              <a:t>anda</a:t>
            </a:r>
            <a:r>
              <a:rPr sz="2800" dirty="0">
                <a:latin typeface="Times New Roman"/>
                <a:cs typeface="Times New Roman"/>
              </a:rPr>
              <a:t>	</a:t>
            </a:r>
            <a:r>
              <a:rPr sz="2800" spc="-10" dirty="0">
                <a:latin typeface="Times New Roman"/>
                <a:cs typeface="Times New Roman"/>
              </a:rPr>
              <a:t>görevli</a:t>
            </a:r>
            <a:r>
              <a:rPr sz="2800" dirty="0">
                <a:latin typeface="Times New Roman"/>
                <a:cs typeface="Times New Roman"/>
              </a:rPr>
              <a:t>	</a:t>
            </a:r>
            <a:r>
              <a:rPr sz="2800" spc="-10" dirty="0">
                <a:latin typeface="Times New Roman"/>
                <a:cs typeface="Times New Roman"/>
              </a:rPr>
              <a:t>bulunan </a:t>
            </a:r>
            <a:r>
              <a:rPr sz="2800" spc="-20" dirty="0">
                <a:latin typeface="Times New Roman"/>
                <a:cs typeface="Times New Roman"/>
              </a:rPr>
              <a:t>sonra</a:t>
            </a:r>
            <a:endParaRPr sz="2800" dirty="0">
              <a:latin typeface="Times New Roman"/>
              <a:cs typeface="Times New Roman"/>
            </a:endParaRPr>
          </a:p>
        </p:txBody>
      </p:sp>
      <p:sp>
        <p:nvSpPr>
          <p:cNvPr id="3" name="object 3"/>
          <p:cNvSpPr txBox="1"/>
          <p:nvPr/>
        </p:nvSpPr>
        <p:spPr>
          <a:xfrm>
            <a:off x="3912234" y="2018741"/>
            <a:ext cx="2689225" cy="452120"/>
          </a:xfrm>
          <a:prstGeom prst="rect">
            <a:avLst/>
          </a:prstGeom>
        </p:spPr>
        <p:txBody>
          <a:bodyPr vert="horz" wrap="square" lIns="0" tIns="12065" rIns="0" bIns="0" rtlCol="0">
            <a:spAutoFit/>
          </a:bodyPr>
          <a:lstStyle/>
          <a:p>
            <a:pPr marL="12700">
              <a:lnSpc>
                <a:spcPct val="100000"/>
              </a:lnSpc>
              <a:spcBef>
                <a:spcPts val="95"/>
              </a:spcBef>
              <a:tabLst>
                <a:tab pos="1539875" algn="l"/>
              </a:tabLst>
            </a:pPr>
            <a:r>
              <a:rPr sz="2800" b="1" i="1" spc="-10" dirty="0">
                <a:latin typeface="Times New Roman"/>
                <a:cs typeface="Times New Roman"/>
              </a:rPr>
              <a:t>emekliye</a:t>
            </a:r>
            <a:r>
              <a:rPr sz="2800" b="1" i="1" dirty="0">
                <a:latin typeface="Times New Roman"/>
                <a:cs typeface="Times New Roman"/>
              </a:rPr>
              <a:t>	</a:t>
            </a:r>
            <a:r>
              <a:rPr sz="2800" b="1" i="1" spc="-10" dirty="0">
                <a:latin typeface="Times New Roman"/>
                <a:cs typeface="Times New Roman"/>
              </a:rPr>
              <a:t>ayrılan,</a:t>
            </a:r>
            <a:endParaRPr sz="2800" dirty="0">
              <a:latin typeface="Times New Roman"/>
              <a:cs typeface="Times New Roman"/>
            </a:endParaRPr>
          </a:p>
        </p:txBody>
      </p:sp>
      <p:sp>
        <p:nvSpPr>
          <p:cNvPr id="4" name="object 4"/>
          <p:cNvSpPr txBox="1"/>
          <p:nvPr/>
        </p:nvSpPr>
        <p:spPr>
          <a:xfrm>
            <a:off x="902004" y="1953747"/>
            <a:ext cx="1771014" cy="1008380"/>
          </a:xfrm>
          <a:prstGeom prst="rect">
            <a:avLst/>
          </a:prstGeom>
        </p:spPr>
        <p:txBody>
          <a:bodyPr vert="horz" wrap="square" lIns="0" tIns="77470" rIns="0" bIns="0" rtlCol="0">
            <a:spAutoFit/>
          </a:bodyPr>
          <a:lstStyle/>
          <a:p>
            <a:pPr marL="12700">
              <a:lnSpc>
                <a:spcPct val="100000"/>
              </a:lnSpc>
              <a:spcBef>
                <a:spcPts val="610"/>
              </a:spcBef>
              <a:tabLst>
                <a:tab pos="1088390" algn="l"/>
              </a:tabLst>
            </a:pPr>
            <a:r>
              <a:rPr sz="2800" spc="-10" dirty="0">
                <a:latin typeface="Times New Roman"/>
                <a:cs typeface="Times New Roman"/>
              </a:rPr>
              <a:t>ancak</a:t>
            </a:r>
            <a:r>
              <a:rPr sz="2800" dirty="0">
                <a:latin typeface="Times New Roman"/>
                <a:cs typeface="Times New Roman"/>
              </a:rPr>
              <a:t>	</a:t>
            </a:r>
            <a:r>
              <a:rPr sz="2800" spc="-20" dirty="0">
                <a:latin typeface="Times New Roman"/>
                <a:cs typeface="Times New Roman"/>
              </a:rPr>
              <a:t>daha</a:t>
            </a:r>
            <a:endParaRPr sz="2800" dirty="0">
              <a:latin typeface="Times New Roman"/>
              <a:cs typeface="Times New Roman"/>
            </a:endParaRPr>
          </a:p>
          <a:p>
            <a:pPr marL="12700">
              <a:lnSpc>
                <a:spcPct val="100000"/>
              </a:lnSpc>
              <a:spcBef>
                <a:spcPts val="505"/>
              </a:spcBef>
            </a:pPr>
            <a:r>
              <a:rPr sz="2800" b="1" i="1" spc="-10" dirty="0">
                <a:latin typeface="Times New Roman"/>
                <a:cs typeface="Times New Roman"/>
              </a:rPr>
              <a:t>müstafi</a:t>
            </a:r>
            <a:endParaRPr sz="2800" dirty="0">
              <a:latin typeface="Times New Roman"/>
              <a:cs typeface="Times New Roman"/>
            </a:endParaRPr>
          </a:p>
        </p:txBody>
      </p:sp>
      <p:sp>
        <p:nvSpPr>
          <p:cNvPr id="5" name="object 5"/>
          <p:cNvSpPr txBox="1"/>
          <p:nvPr/>
        </p:nvSpPr>
        <p:spPr>
          <a:xfrm>
            <a:off x="2720467" y="2510154"/>
            <a:ext cx="3223260" cy="452120"/>
          </a:xfrm>
          <a:prstGeom prst="rect">
            <a:avLst/>
          </a:prstGeom>
        </p:spPr>
        <p:txBody>
          <a:bodyPr vert="horz" wrap="square" lIns="0" tIns="12065" rIns="0" bIns="0" rtlCol="0">
            <a:spAutoFit/>
          </a:bodyPr>
          <a:lstStyle/>
          <a:p>
            <a:pPr marL="12700">
              <a:lnSpc>
                <a:spcPct val="100000"/>
              </a:lnSpc>
              <a:spcBef>
                <a:spcPts val="95"/>
              </a:spcBef>
              <a:tabLst>
                <a:tab pos="2164715" algn="l"/>
              </a:tabLst>
            </a:pPr>
            <a:r>
              <a:rPr sz="2800" b="1" i="1" spc="-10" dirty="0">
                <a:latin typeface="Times New Roman"/>
                <a:cs typeface="Times New Roman"/>
              </a:rPr>
              <a:t>(çekilmiş)</a:t>
            </a:r>
            <a:r>
              <a:rPr sz="2800" b="1" i="1" dirty="0">
                <a:latin typeface="Times New Roman"/>
                <a:cs typeface="Times New Roman"/>
              </a:rPr>
              <a:t>	</a:t>
            </a:r>
            <a:r>
              <a:rPr sz="2800" b="1" i="1" spc="-10" dirty="0">
                <a:latin typeface="Times New Roman"/>
                <a:cs typeface="Times New Roman"/>
              </a:rPr>
              <a:t>sayılan</a:t>
            </a:r>
            <a:endParaRPr sz="2800" dirty="0">
              <a:latin typeface="Times New Roman"/>
              <a:cs typeface="Times New Roman"/>
            </a:endParaRPr>
          </a:p>
        </p:txBody>
      </p:sp>
      <p:sp>
        <p:nvSpPr>
          <p:cNvPr id="6" name="object 6"/>
          <p:cNvSpPr txBox="1"/>
          <p:nvPr/>
        </p:nvSpPr>
        <p:spPr>
          <a:xfrm>
            <a:off x="902004" y="3000882"/>
            <a:ext cx="5417185" cy="452120"/>
          </a:xfrm>
          <a:prstGeom prst="rect">
            <a:avLst/>
          </a:prstGeom>
        </p:spPr>
        <p:txBody>
          <a:bodyPr vert="horz" wrap="square" lIns="0" tIns="12065" rIns="0" bIns="0" rtlCol="0">
            <a:spAutoFit/>
          </a:bodyPr>
          <a:lstStyle/>
          <a:p>
            <a:pPr marL="12700">
              <a:lnSpc>
                <a:spcPct val="100000"/>
              </a:lnSpc>
              <a:spcBef>
                <a:spcPts val="95"/>
              </a:spcBef>
              <a:tabLst>
                <a:tab pos="2908300" algn="l"/>
                <a:tab pos="4536440" algn="l"/>
              </a:tabLst>
            </a:pPr>
            <a:r>
              <a:rPr sz="2800" b="1" i="1" spc="-10" dirty="0">
                <a:latin typeface="Times New Roman"/>
                <a:cs typeface="Times New Roman"/>
              </a:rPr>
              <a:t>memurluğundan</a:t>
            </a:r>
            <a:r>
              <a:rPr sz="2800" b="1" i="1" dirty="0">
                <a:latin typeface="Times New Roman"/>
                <a:cs typeface="Times New Roman"/>
              </a:rPr>
              <a:t>	</a:t>
            </a:r>
            <a:r>
              <a:rPr sz="2800" b="1" i="1" spc="-10" dirty="0">
                <a:latin typeface="Times New Roman"/>
                <a:cs typeface="Times New Roman"/>
              </a:rPr>
              <a:t>çıkarma</a:t>
            </a:r>
            <a:r>
              <a:rPr sz="2800" b="1" i="1" dirty="0">
                <a:latin typeface="Times New Roman"/>
                <a:cs typeface="Times New Roman"/>
              </a:rPr>
              <a:t>	</a:t>
            </a:r>
            <a:r>
              <a:rPr sz="2800" b="1" i="1" spc="-10" dirty="0">
                <a:latin typeface="Times New Roman"/>
                <a:cs typeface="Times New Roman"/>
              </a:rPr>
              <a:t>cezası</a:t>
            </a:r>
            <a:endParaRPr sz="2800" dirty="0">
              <a:latin typeface="Times New Roman"/>
              <a:cs typeface="Times New Roman"/>
            </a:endParaRPr>
          </a:p>
        </p:txBody>
      </p:sp>
      <p:sp>
        <p:nvSpPr>
          <p:cNvPr id="7" name="object 7"/>
          <p:cNvSpPr txBox="1"/>
          <p:nvPr/>
        </p:nvSpPr>
        <p:spPr>
          <a:xfrm>
            <a:off x="6630161" y="1953747"/>
            <a:ext cx="950594" cy="1499235"/>
          </a:xfrm>
          <a:prstGeom prst="rect">
            <a:avLst/>
          </a:prstGeom>
        </p:spPr>
        <p:txBody>
          <a:bodyPr vert="horz" wrap="square" lIns="0" tIns="13335" rIns="0" bIns="0" rtlCol="0">
            <a:spAutoFit/>
          </a:bodyPr>
          <a:lstStyle/>
          <a:p>
            <a:pPr marL="12700" marR="5080" indent="193040">
              <a:lnSpc>
                <a:spcPct val="114999"/>
              </a:lnSpc>
              <a:spcBef>
                <a:spcPts val="105"/>
              </a:spcBef>
            </a:pPr>
            <a:r>
              <a:rPr sz="2800" b="1" i="1" spc="-10" dirty="0">
                <a:latin typeface="Times New Roman"/>
                <a:cs typeface="Times New Roman"/>
              </a:rPr>
              <a:t>istifa </a:t>
            </a:r>
            <a:r>
              <a:rPr sz="2800" b="1" i="1" spc="-25" dirty="0">
                <a:latin typeface="Times New Roman"/>
                <a:cs typeface="Times New Roman"/>
              </a:rPr>
              <a:t>ve </a:t>
            </a:r>
            <a:r>
              <a:rPr sz="2800" b="1" i="1" spc="-10" dirty="0">
                <a:latin typeface="Times New Roman"/>
                <a:cs typeface="Times New Roman"/>
              </a:rPr>
              <a:t>almış</a:t>
            </a:r>
            <a:endParaRPr sz="2800">
              <a:latin typeface="Times New Roman"/>
              <a:cs typeface="Times New Roman"/>
            </a:endParaRPr>
          </a:p>
        </p:txBody>
      </p:sp>
      <p:sp>
        <p:nvSpPr>
          <p:cNvPr id="8" name="object 8"/>
          <p:cNvSpPr txBox="1"/>
          <p:nvPr/>
        </p:nvSpPr>
        <p:spPr>
          <a:xfrm>
            <a:off x="7655814" y="1953747"/>
            <a:ext cx="953769" cy="1499235"/>
          </a:xfrm>
          <a:prstGeom prst="rect">
            <a:avLst/>
          </a:prstGeom>
        </p:spPr>
        <p:txBody>
          <a:bodyPr vert="horz" wrap="square" lIns="0" tIns="13335" rIns="0" bIns="0" rtlCol="0">
            <a:spAutoFit/>
          </a:bodyPr>
          <a:lstStyle/>
          <a:p>
            <a:pPr marL="12700" marR="5080" indent="147955" algn="r">
              <a:lnSpc>
                <a:spcPct val="114999"/>
              </a:lnSpc>
              <a:spcBef>
                <a:spcPts val="105"/>
              </a:spcBef>
            </a:pPr>
            <a:r>
              <a:rPr sz="2800" b="1" i="1" spc="-10" dirty="0">
                <a:latin typeface="Times New Roman"/>
                <a:cs typeface="Times New Roman"/>
              </a:rPr>
              <a:t>eden, Devlet </a:t>
            </a:r>
            <a:r>
              <a:rPr sz="2800" b="1" i="1" spc="-20" dirty="0">
                <a:latin typeface="Times New Roman"/>
                <a:cs typeface="Times New Roman"/>
              </a:rPr>
              <a:t>olan</a:t>
            </a:r>
            <a:endParaRPr sz="2800" dirty="0">
              <a:latin typeface="Times New Roman"/>
              <a:cs typeface="Times New Roman"/>
            </a:endParaRPr>
          </a:p>
        </p:txBody>
      </p:sp>
      <p:sp>
        <p:nvSpPr>
          <p:cNvPr id="9" name="object 9"/>
          <p:cNvSpPr txBox="1"/>
          <p:nvPr/>
        </p:nvSpPr>
        <p:spPr>
          <a:xfrm>
            <a:off x="902004" y="3516808"/>
            <a:ext cx="7706995" cy="2837700"/>
          </a:xfrm>
          <a:prstGeom prst="rect">
            <a:avLst/>
          </a:prstGeom>
        </p:spPr>
        <p:txBody>
          <a:bodyPr vert="horz" wrap="square" lIns="0" tIns="12700" rIns="0" bIns="0" rtlCol="0">
            <a:spAutoFit/>
          </a:bodyPr>
          <a:lstStyle/>
          <a:p>
            <a:pPr marL="12700" marR="5080">
              <a:lnSpc>
                <a:spcPct val="115100"/>
              </a:lnSpc>
              <a:spcBef>
                <a:spcPts val="100"/>
              </a:spcBef>
              <a:tabLst>
                <a:tab pos="1693545" algn="l"/>
                <a:tab pos="2667635" algn="l"/>
                <a:tab pos="3463290" algn="l"/>
                <a:tab pos="4609465" algn="l"/>
                <a:tab pos="6391275" algn="l"/>
              </a:tabLst>
            </a:pPr>
            <a:r>
              <a:rPr lang="tr-TR" sz="2800" b="1" i="1" spc="-10" dirty="0">
                <a:latin typeface="Times New Roman"/>
                <a:cs typeface="Times New Roman"/>
              </a:rPr>
              <a:t>memurlar</a:t>
            </a:r>
            <a:r>
              <a:rPr lang="tr-TR" sz="2800" b="1" i="1" dirty="0">
                <a:latin typeface="Times New Roman"/>
                <a:cs typeface="Times New Roman"/>
              </a:rPr>
              <a:t>	</a:t>
            </a:r>
            <a:r>
              <a:rPr lang="tr-TR" sz="2800" b="1" i="1" spc="-20" dirty="0">
                <a:latin typeface="Times New Roman"/>
                <a:cs typeface="Times New Roman"/>
              </a:rPr>
              <a:t>dâhil</a:t>
            </a:r>
            <a:r>
              <a:rPr lang="tr-TR" sz="2800" b="1" i="1" dirty="0">
                <a:latin typeface="Times New Roman"/>
                <a:cs typeface="Times New Roman"/>
              </a:rPr>
              <a:t>	</a:t>
            </a:r>
            <a:r>
              <a:rPr lang="tr-TR" sz="2800" b="1" i="1" spc="-25" dirty="0">
                <a:latin typeface="Times New Roman"/>
                <a:cs typeface="Times New Roman"/>
              </a:rPr>
              <a:t>tüm</a:t>
            </a:r>
            <a:r>
              <a:rPr lang="tr-TR" sz="2800" b="1" i="1" dirty="0">
                <a:latin typeface="Times New Roman"/>
                <a:cs typeface="Times New Roman"/>
              </a:rPr>
              <a:t>	</a:t>
            </a:r>
            <a:r>
              <a:rPr lang="tr-TR" sz="2800" b="1" i="1" spc="-10" dirty="0">
                <a:latin typeface="Times New Roman"/>
                <a:cs typeface="Times New Roman"/>
              </a:rPr>
              <a:t>Devlet</a:t>
            </a:r>
            <a:r>
              <a:rPr lang="tr-TR" sz="2800" b="1" i="1" dirty="0">
                <a:latin typeface="Times New Roman"/>
                <a:cs typeface="Times New Roman"/>
              </a:rPr>
              <a:t>	</a:t>
            </a:r>
            <a:r>
              <a:rPr lang="tr-TR" sz="2800" b="1" i="1" spc="-10" dirty="0">
                <a:latin typeface="Times New Roman"/>
                <a:cs typeface="Times New Roman"/>
              </a:rPr>
              <a:t>memurları</a:t>
            </a:r>
            <a:r>
              <a:rPr lang="tr-TR" sz="2800" b="1" i="1" dirty="0">
                <a:latin typeface="Times New Roman"/>
                <a:cs typeface="Times New Roman"/>
              </a:rPr>
              <a:t>	</a:t>
            </a:r>
            <a:r>
              <a:rPr lang="tr-TR" sz="2800" spc="-10" dirty="0">
                <a:latin typeface="Times New Roman"/>
                <a:cs typeface="Times New Roman"/>
              </a:rPr>
              <a:t>hakkında </a:t>
            </a:r>
            <a:r>
              <a:rPr lang="tr-TR" sz="2800" dirty="0">
                <a:latin typeface="Times New Roman"/>
                <a:cs typeface="Times New Roman"/>
              </a:rPr>
              <a:t>disiplin</a:t>
            </a:r>
            <a:r>
              <a:rPr lang="tr-TR" sz="2800" spc="-70" dirty="0">
                <a:latin typeface="Times New Roman"/>
                <a:cs typeface="Times New Roman"/>
              </a:rPr>
              <a:t> </a:t>
            </a:r>
            <a:r>
              <a:rPr lang="tr-TR" sz="2800" dirty="0">
                <a:latin typeface="Times New Roman"/>
                <a:cs typeface="Times New Roman"/>
              </a:rPr>
              <a:t>soruşturması</a:t>
            </a:r>
            <a:r>
              <a:rPr lang="tr-TR" sz="2800" spc="-50" dirty="0">
                <a:latin typeface="Times New Roman"/>
                <a:cs typeface="Times New Roman"/>
              </a:rPr>
              <a:t> </a:t>
            </a:r>
            <a:r>
              <a:rPr lang="tr-TR" sz="2800" spc="-10" dirty="0">
                <a:latin typeface="Times New Roman"/>
                <a:cs typeface="Times New Roman"/>
              </a:rPr>
              <a:t>yapılabilir.</a:t>
            </a:r>
          </a:p>
          <a:p>
            <a:pPr marL="12700" marR="5080">
              <a:lnSpc>
                <a:spcPct val="115100"/>
              </a:lnSpc>
              <a:spcBef>
                <a:spcPts val="100"/>
              </a:spcBef>
              <a:tabLst>
                <a:tab pos="1693545" algn="l"/>
                <a:tab pos="2667635" algn="l"/>
                <a:tab pos="3463290" algn="l"/>
                <a:tab pos="4609465" algn="l"/>
                <a:tab pos="6391275" algn="l"/>
              </a:tabLst>
            </a:pPr>
            <a:endParaRPr lang="tr-TR" sz="2800" dirty="0">
              <a:latin typeface="Times New Roman"/>
              <a:cs typeface="Times New Roman"/>
            </a:endParaRPr>
          </a:p>
          <a:p>
            <a:pPr marL="12700" marR="5080" algn="just">
              <a:lnSpc>
                <a:spcPct val="115100"/>
              </a:lnSpc>
              <a:spcBef>
                <a:spcPts val="395"/>
              </a:spcBef>
              <a:tabLst>
                <a:tab pos="461645" algn="l"/>
                <a:tab pos="1741170" algn="l"/>
                <a:tab pos="2429510" algn="l"/>
                <a:tab pos="4339590" algn="l"/>
                <a:tab pos="6627495" algn="l"/>
              </a:tabLst>
            </a:pPr>
            <a:r>
              <a:rPr sz="1900" spc="-50" dirty="0">
                <a:solidFill>
                  <a:srgbClr val="2CA1BE"/>
                </a:solidFill>
                <a:latin typeface="Segoe UI Symbol"/>
                <a:cs typeface="Segoe UI Symbol"/>
              </a:rPr>
              <a:t>🞂</a:t>
            </a:r>
            <a:r>
              <a:rPr sz="1900" dirty="0">
                <a:solidFill>
                  <a:srgbClr val="2CA1BE"/>
                </a:solidFill>
                <a:latin typeface="Segoe UI Symbol"/>
                <a:cs typeface="Segoe UI Symbol"/>
              </a:rPr>
              <a:t>​	</a:t>
            </a:r>
            <a:r>
              <a:rPr lang="tr-TR" sz="2600" spc="-10" noProof="1">
                <a:latin typeface="Times New Roman"/>
                <a:cs typeface="Times New Roman"/>
              </a:rPr>
              <a:t>Sözleşmeli personel de 657 sayılı kanunda yer alan disiplin </a:t>
            </a:r>
            <a:r>
              <a:rPr lang="tr-TR" sz="2600" noProof="1">
                <a:latin typeface="Times New Roman"/>
                <a:cs typeface="Times New Roman"/>
              </a:rPr>
              <a:t>hükümlerine</a:t>
            </a:r>
            <a:r>
              <a:rPr lang="tr-TR" sz="2600" spc="-140" noProof="1">
                <a:latin typeface="Times New Roman"/>
                <a:cs typeface="Times New Roman"/>
              </a:rPr>
              <a:t> </a:t>
            </a:r>
            <a:r>
              <a:rPr lang="tr-TR" sz="2600" spc="-10" noProof="1">
                <a:latin typeface="Times New Roman"/>
                <a:cs typeface="Times New Roman"/>
              </a:rPr>
              <a:t>tabidir.</a:t>
            </a:r>
            <a:r>
              <a:rPr lang="tr-TR" sz="2600" b="1" noProof="1">
                <a:solidFill>
                  <a:srgbClr val="000000"/>
                </a:solidFill>
                <a:latin typeface="Times New Roman" panose="02020603050405020304" pitchFamily="18" charset="0"/>
              </a:rPr>
              <a:t> </a:t>
            </a:r>
            <a:r>
              <a:rPr lang="tr-TR" sz="1600" i="1" noProof="1">
                <a:solidFill>
                  <a:srgbClr val="000000"/>
                </a:solidFill>
                <a:latin typeface="Times New Roman" panose="02020603050405020304" pitchFamily="18" charset="0"/>
              </a:rPr>
              <a:t>(657 S.K. 4. madde Ek paragraf: 19/1/2023 - 7433/2 md.) </a:t>
            </a:r>
            <a:r>
              <a:rPr lang="tr-TR" sz="1600" i="1" spc="-10" noProof="1">
                <a:latin typeface="Times New Roman"/>
                <a:cs typeface="Times New Roman"/>
              </a:rPr>
              <a:t>   </a:t>
            </a:r>
            <a:endParaRPr lang="tr-TR" sz="1600" i="1" noProof="1">
              <a:latin typeface="Times New Roman"/>
              <a:cs typeface="Times New Roman"/>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0" dirty="0"/>
              <a:t>8</a:t>
            </a:fld>
            <a:endParaRPr spc="-50" dirty="0"/>
          </a:p>
        </p:txBody>
      </p:sp>
      <p:pic>
        <p:nvPicPr>
          <p:cNvPr id="14" name="object 4"/>
          <p:cNvPicPr/>
          <p:nvPr/>
        </p:nvPicPr>
        <p:blipFill>
          <a:blip r:embed="rId2" cstate="print"/>
          <a:stretch>
            <a:fillRect/>
          </a:stretch>
        </p:blipFill>
        <p:spPr>
          <a:xfrm>
            <a:off x="540000" y="180000"/>
            <a:ext cx="1080000" cy="1080000"/>
          </a:xfrm>
          <a:prstGeom prst="rect">
            <a:avLst/>
          </a:prstGeom>
        </p:spPr>
      </p:pic>
      <p:sp>
        <p:nvSpPr>
          <p:cNvPr id="15" name="Metin kutusu 14"/>
          <p:cNvSpPr txBox="1"/>
          <p:nvPr/>
        </p:nvSpPr>
        <p:spPr>
          <a:xfrm>
            <a:off x="1752600" y="208937"/>
            <a:ext cx="5867400"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DİSİPLİN SORUŞTURMASI YAPILANLAR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7"/>
          </p:nvPr>
        </p:nvSpPr>
        <p:spPr/>
        <p:txBody>
          <a:bodyPr/>
          <a:lstStyle/>
          <a:p>
            <a:pPr marL="107950">
              <a:lnSpc>
                <a:spcPct val="100000"/>
              </a:lnSpc>
            </a:pPr>
            <a:fld id="{81D60167-4931-47E6-BA6A-407CBD079E47}" type="slidenum">
              <a:rPr lang="tr-TR" spc="-50" smtClean="0"/>
              <a:t>9</a:t>
            </a:fld>
            <a:endParaRPr lang="tr-TR" spc="-50" dirty="0"/>
          </a:p>
        </p:txBody>
      </p:sp>
      <p:sp>
        <p:nvSpPr>
          <p:cNvPr id="5" name="Metin kutusu 4"/>
          <p:cNvSpPr txBox="1"/>
          <p:nvPr/>
        </p:nvSpPr>
        <p:spPr>
          <a:xfrm>
            <a:off x="2057400" y="304800"/>
            <a:ext cx="54864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tr-TR" sz="3200" b="1" dirty="0">
                <a:solidFill>
                  <a:schemeClr val="tx2"/>
                </a:solidFill>
                <a:latin typeface="Times New Roman" panose="02020603050405020304" pitchFamily="18" charset="0"/>
                <a:cs typeface="Times New Roman" panose="02020603050405020304" pitchFamily="18" charset="0"/>
              </a:rPr>
              <a:t>DİSİPLİN</a:t>
            </a:r>
            <a:r>
              <a:rPr lang="tr-TR" sz="3200" b="1" dirty="0">
                <a:solidFill>
                  <a:srgbClr val="FF0000"/>
                </a:solidFill>
                <a:latin typeface="Times New Roman" panose="02020603050405020304" pitchFamily="18" charset="0"/>
                <a:cs typeface="Times New Roman" panose="02020603050405020304" pitchFamily="18" charset="0"/>
              </a:rPr>
              <a:t> </a:t>
            </a:r>
            <a:r>
              <a:rPr lang="tr-TR" sz="3200" b="1" dirty="0">
                <a:solidFill>
                  <a:schemeClr val="tx2"/>
                </a:solidFill>
                <a:latin typeface="Times New Roman" panose="02020603050405020304" pitchFamily="18" charset="0"/>
                <a:cs typeface="Times New Roman" panose="02020603050405020304" pitchFamily="18" charset="0"/>
              </a:rPr>
              <a:t>SORUŞTURMASI</a:t>
            </a:r>
          </a:p>
        </p:txBody>
      </p:sp>
      <p:sp>
        <p:nvSpPr>
          <p:cNvPr id="6" name="object 2"/>
          <p:cNvSpPr txBox="1"/>
          <p:nvPr/>
        </p:nvSpPr>
        <p:spPr>
          <a:xfrm>
            <a:off x="540000" y="1620000"/>
            <a:ext cx="8070600" cy="4814138"/>
          </a:xfrm>
          <a:prstGeom prst="rect">
            <a:avLst/>
          </a:prstGeom>
        </p:spPr>
        <p:txBody>
          <a:bodyPr vert="horz" wrap="square" lIns="0" tIns="12700" rIns="0" bIns="0" rtlCol="0">
            <a:spAutoFit/>
          </a:bodyPr>
          <a:lstStyle/>
          <a:p>
            <a:pPr marL="298450" marR="5080" indent="-285750" algn="just">
              <a:buClr>
                <a:srgbClr val="00B0F0"/>
              </a:buClr>
              <a:buFont typeface="Wingdings" panose="05000000000000000000" pitchFamily="2" charset="2"/>
              <a:buChar char="§"/>
            </a:pPr>
            <a:r>
              <a:rPr lang="tr-TR" sz="2400" b="0" i="0" dirty="0">
                <a:solidFill>
                  <a:srgbClr val="000000"/>
                </a:solidFill>
                <a:effectLst/>
                <a:latin typeface="Times New Roman" panose="02020603050405020304" pitchFamily="18" charset="0"/>
              </a:rPr>
              <a:t>Disiplin cezası verilebilmesi için memur hakkında soruşturma açılması zorunludur. </a:t>
            </a:r>
            <a:r>
              <a:rPr lang="tr-TR" sz="2400" b="0" i="0" dirty="0">
                <a:solidFill>
                  <a:srgbClr val="FF0000"/>
                </a:solidFill>
                <a:effectLst/>
                <a:latin typeface="Times New Roman" panose="02020603050405020304" pitchFamily="18" charset="0"/>
              </a:rPr>
              <a:t>Soruşturma yapılmadan disiplin cezası verilemez.</a:t>
            </a:r>
          </a:p>
          <a:p>
            <a:pPr marL="12700" marR="5080" algn="just">
              <a:buClr>
                <a:srgbClr val="00B0F0"/>
              </a:buClr>
            </a:pPr>
            <a:endParaRPr lang="tr-TR" sz="2400" dirty="0">
              <a:solidFill>
                <a:srgbClr val="2CA1BE"/>
              </a:solidFill>
              <a:latin typeface="Times New Roman" panose="02020603050405020304" pitchFamily="18" charset="0"/>
              <a:cs typeface="Times New Roman" panose="02020603050405020304" pitchFamily="18" charset="0"/>
            </a:endParaRPr>
          </a:p>
          <a:p>
            <a:pPr marL="298450" marR="5080" indent="-285750" algn="just">
              <a:buClr>
                <a:srgbClr val="00B0F0"/>
              </a:buClr>
              <a:buFont typeface="Wingdings" panose="05000000000000000000" pitchFamily="2" charset="2"/>
              <a:buChar char="§"/>
            </a:pPr>
            <a:r>
              <a:rPr lang="tr-TR" sz="2400" b="0" i="0" dirty="0">
                <a:solidFill>
                  <a:srgbClr val="000000"/>
                </a:solidFill>
                <a:effectLst/>
                <a:latin typeface="Times New Roman" panose="02020603050405020304" pitchFamily="18" charset="0"/>
              </a:rPr>
              <a:t>Disiplin soruşturması, memurlar arasından görevlendirilen muhakkik ya da teftiş, denetim ve soruşturma yapmakla görevli memurlar eliyle yapılır. </a:t>
            </a:r>
            <a:r>
              <a:rPr lang="tr-TR" sz="2400" b="0" i="0" dirty="0">
                <a:solidFill>
                  <a:srgbClr val="FF0000"/>
                </a:solidFill>
                <a:effectLst/>
                <a:latin typeface="Times New Roman" panose="02020603050405020304" pitchFamily="18" charset="0"/>
              </a:rPr>
              <a:t>Disiplin soruşturmasında birden fazla memur birlikte görevlendirilebilir.</a:t>
            </a:r>
          </a:p>
          <a:p>
            <a:pPr marL="298450" marR="5080" indent="-285750" algn="just">
              <a:buClr>
                <a:srgbClr val="00B0F0"/>
              </a:buClr>
              <a:buFont typeface="Wingdings" panose="05000000000000000000" pitchFamily="2" charset="2"/>
              <a:buChar char="§"/>
            </a:pPr>
            <a:endParaRPr lang="tr-TR" sz="2400" dirty="0">
              <a:solidFill>
                <a:srgbClr val="FF0000"/>
              </a:solidFill>
              <a:latin typeface="Times New Roman" panose="02020603050405020304" pitchFamily="18" charset="0"/>
              <a:cs typeface="Times New Roman" panose="02020603050405020304" pitchFamily="18" charset="0"/>
            </a:endParaRPr>
          </a:p>
          <a:p>
            <a:pPr marL="298450" marR="5080" lvl="0" indent="-285750" algn="just" defTabSz="914400" eaLnBrk="1" fontAlgn="auto" latinLnBrk="0" hangingPunct="1">
              <a:buClr>
                <a:srgbClr val="00B0F0"/>
              </a:buClr>
              <a:buSzTx/>
              <a:buFont typeface="Wingdings" panose="05000000000000000000" pitchFamily="2" charset="2"/>
              <a:buChar char="§"/>
              <a:tabLst/>
              <a:defRPr/>
            </a:pPr>
            <a:r>
              <a:rPr lang="tr-TR" sz="2400" b="0" i="0" dirty="0">
                <a:solidFill>
                  <a:srgbClr val="000000"/>
                </a:solidFill>
                <a:effectLst/>
                <a:latin typeface="Times New Roman" panose="02020603050405020304" pitchFamily="18" charset="0"/>
              </a:rPr>
              <a:t>Disiplin soruşturmasında muhakkik görevlendirilmesi hâlinde </a:t>
            </a:r>
            <a:r>
              <a:rPr lang="tr-TR" sz="2400" b="0" i="0" dirty="0">
                <a:solidFill>
                  <a:srgbClr val="FF0000"/>
                </a:solidFill>
                <a:effectLst/>
                <a:latin typeface="Times New Roman" panose="02020603050405020304" pitchFamily="18" charset="0"/>
              </a:rPr>
              <a:t>muhakkik, hakkında soruşturma yapacağı memurdan hiyerarşik olarak alt seviyede olamaz. </a:t>
            </a:r>
            <a:r>
              <a:rPr kumimoji="0" lang="tr-TR" sz="1600" b="0" i="1" u="none" strike="noStrike" kern="0" cap="none" spc="-10" normalizeH="0" baseline="0" noProof="0" dirty="0">
                <a:ln>
                  <a:noFill/>
                </a:ln>
                <a:solidFill>
                  <a:sysClr val="windowText" lastClr="000000"/>
                </a:solidFill>
                <a:effectLst/>
                <a:uLnTx/>
                <a:uFillTx/>
                <a:latin typeface="Times New Roman"/>
                <a:cs typeface="Times New Roman"/>
              </a:rPr>
              <a:t>(Devlet Memurları Disiplin </a:t>
            </a:r>
            <a:r>
              <a:rPr kumimoji="0" lang="tr-TR" sz="1600" b="0" i="1" u="none" strike="noStrike" kern="0" cap="none" spc="0" normalizeH="0" baseline="0" noProof="0" dirty="0">
                <a:ln>
                  <a:noFill/>
                </a:ln>
                <a:solidFill>
                  <a:sysClr val="windowText" lastClr="000000"/>
                </a:solidFill>
                <a:effectLst/>
                <a:uLnTx/>
                <a:uFillTx/>
                <a:latin typeface="Times New Roman"/>
                <a:cs typeface="Times New Roman"/>
              </a:rPr>
              <a:t>Yönetmeliği </a:t>
            </a:r>
            <a:r>
              <a:rPr kumimoji="0" lang="tr-TR" sz="1600" b="0" i="1" u="none" strike="noStrike" kern="0" cap="none" spc="0" normalizeH="0" baseline="0" noProof="0" dirty="0" err="1">
                <a:ln>
                  <a:noFill/>
                </a:ln>
                <a:solidFill>
                  <a:sysClr val="windowText" lastClr="000000"/>
                </a:solidFill>
                <a:effectLst/>
                <a:uLnTx/>
                <a:uFillTx/>
                <a:latin typeface="Times New Roman"/>
                <a:cs typeface="Times New Roman"/>
              </a:rPr>
              <a:t>md.</a:t>
            </a:r>
            <a:r>
              <a:rPr kumimoji="0" lang="tr-TR" sz="1600" b="0" i="1" u="none" strike="noStrike" kern="0" cap="none" spc="0" normalizeH="0" baseline="0" noProof="0" dirty="0">
                <a:ln>
                  <a:noFill/>
                </a:ln>
                <a:solidFill>
                  <a:sysClr val="windowText" lastClr="000000"/>
                </a:solidFill>
                <a:effectLst/>
                <a:uLnTx/>
                <a:uFillTx/>
                <a:latin typeface="Times New Roman"/>
                <a:cs typeface="Times New Roman"/>
              </a:rPr>
              <a:t> 28)</a:t>
            </a:r>
            <a:endParaRPr kumimoji="0" lang="tr-TR" sz="1900" b="0" i="0" u="none" strike="noStrike" kern="0" cap="none" spc="0" normalizeH="0" baseline="0" noProof="0" dirty="0">
              <a:ln>
                <a:noFill/>
              </a:ln>
              <a:solidFill>
                <a:srgbClr val="2CA1BE"/>
              </a:solidFill>
              <a:effectLst/>
              <a:uLnTx/>
              <a:uFillTx/>
              <a:latin typeface="Segoe UI Symbol"/>
              <a:cs typeface="Segoe UI Symbol"/>
            </a:endParaRPr>
          </a:p>
          <a:p>
            <a:pPr marL="298450" marR="5080" indent="-285750" algn="just">
              <a:buClr>
                <a:srgbClr val="00B0F0"/>
              </a:buClr>
              <a:buFont typeface="Wingdings" panose="05000000000000000000" pitchFamily="2" charset="2"/>
              <a:buChar char="§"/>
            </a:pPr>
            <a:endParaRPr sz="2400" dirty="0">
              <a:solidFill>
                <a:srgbClr val="FF0000"/>
              </a:solidFill>
              <a:latin typeface="Times New Roman"/>
              <a:cs typeface="Times New Roman"/>
            </a:endParaRPr>
          </a:p>
        </p:txBody>
      </p:sp>
      <p:pic>
        <p:nvPicPr>
          <p:cNvPr id="7" name="object 4"/>
          <p:cNvPicPr/>
          <p:nvPr/>
        </p:nvPicPr>
        <p:blipFill>
          <a:blip r:embed="rId2" cstate="print"/>
          <a:stretch>
            <a:fillRect/>
          </a:stretch>
        </p:blipFill>
        <p:spPr>
          <a:xfrm>
            <a:off x="540000" y="180000"/>
            <a:ext cx="1080000" cy="1080000"/>
          </a:xfrm>
          <a:prstGeom prst="rect">
            <a:avLst/>
          </a:prstGeom>
        </p:spPr>
      </p:pic>
    </p:spTree>
    <p:extLst>
      <p:ext uri="{BB962C8B-B14F-4D97-AF65-F5344CB8AC3E}">
        <p14:creationId xmlns:p14="http://schemas.microsoft.com/office/powerpoint/2010/main" val="1733950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1266</TotalTime>
  <Words>5712</Words>
  <Application>Microsoft Office PowerPoint</Application>
  <PresentationFormat>Ekran Gösterisi (4:3)</PresentationFormat>
  <Paragraphs>548</Paragraphs>
  <Slides>64</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64</vt:i4>
      </vt:variant>
    </vt:vector>
  </HeadingPairs>
  <TitlesOfParts>
    <vt:vector size="72" baseType="lpstr">
      <vt:lpstr>Arial</vt:lpstr>
      <vt:lpstr>Calibri</vt:lpstr>
      <vt:lpstr>Calibri (Gövde)</vt:lpstr>
      <vt:lpstr>Lucida Sans Unicode</vt:lpstr>
      <vt:lpstr>Segoe UI Symbol</vt:lpstr>
      <vt:lpstr>Times New Roman</vt:lpstr>
      <vt:lpstr>Wingdings</vt:lpstr>
      <vt:lpstr>Office Theme</vt:lpstr>
      <vt:lpstr>T.C. İÇİŞLERİ BAKANLIĞI Teftiş Kurulu Başkanlığı Mülkiye Müfettişliği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ZAMANAŞIMI</vt:lpstr>
      <vt:lpstr>ZAMANAŞIMI</vt:lpstr>
      <vt:lpstr>PowerPoint Sunusu</vt:lpstr>
      <vt:lpstr>ADLİ SORUŞTURMADAN BAĞIMSIZ YAPILMASI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ÇEŞİTLİ HÜKÜMLER </vt:lpstr>
      <vt:lpstr>ÇEŞİTLİ HÜKÜMLER </vt:lpstr>
      <vt:lpstr>PowerPoint Sunusu</vt:lpstr>
      <vt:lpstr>PowerPoint Sunusu</vt:lpstr>
      <vt:lpstr>PowerPoint Sunusu</vt:lpstr>
      <vt:lpstr>PowerPoint Sunusu</vt:lpstr>
      <vt:lpstr>PowerPoint Sunusu</vt:lpstr>
      <vt:lpstr>PowerPoint Sunusu</vt:lpstr>
      <vt:lpstr>PowerPoint Sunusu</vt:lpstr>
      <vt:lpstr>PowerPoint Sunusu</vt:lpstr>
      <vt:lpstr>ÖRNEK YAZI VE FORMLAR</vt:lpstr>
      <vt:lpstr>ÖRNEK YAZI VE FORMLAR</vt:lpstr>
      <vt:lpstr>ÖRNEK YAZI VE FORMLAR</vt:lpstr>
      <vt:lpstr>ÖRNEK YAZI VE FORMLAR</vt:lpstr>
      <vt:lpstr>ÖRNEK YAZI VE FORMLAR</vt:lpstr>
      <vt:lpstr>ÖRNEK YAZI VE FORMLAR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ÖN İNCELEME  VE  DİSİPLİN SORUŞTURMALARI  RAPORLARININ HAZIRLANMASI</dc:title>
  <dc:creator>Serdar İĞDELER</dc:creator>
  <cp:lastModifiedBy>Mehmet Alpaslan IŞIK</cp:lastModifiedBy>
  <cp:revision>115</cp:revision>
  <dcterms:created xsi:type="dcterms:W3CDTF">2023-09-26T12:14:01Z</dcterms:created>
  <dcterms:modified xsi:type="dcterms:W3CDTF">2024-02-15T12:08:47Z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2020-05-11T00:00:00Z</vt:filetime>
  </property>
  <property fmtid="{D5CDD505-2E9C-101B-9397-08002B2CF9AE}" pid="3" name="Creator">
    <vt:lpwstr>Microsoft® PowerPoint® 2016</vt:lpwstr>
  </property>
  <property fmtid="{D5CDD505-2E9C-101B-9397-08002B2CF9AE}" pid="4" name="LastSaved">
    <vt:filetime>2023-09-26T00:00:00Z</vt:filetime>
  </property>
  <property fmtid="{D5CDD505-2E9C-101B-9397-08002B2CF9AE}" pid="5" name="Producer">
    <vt:lpwstr>Microsoft® PowerPoint® 2016</vt:lpwstr>
  </property>
</Properties>
</file>