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media/image3.jpg" ContentType="image/jpeg"/>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media/image4.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2"/>
  </p:notesMasterIdLst>
  <p:sldIdLst>
    <p:sldId id="256" r:id="rId2"/>
    <p:sldId id="257" r:id="rId3"/>
    <p:sldId id="543" r:id="rId4"/>
    <p:sldId id="319" r:id="rId5"/>
    <p:sldId id="260" r:id="rId6"/>
    <p:sldId id="314" r:id="rId7"/>
    <p:sldId id="315" r:id="rId8"/>
    <p:sldId id="318" r:id="rId9"/>
    <p:sldId id="320" r:id="rId10"/>
    <p:sldId id="321" r:id="rId11"/>
    <p:sldId id="322" r:id="rId12"/>
    <p:sldId id="292" r:id="rId13"/>
    <p:sldId id="551" r:id="rId14"/>
    <p:sldId id="323" r:id="rId15"/>
    <p:sldId id="324" r:id="rId16"/>
    <p:sldId id="325" r:id="rId17"/>
    <p:sldId id="326" r:id="rId18"/>
    <p:sldId id="327" r:id="rId19"/>
    <p:sldId id="328" r:id="rId20"/>
    <p:sldId id="271"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345" r:id="rId37"/>
    <p:sldId id="346" r:id="rId38"/>
    <p:sldId id="347" r:id="rId39"/>
    <p:sldId id="348" r:id="rId40"/>
    <p:sldId id="349" r:id="rId41"/>
    <p:sldId id="350" r:id="rId42"/>
    <p:sldId id="351" r:id="rId43"/>
    <p:sldId id="352" r:id="rId44"/>
    <p:sldId id="353" r:id="rId45"/>
    <p:sldId id="354" r:id="rId46"/>
    <p:sldId id="355" r:id="rId47"/>
    <p:sldId id="356" r:id="rId48"/>
    <p:sldId id="357" r:id="rId49"/>
    <p:sldId id="377" r:id="rId50"/>
    <p:sldId id="378" r:id="rId51"/>
    <p:sldId id="379" r:id="rId52"/>
    <p:sldId id="380" r:id="rId53"/>
    <p:sldId id="381" r:id="rId54"/>
    <p:sldId id="382" r:id="rId55"/>
    <p:sldId id="383" r:id="rId56"/>
    <p:sldId id="384" r:id="rId57"/>
    <p:sldId id="385" r:id="rId58"/>
    <p:sldId id="386" r:id="rId59"/>
    <p:sldId id="387" r:id="rId60"/>
    <p:sldId id="388" r:id="rId61"/>
    <p:sldId id="389" r:id="rId62"/>
    <p:sldId id="390" r:id="rId63"/>
    <p:sldId id="391" r:id="rId64"/>
    <p:sldId id="358" r:id="rId65"/>
    <p:sldId id="359" r:id="rId66"/>
    <p:sldId id="360" r:id="rId67"/>
    <p:sldId id="361" r:id="rId68"/>
    <p:sldId id="362" r:id="rId69"/>
    <p:sldId id="363" r:id="rId70"/>
    <p:sldId id="364" r:id="rId71"/>
    <p:sldId id="365" r:id="rId72"/>
    <p:sldId id="366" r:id="rId73"/>
    <p:sldId id="367" r:id="rId74"/>
    <p:sldId id="368" r:id="rId75"/>
    <p:sldId id="369" r:id="rId76"/>
    <p:sldId id="370" r:id="rId77"/>
    <p:sldId id="371" r:id="rId78"/>
    <p:sldId id="372" r:id="rId79"/>
    <p:sldId id="373" r:id="rId80"/>
    <p:sldId id="374" r:id="rId81"/>
    <p:sldId id="375" r:id="rId82"/>
    <p:sldId id="552" r:id="rId83"/>
    <p:sldId id="553" r:id="rId84"/>
    <p:sldId id="554" r:id="rId85"/>
    <p:sldId id="555" r:id="rId86"/>
    <p:sldId id="556" r:id="rId87"/>
    <p:sldId id="557" r:id="rId88"/>
    <p:sldId id="558" r:id="rId89"/>
    <p:sldId id="559" r:id="rId90"/>
    <p:sldId id="560" r:id="rId91"/>
    <p:sldId id="561" r:id="rId92"/>
    <p:sldId id="562" r:id="rId93"/>
    <p:sldId id="563" r:id="rId94"/>
    <p:sldId id="564" r:id="rId95"/>
    <p:sldId id="565" r:id="rId96"/>
    <p:sldId id="566" r:id="rId97"/>
    <p:sldId id="567" r:id="rId98"/>
    <p:sldId id="568" r:id="rId99"/>
    <p:sldId id="569" r:id="rId100"/>
    <p:sldId id="317" r:id="rId101"/>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5AD70A-1135-41BB-89DD-CC3EC484828F}"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tr-TR"/>
        </a:p>
      </dgm:t>
    </dgm:pt>
    <dgm:pt modelId="{139AF603-AF39-49E2-8862-FBFFD20E790E}">
      <dgm:prSet/>
      <dgm:spPr/>
      <dgm:t>
        <a:bodyPr/>
        <a:lstStyle/>
        <a:p>
          <a:pPr rtl="0"/>
          <a:r>
            <a:rPr lang="tr-TR" b="1" dirty="0">
              <a:solidFill>
                <a:schemeClr val="tx1"/>
              </a:solidFill>
            </a:rPr>
            <a:t>4483 sayılı Kanunun Uygulanabilmesi İçin</a:t>
          </a:r>
          <a:endParaRPr lang="tr-TR" b="1" baseline="0" dirty="0">
            <a:solidFill>
              <a:schemeClr val="tx1"/>
            </a:solidFill>
          </a:endParaRPr>
        </a:p>
        <a:p>
          <a:pPr rtl="0"/>
          <a:r>
            <a:rPr lang="tr-TR" baseline="0" dirty="0">
              <a:solidFill>
                <a:srgbClr val="002060"/>
              </a:solidFill>
            </a:rPr>
            <a:t>--</a:t>
          </a:r>
          <a:r>
            <a:rPr lang="tr-TR" b="1" baseline="0" dirty="0">
              <a:solidFill>
                <a:srgbClr val="002060"/>
              </a:solidFill>
            </a:rPr>
            <a:t>Suç işleyen kişinin memur veya diğer kamu görevlisi olması, </a:t>
          </a:r>
        </a:p>
        <a:p>
          <a:pPr rtl="0"/>
          <a:r>
            <a:rPr lang="tr-TR" baseline="0" dirty="0">
              <a:solidFill>
                <a:srgbClr val="002060"/>
              </a:solidFill>
            </a:rPr>
            <a:t>-- </a:t>
          </a:r>
          <a:r>
            <a:rPr lang="tr-TR" b="1" baseline="0" dirty="0">
              <a:solidFill>
                <a:srgbClr val="002060"/>
              </a:solidFill>
            </a:rPr>
            <a:t>Bu kişinin bir suç işlemesi,</a:t>
          </a:r>
        </a:p>
        <a:p>
          <a:pPr rtl="0"/>
          <a:r>
            <a:rPr lang="tr-TR" b="1" baseline="0" dirty="0">
              <a:solidFill>
                <a:srgbClr val="002060"/>
              </a:solidFill>
            </a:rPr>
            <a:t>--İşlenen suçun görev sebebiyle olması Gerekir.</a:t>
          </a:r>
          <a:endParaRPr lang="tr-TR" b="1" dirty="0">
            <a:solidFill>
              <a:srgbClr val="002060"/>
            </a:solidFill>
          </a:endParaRPr>
        </a:p>
      </dgm:t>
    </dgm:pt>
    <dgm:pt modelId="{B633850D-AC75-4DEA-B183-3E0B6AF459B0}" type="parTrans" cxnId="{80DD7AE7-4214-4D5D-9F7D-252666E3E409}">
      <dgm:prSet/>
      <dgm:spPr/>
      <dgm:t>
        <a:bodyPr/>
        <a:lstStyle/>
        <a:p>
          <a:endParaRPr lang="tr-TR"/>
        </a:p>
      </dgm:t>
    </dgm:pt>
    <dgm:pt modelId="{F3A3407B-1DCD-4A5E-B7D7-5C5520604184}" type="sibTrans" cxnId="{80DD7AE7-4214-4D5D-9F7D-252666E3E409}">
      <dgm:prSet/>
      <dgm:spPr/>
      <dgm:t>
        <a:bodyPr/>
        <a:lstStyle/>
        <a:p>
          <a:endParaRPr lang="tr-TR"/>
        </a:p>
      </dgm:t>
    </dgm:pt>
    <dgm:pt modelId="{D3A72B2C-3E8B-4DE6-8A7F-7245F5C5E84A}">
      <dgm:prSet/>
      <dgm:spPr/>
      <dgm:t>
        <a:bodyPr/>
        <a:lstStyle/>
        <a:p>
          <a:pPr rtl="0"/>
          <a:r>
            <a:rPr lang="tr-TR" baseline="0" dirty="0">
              <a:solidFill>
                <a:srgbClr val="FFFF00"/>
              </a:solidFill>
            </a:rPr>
            <a:t>İşlenen suçun </a:t>
          </a:r>
          <a:r>
            <a:rPr lang="tr-TR" b="1" baseline="0" dirty="0">
              <a:solidFill>
                <a:srgbClr val="FFFF00"/>
              </a:solidFill>
            </a:rPr>
            <a:t>görev sebebiyle olması </a:t>
          </a:r>
          <a:r>
            <a:rPr lang="tr-TR" baseline="0" dirty="0">
              <a:solidFill>
                <a:srgbClr val="FFFF00"/>
              </a:solidFill>
            </a:rPr>
            <a:t>Gerekir.</a:t>
          </a:r>
          <a:endParaRPr lang="tr-TR" dirty="0">
            <a:solidFill>
              <a:srgbClr val="FFFF00"/>
            </a:solidFill>
          </a:endParaRPr>
        </a:p>
      </dgm:t>
    </dgm:pt>
    <dgm:pt modelId="{F870A488-7E92-4D74-A96A-4FAA4E436358}" type="sibTrans" cxnId="{5196FB6F-2147-4CBD-A552-7C226A9A039F}">
      <dgm:prSet/>
      <dgm:spPr/>
      <dgm:t>
        <a:bodyPr/>
        <a:lstStyle/>
        <a:p>
          <a:endParaRPr lang="tr-TR"/>
        </a:p>
      </dgm:t>
    </dgm:pt>
    <dgm:pt modelId="{369819C6-6382-4CB7-9772-526743A03F8C}" type="parTrans" cxnId="{5196FB6F-2147-4CBD-A552-7C226A9A039F}">
      <dgm:prSet/>
      <dgm:spPr/>
      <dgm:t>
        <a:bodyPr/>
        <a:lstStyle/>
        <a:p>
          <a:endParaRPr lang="tr-TR"/>
        </a:p>
      </dgm:t>
    </dgm:pt>
    <dgm:pt modelId="{9A849796-36A2-40AD-B436-1E4B2B177D80}" type="pres">
      <dgm:prSet presAssocID="{685AD70A-1135-41BB-89DD-CC3EC484828F}" presName="outerComposite" presStyleCnt="0">
        <dgm:presLayoutVars>
          <dgm:chMax val="5"/>
          <dgm:dir/>
          <dgm:resizeHandles val="exact"/>
        </dgm:presLayoutVars>
      </dgm:prSet>
      <dgm:spPr/>
    </dgm:pt>
    <dgm:pt modelId="{8ECC50CB-97E9-4567-9DEB-2460580C80FC}" type="pres">
      <dgm:prSet presAssocID="{685AD70A-1135-41BB-89DD-CC3EC484828F}" presName="dummyMaxCanvas" presStyleCnt="0">
        <dgm:presLayoutVars/>
      </dgm:prSet>
      <dgm:spPr/>
    </dgm:pt>
    <dgm:pt modelId="{3D6E993C-8A8E-4B22-A38B-475C82F6D424}" type="pres">
      <dgm:prSet presAssocID="{685AD70A-1135-41BB-89DD-CC3EC484828F}" presName="TwoNodes_1" presStyleLbl="node1" presStyleIdx="0" presStyleCnt="2" custScaleX="117647" custScaleY="208583" custLinFactNeighborX="379" custLinFactNeighborY="954">
        <dgm:presLayoutVars>
          <dgm:bulletEnabled val="1"/>
        </dgm:presLayoutVars>
      </dgm:prSet>
      <dgm:spPr/>
    </dgm:pt>
    <dgm:pt modelId="{886604B7-7677-400F-B4D3-6799FD649D5E}" type="pres">
      <dgm:prSet presAssocID="{685AD70A-1135-41BB-89DD-CC3EC484828F}" presName="TwoNodes_2" presStyleLbl="node1" presStyleIdx="1" presStyleCnt="2" custScaleX="71842" custScaleY="112142" custLinFactNeighborX="15149" custLinFactNeighborY="-38373">
        <dgm:presLayoutVars>
          <dgm:bulletEnabled val="1"/>
        </dgm:presLayoutVars>
      </dgm:prSet>
      <dgm:spPr/>
    </dgm:pt>
    <dgm:pt modelId="{403B80C2-92B6-40BD-B032-7027967D21F6}" type="pres">
      <dgm:prSet presAssocID="{685AD70A-1135-41BB-89DD-CC3EC484828F}" presName="TwoConn_1-2" presStyleLbl="fgAccFollowNode1" presStyleIdx="0" presStyleCnt="1" custScaleX="211044" custScaleY="247829" custLinFactY="-27439" custLinFactNeighborX="3455" custLinFactNeighborY="-100000">
        <dgm:presLayoutVars>
          <dgm:bulletEnabled val="1"/>
        </dgm:presLayoutVars>
      </dgm:prSet>
      <dgm:spPr/>
    </dgm:pt>
    <dgm:pt modelId="{76E8C002-2B4D-4954-9E1D-49CDA83E12D4}" type="pres">
      <dgm:prSet presAssocID="{685AD70A-1135-41BB-89DD-CC3EC484828F}" presName="TwoNodes_1_text" presStyleLbl="node1" presStyleIdx="1" presStyleCnt="2">
        <dgm:presLayoutVars>
          <dgm:bulletEnabled val="1"/>
        </dgm:presLayoutVars>
      </dgm:prSet>
      <dgm:spPr/>
    </dgm:pt>
    <dgm:pt modelId="{0EDF261F-E5B5-4ED6-B749-9DC140D04F15}" type="pres">
      <dgm:prSet presAssocID="{685AD70A-1135-41BB-89DD-CC3EC484828F}" presName="TwoNodes_2_text" presStyleLbl="node1" presStyleIdx="1" presStyleCnt="2">
        <dgm:presLayoutVars>
          <dgm:bulletEnabled val="1"/>
        </dgm:presLayoutVars>
      </dgm:prSet>
      <dgm:spPr/>
    </dgm:pt>
  </dgm:ptLst>
  <dgm:cxnLst>
    <dgm:cxn modelId="{FDFDFC0E-36CC-418E-8502-8E3C11FFD72B}" type="presOf" srcId="{D3A72B2C-3E8B-4DE6-8A7F-7245F5C5E84A}" destId="{0EDF261F-E5B5-4ED6-B749-9DC140D04F15}" srcOrd="1" destOrd="0" presId="urn:microsoft.com/office/officeart/2005/8/layout/vProcess5"/>
    <dgm:cxn modelId="{E3AF755C-18BB-4955-9109-358869DCFF8D}" type="presOf" srcId="{139AF603-AF39-49E2-8862-FBFFD20E790E}" destId="{76E8C002-2B4D-4954-9E1D-49CDA83E12D4}" srcOrd="1" destOrd="0" presId="urn:microsoft.com/office/officeart/2005/8/layout/vProcess5"/>
    <dgm:cxn modelId="{E10CFB65-3F3F-463A-B5F9-F97708EF7857}" type="presOf" srcId="{D3A72B2C-3E8B-4DE6-8A7F-7245F5C5E84A}" destId="{886604B7-7677-400F-B4D3-6799FD649D5E}" srcOrd="0" destOrd="0" presId="urn:microsoft.com/office/officeart/2005/8/layout/vProcess5"/>
    <dgm:cxn modelId="{5196FB6F-2147-4CBD-A552-7C226A9A039F}" srcId="{685AD70A-1135-41BB-89DD-CC3EC484828F}" destId="{D3A72B2C-3E8B-4DE6-8A7F-7245F5C5E84A}" srcOrd="1" destOrd="0" parTransId="{369819C6-6382-4CB7-9772-526743A03F8C}" sibTransId="{F870A488-7E92-4D74-A96A-4FAA4E436358}"/>
    <dgm:cxn modelId="{569455D8-A6A2-47AA-AF5D-5F56B7DE07CB}" type="presOf" srcId="{139AF603-AF39-49E2-8862-FBFFD20E790E}" destId="{3D6E993C-8A8E-4B22-A38B-475C82F6D424}" srcOrd="0" destOrd="0" presId="urn:microsoft.com/office/officeart/2005/8/layout/vProcess5"/>
    <dgm:cxn modelId="{80DD7AE7-4214-4D5D-9F7D-252666E3E409}" srcId="{685AD70A-1135-41BB-89DD-CC3EC484828F}" destId="{139AF603-AF39-49E2-8862-FBFFD20E790E}" srcOrd="0" destOrd="0" parTransId="{B633850D-AC75-4DEA-B183-3E0B6AF459B0}" sibTransId="{F3A3407B-1DCD-4A5E-B7D7-5C5520604184}"/>
    <dgm:cxn modelId="{950E39E8-0ED7-479C-8DAC-627EC9F22C24}" type="presOf" srcId="{F3A3407B-1DCD-4A5E-B7D7-5C5520604184}" destId="{403B80C2-92B6-40BD-B032-7027967D21F6}" srcOrd="0" destOrd="0" presId="urn:microsoft.com/office/officeart/2005/8/layout/vProcess5"/>
    <dgm:cxn modelId="{044C95FB-20BA-4012-AF40-6D10098FA829}" type="presOf" srcId="{685AD70A-1135-41BB-89DD-CC3EC484828F}" destId="{9A849796-36A2-40AD-B436-1E4B2B177D80}" srcOrd="0" destOrd="0" presId="urn:microsoft.com/office/officeart/2005/8/layout/vProcess5"/>
    <dgm:cxn modelId="{E9CB68A8-C88F-44BD-8DE1-A58A40306C55}" type="presParOf" srcId="{9A849796-36A2-40AD-B436-1E4B2B177D80}" destId="{8ECC50CB-97E9-4567-9DEB-2460580C80FC}" srcOrd="0" destOrd="0" presId="urn:microsoft.com/office/officeart/2005/8/layout/vProcess5"/>
    <dgm:cxn modelId="{C2B5941B-8B08-4D30-AD7D-20F8870DAE56}" type="presParOf" srcId="{9A849796-36A2-40AD-B436-1E4B2B177D80}" destId="{3D6E993C-8A8E-4B22-A38B-475C82F6D424}" srcOrd="1" destOrd="0" presId="urn:microsoft.com/office/officeart/2005/8/layout/vProcess5"/>
    <dgm:cxn modelId="{9C201EC0-123C-4DB6-9669-7B02FFF8ED57}" type="presParOf" srcId="{9A849796-36A2-40AD-B436-1E4B2B177D80}" destId="{886604B7-7677-400F-B4D3-6799FD649D5E}" srcOrd="2" destOrd="0" presId="urn:microsoft.com/office/officeart/2005/8/layout/vProcess5"/>
    <dgm:cxn modelId="{143DF3D8-EB1B-4910-965C-84EA103A3037}" type="presParOf" srcId="{9A849796-36A2-40AD-B436-1E4B2B177D80}" destId="{403B80C2-92B6-40BD-B032-7027967D21F6}" srcOrd="3" destOrd="0" presId="urn:microsoft.com/office/officeart/2005/8/layout/vProcess5"/>
    <dgm:cxn modelId="{0D989D5B-B46E-4E1B-823A-AB6F91085775}" type="presParOf" srcId="{9A849796-36A2-40AD-B436-1E4B2B177D80}" destId="{76E8C002-2B4D-4954-9E1D-49CDA83E12D4}" srcOrd="4" destOrd="0" presId="urn:microsoft.com/office/officeart/2005/8/layout/vProcess5"/>
    <dgm:cxn modelId="{170C62AD-05EB-4461-8BBC-3A7993D6ABEA}" type="presParOf" srcId="{9A849796-36A2-40AD-B436-1E4B2B177D80}" destId="{0EDF261F-E5B5-4ED6-B749-9DC140D04F15}"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4A4B41-8AC8-4C69-ACB4-57B7BE2BFBFA}"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tr-TR"/>
        </a:p>
      </dgm:t>
    </dgm:pt>
    <dgm:pt modelId="{C672B656-41A0-4A82-AFCB-A2B64F18E82B}">
      <dgm:prSet phldrT="[Metin]"/>
      <dgm:spPr>
        <a:xfrm>
          <a:off x="483490" y="432045"/>
          <a:ext cx="5612509" cy="456806"/>
        </a:xfrm>
        <a:prstGeom prst="rect">
          <a:avLst/>
        </a:prstGeom>
        <a:solidFill>
          <a:srgbClr val="918485">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Gill Sans MT"/>
              <a:ea typeface="+mn-ea"/>
              <a:cs typeface="+mn-cs"/>
            </a:rPr>
            <a:t>Muayene</a:t>
          </a:r>
        </a:p>
      </dgm:t>
    </dgm:pt>
    <dgm:pt modelId="{8F44BBAD-5087-4594-8651-7AE899B53C02}" type="parTrans" cxnId="{1FCB4902-CEAD-4850-9D89-592D0DE90D90}">
      <dgm:prSet/>
      <dgm:spPr/>
      <dgm:t>
        <a:bodyPr/>
        <a:lstStyle/>
        <a:p>
          <a:endParaRPr lang="tr-TR"/>
        </a:p>
      </dgm:t>
    </dgm:pt>
    <dgm:pt modelId="{8629A627-A70E-491E-A6C9-D0A9FB1662D9}" type="sibTrans" cxnId="{1FCB4902-CEAD-4850-9D89-592D0DE90D90}">
      <dgm:prSet/>
      <dgm:spPr>
        <a:xfrm>
          <a:off x="-3581015" y="-550356"/>
          <a:ext cx="4269065" cy="4269065"/>
        </a:xfrm>
        <a:prstGeom prst="blockArc">
          <a:avLst>
            <a:gd name="adj1" fmla="val 18900000"/>
            <a:gd name="adj2" fmla="val 2700000"/>
            <a:gd name="adj3" fmla="val 506"/>
          </a:avLst>
        </a:prstGeom>
        <a:noFill/>
        <a:ln w="25400" cap="flat" cmpd="sng" algn="ctr">
          <a:solidFill>
            <a:srgbClr val="855D5D">
              <a:hueOff val="0"/>
              <a:satOff val="0"/>
              <a:lumOff val="0"/>
              <a:alphaOff val="0"/>
            </a:srgbClr>
          </a:solidFill>
          <a:prstDash val="solid"/>
        </a:ln>
        <a:effectLst/>
      </dgm:spPr>
      <dgm:t>
        <a:bodyPr/>
        <a:lstStyle/>
        <a:p>
          <a:endParaRPr lang="tr-TR"/>
        </a:p>
      </dgm:t>
    </dgm:pt>
    <dgm:pt modelId="{5338F97B-06CE-434A-AA83-88EC2AF04110}">
      <dgm:prSet phldrT="[Metin]"/>
      <dgm:spPr>
        <a:xfrm>
          <a:off x="672788" y="1359622"/>
          <a:ext cx="5382170" cy="449107"/>
        </a:xfrm>
        <a:prstGeom prst="rect">
          <a:avLst/>
        </a:prstGeom>
        <a:solidFill>
          <a:srgbClr val="918485">
            <a:hueOff val="-10661560"/>
            <a:satOff val="6060"/>
            <a:lumOff val="-500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Gill Sans MT"/>
              <a:ea typeface="+mn-ea"/>
              <a:cs typeface="+mn-cs"/>
            </a:rPr>
            <a:t>Teşhis</a:t>
          </a:r>
        </a:p>
      </dgm:t>
    </dgm:pt>
    <dgm:pt modelId="{205FD1C0-0A5D-45E0-8474-FDD7EEAE3B8A}" type="parTrans" cxnId="{4D6C9A3D-6C62-4110-96A6-9561DD5C87F8}">
      <dgm:prSet/>
      <dgm:spPr/>
      <dgm:t>
        <a:bodyPr/>
        <a:lstStyle/>
        <a:p>
          <a:endParaRPr lang="tr-TR"/>
        </a:p>
      </dgm:t>
    </dgm:pt>
    <dgm:pt modelId="{BB0B4236-9551-4B54-AF62-330B0E390AF2}" type="sibTrans" cxnId="{4D6C9A3D-6C62-4110-96A6-9561DD5C87F8}">
      <dgm:prSet/>
      <dgm:spPr/>
      <dgm:t>
        <a:bodyPr/>
        <a:lstStyle/>
        <a:p>
          <a:endParaRPr lang="tr-TR"/>
        </a:p>
      </dgm:t>
    </dgm:pt>
    <dgm:pt modelId="{0AD8271B-9431-46EA-B852-0BE2D4DFEB8F}">
      <dgm:prSet phldrT="[Metin]"/>
      <dgm:spPr>
        <a:xfrm>
          <a:off x="442449" y="2313977"/>
          <a:ext cx="5612509" cy="441408"/>
        </a:xfrm>
        <a:prstGeom prst="rect">
          <a:avLst/>
        </a:prstGeom>
        <a:solidFill>
          <a:srgbClr val="918485">
            <a:hueOff val="-21323121"/>
            <a:satOff val="12119"/>
            <a:lumOff val="-1000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Gill Sans MT"/>
              <a:ea typeface="+mn-ea"/>
              <a:cs typeface="+mn-cs"/>
            </a:rPr>
            <a:t>Tedavi</a:t>
          </a:r>
        </a:p>
      </dgm:t>
    </dgm:pt>
    <dgm:pt modelId="{F558FE12-F988-447B-9C3B-20E673A8C98B}" type="parTrans" cxnId="{4C572159-A5F9-407C-A009-DCB2ED951298}">
      <dgm:prSet/>
      <dgm:spPr/>
      <dgm:t>
        <a:bodyPr/>
        <a:lstStyle/>
        <a:p>
          <a:endParaRPr lang="tr-TR"/>
        </a:p>
      </dgm:t>
    </dgm:pt>
    <dgm:pt modelId="{9FD2A235-7677-4899-9EC8-EF5B092AAD74}" type="sibTrans" cxnId="{4C572159-A5F9-407C-A009-DCB2ED951298}">
      <dgm:prSet/>
      <dgm:spPr/>
      <dgm:t>
        <a:bodyPr/>
        <a:lstStyle/>
        <a:p>
          <a:endParaRPr lang="tr-TR"/>
        </a:p>
      </dgm:t>
    </dgm:pt>
    <dgm:pt modelId="{D2DB1AB6-EAF1-467B-AF41-A501E0247CD2}" type="pres">
      <dgm:prSet presAssocID="{554A4B41-8AC8-4C69-ACB4-57B7BE2BFBFA}" presName="Name0" presStyleCnt="0">
        <dgm:presLayoutVars>
          <dgm:chMax val="7"/>
          <dgm:chPref val="7"/>
          <dgm:dir/>
        </dgm:presLayoutVars>
      </dgm:prSet>
      <dgm:spPr/>
    </dgm:pt>
    <dgm:pt modelId="{4962E954-DD62-4F95-86EA-EFDEABA91ACC}" type="pres">
      <dgm:prSet presAssocID="{554A4B41-8AC8-4C69-ACB4-57B7BE2BFBFA}" presName="Name1" presStyleCnt="0"/>
      <dgm:spPr/>
    </dgm:pt>
    <dgm:pt modelId="{F4D220FB-9C98-4E25-8C79-C976FCE2C5B0}" type="pres">
      <dgm:prSet presAssocID="{554A4B41-8AC8-4C69-ACB4-57B7BE2BFBFA}" presName="cycle" presStyleCnt="0"/>
      <dgm:spPr/>
    </dgm:pt>
    <dgm:pt modelId="{9BD47488-0ECC-47F9-B0FB-FA085C23CD34}" type="pres">
      <dgm:prSet presAssocID="{554A4B41-8AC8-4C69-ACB4-57B7BE2BFBFA}" presName="srcNode" presStyleLbl="node1" presStyleIdx="0" presStyleCnt="3"/>
      <dgm:spPr/>
    </dgm:pt>
    <dgm:pt modelId="{9141DAA4-0186-41EF-B9FD-BF82C4A7EC10}" type="pres">
      <dgm:prSet presAssocID="{554A4B41-8AC8-4C69-ACB4-57B7BE2BFBFA}" presName="conn" presStyleLbl="parChTrans1D2" presStyleIdx="0" presStyleCnt="1"/>
      <dgm:spPr/>
    </dgm:pt>
    <dgm:pt modelId="{BE2A0B72-D865-4299-99AF-15DA8EFFF51C}" type="pres">
      <dgm:prSet presAssocID="{554A4B41-8AC8-4C69-ACB4-57B7BE2BFBFA}" presName="extraNode" presStyleLbl="node1" presStyleIdx="0" presStyleCnt="3"/>
      <dgm:spPr/>
    </dgm:pt>
    <dgm:pt modelId="{1A73B093-ED62-46CC-A048-4B07984DE80B}" type="pres">
      <dgm:prSet presAssocID="{554A4B41-8AC8-4C69-ACB4-57B7BE2BFBFA}" presName="dstNode" presStyleLbl="node1" presStyleIdx="0" presStyleCnt="3"/>
      <dgm:spPr/>
    </dgm:pt>
    <dgm:pt modelId="{DE9254B6-E021-4BF7-8573-D34093B2D627}" type="pres">
      <dgm:prSet presAssocID="{C672B656-41A0-4A82-AFCB-A2B64F18E82B}" presName="text_1" presStyleLbl="node1" presStyleIdx="0" presStyleCnt="3" custScaleY="72089" custLinFactNeighborX="1098" custLinFactNeighborY="4226">
        <dgm:presLayoutVars>
          <dgm:bulletEnabled val="1"/>
        </dgm:presLayoutVars>
      </dgm:prSet>
      <dgm:spPr/>
    </dgm:pt>
    <dgm:pt modelId="{CDF971FA-C4C9-4B31-90DD-E0C985A13A9C}" type="pres">
      <dgm:prSet presAssocID="{C672B656-41A0-4A82-AFCB-A2B64F18E82B}" presName="accent_1" presStyleCnt="0"/>
      <dgm:spPr/>
    </dgm:pt>
    <dgm:pt modelId="{FF2DE03D-26C7-4C9A-B4C3-F88A2118EC09}" type="pres">
      <dgm:prSet presAssocID="{C672B656-41A0-4A82-AFCB-A2B64F18E82B}" presName="accentRepeatNode" presStyleLbl="solidFgAcc1" presStyleIdx="0" presStyleCnt="3"/>
      <dgm:spPr>
        <a:xfrm>
          <a:off x="46405" y="237626"/>
          <a:ext cx="792087" cy="792087"/>
        </a:xfrm>
        <a:prstGeom prst="ellipse">
          <a:avLst/>
        </a:prstGeom>
        <a:solidFill>
          <a:sysClr val="window" lastClr="FFFFFF">
            <a:hueOff val="0"/>
            <a:satOff val="0"/>
            <a:lumOff val="0"/>
            <a:alphaOff val="0"/>
          </a:sysClr>
        </a:solidFill>
        <a:ln w="25400" cap="flat" cmpd="sng" algn="ctr">
          <a:solidFill>
            <a:srgbClr val="918485">
              <a:hueOff val="0"/>
              <a:satOff val="0"/>
              <a:lumOff val="0"/>
              <a:alphaOff val="0"/>
            </a:srgbClr>
          </a:solidFill>
          <a:prstDash val="solid"/>
        </a:ln>
        <a:effectLst/>
      </dgm:spPr>
    </dgm:pt>
    <dgm:pt modelId="{89EA1AA4-E224-450D-B78B-43ACB07AA400}" type="pres">
      <dgm:prSet presAssocID="{5338F97B-06CE-434A-AA83-88EC2AF04110}" presName="text_2" presStyleLbl="node1" presStyleIdx="1" presStyleCnt="3" custScaleY="70874">
        <dgm:presLayoutVars>
          <dgm:bulletEnabled val="1"/>
        </dgm:presLayoutVars>
      </dgm:prSet>
      <dgm:spPr/>
    </dgm:pt>
    <dgm:pt modelId="{ABD8DE9C-53B5-45CD-A584-1F392D9871E2}" type="pres">
      <dgm:prSet presAssocID="{5338F97B-06CE-434A-AA83-88EC2AF04110}" presName="accent_2" presStyleCnt="0"/>
      <dgm:spPr/>
    </dgm:pt>
    <dgm:pt modelId="{C0F6EA30-965D-4F5F-A68C-D4AA76333711}" type="pres">
      <dgm:prSet presAssocID="{5338F97B-06CE-434A-AA83-88EC2AF04110}" presName="accentRepeatNode" presStyleLbl="solidFgAcc1" presStyleIdx="1" presStyleCnt="3"/>
      <dgm:spPr>
        <a:xfrm>
          <a:off x="276744" y="1188131"/>
          <a:ext cx="792087" cy="792087"/>
        </a:xfrm>
        <a:prstGeom prst="ellipse">
          <a:avLst/>
        </a:prstGeom>
        <a:solidFill>
          <a:sysClr val="window" lastClr="FFFFFF">
            <a:hueOff val="0"/>
            <a:satOff val="0"/>
            <a:lumOff val="0"/>
            <a:alphaOff val="0"/>
          </a:sysClr>
        </a:solidFill>
        <a:ln w="25400" cap="flat" cmpd="sng" algn="ctr">
          <a:solidFill>
            <a:srgbClr val="918485">
              <a:hueOff val="-10661560"/>
              <a:satOff val="6060"/>
              <a:lumOff val="-5000"/>
              <a:alphaOff val="0"/>
            </a:srgbClr>
          </a:solidFill>
          <a:prstDash val="solid"/>
        </a:ln>
        <a:effectLst/>
      </dgm:spPr>
    </dgm:pt>
    <dgm:pt modelId="{A4D82690-32A2-4922-B92C-BAC5ADC65C0B}" type="pres">
      <dgm:prSet presAssocID="{0AD8271B-9431-46EA-B852-0BE2D4DFEB8F}" presName="text_3" presStyleLbl="node1" presStyleIdx="2" presStyleCnt="3" custScaleY="69659">
        <dgm:presLayoutVars>
          <dgm:bulletEnabled val="1"/>
        </dgm:presLayoutVars>
      </dgm:prSet>
      <dgm:spPr/>
    </dgm:pt>
    <dgm:pt modelId="{82F41589-7A15-4015-9A94-B5A3E63F80BD}" type="pres">
      <dgm:prSet presAssocID="{0AD8271B-9431-46EA-B852-0BE2D4DFEB8F}" presName="accent_3" presStyleCnt="0"/>
      <dgm:spPr/>
    </dgm:pt>
    <dgm:pt modelId="{0FA47A5D-42A0-4CBE-AA93-AFA403A3B5C0}" type="pres">
      <dgm:prSet presAssocID="{0AD8271B-9431-46EA-B852-0BE2D4DFEB8F}" presName="accentRepeatNode" presStyleLbl="solidFgAcc1" presStyleIdx="2" presStyleCnt="3"/>
      <dgm:spPr>
        <a:xfrm>
          <a:off x="46405" y="2138637"/>
          <a:ext cx="792087" cy="792087"/>
        </a:xfrm>
        <a:prstGeom prst="ellipse">
          <a:avLst/>
        </a:prstGeom>
        <a:solidFill>
          <a:sysClr val="window" lastClr="FFFFFF">
            <a:hueOff val="0"/>
            <a:satOff val="0"/>
            <a:lumOff val="0"/>
            <a:alphaOff val="0"/>
          </a:sysClr>
        </a:solidFill>
        <a:ln w="25400" cap="flat" cmpd="sng" algn="ctr">
          <a:solidFill>
            <a:srgbClr val="918485">
              <a:hueOff val="-21323121"/>
              <a:satOff val="12119"/>
              <a:lumOff val="-10000"/>
              <a:alphaOff val="0"/>
            </a:srgbClr>
          </a:solidFill>
          <a:prstDash val="solid"/>
        </a:ln>
        <a:effectLst/>
      </dgm:spPr>
    </dgm:pt>
  </dgm:ptLst>
  <dgm:cxnLst>
    <dgm:cxn modelId="{1FCB4902-CEAD-4850-9D89-592D0DE90D90}" srcId="{554A4B41-8AC8-4C69-ACB4-57B7BE2BFBFA}" destId="{C672B656-41A0-4A82-AFCB-A2B64F18E82B}" srcOrd="0" destOrd="0" parTransId="{8F44BBAD-5087-4594-8651-7AE899B53C02}" sibTransId="{8629A627-A70E-491E-A6C9-D0A9FB1662D9}"/>
    <dgm:cxn modelId="{FEDBD310-4BED-460E-BB0F-DB69025A6BD1}" type="presOf" srcId="{554A4B41-8AC8-4C69-ACB4-57B7BE2BFBFA}" destId="{D2DB1AB6-EAF1-467B-AF41-A501E0247CD2}" srcOrd="0" destOrd="0" presId="urn:microsoft.com/office/officeart/2008/layout/VerticalCurvedList"/>
    <dgm:cxn modelId="{CC13EB11-75D3-401F-ACF3-22202193F891}" type="presOf" srcId="{0AD8271B-9431-46EA-B852-0BE2D4DFEB8F}" destId="{A4D82690-32A2-4922-B92C-BAC5ADC65C0B}" srcOrd="0" destOrd="0" presId="urn:microsoft.com/office/officeart/2008/layout/VerticalCurvedList"/>
    <dgm:cxn modelId="{4D6C9A3D-6C62-4110-96A6-9561DD5C87F8}" srcId="{554A4B41-8AC8-4C69-ACB4-57B7BE2BFBFA}" destId="{5338F97B-06CE-434A-AA83-88EC2AF04110}" srcOrd="1" destOrd="0" parTransId="{205FD1C0-0A5D-45E0-8474-FDD7EEAE3B8A}" sibTransId="{BB0B4236-9551-4B54-AF62-330B0E390AF2}"/>
    <dgm:cxn modelId="{4C572159-A5F9-407C-A009-DCB2ED951298}" srcId="{554A4B41-8AC8-4C69-ACB4-57B7BE2BFBFA}" destId="{0AD8271B-9431-46EA-B852-0BE2D4DFEB8F}" srcOrd="2" destOrd="0" parTransId="{F558FE12-F988-447B-9C3B-20E673A8C98B}" sibTransId="{9FD2A235-7677-4899-9EC8-EF5B092AAD74}"/>
    <dgm:cxn modelId="{F3274D91-EE5A-484B-8993-D10973276B08}" type="presOf" srcId="{8629A627-A70E-491E-A6C9-D0A9FB1662D9}" destId="{9141DAA4-0186-41EF-B9FD-BF82C4A7EC10}" srcOrd="0" destOrd="0" presId="urn:microsoft.com/office/officeart/2008/layout/VerticalCurvedList"/>
    <dgm:cxn modelId="{442D4CD0-EA8A-4143-964D-851B65F91524}" type="presOf" srcId="{C672B656-41A0-4A82-AFCB-A2B64F18E82B}" destId="{DE9254B6-E021-4BF7-8573-D34093B2D627}" srcOrd="0" destOrd="0" presId="urn:microsoft.com/office/officeart/2008/layout/VerticalCurvedList"/>
    <dgm:cxn modelId="{53F00CE7-A55B-4012-9F41-5BBBA09F90B9}" type="presOf" srcId="{5338F97B-06CE-434A-AA83-88EC2AF04110}" destId="{89EA1AA4-E224-450D-B78B-43ACB07AA400}" srcOrd="0" destOrd="0" presId="urn:microsoft.com/office/officeart/2008/layout/VerticalCurvedList"/>
    <dgm:cxn modelId="{CA352AD1-4C36-47BF-9008-048136C96178}" type="presParOf" srcId="{D2DB1AB6-EAF1-467B-AF41-A501E0247CD2}" destId="{4962E954-DD62-4F95-86EA-EFDEABA91ACC}" srcOrd="0" destOrd="0" presId="urn:microsoft.com/office/officeart/2008/layout/VerticalCurvedList"/>
    <dgm:cxn modelId="{04064D52-A382-4BDE-8252-ECA9E2574EE1}" type="presParOf" srcId="{4962E954-DD62-4F95-86EA-EFDEABA91ACC}" destId="{F4D220FB-9C98-4E25-8C79-C976FCE2C5B0}" srcOrd="0" destOrd="0" presId="urn:microsoft.com/office/officeart/2008/layout/VerticalCurvedList"/>
    <dgm:cxn modelId="{12299952-22D1-47C3-9A65-4BDBEF5940D4}" type="presParOf" srcId="{F4D220FB-9C98-4E25-8C79-C976FCE2C5B0}" destId="{9BD47488-0ECC-47F9-B0FB-FA085C23CD34}" srcOrd="0" destOrd="0" presId="urn:microsoft.com/office/officeart/2008/layout/VerticalCurvedList"/>
    <dgm:cxn modelId="{96779626-6C51-406B-BDD4-89BF7BB156B0}" type="presParOf" srcId="{F4D220FB-9C98-4E25-8C79-C976FCE2C5B0}" destId="{9141DAA4-0186-41EF-B9FD-BF82C4A7EC10}" srcOrd="1" destOrd="0" presId="urn:microsoft.com/office/officeart/2008/layout/VerticalCurvedList"/>
    <dgm:cxn modelId="{CC2B3413-01A1-4F00-B363-02FC8E94709F}" type="presParOf" srcId="{F4D220FB-9C98-4E25-8C79-C976FCE2C5B0}" destId="{BE2A0B72-D865-4299-99AF-15DA8EFFF51C}" srcOrd="2" destOrd="0" presId="urn:microsoft.com/office/officeart/2008/layout/VerticalCurvedList"/>
    <dgm:cxn modelId="{E770C9A7-8BA4-4C7D-9195-95500F2937ED}" type="presParOf" srcId="{F4D220FB-9C98-4E25-8C79-C976FCE2C5B0}" destId="{1A73B093-ED62-46CC-A048-4B07984DE80B}" srcOrd="3" destOrd="0" presId="urn:microsoft.com/office/officeart/2008/layout/VerticalCurvedList"/>
    <dgm:cxn modelId="{157CF96E-293D-460E-A2DF-204E6CB04839}" type="presParOf" srcId="{4962E954-DD62-4F95-86EA-EFDEABA91ACC}" destId="{DE9254B6-E021-4BF7-8573-D34093B2D627}" srcOrd="1" destOrd="0" presId="urn:microsoft.com/office/officeart/2008/layout/VerticalCurvedList"/>
    <dgm:cxn modelId="{89C85855-307E-40F6-A3DC-AAAD936B3672}" type="presParOf" srcId="{4962E954-DD62-4F95-86EA-EFDEABA91ACC}" destId="{CDF971FA-C4C9-4B31-90DD-E0C985A13A9C}" srcOrd="2" destOrd="0" presId="urn:microsoft.com/office/officeart/2008/layout/VerticalCurvedList"/>
    <dgm:cxn modelId="{604E5C79-DF22-4010-A3C6-05510092F729}" type="presParOf" srcId="{CDF971FA-C4C9-4B31-90DD-E0C985A13A9C}" destId="{FF2DE03D-26C7-4C9A-B4C3-F88A2118EC09}" srcOrd="0" destOrd="0" presId="urn:microsoft.com/office/officeart/2008/layout/VerticalCurvedList"/>
    <dgm:cxn modelId="{CBCC07F8-A685-4978-8995-3B0646C7559D}" type="presParOf" srcId="{4962E954-DD62-4F95-86EA-EFDEABA91ACC}" destId="{89EA1AA4-E224-450D-B78B-43ACB07AA400}" srcOrd="3" destOrd="0" presId="urn:microsoft.com/office/officeart/2008/layout/VerticalCurvedList"/>
    <dgm:cxn modelId="{E776EF31-C323-4A3F-8704-BE42D43DB313}" type="presParOf" srcId="{4962E954-DD62-4F95-86EA-EFDEABA91ACC}" destId="{ABD8DE9C-53B5-45CD-A584-1F392D9871E2}" srcOrd="4" destOrd="0" presId="urn:microsoft.com/office/officeart/2008/layout/VerticalCurvedList"/>
    <dgm:cxn modelId="{64AD590B-DEAB-4793-86C4-5CA28D79582E}" type="presParOf" srcId="{ABD8DE9C-53B5-45CD-A584-1F392D9871E2}" destId="{C0F6EA30-965D-4F5F-A68C-D4AA76333711}" srcOrd="0" destOrd="0" presId="urn:microsoft.com/office/officeart/2008/layout/VerticalCurvedList"/>
    <dgm:cxn modelId="{B2DA7F48-9458-400D-BCF9-FE71CAC99096}" type="presParOf" srcId="{4962E954-DD62-4F95-86EA-EFDEABA91ACC}" destId="{A4D82690-32A2-4922-B92C-BAC5ADC65C0B}" srcOrd="5" destOrd="0" presId="urn:microsoft.com/office/officeart/2008/layout/VerticalCurvedList"/>
    <dgm:cxn modelId="{51F27B39-1BC9-4DA5-8212-3CA5F587C89E}" type="presParOf" srcId="{4962E954-DD62-4F95-86EA-EFDEABA91ACC}" destId="{82F41589-7A15-4015-9A94-B5A3E63F80BD}" srcOrd="6" destOrd="0" presId="urn:microsoft.com/office/officeart/2008/layout/VerticalCurvedList"/>
    <dgm:cxn modelId="{3F5BD568-D211-4E00-9C42-1FFD49A0B501}" type="presParOf" srcId="{82F41589-7A15-4015-9A94-B5A3E63F80BD}" destId="{0FA47A5D-42A0-4CBE-AA93-AFA403A3B5C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6E993C-8A8E-4B22-A38B-475C82F6D424}">
      <dsp:nvSpPr>
        <dsp:cNvPr id="0" name=""/>
        <dsp:cNvSpPr/>
      </dsp:nvSpPr>
      <dsp:spPr>
        <a:xfrm>
          <a:off x="-288766" y="-857720"/>
          <a:ext cx="8424162" cy="612120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tr-TR" sz="3500" b="1" kern="1200" dirty="0">
              <a:solidFill>
                <a:schemeClr val="tx1"/>
              </a:solidFill>
            </a:rPr>
            <a:t>4483 sayılı Kanunun Uygulanabilmesi İçin</a:t>
          </a:r>
          <a:endParaRPr lang="tr-TR" sz="3500" b="1" kern="1200" baseline="0" dirty="0">
            <a:solidFill>
              <a:schemeClr val="tx1"/>
            </a:solidFill>
          </a:endParaRPr>
        </a:p>
        <a:p>
          <a:pPr marL="0" lvl="0" indent="0" algn="l" defTabSz="1555750" rtl="0">
            <a:lnSpc>
              <a:spcPct val="90000"/>
            </a:lnSpc>
            <a:spcBef>
              <a:spcPct val="0"/>
            </a:spcBef>
            <a:spcAft>
              <a:spcPct val="35000"/>
            </a:spcAft>
            <a:buNone/>
          </a:pPr>
          <a:r>
            <a:rPr lang="tr-TR" sz="3500" kern="1200" baseline="0" dirty="0">
              <a:solidFill>
                <a:srgbClr val="002060"/>
              </a:solidFill>
            </a:rPr>
            <a:t>--</a:t>
          </a:r>
          <a:r>
            <a:rPr lang="tr-TR" sz="3500" b="1" kern="1200" baseline="0" dirty="0">
              <a:solidFill>
                <a:srgbClr val="002060"/>
              </a:solidFill>
            </a:rPr>
            <a:t>Suç işleyen kişinin memur veya diğer kamu görevlisi olması, </a:t>
          </a:r>
        </a:p>
        <a:p>
          <a:pPr marL="0" lvl="0" indent="0" algn="l" defTabSz="1555750" rtl="0">
            <a:lnSpc>
              <a:spcPct val="90000"/>
            </a:lnSpc>
            <a:spcBef>
              <a:spcPct val="0"/>
            </a:spcBef>
            <a:spcAft>
              <a:spcPct val="35000"/>
            </a:spcAft>
            <a:buNone/>
          </a:pPr>
          <a:r>
            <a:rPr lang="tr-TR" sz="3500" kern="1200" baseline="0" dirty="0">
              <a:solidFill>
                <a:srgbClr val="002060"/>
              </a:solidFill>
            </a:rPr>
            <a:t>-- </a:t>
          </a:r>
          <a:r>
            <a:rPr lang="tr-TR" sz="3500" b="1" kern="1200" baseline="0" dirty="0">
              <a:solidFill>
                <a:srgbClr val="002060"/>
              </a:solidFill>
            </a:rPr>
            <a:t>Bu kişinin bir suç işlemesi,</a:t>
          </a:r>
        </a:p>
        <a:p>
          <a:pPr marL="0" lvl="0" indent="0" algn="l" defTabSz="1555750" rtl="0">
            <a:lnSpc>
              <a:spcPct val="90000"/>
            </a:lnSpc>
            <a:spcBef>
              <a:spcPct val="0"/>
            </a:spcBef>
            <a:spcAft>
              <a:spcPct val="35000"/>
            </a:spcAft>
            <a:buNone/>
          </a:pPr>
          <a:r>
            <a:rPr lang="tr-TR" sz="3500" b="1" kern="1200" baseline="0" dirty="0">
              <a:solidFill>
                <a:srgbClr val="002060"/>
              </a:solidFill>
            </a:rPr>
            <a:t>--İşlenen suçun görev sebebiyle olması Gerekir.</a:t>
          </a:r>
          <a:endParaRPr lang="tr-TR" sz="3500" b="1" kern="1200" dirty="0">
            <a:solidFill>
              <a:srgbClr val="002060"/>
            </a:solidFill>
          </a:endParaRPr>
        </a:p>
      </dsp:txBody>
      <dsp:txXfrm>
        <a:off x="-140624" y="-709578"/>
        <a:ext cx="4761653" cy="5824917"/>
      </dsp:txXfrm>
    </dsp:sp>
    <dsp:sp modelId="{886604B7-7677-400F-B4D3-6799FD649D5E}">
      <dsp:nvSpPr>
        <dsp:cNvPr id="0" name=""/>
        <dsp:cNvSpPr/>
      </dsp:nvSpPr>
      <dsp:spPr>
        <a:xfrm>
          <a:off x="3279890" y="2990079"/>
          <a:ext cx="5144276" cy="329098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tr-TR" sz="3500" kern="1200" baseline="0" dirty="0">
              <a:solidFill>
                <a:srgbClr val="FFFF00"/>
              </a:solidFill>
            </a:rPr>
            <a:t>İşlenen suçun </a:t>
          </a:r>
          <a:r>
            <a:rPr lang="tr-TR" sz="3500" b="1" kern="1200" baseline="0" dirty="0">
              <a:solidFill>
                <a:srgbClr val="FFFF00"/>
              </a:solidFill>
            </a:rPr>
            <a:t>görev sebebiyle olması </a:t>
          </a:r>
          <a:r>
            <a:rPr lang="tr-TR" sz="3500" kern="1200" baseline="0" dirty="0">
              <a:solidFill>
                <a:srgbClr val="FFFF00"/>
              </a:solidFill>
            </a:rPr>
            <a:t>Gerekir.</a:t>
          </a:r>
          <a:endParaRPr lang="tr-TR" sz="3500" kern="1200" dirty="0">
            <a:solidFill>
              <a:srgbClr val="FFFF00"/>
            </a:solidFill>
          </a:endParaRPr>
        </a:p>
      </dsp:txBody>
      <dsp:txXfrm>
        <a:off x="3363834" y="3074023"/>
        <a:ext cx="2698168" cy="3123098"/>
      </dsp:txXfrm>
    </dsp:sp>
    <dsp:sp modelId="{403B80C2-92B6-40BD-B032-7027967D21F6}">
      <dsp:nvSpPr>
        <dsp:cNvPr id="0" name=""/>
        <dsp:cNvSpPr/>
      </dsp:nvSpPr>
      <dsp:spPr>
        <a:xfrm>
          <a:off x="4509820" y="0"/>
          <a:ext cx="4025725" cy="4727409"/>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tr-TR" sz="3600" kern="1200"/>
        </a:p>
      </dsp:txBody>
      <dsp:txXfrm>
        <a:off x="5415608" y="0"/>
        <a:ext cx="2214149" cy="37310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41DAA4-0186-41EF-B9FD-BF82C4A7EC10}">
      <dsp:nvSpPr>
        <dsp:cNvPr id="0" name=""/>
        <dsp:cNvSpPr/>
      </dsp:nvSpPr>
      <dsp:spPr>
        <a:xfrm>
          <a:off x="-2542642" y="-392496"/>
          <a:ext cx="3035552" cy="3035552"/>
        </a:xfrm>
        <a:prstGeom prst="blockArc">
          <a:avLst>
            <a:gd name="adj1" fmla="val 18900000"/>
            <a:gd name="adj2" fmla="val 2700000"/>
            <a:gd name="adj3" fmla="val 506"/>
          </a:avLst>
        </a:prstGeom>
        <a:noFill/>
        <a:ln w="25400" cap="flat" cmpd="sng" algn="ctr">
          <a:solidFill>
            <a:srgbClr val="855D5D">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DE9254B6-E021-4BF7-8573-D34093B2D627}">
      <dsp:nvSpPr>
        <dsp:cNvPr id="0" name=""/>
        <dsp:cNvSpPr/>
      </dsp:nvSpPr>
      <dsp:spPr>
        <a:xfrm>
          <a:off x="343435" y="306893"/>
          <a:ext cx="4990564" cy="324481"/>
        </a:xfrm>
        <a:prstGeom prst="rect">
          <a:avLst/>
        </a:prstGeom>
        <a:solidFill>
          <a:srgbClr val="918485">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276" tIns="43180" rIns="43180" bIns="43180" numCol="1" spcCol="1270" anchor="ctr" anchorCtr="0">
          <a:noAutofit/>
        </a:bodyPr>
        <a:lstStyle/>
        <a:p>
          <a:pPr marL="0" lvl="0" indent="0" algn="l" defTabSz="755650">
            <a:lnSpc>
              <a:spcPct val="90000"/>
            </a:lnSpc>
            <a:spcBef>
              <a:spcPct val="0"/>
            </a:spcBef>
            <a:spcAft>
              <a:spcPct val="35000"/>
            </a:spcAft>
            <a:buNone/>
          </a:pPr>
          <a:r>
            <a:rPr lang="tr-TR" sz="1700" kern="1200" dirty="0">
              <a:solidFill>
                <a:sysClr val="window" lastClr="FFFFFF"/>
              </a:solidFill>
              <a:latin typeface="Gill Sans MT"/>
              <a:ea typeface="+mn-ea"/>
              <a:cs typeface="+mn-cs"/>
            </a:rPr>
            <a:t>Muayene</a:t>
          </a:r>
        </a:p>
      </dsp:txBody>
      <dsp:txXfrm>
        <a:off x="343435" y="306893"/>
        <a:ext cx="4990564" cy="324481"/>
      </dsp:txXfrm>
    </dsp:sp>
    <dsp:sp modelId="{FF2DE03D-26C7-4C9A-B4C3-F88A2118EC09}">
      <dsp:nvSpPr>
        <dsp:cNvPr id="0" name=""/>
        <dsp:cNvSpPr/>
      </dsp:nvSpPr>
      <dsp:spPr>
        <a:xfrm>
          <a:off x="35570" y="168792"/>
          <a:ext cx="562640" cy="562640"/>
        </a:xfrm>
        <a:prstGeom prst="ellipse">
          <a:avLst/>
        </a:prstGeom>
        <a:solidFill>
          <a:sysClr val="window" lastClr="FFFFFF">
            <a:hueOff val="0"/>
            <a:satOff val="0"/>
            <a:lumOff val="0"/>
            <a:alphaOff val="0"/>
          </a:sysClr>
        </a:solidFill>
        <a:ln w="25400" cap="flat" cmpd="sng" algn="ctr">
          <a:solidFill>
            <a:srgbClr val="918485">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89EA1AA4-E224-450D-B78B-43ACB07AA400}">
      <dsp:nvSpPr>
        <dsp:cNvPr id="0" name=""/>
        <dsp:cNvSpPr/>
      </dsp:nvSpPr>
      <dsp:spPr>
        <a:xfrm>
          <a:off x="480505" y="965773"/>
          <a:ext cx="4826948" cy="319012"/>
        </a:xfrm>
        <a:prstGeom prst="rect">
          <a:avLst/>
        </a:prstGeom>
        <a:solidFill>
          <a:srgbClr val="918485">
            <a:hueOff val="-10661560"/>
            <a:satOff val="6060"/>
            <a:lumOff val="-500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276" tIns="43180" rIns="43180" bIns="43180" numCol="1" spcCol="1270" anchor="ctr" anchorCtr="0">
          <a:noAutofit/>
        </a:bodyPr>
        <a:lstStyle/>
        <a:p>
          <a:pPr marL="0" lvl="0" indent="0" algn="l" defTabSz="755650">
            <a:lnSpc>
              <a:spcPct val="90000"/>
            </a:lnSpc>
            <a:spcBef>
              <a:spcPct val="0"/>
            </a:spcBef>
            <a:spcAft>
              <a:spcPct val="35000"/>
            </a:spcAft>
            <a:buNone/>
          </a:pPr>
          <a:r>
            <a:rPr lang="tr-TR" sz="1700" kern="1200" dirty="0">
              <a:solidFill>
                <a:sysClr val="window" lastClr="FFFFFF"/>
              </a:solidFill>
              <a:latin typeface="Gill Sans MT"/>
              <a:ea typeface="+mn-ea"/>
              <a:cs typeface="+mn-cs"/>
            </a:rPr>
            <a:t>Teşhis</a:t>
          </a:r>
        </a:p>
      </dsp:txBody>
      <dsp:txXfrm>
        <a:off x="480505" y="965773"/>
        <a:ext cx="4826948" cy="319012"/>
      </dsp:txXfrm>
    </dsp:sp>
    <dsp:sp modelId="{C0F6EA30-965D-4F5F-A68C-D4AA76333711}">
      <dsp:nvSpPr>
        <dsp:cNvPr id="0" name=""/>
        <dsp:cNvSpPr/>
      </dsp:nvSpPr>
      <dsp:spPr>
        <a:xfrm>
          <a:off x="199185" y="843960"/>
          <a:ext cx="562640" cy="562640"/>
        </a:xfrm>
        <a:prstGeom prst="ellipse">
          <a:avLst/>
        </a:prstGeom>
        <a:solidFill>
          <a:sysClr val="window" lastClr="FFFFFF">
            <a:hueOff val="0"/>
            <a:satOff val="0"/>
            <a:lumOff val="0"/>
            <a:alphaOff val="0"/>
          </a:sysClr>
        </a:solidFill>
        <a:ln w="25400" cap="flat" cmpd="sng" algn="ctr">
          <a:solidFill>
            <a:srgbClr val="918485">
              <a:hueOff val="-10661560"/>
              <a:satOff val="6060"/>
              <a:lumOff val="-5000"/>
              <a:alphaOff val="0"/>
            </a:srgbClr>
          </a:solidFill>
          <a:prstDash val="solid"/>
        </a:ln>
        <a:effectLst/>
      </dsp:spPr>
      <dsp:style>
        <a:lnRef idx="2">
          <a:scrgbClr r="0" g="0" b="0"/>
        </a:lnRef>
        <a:fillRef idx="1">
          <a:scrgbClr r="0" g="0" b="0"/>
        </a:fillRef>
        <a:effectRef idx="0">
          <a:scrgbClr r="0" g="0" b="0"/>
        </a:effectRef>
        <a:fontRef idx="minor"/>
      </dsp:style>
    </dsp:sp>
    <dsp:sp modelId="{A4D82690-32A2-4922-B92C-BAC5ADC65C0B}">
      <dsp:nvSpPr>
        <dsp:cNvPr id="0" name=""/>
        <dsp:cNvSpPr/>
      </dsp:nvSpPr>
      <dsp:spPr>
        <a:xfrm>
          <a:off x="316890" y="1643676"/>
          <a:ext cx="4990564" cy="313543"/>
        </a:xfrm>
        <a:prstGeom prst="rect">
          <a:avLst/>
        </a:prstGeom>
        <a:solidFill>
          <a:srgbClr val="918485">
            <a:hueOff val="-21323121"/>
            <a:satOff val="12119"/>
            <a:lumOff val="-1000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276" tIns="43180" rIns="43180" bIns="43180" numCol="1" spcCol="1270" anchor="ctr" anchorCtr="0">
          <a:noAutofit/>
        </a:bodyPr>
        <a:lstStyle/>
        <a:p>
          <a:pPr marL="0" lvl="0" indent="0" algn="l" defTabSz="755650">
            <a:lnSpc>
              <a:spcPct val="90000"/>
            </a:lnSpc>
            <a:spcBef>
              <a:spcPct val="0"/>
            </a:spcBef>
            <a:spcAft>
              <a:spcPct val="35000"/>
            </a:spcAft>
            <a:buNone/>
          </a:pPr>
          <a:r>
            <a:rPr lang="tr-TR" sz="1700" kern="1200" dirty="0">
              <a:solidFill>
                <a:sysClr val="window" lastClr="FFFFFF"/>
              </a:solidFill>
              <a:latin typeface="Gill Sans MT"/>
              <a:ea typeface="+mn-ea"/>
              <a:cs typeface="+mn-cs"/>
            </a:rPr>
            <a:t>Tedavi</a:t>
          </a:r>
        </a:p>
      </dsp:txBody>
      <dsp:txXfrm>
        <a:off x="316890" y="1643676"/>
        <a:ext cx="4990564" cy="313543"/>
      </dsp:txXfrm>
    </dsp:sp>
    <dsp:sp modelId="{0FA47A5D-42A0-4CBE-AA93-AFA403A3B5C0}">
      <dsp:nvSpPr>
        <dsp:cNvPr id="0" name=""/>
        <dsp:cNvSpPr/>
      </dsp:nvSpPr>
      <dsp:spPr>
        <a:xfrm>
          <a:off x="35570" y="1519128"/>
          <a:ext cx="562640" cy="562640"/>
        </a:xfrm>
        <a:prstGeom prst="ellipse">
          <a:avLst/>
        </a:prstGeom>
        <a:solidFill>
          <a:sysClr val="window" lastClr="FFFFFF">
            <a:hueOff val="0"/>
            <a:satOff val="0"/>
            <a:lumOff val="0"/>
            <a:alphaOff val="0"/>
          </a:sysClr>
        </a:solidFill>
        <a:ln w="25400" cap="flat" cmpd="sng" algn="ctr">
          <a:solidFill>
            <a:srgbClr val="918485">
              <a:hueOff val="-21323121"/>
              <a:satOff val="12119"/>
              <a:lumOff val="-10000"/>
              <a:alphaOff val="0"/>
            </a:srgb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9E3B5D83-8E4E-4ED7-9122-2D55E21431CA}" type="datetimeFigureOut">
              <a:rPr lang="tr-TR" smtClean="0"/>
              <a:t>24.02.2024</a:t>
            </a:fld>
            <a:endParaRPr lang="tr-TR"/>
          </a:p>
        </p:txBody>
      </p:sp>
      <p:sp>
        <p:nvSpPr>
          <p:cNvPr id="4" name="Slayt Resmi Yer Tutucusu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443AE3D1-44D7-46EF-BC9D-47DFB993E7A0}" type="slidenum">
              <a:rPr lang="tr-TR" smtClean="0"/>
              <a:t>‹#›</a:t>
            </a:fld>
            <a:endParaRPr lang="tr-TR"/>
          </a:p>
        </p:txBody>
      </p:sp>
    </p:spTree>
    <p:extLst>
      <p:ext uri="{BB962C8B-B14F-4D97-AF65-F5344CB8AC3E}">
        <p14:creationId xmlns:p14="http://schemas.microsoft.com/office/powerpoint/2010/main" val="2981042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81125" y="592239"/>
            <a:ext cx="4807585" cy="603885"/>
          </a:xfrm>
          <a:prstGeom prst="rect">
            <a:avLst/>
          </a:prstGeom>
        </p:spPr>
        <p:txBody>
          <a:bodyPr wrap="square" lIns="0" tIns="0" rIns="0" bIns="0">
            <a:spAutoFit/>
          </a:bodyPr>
          <a:lstStyle>
            <a:lvl1pPr>
              <a:defRPr sz="3600" b="0" i="0" u="sng">
                <a:solidFill>
                  <a:srgbClr val="FF0000"/>
                </a:solidFill>
                <a:latin typeface="Microsoft Sans Serif"/>
                <a:cs typeface="Microsoft Sans Serif"/>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800" b="0" i="0">
                <a:solidFill>
                  <a:srgbClr val="404040"/>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defRPr sz="1200" b="0" i="0">
                <a:solidFill>
                  <a:srgbClr val="9F0000"/>
                </a:solidFill>
                <a:latin typeface="Calibri"/>
                <a:cs typeface="Calibri"/>
              </a:defRPr>
            </a:lvl1pPr>
          </a:lstStyle>
          <a:p>
            <a:pPr marL="114300">
              <a:lnSpc>
                <a:spcPct val="100000"/>
              </a:lnSpc>
              <a:spcBef>
                <a:spcPts val="15"/>
              </a:spcBef>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u="sng">
                <a:solidFill>
                  <a:srgbClr val="FF0000"/>
                </a:solidFill>
                <a:latin typeface="Microsoft Sans Serif"/>
                <a:cs typeface="Microsoft Sans Serif"/>
              </a:defRPr>
            </a:lvl1pPr>
          </a:lstStyle>
          <a:p>
            <a:endParaRPr/>
          </a:p>
        </p:txBody>
      </p:sp>
      <p:sp>
        <p:nvSpPr>
          <p:cNvPr id="3" name="Holder 3"/>
          <p:cNvSpPr>
            <a:spLocks noGrp="1"/>
          </p:cNvSpPr>
          <p:nvPr>
            <p:ph type="body" idx="1"/>
          </p:nvPr>
        </p:nvSpPr>
        <p:spPr/>
        <p:txBody>
          <a:bodyPr lIns="0" tIns="0" rIns="0" bIns="0"/>
          <a:lstStyle>
            <a:lvl1pPr>
              <a:defRPr sz="2800" b="0" i="0">
                <a:solidFill>
                  <a:srgbClr val="404040"/>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defRPr sz="1200" b="0" i="0">
                <a:solidFill>
                  <a:srgbClr val="9F0000"/>
                </a:solidFill>
                <a:latin typeface="Calibri"/>
                <a:cs typeface="Calibri"/>
              </a:defRPr>
            </a:lvl1pPr>
          </a:lstStyle>
          <a:p>
            <a:pPr marL="114300">
              <a:lnSpc>
                <a:spcPct val="100000"/>
              </a:lnSpc>
              <a:spcBef>
                <a:spcPts val="15"/>
              </a:spcBef>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u="sng">
                <a:solidFill>
                  <a:srgbClr val="FF0000"/>
                </a:solidFill>
                <a:latin typeface="Microsoft Sans Serif"/>
                <a:cs typeface="Microsoft Sans Serif"/>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p:txBody>
          <a:bodyPr lIns="0" tIns="0" rIns="0" bIns="0"/>
          <a:lstStyle>
            <a:lvl1pPr>
              <a:defRPr sz="1200" b="0" i="0">
                <a:solidFill>
                  <a:srgbClr val="9F0000"/>
                </a:solidFill>
                <a:latin typeface="Calibri"/>
                <a:cs typeface="Calibri"/>
              </a:defRPr>
            </a:lvl1pPr>
          </a:lstStyle>
          <a:p>
            <a:pPr marL="114300">
              <a:lnSpc>
                <a:spcPct val="100000"/>
              </a:lnSpc>
              <a:spcBef>
                <a:spcPts val="15"/>
              </a:spcBef>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u="sng">
                <a:solidFill>
                  <a:srgbClr val="FF0000"/>
                </a:solidFill>
                <a:latin typeface="Microsoft Sans Serif"/>
                <a:cs typeface="Microsoft Sans Serif"/>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5" name="Holder 5"/>
          <p:cNvSpPr>
            <a:spLocks noGrp="1"/>
          </p:cNvSpPr>
          <p:nvPr>
            <p:ph type="sldNum" sz="quarter" idx="7"/>
          </p:nvPr>
        </p:nvSpPr>
        <p:spPr/>
        <p:txBody>
          <a:bodyPr lIns="0" tIns="0" rIns="0" bIns="0"/>
          <a:lstStyle>
            <a:lvl1pPr>
              <a:defRPr sz="1200" b="0" i="0">
                <a:solidFill>
                  <a:srgbClr val="9F0000"/>
                </a:solidFill>
                <a:latin typeface="Calibri"/>
                <a:cs typeface="Calibri"/>
              </a:defRPr>
            </a:lvl1pPr>
          </a:lstStyle>
          <a:p>
            <a:pPr marL="114300">
              <a:lnSpc>
                <a:spcPct val="100000"/>
              </a:lnSpc>
              <a:spcBef>
                <a:spcPts val="15"/>
              </a:spcBef>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4" name="Holder 4"/>
          <p:cNvSpPr>
            <a:spLocks noGrp="1"/>
          </p:cNvSpPr>
          <p:nvPr>
            <p:ph type="sldNum" sz="quarter" idx="7"/>
          </p:nvPr>
        </p:nvSpPr>
        <p:spPr/>
        <p:txBody>
          <a:bodyPr lIns="0" tIns="0" rIns="0" bIns="0"/>
          <a:lstStyle>
            <a:lvl1pPr>
              <a:defRPr sz="1200" b="0" i="0">
                <a:solidFill>
                  <a:srgbClr val="9F0000"/>
                </a:solidFill>
                <a:latin typeface="Calibri"/>
                <a:cs typeface="Calibri"/>
              </a:defRPr>
            </a:lvl1pPr>
          </a:lstStyle>
          <a:p>
            <a:pPr marL="114300">
              <a:lnSpc>
                <a:spcPct val="100000"/>
              </a:lnSpc>
              <a:spcBef>
                <a:spcPts val="15"/>
              </a:spcBef>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4060240"/>
            <a:ext cx="448945" cy="2797810"/>
          </a:xfrm>
          <a:custGeom>
            <a:avLst/>
            <a:gdLst/>
            <a:ahLst/>
            <a:cxnLst/>
            <a:rect l="l" t="t" r="r" b="b"/>
            <a:pathLst>
              <a:path w="448945" h="2797809">
                <a:moveTo>
                  <a:pt x="0" y="0"/>
                </a:moveTo>
                <a:lnTo>
                  <a:pt x="0" y="2797053"/>
                </a:lnTo>
                <a:lnTo>
                  <a:pt x="37965" y="2797756"/>
                </a:lnTo>
                <a:lnTo>
                  <a:pt x="448358" y="2797756"/>
                </a:lnTo>
                <a:lnTo>
                  <a:pt x="0" y="0"/>
                </a:lnTo>
                <a:close/>
              </a:path>
            </a:pathLst>
          </a:custGeom>
          <a:solidFill>
            <a:srgbClr val="90C225">
              <a:alpha val="85096"/>
            </a:srgbClr>
          </a:solidFill>
        </p:spPr>
        <p:txBody>
          <a:bodyPr wrap="square" lIns="0" tIns="0" rIns="0" bIns="0" rtlCol="0"/>
          <a:lstStyle/>
          <a:p>
            <a:endParaRPr/>
          </a:p>
        </p:txBody>
      </p:sp>
      <p:sp>
        <p:nvSpPr>
          <p:cNvPr id="17" name="bg object 17"/>
          <p:cNvSpPr/>
          <p:nvPr/>
        </p:nvSpPr>
        <p:spPr>
          <a:xfrm>
            <a:off x="5132260" y="4182451"/>
            <a:ext cx="4011929" cy="2675890"/>
          </a:xfrm>
          <a:custGeom>
            <a:avLst/>
            <a:gdLst/>
            <a:ahLst/>
            <a:cxnLst/>
            <a:rect l="l" t="t" r="r" b="b"/>
            <a:pathLst>
              <a:path w="4011929" h="2675890">
                <a:moveTo>
                  <a:pt x="0" y="2675547"/>
                </a:moveTo>
                <a:lnTo>
                  <a:pt x="4011738" y="0"/>
                </a:lnTo>
              </a:path>
            </a:pathLst>
          </a:custGeom>
          <a:ln w="9144">
            <a:solidFill>
              <a:srgbClr val="D9D9D9"/>
            </a:solidFill>
          </a:ln>
        </p:spPr>
        <p:txBody>
          <a:bodyPr wrap="square" lIns="0" tIns="0" rIns="0" bIns="0" rtlCol="0"/>
          <a:lstStyle/>
          <a:p>
            <a:endParaRPr/>
          </a:p>
        </p:txBody>
      </p:sp>
      <p:sp>
        <p:nvSpPr>
          <p:cNvPr id="18" name="bg object 18"/>
          <p:cNvSpPr/>
          <p:nvPr/>
        </p:nvSpPr>
        <p:spPr>
          <a:xfrm>
            <a:off x="7042403" y="0"/>
            <a:ext cx="1219200" cy="6858000"/>
          </a:xfrm>
          <a:custGeom>
            <a:avLst/>
            <a:gdLst/>
            <a:ahLst/>
            <a:cxnLst/>
            <a:rect l="l" t="t" r="r" b="b"/>
            <a:pathLst>
              <a:path w="1219200" h="6858000">
                <a:moveTo>
                  <a:pt x="0" y="0"/>
                </a:moveTo>
                <a:lnTo>
                  <a:pt x="1219200" y="6857999"/>
                </a:lnTo>
              </a:path>
            </a:pathLst>
          </a:custGeom>
          <a:ln w="9144">
            <a:solidFill>
              <a:srgbClr val="BEBEBE"/>
            </a:solidFill>
          </a:ln>
        </p:spPr>
        <p:txBody>
          <a:bodyPr wrap="square" lIns="0" tIns="0" rIns="0" bIns="0" rtlCol="0"/>
          <a:lstStyle/>
          <a:p>
            <a:endParaRPr/>
          </a:p>
        </p:txBody>
      </p:sp>
      <p:sp>
        <p:nvSpPr>
          <p:cNvPr id="19" name="bg object 19"/>
          <p:cNvSpPr/>
          <p:nvPr/>
        </p:nvSpPr>
        <p:spPr>
          <a:xfrm>
            <a:off x="6891527" y="0"/>
            <a:ext cx="2252980" cy="6858000"/>
          </a:xfrm>
          <a:custGeom>
            <a:avLst/>
            <a:gdLst/>
            <a:ahLst/>
            <a:cxnLst/>
            <a:rect l="l" t="t" r="r" b="b"/>
            <a:pathLst>
              <a:path w="2252979" h="6858000">
                <a:moveTo>
                  <a:pt x="2023364" y="0"/>
                </a:moveTo>
                <a:lnTo>
                  <a:pt x="0" y="6857154"/>
                </a:lnTo>
                <a:lnTo>
                  <a:pt x="226238" y="6857998"/>
                </a:lnTo>
                <a:lnTo>
                  <a:pt x="2252471" y="6857998"/>
                </a:lnTo>
                <a:lnTo>
                  <a:pt x="2252471" y="8226"/>
                </a:lnTo>
                <a:lnTo>
                  <a:pt x="2023364" y="0"/>
                </a:lnTo>
                <a:close/>
              </a:path>
            </a:pathLst>
          </a:custGeom>
          <a:solidFill>
            <a:srgbClr val="90C225">
              <a:alpha val="30195"/>
            </a:srgbClr>
          </a:solidFill>
        </p:spPr>
        <p:txBody>
          <a:bodyPr wrap="square" lIns="0" tIns="0" rIns="0" bIns="0" rtlCol="0"/>
          <a:lstStyle/>
          <a:p>
            <a:endParaRPr/>
          </a:p>
        </p:txBody>
      </p:sp>
      <p:sp>
        <p:nvSpPr>
          <p:cNvPr id="20" name="bg object 20"/>
          <p:cNvSpPr/>
          <p:nvPr/>
        </p:nvSpPr>
        <p:spPr>
          <a:xfrm>
            <a:off x="7206805" y="0"/>
            <a:ext cx="1937385" cy="6858000"/>
          </a:xfrm>
          <a:custGeom>
            <a:avLst/>
            <a:gdLst/>
            <a:ahLst/>
            <a:cxnLst/>
            <a:rect l="l" t="t" r="r" b="b"/>
            <a:pathLst>
              <a:path w="1937384" h="6858000">
                <a:moveTo>
                  <a:pt x="1937194" y="0"/>
                </a:moveTo>
                <a:lnTo>
                  <a:pt x="0" y="0"/>
                </a:lnTo>
                <a:lnTo>
                  <a:pt x="1200593" y="6857996"/>
                </a:lnTo>
                <a:lnTo>
                  <a:pt x="1937194" y="6857996"/>
                </a:lnTo>
                <a:lnTo>
                  <a:pt x="1937194" y="0"/>
                </a:lnTo>
                <a:close/>
              </a:path>
            </a:pathLst>
          </a:custGeom>
          <a:solidFill>
            <a:srgbClr val="90C225">
              <a:alpha val="19999"/>
            </a:srgbClr>
          </a:solidFill>
        </p:spPr>
        <p:txBody>
          <a:bodyPr wrap="square" lIns="0" tIns="0" rIns="0" bIns="0" rtlCol="0"/>
          <a:lstStyle/>
          <a:p>
            <a:endParaRPr/>
          </a:p>
        </p:txBody>
      </p:sp>
      <p:sp>
        <p:nvSpPr>
          <p:cNvPr id="21" name="bg object 21"/>
          <p:cNvSpPr/>
          <p:nvPr/>
        </p:nvSpPr>
        <p:spPr>
          <a:xfrm>
            <a:off x="6638545" y="3921067"/>
            <a:ext cx="2505710" cy="2937510"/>
          </a:xfrm>
          <a:custGeom>
            <a:avLst/>
            <a:gdLst/>
            <a:ahLst/>
            <a:cxnLst/>
            <a:rect l="l" t="t" r="r" b="b"/>
            <a:pathLst>
              <a:path w="2505709" h="2937509">
                <a:moveTo>
                  <a:pt x="2505454" y="0"/>
                </a:moveTo>
                <a:lnTo>
                  <a:pt x="0" y="2936929"/>
                </a:lnTo>
                <a:lnTo>
                  <a:pt x="2505454" y="2936929"/>
                </a:lnTo>
                <a:lnTo>
                  <a:pt x="2505454" y="0"/>
                </a:lnTo>
                <a:close/>
              </a:path>
            </a:pathLst>
          </a:custGeom>
          <a:solidFill>
            <a:srgbClr val="539F20">
              <a:alpha val="72155"/>
            </a:srgbClr>
          </a:solidFill>
        </p:spPr>
        <p:txBody>
          <a:bodyPr wrap="square" lIns="0" tIns="0" rIns="0" bIns="0" rtlCol="0"/>
          <a:lstStyle/>
          <a:p>
            <a:endParaRPr/>
          </a:p>
        </p:txBody>
      </p:sp>
      <p:sp>
        <p:nvSpPr>
          <p:cNvPr id="22" name="bg object 22"/>
          <p:cNvSpPr/>
          <p:nvPr/>
        </p:nvSpPr>
        <p:spPr>
          <a:xfrm>
            <a:off x="7012460" y="0"/>
            <a:ext cx="2131695" cy="6858000"/>
          </a:xfrm>
          <a:custGeom>
            <a:avLst/>
            <a:gdLst/>
            <a:ahLst/>
            <a:cxnLst/>
            <a:rect l="l" t="t" r="r" b="b"/>
            <a:pathLst>
              <a:path w="2131695" h="6858000">
                <a:moveTo>
                  <a:pt x="2131539" y="0"/>
                </a:moveTo>
                <a:lnTo>
                  <a:pt x="0" y="0"/>
                </a:lnTo>
                <a:lnTo>
                  <a:pt x="1854551" y="6857996"/>
                </a:lnTo>
                <a:lnTo>
                  <a:pt x="2131539" y="6849804"/>
                </a:lnTo>
                <a:lnTo>
                  <a:pt x="2131539" y="0"/>
                </a:lnTo>
                <a:close/>
              </a:path>
            </a:pathLst>
          </a:custGeom>
          <a:solidFill>
            <a:srgbClr val="3E7818">
              <a:alpha val="70195"/>
            </a:srgbClr>
          </a:solidFill>
        </p:spPr>
        <p:txBody>
          <a:bodyPr wrap="square" lIns="0" tIns="0" rIns="0" bIns="0" rtlCol="0"/>
          <a:lstStyle/>
          <a:p>
            <a:endParaRPr/>
          </a:p>
        </p:txBody>
      </p:sp>
      <p:sp>
        <p:nvSpPr>
          <p:cNvPr id="23" name="bg object 23"/>
          <p:cNvSpPr/>
          <p:nvPr/>
        </p:nvSpPr>
        <p:spPr>
          <a:xfrm>
            <a:off x="8296656" y="0"/>
            <a:ext cx="847725" cy="6858000"/>
          </a:xfrm>
          <a:custGeom>
            <a:avLst/>
            <a:gdLst/>
            <a:ahLst/>
            <a:cxnLst/>
            <a:rect l="l" t="t" r="r" b="b"/>
            <a:pathLst>
              <a:path w="847725" h="6858000">
                <a:moveTo>
                  <a:pt x="847343" y="0"/>
                </a:moveTo>
                <a:lnTo>
                  <a:pt x="675397" y="0"/>
                </a:lnTo>
                <a:lnTo>
                  <a:pt x="0" y="6857996"/>
                </a:lnTo>
                <a:lnTo>
                  <a:pt x="847343" y="6857996"/>
                </a:lnTo>
                <a:lnTo>
                  <a:pt x="847343" y="0"/>
                </a:lnTo>
                <a:close/>
              </a:path>
            </a:pathLst>
          </a:custGeom>
          <a:solidFill>
            <a:srgbClr val="C0E374">
              <a:alpha val="70195"/>
            </a:srgbClr>
          </a:solidFill>
        </p:spPr>
        <p:txBody>
          <a:bodyPr wrap="square" lIns="0" tIns="0" rIns="0" bIns="0" rtlCol="0"/>
          <a:lstStyle/>
          <a:p>
            <a:endParaRPr/>
          </a:p>
        </p:txBody>
      </p:sp>
      <p:sp>
        <p:nvSpPr>
          <p:cNvPr id="24" name="bg object 24"/>
          <p:cNvSpPr/>
          <p:nvPr/>
        </p:nvSpPr>
        <p:spPr>
          <a:xfrm>
            <a:off x="8078241" y="0"/>
            <a:ext cx="1066165" cy="6858000"/>
          </a:xfrm>
          <a:custGeom>
            <a:avLst/>
            <a:gdLst/>
            <a:ahLst/>
            <a:cxnLst/>
            <a:rect l="l" t="t" r="r" b="b"/>
            <a:pathLst>
              <a:path w="1066165" h="6858000">
                <a:moveTo>
                  <a:pt x="1051273" y="0"/>
                </a:moveTo>
                <a:lnTo>
                  <a:pt x="0" y="0"/>
                </a:lnTo>
                <a:lnTo>
                  <a:pt x="937614" y="6857996"/>
                </a:lnTo>
                <a:lnTo>
                  <a:pt x="1065504" y="6857996"/>
                </a:lnTo>
                <a:lnTo>
                  <a:pt x="1065663" y="6654346"/>
                </a:lnTo>
                <a:lnTo>
                  <a:pt x="1065613" y="6145391"/>
                </a:lnTo>
                <a:lnTo>
                  <a:pt x="1065373" y="5890998"/>
                </a:lnTo>
                <a:lnTo>
                  <a:pt x="1064919" y="5585792"/>
                </a:lnTo>
                <a:lnTo>
                  <a:pt x="1064190" y="5229796"/>
                </a:lnTo>
                <a:lnTo>
                  <a:pt x="1062990" y="4772189"/>
                </a:lnTo>
                <a:lnTo>
                  <a:pt x="1060529" y="4009692"/>
                </a:lnTo>
                <a:lnTo>
                  <a:pt x="1055138" y="2484876"/>
                </a:lnTo>
                <a:lnTo>
                  <a:pt x="1053583" y="1976508"/>
                </a:lnTo>
                <a:lnTo>
                  <a:pt x="1052545" y="1569731"/>
                </a:lnTo>
                <a:lnTo>
                  <a:pt x="1051832" y="1213724"/>
                </a:lnTo>
                <a:lnTo>
                  <a:pt x="1051396" y="908506"/>
                </a:lnTo>
                <a:lnTo>
                  <a:pt x="1051171" y="654102"/>
                </a:lnTo>
                <a:lnTo>
                  <a:pt x="1051131" y="196032"/>
                </a:lnTo>
                <a:lnTo>
                  <a:pt x="1051273" y="0"/>
                </a:lnTo>
                <a:close/>
              </a:path>
            </a:pathLst>
          </a:custGeom>
          <a:solidFill>
            <a:srgbClr val="90C225">
              <a:alpha val="65097"/>
            </a:srgbClr>
          </a:solidFill>
        </p:spPr>
        <p:txBody>
          <a:bodyPr wrap="square" lIns="0" tIns="0" rIns="0" bIns="0" rtlCol="0"/>
          <a:lstStyle/>
          <a:p>
            <a:endParaRPr/>
          </a:p>
        </p:txBody>
      </p:sp>
      <p:sp>
        <p:nvSpPr>
          <p:cNvPr id="25" name="bg object 25"/>
          <p:cNvSpPr/>
          <p:nvPr/>
        </p:nvSpPr>
        <p:spPr>
          <a:xfrm>
            <a:off x="8060436" y="4903643"/>
            <a:ext cx="1083945" cy="1954530"/>
          </a:xfrm>
          <a:custGeom>
            <a:avLst/>
            <a:gdLst/>
            <a:ahLst/>
            <a:cxnLst/>
            <a:rect l="l" t="t" r="r" b="b"/>
            <a:pathLst>
              <a:path w="1083945" h="1954529">
                <a:moveTo>
                  <a:pt x="1083562" y="0"/>
                </a:moveTo>
                <a:lnTo>
                  <a:pt x="0" y="1954354"/>
                </a:lnTo>
                <a:lnTo>
                  <a:pt x="1083562" y="1949316"/>
                </a:lnTo>
                <a:lnTo>
                  <a:pt x="1083562" y="0"/>
                </a:lnTo>
                <a:close/>
              </a:path>
            </a:pathLst>
          </a:custGeom>
          <a:solidFill>
            <a:srgbClr val="90C225">
              <a:alpha val="79998"/>
            </a:srgbClr>
          </a:solidFill>
        </p:spPr>
        <p:txBody>
          <a:bodyPr wrap="square" lIns="0" tIns="0" rIns="0" bIns="0" rtlCol="0"/>
          <a:lstStyle/>
          <a:p>
            <a:endParaRPr/>
          </a:p>
        </p:txBody>
      </p:sp>
      <p:sp>
        <p:nvSpPr>
          <p:cNvPr id="2" name="Holder 2"/>
          <p:cNvSpPr>
            <a:spLocks noGrp="1"/>
          </p:cNvSpPr>
          <p:nvPr>
            <p:ph type="title"/>
          </p:nvPr>
        </p:nvSpPr>
        <p:spPr>
          <a:xfrm>
            <a:off x="1330578" y="69849"/>
            <a:ext cx="5857875" cy="878840"/>
          </a:xfrm>
          <a:prstGeom prst="rect">
            <a:avLst/>
          </a:prstGeom>
        </p:spPr>
        <p:txBody>
          <a:bodyPr wrap="square" lIns="0" tIns="0" rIns="0" bIns="0">
            <a:spAutoFit/>
          </a:bodyPr>
          <a:lstStyle>
            <a:lvl1pPr>
              <a:defRPr sz="3600" b="0" i="0" u="sng">
                <a:solidFill>
                  <a:srgbClr val="FF0000"/>
                </a:solidFill>
                <a:latin typeface="Microsoft Sans Serif"/>
                <a:cs typeface="Microsoft Sans Serif"/>
              </a:defRPr>
            </a:lvl1pPr>
          </a:lstStyle>
          <a:p>
            <a:endParaRPr/>
          </a:p>
        </p:txBody>
      </p:sp>
      <p:sp>
        <p:nvSpPr>
          <p:cNvPr id="3" name="Holder 3"/>
          <p:cNvSpPr>
            <a:spLocks noGrp="1"/>
          </p:cNvSpPr>
          <p:nvPr>
            <p:ph type="body" idx="1"/>
          </p:nvPr>
        </p:nvSpPr>
        <p:spPr>
          <a:xfrm>
            <a:off x="186639" y="1354658"/>
            <a:ext cx="7836534" cy="4691380"/>
          </a:xfrm>
          <a:prstGeom prst="rect">
            <a:avLst/>
          </a:prstGeom>
        </p:spPr>
        <p:txBody>
          <a:bodyPr wrap="square" lIns="0" tIns="0" rIns="0" bIns="0">
            <a:spAutoFit/>
          </a:bodyPr>
          <a:lstStyle>
            <a:lvl1pPr>
              <a:defRPr sz="2800" b="0" i="0">
                <a:solidFill>
                  <a:srgbClr val="404040"/>
                </a:solidFill>
                <a:latin typeface="Microsoft Sans Serif"/>
                <a:cs typeface="Microsoft Sans Serif"/>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a:xfrm>
            <a:off x="6676643" y="6126703"/>
            <a:ext cx="241554" cy="202564"/>
          </a:xfrm>
          <a:prstGeom prst="rect">
            <a:avLst/>
          </a:prstGeom>
        </p:spPr>
        <p:txBody>
          <a:bodyPr wrap="square" lIns="0" tIns="0" rIns="0" bIns="0">
            <a:spAutoFit/>
          </a:bodyPr>
          <a:lstStyle>
            <a:lvl1pPr>
              <a:defRPr sz="1200" b="0" i="0">
                <a:solidFill>
                  <a:srgbClr val="9F0000"/>
                </a:solidFill>
                <a:latin typeface="Calibri"/>
                <a:cs typeface="Calibri"/>
              </a:defRPr>
            </a:lvl1pPr>
          </a:lstStyle>
          <a:p>
            <a:pPr marL="114300">
              <a:lnSpc>
                <a:spcPct val="100000"/>
              </a:lnSpc>
              <a:spcBef>
                <a:spcPts val="15"/>
              </a:spcBef>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127688" y="-4572"/>
            <a:ext cx="4021454" cy="6867525"/>
            <a:chOff x="5127688" y="-4572"/>
            <a:chExt cx="4021454" cy="6867525"/>
          </a:xfrm>
        </p:grpSpPr>
        <p:sp>
          <p:nvSpPr>
            <p:cNvPr id="3" name="object 3"/>
            <p:cNvSpPr/>
            <p:nvPr/>
          </p:nvSpPr>
          <p:spPr>
            <a:xfrm>
              <a:off x="5132260" y="4182451"/>
              <a:ext cx="4011929" cy="2675890"/>
            </a:xfrm>
            <a:custGeom>
              <a:avLst/>
              <a:gdLst/>
              <a:ahLst/>
              <a:cxnLst/>
              <a:rect l="l" t="t" r="r" b="b"/>
              <a:pathLst>
                <a:path w="4011929" h="2675890">
                  <a:moveTo>
                    <a:pt x="0" y="2675547"/>
                  </a:moveTo>
                  <a:lnTo>
                    <a:pt x="4011738" y="0"/>
                  </a:lnTo>
                </a:path>
              </a:pathLst>
            </a:custGeom>
            <a:ln w="9144">
              <a:solidFill>
                <a:srgbClr val="D9D9D9"/>
              </a:solidFill>
            </a:ln>
          </p:spPr>
          <p:txBody>
            <a:bodyPr wrap="square" lIns="0" tIns="0" rIns="0" bIns="0" rtlCol="0"/>
            <a:lstStyle/>
            <a:p>
              <a:endParaRPr/>
            </a:p>
          </p:txBody>
        </p:sp>
        <p:sp>
          <p:nvSpPr>
            <p:cNvPr id="4" name="object 4"/>
            <p:cNvSpPr/>
            <p:nvPr/>
          </p:nvSpPr>
          <p:spPr>
            <a:xfrm>
              <a:off x="7042403" y="0"/>
              <a:ext cx="1219200" cy="6858000"/>
            </a:xfrm>
            <a:custGeom>
              <a:avLst/>
              <a:gdLst/>
              <a:ahLst/>
              <a:cxnLst/>
              <a:rect l="l" t="t" r="r" b="b"/>
              <a:pathLst>
                <a:path w="1219200" h="6858000">
                  <a:moveTo>
                    <a:pt x="0" y="0"/>
                  </a:moveTo>
                  <a:lnTo>
                    <a:pt x="1219200" y="6857999"/>
                  </a:lnTo>
                </a:path>
              </a:pathLst>
            </a:custGeom>
            <a:ln w="9144">
              <a:solidFill>
                <a:srgbClr val="BEBEBE"/>
              </a:solidFill>
            </a:ln>
          </p:spPr>
          <p:txBody>
            <a:bodyPr wrap="square" lIns="0" tIns="0" rIns="0" bIns="0" rtlCol="0"/>
            <a:lstStyle/>
            <a:p>
              <a:endParaRPr/>
            </a:p>
          </p:txBody>
        </p:sp>
        <p:sp>
          <p:nvSpPr>
            <p:cNvPr id="5" name="object 5"/>
            <p:cNvSpPr/>
            <p:nvPr/>
          </p:nvSpPr>
          <p:spPr>
            <a:xfrm>
              <a:off x="6891527" y="0"/>
              <a:ext cx="2252980" cy="6858000"/>
            </a:xfrm>
            <a:custGeom>
              <a:avLst/>
              <a:gdLst/>
              <a:ahLst/>
              <a:cxnLst/>
              <a:rect l="l" t="t" r="r" b="b"/>
              <a:pathLst>
                <a:path w="2252979" h="6858000">
                  <a:moveTo>
                    <a:pt x="2023364" y="0"/>
                  </a:moveTo>
                  <a:lnTo>
                    <a:pt x="0" y="6857154"/>
                  </a:lnTo>
                  <a:lnTo>
                    <a:pt x="226238" y="6857998"/>
                  </a:lnTo>
                  <a:lnTo>
                    <a:pt x="2252471" y="6857998"/>
                  </a:lnTo>
                  <a:lnTo>
                    <a:pt x="2252471" y="8226"/>
                  </a:lnTo>
                  <a:lnTo>
                    <a:pt x="2023364" y="0"/>
                  </a:lnTo>
                  <a:close/>
                </a:path>
              </a:pathLst>
            </a:custGeom>
            <a:solidFill>
              <a:srgbClr val="90C225">
                <a:alpha val="30195"/>
              </a:srgbClr>
            </a:solidFill>
          </p:spPr>
          <p:txBody>
            <a:bodyPr wrap="square" lIns="0" tIns="0" rIns="0" bIns="0" rtlCol="0"/>
            <a:lstStyle/>
            <a:p>
              <a:endParaRPr/>
            </a:p>
          </p:txBody>
        </p:sp>
        <p:sp>
          <p:nvSpPr>
            <p:cNvPr id="6" name="object 6"/>
            <p:cNvSpPr/>
            <p:nvPr/>
          </p:nvSpPr>
          <p:spPr>
            <a:xfrm>
              <a:off x="7206805" y="0"/>
              <a:ext cx="1937385" cy="6858000"/>
            </a:xfrm>
            <a:custGeom>
              <a:avLst/>
              <a:gdLst/>
              <a:ahLst/>
              <a:cxnLst/>
              <a:rect l="l" t="t" r="r" b="b"/>
              <a:pathLst>
                <a:path w="1937384" h="6858000">
                  <a:moveTo>
                    <a:pt x="1937194" y="0"/>
                  </a:moveTo>
                  <a:lnTo>
                    <a:pt x="0" y="0"/>
                  </a:lnTo>
                  <a:lnTo>
                    <a:pt x="1200593" y="6857996"/>
                  </a:lnTo>
                  <a:lnTo>
                    <a:pt x="1937194" y="6857996"/>
                  </a:lnTo>
                  <a:lnTo>
                    <a:pt x="1937194" y="0"/>
                  </a:lnTo>
                  <a:close/>
                </a:path>
              </a:pathLst>
            </a:custGeom>
            <a:solidFill>
              <a:srgbClr val="90C225">
                <a:alpha val="19999"/>
              </a:srgbClr>
            </a:solidFill>
          </p:spPr>
          <p:txBody>
            <a:bodyPr wrap="square" lIns="0" tIns="0" rIns="0" bIns="0" rtlCol="0"/>
            <a:lstStyle/>
            <a:p>
              <a:endParaRPr/>
            </a:p>
          </p:txBody>
        </p:sp>
        <p:sp>
          <p:nvSpPr>
            <p:cNvPr id="7" name="object 7"/>
            <p:cNvSpPr/>
            <p:nvPr/>
          </p:nvSpPr>
          <p:spPr>
            <a:xfrm>
              <a:off x="6638545" y="3921067"/>
              <a:ext cx="2505710" cy="2937510"/>
            </a:xfrm>
            <a:custGeom>
              <a:avLst/>
              <a:gdLst/>
              <a:ahLst/>
              <a:cxnLst/>
              <a:rect l="l" t="t" r="r" b="b"/>
              <a:pathLst>
                <a:path w="2505709" h="2937509">
                  <a:moveTo>
                    <a:pt x="2505454" y="0"/>
                  </a:moveTo>
                  <a:lnTo>
                    <a:pt x="0" y="2936929"/>
                  </a:lnTo>
                  <a:lnTo>
                    <a:pt x="2505454" y="2936929"/>
                  </a:lnTo>
                  <a:lnTo>
                    <a:pt x="2505454" y="0"/>
                  </a:lnTo>
                  <a:close/>
                </a:path>
              </a:pathLst>
            </a:custGeom>
            <a:solidFill>
              <a:srgbClr val="539F20">
                <a:alpha val="72155"/>
              </a:srgbClr>
            </a:solidFill>
          </p:spPr>
          <p:txBody>
            <a:bodyPr wrap="square" lIns="0" tIns="0" rIns="0" bIns="0" rtlCol="0"/>
            <a:lstStyle/>
            <a:p>
              <a:endParaRPr/>
            </a:p>
          </p:txBody>
        </p:sp>
        <p:sp>
          <p:nvSpPr>
            <p:cNvPr id="8" name="object 8"/>
            <p:cNvSpPr/>
            <p:nvPr/>
          </p:nvSpPr>
          <p:spPr>
            <a:xfrm>
              <a:off x="7012460" y="0"/>
              <a:ext cx="2131695" cy="6858000"/>
            </a:xfrm>
            <a:custGeom>
              <a:avLst/>
              <a:gdLst/>
              <a:ahLst/>
              <a:cxnLst/>
              <a:rect l="l" t="t" r="r" b="b"/>
              <a:pathLst>
                <a:path w="2131695" h="6858000">
                  <a:moveTo>
                    <a:pt x="2131539" y="0"/>
                  </a:moveTo>
                  <a:lnTo>
                    <a:pt x="0" y="0"/>
                  </a:lnTo>
                  <a:lnTo>
                    <a:pt x="1854551" y="6857996"/>
                  </a:lnTo>
                  <a:lnTo>
                    <a:pt x="2131539" y="6849804"/>
                  </a:lnTo>
                  <a:lnTo>
                    <a:pt x="2131539" y="0"/>
                  </a:lnTo>
                  <a:close/>
                </a:path>
              </a:pathLst>
            </a:custGeom>
            <a:solidFill>
              <a:srgbClr val="3E7818">
                <a:alpha val="70195"/>
              </a:srgbClr>
            </a:solidFill>
          </p:spPr>
          <p:txBody>
            <a:bodyPr wrap="square" lIns="0" tIns="0" rIns="0" bIns="0" rtlCol="0"/>
            <a:lstStyle/>
            <a:p>
              <a:endParaRPr/>
            </a:p>
          </p:txBody>
        </p:sp>
        <p:sp>
          <p:nvSpPr>
            <p:cNvPr id="9" name="object 9"/>
            <p:cNvSpPr/>
            <p:nvPr/>
          </p:nvSpPr>
          <p:spPr>
            <a:xfrm>
              <a:off x="8296656" y="0"/>
              <a:ext cx="847725" cy="6858000"/>
            </a:xfrm>
            <a:custGeom>
              <a:avLst/>
              <a:gdLst/>
              <a:ahLst/>
              <a:cxnLst/>
              <a:rect l="l" t="t" r="r" b="b"/>
              <a:pathLst>
                <a:path w="847725" h="6858000">
                  <a:moveTo>
                    <a:pt x="847343" y="0"/>
                  </a:moveTo>
                  <a:lnTo>
                    <a:pt x="675397" y="0"/>
                  </a:lnTo>
                  <a:lnTo>
                    <a:pt x="0" y="6857996"/>
                  </a:lnTo>
                  <a:lnTo>
                    <a:pt x="847343" y="6857996"/>
                  </a:lnTo>
                  <a:lnTo>
                    <a:pt x="847343" y="0"/>
                  </a:lnTo>
                  <a:close/>
                </a:path>
              </a:pathLst>
            </a:custGeom>
            <a:solidFill>
              <a:srgbClr val="C0E374">
                <a:alpha val="70195"/>
              </a:srgbClr>
            </a:solidFill>
          </p:spPr>
          <p:txBody>
            <a:bodyPr wrap="square" lIns="0" tIns="0" rIns="0" bIns="0" rtlCol="0"/>
            <a:lstStyle/>
            <a:p>
              <a:endParaRPr/>
            </a:p>
          </p:txBody>
        </p:sp>
        <p:sp>
          <p:nvSpPr>
            <p:cNvPr id="10" name="object 10"/>
            <p:cNvSpPr/>
            <p:nvPr/>
          </p:nvSpPr>
          <p:spPr>
            <a:xfrm>
              <a:off x="8078241" y="0"/>
              <a:ext cx="1066165" cy="6858000"/>
            </a:xfrm>
            <a:custGeom>
              <a:avLst/>
              <a:gdLst/>
              <a:ahLst/>
              <a:cxnLst/>
              <a:rect l="l" t="t" r="r" b="b"/>
              <a:pathLst>
                <a:path w="1066165" h="6858000">
                  <a:moveTo>
                    <a:pt x="1051273" y="0"/>
                  </a:moveTo>
                  <a:lnTo>
                    <a:pt x="0" y="0"/>
                  </a:lnTo>
                  <a:lnTo>
                    <a:pt x="937614" y="6857996"/>
                  </a:lnTo>
                  <a:lnTo>
                    <a:pt x="1065504" y="6857996"/>
                  </a:lnTo>
                  <a:lnTo>
                    <a:pt x="1065663" y="6654346"/>
                  </a:lnTo>
                  <a:lnTo>
                    <a:pt x="1065613" y="6145391"/>
                  </a:lnTo>
                  <a:lnTo>
                    <a:pt x="1065373" y="5890998"/>
                  </a:lnTo>
                  <a:lnTo>
                    <a:pt x="1064919" y="5585792"/>
                  </a:lnTo>
                  <a:lnTo>
                    <a:pt x="1064190" y="5229796"/>
                  </a:lnTo>
                  <a:lnTo>
                    <a:pt x="1062990" y="4772189"/>
                  </a:lnTo>
                  <a:lnTo>
                    <a:pt x="1060529" y="4009692"/>
                  </a:lnTo>
                  <a:lnTo>
                    <a:pt x="1055138" y="2484876"/>
                  </a:lnTo>
                  <a:lnTo>
                    <a:pt x="1053583" y="1976508"/>
                  </a:lnTo>
                  <a:lnTo>
                    <a:pt x="1052545" y="1569731"/>
                  </a:lnTo>
                  <a:lnTo>
                    <a:pt x="1051832" y="1213724"/>
                  </a:lnTo>
                  <a:lnTo>
                    <a:pt x="1051396" y="908506"/>
                  </a:lnTo>
                  <a:lnTo>
                    <a:pt x="1051171" y="654102"/>
                  </a:lnTo>
                  <a:lnTo>
                    <a:pt x="1051131" y="196032"/>
                  </a:lnTo>
                  <a:lnTo>
                    <a:pt x="1051273" y="0"/>
                  </a:lnTo>
                  <a:close/>
                </a:path>
              </a:pathLst>
            </a:custGeom>
            <a:solidFill>
              <a:srgbClr val="90C225">
                <a:alpha val="65097"/>
              </a:srgbClr>
            </a:solidFill>
          </p:spPr>
          <p:txBody>
            <a:bodyPr wrap="square" lIns="0" tIns="0" rIns="0" bIns="0" rtlCol="0"/>
            <a:lstStyle/>
            <a:p>
              <a:endParaRPr/>
            </a:p>
          </p:txBody>
        </p:sp>
        <p:sp>
          <p:nvSpPr>
            <p:cNvPr id="11" name="object 11"/>
            <p:cNvSpPr/>
            <p:nvPr/>
          </p:nvSpPr>
          <p:spPr>
            <a:xfrm>
              <a:off x="8060436" y="4903643"/>
              <a:ext cx="1083945" cy="1954530"/>
            </a:xfrm>
            <a:custGeom>
              <a:avLst/>
              <a:gdLst/>
              <a:ahLst/>
              <a:cxnLst/>
              <a:rect l="l" t="t" r="r" b="b"/>
              <a:pathLst>
                <a:path w="1083945" h="1954529">
                  <a:moveTo>
                    <a:pt x="1083562" y="0"/>
                  </a:moveTo>
                  <a:lnTo>
                    <a:pt x="0" y="1954354"/>
                  </a:lnTo>
                  <a:lnTo>
                    <a:pt x="1083562" y="1949316"/>
                  </a:lnTo>
                  <a:lnTo>
                    <a:pt x="1083562" y="0"/>
                  </a:lnTo>
                  <a:close/>
                </a:path>
              </a:pathLst>
            </a:custGeom>
            <a:solidFill>
              <a:srgbClr val="90C225">
                <a:alpha val="79998"/>
              </a:srgbClr>
            </a:solidFill>
          </p:spPr>
          <p:txBody>
            <a:bodyPr wrap="square" lIns="0" tIns="0" rIns="0" bIns="0" rtlCol="0"/>
            <a:lstStyle/>
            <a:p>
              <a:endParaRPr/>
            </a:p>
          </p:txBody>
        </p:sp>
      </p:grpSp>
      <p:sp>
        <p:nvSpPr>
          <p:cNvPr id="12" name="object 12"/>
          <p:cNvSpPr/>
          <p:nvPr/>
        </p:nvSpPr>
        <p:spPr>
          <a:xfrm>
            <a:off x="0" y="0"/>
            <a:ext cx="855344" cy="5639435"/>
          </a:xfrm>
          <a:custGeom>
            <a:avLst/>
            <a:gdLst/>
            <a:ahLst/>
            <a:cxnLst/>
            <a:rect l="l" t="t" r="r" b="b"/>
            <a:pathLst>
              <a:path w="855344" h="5639435">
                <a:moveTo>
                  <a:pt x="854964" y="0"/>
                </a:moveTo>
                <a:lnTo>
                  <a:pt x="82500" y="0"/>
                </a:lnTo>
                <a:lnTo>
                  <a:pt x="0" y="813"/>
                </a:lnTo>
                <a:lnTo>
                  <a:pt x="0" y="5638916"/>
                </a:lnTo>
                <a:lnTo>
                  <a:pt x="854964" y="9271"/>
                </a:lnTo>
                <a:lnTo>
                  <a:pt x="854964" y="0"/>
                </a:lnTo>
                <a:close/>
              </a:path>
            </a:pathLst>
          </a:custGeom>
          <a:solidFill>
            <a:srgbClr val="90C225">
              <a:alpha val="85096"/>
            </a:srgbClr>
          </a:solidFill>
        </p:spPr>
        <p:txBody>
          <a:bodyPr wrap="square" lIns="0" tIns="0" rIns="0" bIns="0" rtlCol="0"/>
          <a:lstStyle/>
          <a:p>
            <a:endParaRPr/>
          </a:p>
        </p:txBody>
      </p:sp>
      <p:sp>
        <p:nvSpPr>
          <p:cNvPr id="14" name="object 14"/>
          <p:cNvSpPr txBox="1">
            <a:spLocks noGrp="1"/>
          </p:cNvSpPr>
          <p:nvPr>
            <p:ph type="title"/>
          </p:nvPr>
        </p:nvSpPr>
        <p:spPr>
          <a:xfrm>
            <a:off x="2504948" y="136905"/>
            <a:ext cx="3782695" cy="878840"/>
          </a:xfrm>
          <a:prstGeom prst="rect">
            <a:avLst/>
          </a:prstGeom>
        </p:spPr>
        <p:txBody>
          <a:bodyPr vert="horz" wrap="square" lIns="0" tIns="12065" rIns="0" bIns="0" rtlCol="0">
            <a:spAutoFit/>
          </a:bodyPr>
          <a:lstStyle/>
          <a:p>
            <a:pPr marL="1905" algn="ctr">
              <a:lnSpc>
                <a:spcPct val="100000"/>
              </a:lnSpc>
              <a:spcBef>
                <a:spcPts val="95"/>
              </a:spcBef>
            </a:pPr>
            <a:r>
              <a:rPr sz="2800" b="1" u="none" spc="-20" dirty="0">
                <a:solidFill>
                  <a:srgbClr val="001F5F"/>
                </a:solidFill>
                <a:latin typeface="Times New Roman"/>
                <a:cs typeface="Times New Roman"/>
              </a:rPr>
              <a:t>T.C.</a:t>
            </a:r>
            <a:endParaRPr sz="2800">
              <a:latin typeface="Times New Roman"/>
              <a:cs typeface="Times New Roman"/>
            </a:endParaRPr>
          </a:p>
          <a:p>
            <a:pPr algn="ctr">
              <a:lnSpc>
                <a:spcPct val="100000"/>
              </a:lnSpc>
            </a:pPr>
            <a:r>
              <a:rPr sz="2800" b="1" u="none" dirty="0">
                <a:solidFill>
                  <a:srgbClr val="001F5F"/>
                </a:solidFill>
                <a:latin typeface="Times New Roman"/>
                <a:cs typeface="Times New Roman"/>
              </a:rPr>
              <a:t>İÇİŞLERİ</a:t>
            </a:r>
            <a:r>
              <a:rPr sz="2800" b="1" u="none" spc="-114" dirty="0">
                <a:solidFill>
                  <a:srgbClr val="001F5F"/>
                </a:solidFill>
                <a:latin typeface="Times New Roman"/>
                <a:cs typeface="Times New Roman"/>
              </a:rPr>
              <a:t> </a:t>
            </a:r>
            <a:r>
              <a:rPr sz="2800" b="1" u="none" spc="-10" dirty="0">
                <a:solidFill>
                  <a:srgbClr val="001F5F"/>
                </a:solidFill>
                <a:latin typeface="Times New Roman"/>
                <a:cs typeface="Times New Roman"/>
              </a:rPr>
              <a:t>BAKANLIĞI</a:t>
            </a:r>
            <a:endParaRPr sz="2800">
              <a:latin typeface="Times New Roman"/>
              <a:cs typeface="Times New Roman"/>
            </a:endParaRPr>
          </a:p>
        </p:txBody>
      </p:sp>
      <p:sp>
        <p:nvSpPr>
          <p:cNvPr id="15" name="object 15"/>
          <p:cNvSpPr txBox="1"/>
          <p:nvPr/>
        </p:nvSpPr>
        <p:spPr>
          <a:xfrm>
            <a:off x="2514092" y="990041"/>
            <a:ext cx="3764279" cy="879475"/>
          </a:xfrm>
          <a:prstGeom prst="rect">
            <a:avLst/>
          </a:prstGeom>
        </p:spPr>
        <p:txBody>
          <a:bodyPr vert="horz" wrap="square" lIns="0" tIns="12065" rIns="0" bIns="0" rtlCol="0">
            <a:spAutoFit/>
          </a:bodyPr>
          <a:lstStyle/>
          <a:p>
            <a:pPr marL="326390" marR="5080" indent="-314325">
              <a:lnSpc>
                <a:spcPct val="100000"/>
              </a:lnSpc>
              <a:spcBef>
                <a:spcPts val="95"/>
              </a:spcBef>
            </a:pPr>
            <a:r>
              <a:rPr sz="2800" b="1" spc="-35" dirty="0">
                <a:solidFill>
                  <a:srgbClr val="001F5F"/>
                </a:solidFill>
                <a:latin typeface="Times New Roman"/>
                <a:cs typeface="Times New Roman"/>
              </a:rPr>
              <a:t>Teftiş</a:t>
            </a:r>
            <a:r>
              <a:rPr sz="2800" b="1" spc="-125" dirty="0">
                <a:solidFill>
                  <a:srgbClr val="001F5F"/>
                </a:solidFill>
                <a:latin typeface="Times New Roman"/>
                <a:cs typeface="Times New Roman"/>
              </a:rPr>
              <a:t> </a:t>
            </a:r>
            <a:r>
              <a:rPr sz="2800" b="1" dirty="0">
                <a:solidFill>
                  <a:srgbClr val="001F5F"/>
                </a:solidFill>
                <a:latin typeface="Times New Roman"/>
                <a:cs typeface="Times New Roman"/>
              </a:rPr>
              <a:t>Kurulu</a:t>
            </a:r>
            <a:r>
              <a:rPr sz="2800" b="1" spc="-105" dirty="0">
                <a:solidFill>
                  <a:srgbClr val="001F5F"/>
                </a:solidFill>
                <a:latin typeface="Times New Roman"/>
                <a:cs typeface="Times New Roman"/>
              </a:rPr>
              <a:t> </a:t>
            </a:r>
            <a:r>
              <a:rPr sz="2800" b="1" spc="-10" dirty="0">
                <a:solidFill>
                  <a:srgbClr val="001F5F"/>
                </a:solidFill>
                <a:latin typeface="Times New Roman"/>
                <a:cs typeface="Times New Roman"/>
              </a:rPr>
              <a:t>Başkanlığı </a:t>
            </a:r>
            <a:r>
              <a:rPr sz="2800" b="1" dirty="0">
                <a:solidFill>
                  <a:srgbClr val="001F5F"/>
                </a:solidFill>
                <a:latin typeface="Times New Roman"/>
                <a:cs typeface="Times New Roman"/>
              </a:rPr>
              <a:t>Mülkiye</a:t>
            </a:r>
            <a:r>
              <a:rPr sz="2800" b="1" spc="-105" dirty="0">
                <a:solidFill>
                  <a:srgbClr val="001F5F"/>
                </a:solidFill>
                <a:latin typeface="Times New Roman"/>
                <a:cs typeface="Times New Roman"/>
              </a:rPr>
              <a:t> </a:t>
            </a:r>
            <a:r>
              <a:rPr sz="2800" b="1" spc="-10" dirty="0">
                <a:solidFill>
                  <a:srgbClr val="001F5F"/>
                </a:solidFill>
                <a:latin typeface="Times New Roman"/>
                <a:cs typeface="Times New Roman"/>
              </a:rPr>
              <a:t>Müfettişliği</a:t>
            </a:r>
            <a:endParaRPr sz="2800">
              <a:latin typeface="Times New Roman"/>
              <a:cs typeface="Times New Roman"/>
            </a:endParaRPr>
          </a:p>
        </p:txBody>
      </p:sp>
      <p:sp>
        <p:nvSpPr>
          <p:cNvPr id="16" name="object 16"/>
          <p:cNvSpPr txBox="1"/>
          <p:nvPr/>
        </p:nvSpPr>
        <p:spPr>
          <a:xfrm>
            <a:off x="779009" y="3107366"/>
            <a:ext cx="7632700" cy="1329081"/>
          </a:xfrm>
          <a:prstGeom prst="rect">
            <a:avLst/>
          </a:prstGeom>
          <a:ln w="9144">
            <a:solidFill>
              <a:srgbClr val="CC6600"/>
            </a:solidFill>
          </a:ln>
        </p:spPr>
        <p:txBody>
          <a:bodyPr vert="horz" wrap="square" lIns="0" tIns="61594" rIns="0" bIns="0" rtlCol="0">
            <a:spAutoFit/>
          </a:bodyPr>
          <a:lstStyle/>
          <a:p>
            <a:pPr marL="603250" marR="596265" algn="ctr">
              <a:lnSpc>
                <a:spcPct val="98400"/>
              </a:lnSpc>
            </a:pPr>
            <a:r>
              <a:rPr sz="2800" b="1" dirty="0">
                <a:solidFill>
                  <a:srgbClr val="001F5F"/>
                </a:solidFill>
                <a:latin typeface="Arial"/>
                <a:cs typeface="Arial"/>
              </a:rPr>
              <a:t>4483</a:t>
            </a:r>
            <a:r>
              <a:rPr sz="2800" b="1" spc="-90" dirty="0">
                <a:solidFill>
                  <a:srgbClr val="001F5F"/>
                </a:solidFill>
                <a:latin typeface="Arial"/>
                <a:cs typeface="Arial"/>
              </a:rPr>
              <a:t> </a:t>
            </a:r>
            <a:r>
              <a:rPr sz="2800" b="1" dirty="0">
                <a:solidFill>
                  <a:srgbClr val="001F5F"/>
                </a:solidFill>
                <a:latin typeface="Arial"/>
                <a:cs typeface="Arial"/>
              </a:rPr>
              <a:t>Sayılı</a:t>
            </a:r>
            <a:r>
              <a:rPr sz="2800" b="1" spc="-60" dirty="0">
                <a:solidFill>
                  <a:srgbClr val="001F5F"/>
                </a:solidFill>
                <a:latin typeface="Arial"/>
                <a:cs typeface="Arial"/>
              </a:rPr>
              <a:t> </a:t>
            </a:r>
            <a:r>
              <a:rPr sz="2800" b="1" dirty="0">
                <a:solidFill>
                  <a:srgbClr val="001F5F"/>
                </a:solidFill>
                <a:latin typeface="Arial"/>
                <a:cs typeface="Arial"/>
              </a:rPr>
              <a:t>Memurların</a:t>
            </a:r>
            <a:r>
              <a:rPr sz="2800" b="1" spc="-70" dirty="0">
                <a:solidFill>
                  <a:srgbClr val="001F5F"/>
                </a:solidFill>
                <a:latin typeface="Arial"/>
                <a:cs typeface="Arial"/>
              </a:rPr>
              <a:t> </a:t>
            </a:r>
            <a:r>
              <a:rPr sz="2800" b="1" dirty="0">
                <a:solidFill>
                  <a:srgbClr val="001F5F"/>
                </a:solidFill>
                <a:latin typeface="Arial"/>
                <a:cs typeface="Arial"/>
              </a:rPr>
              <a:t>ve</a:t>
            </a:r>
            <a:r>
              <a:rPr sz="2800" b="1" spc="-80" dirty="0">
                <a:solidFill>
                  <a:srgbClr val="001F5F"/>
                </a:solidFill>
                <a:latin typeface="Arial"/>
                <a:cs typeface="Arial"/>
              </a:rPr>
              <a:t> </a:t>
            </a:r>
            <a:r>
              <a:rPr sz="2800" b="1" dirty="0">
                <a:solidFill>
                  <a:srgbClr val="001F5F"/>
                </a:solidFill>
                <a:latin typeface="Arial"/>
                <a:cs typeface="Arial"/>
              </a:rPr>
              <a:t>Diğer</a:t>
            </a:r>
            <a:r>
              <a:rPr sz="2800" b="1" spc="-75" dirty="0">
                <a:solidFill>
                  <a:srgbClr val="001F5F"/>
                </a:solidFill>
                <a:latin typeface="Arial"/>
                <a:cs typeface="Arial"/>
              </a:rPr>
              <a:t> </a:t>
            </a:r>
            <a:r>
              <a:rPr sz="2800" b="1" spc="-20" dirty="0">
                <a:solidFill>
                  <a:srgbClr val="001F5F"/>
                </a:solidFill>
                <a:latin typeface="Arial"/>
                <a:cs typeface="Arial"/>
              </a:rPr>
              <a:t>Kamu </a:t>
            </a:r>
            <a:r>
              <a:rPr sz="2800" b="1" spc="-10" dirty="0">
                <a:solidFill>
                  <a:srgbClr val="001F5F"/>
                </a:solidFill>
                <a:latin typeface="Arial"/>
                <a:cs typeface="Arial"/>
              </a:rPr>
              <a:t>Görevlilerinin</a:t>
            </a:r>
            <a:r>
              <a:rPr sz="2800" b="1" spc="-114" dirty="0">
                <a:solidFill>
                  <a:srgbClr val="001F5F"/>
                </a:solidFill>
                <a:latin typeface="Arial"/>
                <a:cs typeface="Arial"/>
              </a:rPr>
              <a:t> </a:t>
            </a:r>
            <a:r>
              <a:rPr sz="2800" b="1" spc="-20" dirty="0">
                <a:solidFill>
                  <a:srgbClr val="001F5F"/>
                </a:solidFill>
                <a:latin typeface="Arial"/>
                <a:cs typeface="Arial"/>
              </a:rPr>
              <a:t>Yargılanması</a:t>
            </a:r>
            <a:r>
              <a:rPr sz="2800" b="1" spc="-80" dirty="0">
                <a:solidFill>
                  <a:srgbClr val="001F5F"/>
                </a:solidFill>
                <a:latin typeface="Arial"/>
                <a:cs typeface="Arial"/>
              </a:rPr>
              <a:t> </a:t>
            </a:r>
            <a:r>
              <a:rPr sz="2800" b="1" spc="-10" dirty="0">
                <a:solidFill>
                  <a:srgbClr val="001F5F"/>
                </a:solidFill>
                <a:latin typeface="Arial"/>
                <a:cs typeface="Arial"/>
              </a:rPr>
              <a:t>Hakkında </a:t>
            </a:r>
            <a:r>
              <a:rPr sz="2800" b="1" dirty="0">
                <a:solidFill>
                  <a:srgbClr val="001F5F"/>
                </a:solidFill>
                <a:latin typeface="Arial"/>
                <a:cs typeface="Arial"/>
              </a:rPr>
              <a:t>Kanun</a:t>
            </a:r>
            <a:r>
              <a:rPr sz="2800" b="1" spc="-40" dirty="0">
                <a:solidFill>
                  <a:srgbClr val="001F5F"/>
                </a:solidFill>
                <a:latin typeface="Arial"/>
                <a:cs typeface="Arial"/>
              </a:rPr>
              <a:t> </a:t>
            </a:r>
            <a:r>
              <a:rPr sz="2800" b="1" dirty="0" err="1">
                <a:solidFill>
                  <a:srgbClr val="001F5F"/>
                </a:solidFill>
                <a:latin typeface="Arial"/>
                <a:cs typeface="Arial"/>
              </a:rPr>
              <a:t>ve</a:t>
            </a:r>
            <a:r>
              <a:rPr sz="2800" b="1" spc="-55" dirty="0">
                <a:solidFill>
                  <a:srgbClr val="001F5F"/>
                </a:solidFill>
                <a:latin typeface="Arial"/>
                <a:cs typeface="Arial"/>
              </a:rPr>
              <a:t> </a:t>
            </a:r>
            <a:r>
              <a:rPr sz="2800" b="1" spc="-10" dirty="0" err="1">
                <a:solidFill>
                  <a:srgbClr val="001F5F"/>
                </a:solidFill>
                <a:latin typeface="Arial"/>
                <a:cs typeface="Arial"/>
              </a:rPr>
              <a:t>Uygulaması</a:t>
            </a:r>
            <a:endParaRPr sz="2800" dirty="0">
              <a:latin typeface="Arial"/>
              <a:cs typeface="Arial"/>
            </a:endParaRPr>
          </a:p>
        </p:txBody>
      </p:sp>
      <p:pic>
        <p:nvPicPr>
          <p:cNvPr id="17" name="object 17"/>
          <p:cNvPicPr/>
          <p:nvPr/>
        </p:nvPicPr>
        <p:blipFill>
          <a:blip r:embed="rId2" cstate="print"/>
          <a:stretch>
            <a:fillRect/>
          </a:stretch>
        </p:blipFill>
        <p:spPr>
          <a:xfrm>
            <a:off x="540000" y="180000"/>
            <a:ext cx="937259" cy="937260"/>
          </a:xfrm>
          <a:prstGeom prst="rect">
            <a:avLst/>
          </a:prstGeom>
        </p:spPr>
      </p:pic>
      <p:pic>
        <p:nvPicPr>
          <p:cNvPr id="19" name="object 5">
            <a:extLst>
              <a:ext uri="{FF2B5EF4-FFF2-40B4-BE49-F238E27FC236}">
                <a16:creationId xmlns:a16="http://schemas.microsoft.com/office/drawing/2014/main" id="{21C84EAC-EF29-45BF-A9CB-463FEEC3C3B5}"/>
              </a:ext>
            </a:extLst>
          </p:cNvPr>
          <p:cNvPicPr/>
          <p:nvPr/>
        </p:nvPicPr>
        <p:blipFill>
          <a:blip r:embed="rId2" cstate="print"/>
          <a:stretch>
            <a:fillRect/>
          </a:stretch>
        </p:blipFill>
        <p:spPr>
          <a:xfrm>
            <a:off x="539999" y="180000"/>
            <a:ext cx="1080000" cy="108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mj-lt"/>
              </a:rPr>
              <a:t>DİĞER KAMU GÖREVLİLERİ</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1"/>
            <a:ext cx="8146801" cy="4552200"/>
          </a:xfrm>
        </p:spPr>
        <p:txBody>
          <a:bodyPr/>
          <a:lstStyle/>
          <a:p>
            <a:pPr marR="5080" indent="12700" algn="just">
              <a:lnSpc>
                <a:spcPct val="100000"/>
              </a:lnSpc>
              <a:spcBef>
                <a:spcPts val="100"/>
              </a:spcBef>
            </a:pPr>
            <a:r>
              <a:rPr lang="tr-TR" sz="2350" u="sng" spc="-10" dirty="0">
                <a:solidFill>
                  <a:srgbClr val="FF0000"/>
                </a:solidFill>
                <a:latin typeface="+mn-lt"/>
                <a:cs typeface="Calibri"/>
              </a:rPr>
              <a:t>İ</a:t>
            </a:r>
            <a:r>
              <a:rPr lang="tr-TR" sz="2350" u="sng" spc="-10" dirty="0">
                <a:solidFill>
                  <a:srgbClr val="FF0000"/>
                </a:solidFill>
                <a:latin typeface="+mn-lt"/>
              </a:rPr>
              <a:t>dare</a:t>
            </a:r>
            <a:r>
              <a:rPr lang="tr-TR" sz="2350" u="sng" spc="-20" dirty="0">
                <a:solidFill>
                  <a:srgbClr val="FF0000"/>
                </a:solidFill>
                <a:latin typeface="+mn-lt"/>
              </a:rPr>
              <a:t> </a:t>
            </a:r>
            <a:r>
              <a:rPr lang="tr-TR" sz="2350" u="sng" dirty="0">
                <a:solidFill>
                  <a:srgbClr val="FF0000"/>
                </a:solidFill>
                <a:latin typeface="+mn-lt"/>
              </a:rPr>
              <a:t>Hukuku’nda</a:t>
            </a:r>
            <a:r>
              <a:rPr lang="tr-TR" sz="2350" spc="-20" dirty="0">
                <a:solidFill>
                  <a:srgbClr val="FF0000"/>
                </a:solidFill>
                <a:latin typeface="+mn-lt"/>
              </a:rPr>
              <a:t> </a:t>
            </a:r>
            <a:r>
              <a:rPr lang="tr-TR" sz="2350" i="1" dirty="0">
                <a:solidFill>
                  <a:schemeClr val="tx1"/>
                </a:solidFill>
                <a:latin typeface="+mn-lt"/>
              </a:rPr>
              <a:t>“di</a:t>
            </a:r>
            <a:r>
              <a:rPr lang="tr-TR" sz="2350" i="1" dirty="0">
                <a:solidFill>
                  <a:schemeClr val="tx1"/>
                </a:solidFill>
                <a:latin typeface="+mn-lt"/>
                <a:cs typeface="Calibri"/>
              </a:rPr>
              <a:t>ğ</a:t>
            </a:r>
            <a:r>
              <a:rPr lang="tr-TR" sz="2350" i="1" dirty="0">
                <a:solidFill>
                  <a:schemeClr val="tx1"/>
                </a:solidFill>
                <a:latin typeface="+mn-lt"/>
              </a:rPr>
              <a:t>er</a:t>
            </a:r>
            <a:r>
              <a:rPr lang="tr-TR" sz="2350" i="1" spc="-25" dirty="0">
                <a:solidFill>
                  <a:schemeClr val="tx1"/>
                </a:solidFill>
                <a:latin typeface="+mn-lt"/>
              </a:rPr>
              <a:t> </a:t>
            </a:r>
            <a:r>
              <a:rPr lang="tr-TR" sz="2350" i="1" dirty="0">
                <a:solidFill>
                  <a:schemeClr val="tx1"/>
                </a:solidFill>
                <a:latin typeface="+mn-lt"/>
              </a:rPr>
              <a:t>kamu</a:t>
            </a:r>
            <a:r>
              <a:rPr lang="tr-TR" sz="2350" i="1" spc="-25" dirty="0">
                <a:solidFill>
                  <a:schemeClr val="tx1"/>
                </a:solidFill>
                <a:latin typeface="+mn-lt"/>
              </a:rPr>
              <a:t> </a:t>
            </a:r>
            <a:r>
              <a:rPr lang="tr-TR" sz="2350" i="1" spc="-40" dirty="0">
                <a:solidFill>
                  <a:schemeClr val="tx1"/>
                </a:solidFill>
                <a:latin typeface="+mn-lt"/>
              </a:rPr>
              <a:t>görevlileri”</a:t>
            </a:r>
            <a:r>
              <a:rPr lang="tr-TR" sz="2350" i="1" spc="-20" dirty="0">
                <a:solidFill>
                  <a:schemeClr val="tx1"/>
                </a:solidFill>
                <a:latin typeface="+mn-lt"/>
              </a:rPr>
              <a:t> </a:t>
            </a:r>
            <a:r>
              <a:rPr lang="tr-TR" sz="2350" spc="-10" dirty="0">
                <a:solidFill>
                  <a:schemeClr val="tx1"/>
                </a:solidFill>
                <a:latin typeface="+mn-lt"/>
              </a:rPr>
              <a:t>tanımı </a:t>
            </a:r>
            <a:r>
              <a:rPr lang="tr-TR" sz="2350" dirty="0">
                <a:solidFill>
                  <a:schemeClr val="tx1"/>
                </a:solidFill>
                <a:latin typeface="+mn-lt"/>
              </a:rPr>
              <a:t>bulunmadı</a:t>
            </a:r>
            <a:r>
              <a:rPr lang="tr-TR" sz="2350" dirty="0">
                <a:solidFill>
                  <a:schemeClr val="tx1"/>
                </a:solidFill>
                <a:latin typeface="+mn-lt"/>
                <a:cs typeface="Calibri"/>
              </a:rPr>
              <a:t>ğ</a:t>
            </a:r>
            <a:r>
              <a:rPr lang="tr-TR" sz="2350" dirty="0">
                <a:solidFill>
                  <a:schemeClr val="tx1"/>
                </a:solidFill>
                <a:latin typeface="+mn-lt"/>
              </a:rPr>
              <a:t>ı</a:t>
            </a:r>
            <a:r>
              <a:rPr lang="tr-TR" sz="2350" spc="85" dirty="0">
                <a:solidFill>
                  <a:schemeClr val="tx1"/>
                </a:solidFill>
                <a:latin typeface="+mn-lt"/>
              </a:rPr>
              <a:t> </a:t>
            </a:r>
            <a:r>
              <a:rPr lang="tr-TR" sz="2350" dirty="0">
                <a:solidFill>
                  <a:schemeClr val="tx1"/>
                </a:solidFill>
                <a:latin typeface="+mn-lt"/>
              </a:rPr>
              <a:t>için</a:t>
            </a:r>
            <a:r>
              <a:rPr lang="tr-TR" sz="2350" spc="95" dirty="0">
                <a:solidFill>
                  <a:schemeClr val="tx1"/>
                </a:solidFill>
                <a:latin typeface="+mn-lt"/>
              </a:rPr>
              <a:t> </a:t>
            </a:r>
            <a:r>
              <a:rPr lang="tr-TR" sz="2350" dirty="0">
                <a:solidFill>
                  <a:schemeClr val="tx1"/>
                </a:solidFill>
                <a:latin typeface="+mn-lt"/>
              </a:rPr>
              <a:t>kimlerin</a:t>
            </a:r>
            <a:r>
              <a:rPr lang="tr-TR" sz="2350" spc="95" dirty="0">
                <a:solidFill>
                  <a:schemeClr val="tx1"/>
                </a:solidFill>
                <a:latin typeface="+mn-lt"/>
              </a:rPr>
              <a:t> </a:t>
            </a:r>
            <a:r>
              <a:rPr lang="tr-TR" sz="2350" dirty="0">
                <a:solidFill>
                  <a:schemeClr val="tx1"/>
                </a:solidFill>
                <a:latin typeface="+mn-lt"/>
              </a:rPr>
              <a:t>kapsama</a:t>
            </a:r>
            <a:r>
              <a:rPr lang="tr-TR" sz="2350" spc="85" dirty="0">
                <a:solidFill>
                  <a:schemeClr val="tx1"/>
                </a:solidFill>
                <a:latin typeface="+mn-lt"/>
              </a:rPr>
              <a:t> </a:t>
            </a:r>
            <a:r>
              <a:rPr lang="tr-TR" sz="2350" dirty="0">
                <a:solidFill>
                  <a:schemeClr val="tx1"/>
                </a:solidFill>
                <a:latin typeface="+mn-lt"/>
              </a:rPr>
              <a:t>girdi</a:t>
            </a:r>
            <a:r>
              <a:rPr lang="tr-TR" sz="2350" dirty="0">
                <a:solidFill>
                  <a:schemeClr val="tx1"/>
                </a:solidFill>
                <a:latin typeface="+mn-lt"/>
                <a:cs typeface="Calibri"/>
              </a:rPr>
              <a:t>ğ</a:t>
            </a:r>
            <a:r>
              <a:rPr lang="tr-TR" sz="2350" dirty="0">
                <a:solidFill>
                  <a:schemeClr val="tx1"/>
                </a:solidFill>
                <a:latin typeface="+mn-lt"/>
              </a:rPr>
              <a:t>i</a:t>
            </a:r>
            <a:r>
              <a:rPr lang="tr-TR" sz="2350" spc="75" dirty="0">
                <a:solidFill>
                  <a:schemeClr val="tx1"/>
                </a:solidFill>
                <a:latin typeface="+mn-lt"/>
              </a:rPr>
              <a:t> </a:t>
            </a:r>
            <a:r>
              <a:rPr lang="tr-TR" sz="2350" b="1" spc="-10" dirty="0">
                <a:solidFill>
                  <a:schemeClr val="tx1"/>
                </a:solidFill>
                <a:latin typeface="+mn-lt"/>
              </a:rPr>
              <a:t>yargı </a:t>
            </a:r>
            <a:r>
              <a:rPr lang="tr-TR" sz="2350" b="1" dirty="0">
                <a:solidFill>
                  <a:schemeClr val="tx1"/>
                </a:solidFill>
                <a:latin typeface="+mn-lt"/>
              </a:rPr>
              <a:t>kararları</a:t>
            </a:r>
            <a:r>
              <a:rPr lang="tr-TR" sz="2350" b="1" spc="-100" dirty="0">
                <a:solidFill>
                  <a:schemeClr val="tx1"/>
                </a:solidFill>
                <a:latin typeface="+mn-lt"/>
              </a:rPr>
              <a:t> </a:t>
            </a:r>
            <a:r>
              <a:rPr lang="tr-TR" sz="2350" b="1" spc="-65" dirty="0">
                <a:solidFill>
                  <a:schemeClr val="tx1"/>
                </a:solidFill>
                <a:latin typeface="+mn-lt"/>
              </a:rPr>
              <a:t>ile</a:t>
            </a:r>
            <a:r>
              <a:rPr lang="tr-TR" sz="2350" b="1" spc="-80" dirty="0">
                <a:solidFill>
                  <a:schemeClr val="tx1"/>
                </a:solidFill>
                <a:latin typeface="+mn-lt"/>
              </a:rPr>
              <a:t> </a:t>
            </a:r>
            <a:r>
              <a:rPr lang="tr-TR" sz="2350" b="1" spc="-35" dirty="0">
                <a:solidFill>
                  <a:schemeClr val="tx1"/>
                </a:solidFill>
                <a:latin typeface="+mn-lt"/>
              </a:rPr>
              <a:t>açıklanmaya</a:t>
            </a:r>
            <a:r>
              <a:rPr lang="tr-TR" sz="2350" b="1" spc="-100" dirty="0">
                <a:solidFill>
                  <a:schemeClr val="tx1"/>
                </a:solidFill>
                <a:latin typeface="+mn-lt"/>
              </a:rPr>
              <a:t> </a:t>
            </a:r>
            <a:r>
              <a:rPr lang="tr-TR" sz="2350" b="1" spc="-10" dirty="0">
                <a:solidFill>
                  <a:schemeClr val="tx1"/>
                </a:solidFill>
                <a:latin typeface="+mn-lt"/>
              </a:rPr>
              <a:t>çalı</a:t>
            </a:r>
            <a:r>
              <a:rPr lang="tr-TR" sz="2350" b="1" spc="-10" dirty="0">
                <a:solidFill>
                  <a:schemeClr val="tx1"/>
                </a:solidFill>
                <a:latin typeface="+mn-lt"/>
                <a:cs typeface="Calibri"/>
              </a:rPr>
              <a:t>ş</a:t>
            </a:r>
            <a:r>
              <a:rPr lang="tr-TR" sz="2350" b="1" spc="-10" dirty="0">
                <a:solidFill>
                  <a:schemeClr val="tx1"/>
                </a:solidFill>
                <a:latin typeface="+mn-lt"/>
              </a:rPr>
              <a:t>ılmaktadır.</a:t>
            </a:r>
            <a:endParaRPr lang="tr-TR" sz="2350" b="1" dirty="0">
              <a:solidFill>
                <a:schemeClr val="tx1"/>
              </a:solidFill>
              <a:latin typeface="+mn-lt"/>
            </a:endParaRPr>
          </a:p>
          <a:p>
            <a:pPr marR="5080" indent="12700" algn="just">
              <a:lnSpc>
                <a:spcPct val="100000"/>
              </a:lnSpc>
              <a:spcBef>
                <a:spcPts val="994"/>
              </a:spcBef>
            </a:pPr>
            <a:r>
              <a:rPr lang="tr-TR" sz="2350" u="sng" spc="-35" dirty="0">
                <a:solidFill>
                  <a:srgbClr val="FF0000"/>
                </a:solidFill>
                <a:latin typeface="+mn-lt"/>
              </a:rPr>
              <a:t>Anayasa</a:t>
            </a:r>
            <a:r>
              <a:rPr lang="tr-TR" sz="2350" u="sng" spc="120" dirty="0">
                <a:solidFill>
                  <a:srgbClr val="FF0000"/>
                </a:solidFill>
                <a:latin typeface="+mn-lt"/>
              </a:rPr>
              <a:t> </a:t>
            </a:r>
            <a:r>
              <a:rPr lang="tr-TR" sz="2350" u="sng" spc="-60" dirty="0">
                <a:solidFill>
                  <a:srgbClr val="FF0000"/>
                </a:solidFill>
                <a:latin typeface="+mn-lt"/>
              </a:rPr>
              <a:t>Mahkemesi</a:t>
            </a:r>
            <a:r>
              <a:rPr lang="tr-TR" sz="2350" spc="120" dirty="0">
                <a:solidFill>
                  <a:srgbClr val="FF0000"/>
                </a:solidFill>
                <a:latin typeface="+mn-lt"/>
              </a:rPr>
              <a:t> </a:t>
            </a:r>
            <a:r>
              <a:rPr lang="tr-TR" sz="2350" dirty="0">
                <a:solidFill>
                  <a:schemeClr val="tx1"/>
                </a:solidFill>
                <a:latin typeface="+mn-lt"/>
              </a:rPr>
              <a:t>di</a:t>
            </a:r>
            <a:r>
              <a:rPr lang="tr-TR" sz="2350" dirty="0">
                <a:solidFill>
                  <a:schemeClr val="tx1"/>
                </a:solidFill>
                <a:latin typeface="+mn-lt"/>
                <a:cs typeface="Calibri"/>
              </a:rPr>
              <a:t>ğ</a:t>
            </a:r>
            <a:r>
              <a:rPr lang="tr-TR" sz="2350" dirty="0">
                <a:solidFill>
                  <a:schemeClr val="tx1"/>
                </a:solidFill>
                <a:latin typeface="+mn-lt"/>
              </a:rPr>
              <a:t>er</a:t>
            </a:r>
            <a:r>
              <a:rPr lang="tr-TR" sz="2350" spc="120" dirty="0">
                <a:solidFill>
                  <a:schemeClr val="tx1"/>
                </a:solidFill>
                <a:latin typeface="+mn-lt"/>
              </a:rPr>
              <a:t> </a:t>
            </a:r>
            <a:r>
              <a:rPr lang="tr-TR" sz="2350" dirty="0">
                <a:solidFill>
                  <a:schemeClr val="tx1"/>
                </a:solidFill>
                <a:latin typeface="+mn-lt"/>
              </a:rPr>
              <a:t>kamu</a:t>
            </a:r>
            <a:r>
              <a:rPr lang="tr-TR" sz="2350" spc="120" dirty="0">
                <a:solidFill>
                  <a:schemeClr val="tx1"/>
                </a:solidFill>
                <a:latin typeface="+mn-lt"/>
              </a:rPr>
              <a:t> </a:t>
            </a:r>
            <a:r>
              <a:rPr lang="tr-TR" sz="2350" spc="-20" dirty="0">
                <a:solidFill>
                  <a:schemeClr val="tx1"/>
                </a:solidFill>
                <a:latin typeface="+mn-lt"/>
              </a:rPr>
              <a:t>görevlileri</a:t>
            </a:r>
            <a:r>
              <a:rPr lang="tr-TR" sz="2350" spc="125" dirty="0">
                <a:solidFill>
                  <a:schemeClr val="tx1"/>
                </a:solidFill>
                <a:latin typeface="+mn-lt"/>
              </a:rPr>
              <a:t> </a:t>
            </a:r>
            <a:r>
              <a:rPr lang="tr-TR" sz="2350" spc="-10" dirty="0">
                <a:solidFill>
                  <a:schemeClr val="tx1"/>
                </a:solidFill>
                <a:latin typeface="+mn-lt"/>
              </a:rPr>
              <a:t>ilgili </a:t>
            </a:r>
            <a:r>
              <a:rPr lang="tr-TR" sz="2350" dirty="0">
                <a:solidFill>
                  <a:schemeClr val="tx1"/>
                </a:solidFill>
                <a:latin typeface="+mn-lt"/>
              </a:rPr>
              <a:t>vermi</a:t>
            </a:r>
            <a:r>
              <a:rPr lang="tr-TR" sz="2350" dirty="0">
                <a:solidFill>
                  <a:schemeClr val="tx1"/>
                </a:solidFill>
                <a:latin typeface="+mn-lt"/>
                <a:cs typeface="Calibri"/>
              </a:rPr>
              <a:t>ş</a:t>
            </a:r>
            <a:r>
              <a:rPr lang="tr-TR" sz="2350" spc="35" dirty="0">
                <a:solidFill>
                  <a:schemeClr val="tx1"/>
                </a:solidFill>
                <a:latin typeface="+mn-lt"/>
                <a:cs typeface="Calibri"/>
              </a:rPr>
              <a:t> </a:t>
            </a:r>
            <a:r>
              <a:rPr lang="tr-TR" sz="2350" dirty="0">
                <a:solidFill>
                  <a:schemeClr val="tx1"/>
                </a:solidFill>
                <a:latin typeface="+mn-lt"/>
              </a:rPr>
              <a:t>oldu</a:t>
            </a:r>
            <a:r>
              <a:rPr lang="tr-TR" sz="2350" dirty="0">
                <a:solidFill>
                  <a:schemeClr val="tx1"/>
                </a:solidFill>
                <a:latin typeface="+mn-lt"/>
                <a:cs typeface="Calibri"/>
              </a:rPr>
              <a:t>ğ</a:t>
            </a:r>
            <a:r>
              <a:rPr lang="tr-TR" sz="2350" dirty="0">
                <a:solidFill>
                  <a:schemeClr val="tx1"/>
                </a:solidFill>
                <a:latin typeface="+mn-lt"/>
              </a:rPr>
              <a:t>u</a:t>
            </a:r>
            <a:r>
              <a:rPr lang="tr-TR" sz="2350" spc="-60" dirty="0">
                <a:solidFill>
                  <a:schemeClr val="tx1"/>
                </a:solidFill>
                <a:latin typeface="+mn-lt"/>
              </a:rPr>
              <a:t> </a:t>
            </a:r>
            <a:r>
              <a:rPr lang="tr-TR" sz="2350" dirty="0">
                <a:solidFill>
                  <a:schemeClr val="tx1"/>
                </a:solidFill>
                <a:latin typeface="+mn-lt"/>
              </a:rPr>
              <a:t>bir</a:t>
            </a:r>
            <a:r>
              <a:rPr lang="tr-TR" sz="2350" spc="-60" dirty="0">
                <a:solidFill>
                  <a:schemeClr val="tx1"/>
                </a:solidFill>
                <a:latin typeface="+mn-lt"/>
              </a:rPr>
              <a:t> </a:t>
            </a:r>
            <a:r>
              <a:rPr lang="tr-TR" sz="2350" spc="-10" dirty="0">
                <a:solidFill>
                  <a:schemeClr val="tx1"/>
                </a:solidFill>
                <a:latin typeface="+mn-lt"/>
              </a:rPr>
              <a:t>kararında;</a:t>
            </a:r>
            <a:r>
              <a:rPr lang="tr-TR" sz="2350" spc="-55" dirty="0">
                <a:solidFill>
                  <a:schemeClr val="tx1"/>
                </a:solidFill>
                <a:latin typeface="+mn-lt"/>
              </a:rPr>
              <a:t> </a:t>
            </a:r>
            <a:r>
              <a:rPr lang="tr-TR" sz="2350" spc="-10" dirty="0">
                <a:solidFill>
                  <a:schemeClr val="tx1"/>
                </a:solidFill>
                <a:latin typeface="+mn-lt"/>
              </a:rPr>
              <a:t>di</a:t>
            </a:r>
            <a:r>
              <a:rPr lang="tr-TR" sz="2350" spc="-10" dirty="0">
                <a:solidFill>
                  <a:schemeClr val="tx1"/>
                </a:solidFill>
                <a:latin typeface="+mn-lt"/>
                <a:cs typeface="Calibri"/>
              </a:rPr>
              <a:t>ğ</a:t>
            </a:r>
            <a:r>
              <a:rPr lang="tr-TR" sz="2350" spc="-10" dirty="0">
                <a:solidFill>
                  <a:schemeClr val="tx1"/>
                </a:solidFill>
                <a:latin typeface="+mn-lt"/>
              </a:rPr>
              <a:t>er</a:t>
            </a:r>
            <a:r>
              <a:rPr lang="tr-TR" sz="2350" spc="-65" dirty="0">
                <a:solidFill>
                  <a:schemeClr val="tx1"/>
                </a:solidFill>
                <a:latin typeface="+mn-lt"/>
              </a:rPr>
              <a:t> </a:t>
            </a:r>
            <a:r>
              <a:rPr lang="tr-TR" sz="2350" dirty="0">
                <a:solidFill>
                  <a:schemeClr val="tx1"/>
                </a:solidFill>
                <a:latin typeface="+mn-lt"/>
              </a:rPr>
              <a:t>kamu</a:t>
            </a:r>
            <a:r>
              <a:rPr lang="tr-TR" sz="2350" spc="-60" dirty="0">
                <a:solidFill>
                  <a:schemeClr val="tx1"/>
                </a:solidFill>
                <a:latin typeface="+mn-lt"/>
              </a:rPr>
              <a:t> </a:t>
            </a:r>
            <a:r>
              <a:rPr lang="tr-TR" sz="2350" spc="-90" dirty="0">
                <a:solidFill>
                  <a:schemeClr val="tx1"/>
                </a:solidFill>
                <a:latin typeface="+mn-lt"/>
              </a:rPr>
              <a:t>görevlisi </a:t>
            </a:r>
            <a:r>
              <a:rPr lang="tr-TR" sz="2350" dirty="0">
                <a:solidFill>
                  <a:schemeClr val="tx1"/>
                </a:solidFill>
                <a:latin typeface="+mn-lt"/>
              </a:rPr>
              <a:t>belirlenen</a:t>
            </a:r>
            <a:r>
              <a:rPr lang="tr-TR" sz="2350" spc="175" dirty="0">
                <a:solidFill>
                  <a:schemeClr val="tx1"/>
                </a:solidFill>
                <a:latin typeface="+mn-lt"/>
              </a:rPr>
              <a:t> </a:t>
            </a:r>
            <a:r>
              <a:rPr lang="tr-TR" sz="2350" dirty="0">
                <a:solidFill>
                  <a:schemeClr val="tx1"/>
                </a:solidFill>
                <a:latin typeface="+mn-lt"/>
              </a:rPr>
              <a:t>ki</a:t>
            </a:r>
            <a:r>
              <a:rPr lang="tr-TR" sz="2350" dirty="0">
                <a:solidFill>
                  <a:schemeClr val="tx1"/>
                </a:solidFill>
                <a:latin typeface="+mn-lt"/>
                <a:cs typeface="Calibri"/>
              </a:rPr>
              <a:t>ş</a:t>
            </a:r>
            <a:r>
              <a:rPr lang="tr-TR" sz="2350" dirty="0">
                <a:solidFill>
                  <a:schemeClr val="tx1"/>
                </a:solidFill>
                <a:latin typeface="+mn-lt"/>
              </a:rPr>
              <a:t>inin</a:t>
            </a:r>
            <a:r>
              <a:rPr lang="tr-TR" sz="2350" spc="180" dirty="0">
                <a:solidFill>
                  <a:schemeClr val="tx1"/>
                </a:solidFill>
                <a:latin typeface="+mn-lt"/>
              </a:rPr>
              <a:t> </a:t>
            </a:r>
            <a:r>
              <a:rPr lang="tr-TR" sz="2350" b="1" dirty="0">
                <a:solidFill>
                  <a:schemeClr val="tx1"/>
                </a:solidFill>
                <a:latin typeface="+mn-lt"/>
              </a:rPr>
              <a:t>idareyle</a:t>
            </a:r>
            <a:r>
              <a:rPr lang="tr-TR" sz="2350" b="1" spc="180" dirty="0">
                <a:solidFill>
                  <a:schemeClr val="tx1"/>
                </a:solidFill>
                <a:latin typeface="+mn-lt"/>
              </a:rPr>
              <a:t> </a:t>
            </a:r>
            <a:r>
              <a:rPr lang="tr-TR" sz="2350" b="1" dirty="0">
                <a:solidFill>
                  <a:schemeClr val="tx1"/>
                </a:solidFill>
                <a:latin typeface="+mn-lt"/>
              </a:rPr>
              <a:t>arasında</a:t>
            </a:r>
            <a:r>
              <a:rPr lang="tr-TR" sz="2350" b="1" spc="180" dirty="0">
                <a:solidFill>
                  <a:schemeClr val="tx1"/>
                </a:solidFill>
                <a:latin typeface="+mn-lt"/>
              </a:rPr>
              <a:t>  </a:t>
            </a:r>
            <a:r>
              <a:rPr lang="tr-TR" sz="2350" b="1" spc="-105" dirty="0">
                <a:solidFill>
                  <a:schemeClr val="tx1"/>
                </a:solidFill>
                <a:latin typeface="+mn-lt"/>
              </a:rPr>
              <a:t>önceden </a:t>
            </a:r>
            <a:r>
              <a:rPr lang="tr-TR" sz="2350" b="1" dirty="0">
                <a:solidFill>
                  <a:schemeClr val="tx1"/>
                </a:solidFill>
                <a:latin typeface="+mn-lt"/>
              </a:rPr>
              <a:t>belirlenmi</a:t>
            </a:r>
            <a:r>
              <a:rPr lang="tr-TR" sz="2350" b="1" dirty="0">
                <a:solidFill>
                  <a:schemeClr val="tx1"/>
                </a:solidFill>
                <a:latin typeface="+mn-lt"/>
                <a:cs typeface="Calibri"/>
              </a:rPr>
              <a:t>ş</a:t>
            </a:r>
            <a:r>
              <a:rPr lang="tr-TR" sz="2350" b="1" spc="170" dirty="0">
                <a:solidFill>
                  <a:schemeClr val="tx1"/>
                </a:solidFill>
                <a:latin typeface="+mn-lt"/>
                <a:cs typeface="Calibri"/>
              </a:rPr>
              <a:t> </a:t>
            </a:r>
            <a:r>
              <a:rPr lang="tr-TR" sz="2350" b="1" dirty="0">
                <a:solidFill>
                  <a:schemeClr val="tx1"/>
                </a:solidFill>
                <a:latin typeface="+mn-lt"/>
              </a:rPr>
              <a:t>bir</a:t>
            </a:r>
            <a:r>
              <a:rPr lang="tr-TR" sz="2350" b="1" spc="80" dirty="0">
                <a:solidFill>
                  <a:schemeClr val="tx1"/>
                </a:solidFill>
                <a:latin typeface="+mn-lt"/>
              </a:rPr>
              <a:t> </a:t>
            </a:r>
            <a:r>
              <a:rPr lang="tr-TR" sz="2350" b="1" dirty="0">
                <a:solidFill>
                  <a:schemeClr val="tx1"/>
                </a:solidFill>
                <a:latin typeface="+mn-lt"/>
              </a:rPr>
              <a:t>statü</a:t>
            </a:r>
            <a:r>
              <a:rPr lang="tr-TR" sz="2350" b="1" spc="85" dirty="0">
                <a:solidFill>
                  <a:schemeClr val="tx1"/>
                </a:solidFill>
                <a:latin typeface="+mn-lt"/>
              </a:rPr>
              <a:t> </a:t>
            </a:r>
            <a:r>
              <a:rPr lang="tr-TR" sz="2350" b="1" dirty="0">
                <a:solidFill>
                  <a:schemeClr val="tx1"/>
                </a:solidFill>
                <a:latin typeface="+mn-lt"/>
              </a:rPr>
              <a:t>i</a:t>
            </a:r>
            <a:r>
              <a:rPr lang="tr-TR" sz="2350" b="1" dirty="0">
                <a:solidFill>
                  <a:schemeClr val="tx1"/>
                </a:solidFill>
                <a:latin typeface="+mn-lt"/>
                <a:cs typeface="Calibri"/>
              </a:rPr>
              <a:t>ş</a:t>
            </a:r>
            <a:r>
              <a:rPr lang="tr-TR" sz="2350" b="1" dirty="0">
                <a:solidFill>
                  <a:schemeClr val="tx1"/>
                </a:solidFill>
                <a:latin typeface="+mn-lt"/>
              </a:rPr>
              <a:t>lemi</a:t>
            </a:r>
            <a:r>
              <a:rPr lang="tr-TR" sz="2350" b="1" spc="85" dirty="0">
                <a:solidFill>
                  <a:schemeClr val="tx1"/>
                </a:solidFill>
                <a:latin typeface="+mn-lt"/>
              </a:rPr>
              <a:t> </a:t>
            </a:r>
            <a:r>
              <a:rPr lang="tr-TR" sz="2350" b="1" spc="-20" dirty="0">
                <a:solidFill>
                  <a:schemeClr val="tx1"/>
                </a:solidFill>
                <a:latin typeface="+mn-lt"/>
              </a:rPr>
              <a:t>olması</a:t>
            </a:r>
            <a:r>
              <a:rPr lang="tr-TR" sz="2350" b="1" spc="85" dirty="0">
                <a:solidFill>
                  <a:schemeClr val="tx1"/>
                </a:solidFill>
                <a:latin typeface="+mn-lt"/>
              </a:rPr>
              <a:t> </a:t>
            </a:r>
            <a:r>
              <a:rPr lang="tr-TR" sz="2350" b="1" dirty="0">
                <a:solidFill>
                  <a:schemeClr val="tx1"/>
                </a:solidFill>
                <a:latin typeface="+mn-lt"/>
              </a:rPr>
              <a:t>gerekti</a:t>
            </a:r>
            <a:r>
              <a:rPr lang="tr-TR" sz="2350" b="1" dirty="0">
                <a:solidFill>
                  <a:schemeClr val="tx1"/>
                </a:solidFill>
                <a:latin typeface="+mn-lt"/>
                <a:cs typeface="Calibri"/>
              </a:rPr>
              <a:t>ğ</a:t>
            </a:r>
            <a:r>
              <a:rPr lang="tr-TR" sz="2350" b="1" dirty="0">
                <a:solidFill>
                  <a:schemeClr val="tx1"/>
                </a:solidFill>
                <a:latin typeface="+mn-lt"/>
              </a:rPr>
              <a:t>ini</a:t>
            </a:r>
            <a:r>
              <a:rPr lang="tr-TR" sz="2350" b="1" spc="80" dirty="0">
                <a:solidFill>
                  <a:schemeClr val="tx1"/>
                </a:solidFill>
                <a:latin typeface="+mn-lt"/>
              </a:rPr>
              <a:t> </a:t>
            </a:r>
            <a:r>
              <a:rPr lang="tr-TR" sz="2350" b="1" spc="-25" dirty="0">
                <a:solidFill>
                  <a:schemeClr val="tx1"/>
                </a:solidFill>
                <a:latin typeface="+mn-lt"/>
              </a:rPr>
              <a:t>ve </a:t>
            </a:r>
            <a:r>
              <a:rPr lang="tr-TR" sz="2350" b="1" dirty="0">
                <a:solidFill>
                  <a:schemeClr val="tx1"/>
                </a:solidFill>
                <a:latin typeface="+mn-lt"/>
              </a:rPr>
              <a:t>bir</a:t>
            </a:r>
            <a:r>
              <a:rPr lang="tr-TR" sz="2350" b="1" spc="-90" dirty="0">
                <a:solidFill>
                  <a:schemeClr val="tx1"/>
                </a:solidFill>
                <a:latin typeface="+mn-lt"/>
              </a:rPr>
              <a:t> </a:t>
            </a:r>
            <a:r>
              <a:rPr lang="tr-TR" sz="2350" b="1" spc="-10" dirty="0">
                <a:solidFill>
                  <a:schemeClr val="tx1"/>
                </a:solidFill>
                <a:latin typeface="+mn-lt"/>
              </a:rPr>
              <a:t>kadroya</a:t>
            </a:r>
            <a:r>
              <a:rPr lang="tr-TR" sz="2350" b="1" spc="-80" dirty="0">
                <a:solidFill>
                  <a:schemeClr val="tx1"/>
                </a:solidFill>
                <a:latin typeface="+mn-lt"/>
              </a:rPr>
              <a:t> ba</a:t>
            </a:r>
            <a:r>
              <a:rPr lang="tr-TR" sz="2350" b="1" spc="-80" dirty="0">
                <a:solidFill>
                  <a:schemeClr val="tx1"/>
                </a:solidFill>
                <a:latin typeface="+mn-lt"/>
                <a:cs typeface="Calibri"/>
              </a:rPr>
              <a:t>ğ</a:t>
            </a:r>
            <a:r>
              <a:rPr lang="tr-TR" sz="2350" b="1" spc="-80" dirty="0">
                <a:solidFill>
                  <a:schemeClr val="tx1"/>
                </a:solidFill>
                <a:latin typeface="+mn-lt"/>
              </a:rPr>
              <a:t>lanması </a:t>
            </a:r>
            <a:r>
              <a:rPr lang="tr-TR" sz="2350" b="1" spc="-30" dirty="0">
                <a:solidFill>
                  <a:schemeClr val="tx1"/>
                </a:solidFill>
                <a:latin typeface="+mn-lt"/>
              </a:rPr>
              <a:t>gerekti</a:t>
            </a:r>
            <a:r>
              <a:rPr lang="tr-TR" sz="2350" b="1" spc="-30" dirty="0">
                <a:solidFill>
                  <a:schemeClr val="tx1"/>
                </a:solidFill>
                <a:latin typeface="+mn-lt"/>
                <a:cs typeface="Calibri"/>
              </a:rPr>
              <a:t>ğ</a:t>
            </a:r>
            <a:r>
              <a:rPr lang="tr-TR" sz="2350" b="1" spc="-30" dirty="0">
                <a:solidFill>
                  <a:schemeClr val="tx1"/>
                </a:solidFill>
                <a:latin typeface="+mn-lt"/>
              </a:rPr>
              <a:t>ini</a:t>
            </a:r>
            <a:r>
              <a:rPr lang="tr-TR" sz="2350" b="1" spc="-50" dirty="0">
                <a:solidFill>
                  <a:schemeClr val="tx1"/>
                </a:solidFill>
                <a:latin typeface="+mn-lt"/>
              </a:rPr>
              <a:t> </a:t>
            </a:r>
            <a:r>
              <a:rPr lang="tr-TR" sz="2350" b="1" spc="-10" dirty="0">
                <a:solidFill>
                  <a:schemeClr val="tx1"/>
                </a:solidFill>
                <a:latin typeface="+mn-lt"/>
              </a:rPr>
              <a:t>belirtmi</a:t>
            </a:r>
            <a:r>
              <a:rPr lang="tr-TR" sz="2350" b="1" spc="-10" dirty="0">
                <a:solidFill>
                  <a:schemeClr val="tx1"/>
                </a:solidFill>
                <a:latin typeface="+mn-lt"/>
                <a:cs typeface="Calibri"/>
              </a:rPr>
              <a:t>ş</a:t>
            </a:r>
            <a:r>
              <a:rPr lang="tr-TR" sz="2350" b="1" spc="-10" dirty="0">
                <a:solidFill>
                  <a:schemeClr val="tx1"/>
                </a:solidFill>
                <a:latin typeface="+mn-lt"/>
              </a:rPr>
              <a:t>tir.</a:t>
            </a:r>
          </a:p>
          <a:p>
            <a:pPr marR="5080" indent="12700" algn="just">
              <a:spcBef>
                <a:spcPts val="994"/>
              </a:spcBef>
            </a:pPr>
            <a:r>
              <a:rPr lang="tr-TR" sz="2350" u="sng" spc="-10" dirty="0">
                <a:solidFill>
                  <a:srgbClr val="FF0000"/>
                </a:solidFill>
                <a:latin typeface="+mn-lt"/>
              </a:rPr>
              <a:t>Yargıtay ise</a:t>
            </a:r>
            <a:r>
              <a:rPr lang="tr-TR" sz="2350" spc="-10" dirty="0">
                <a:solidFill>
                  <a:srgbClr val="FF0000"/>
                </a:solidFill>
                <a:latin typeface="+mn-lt"/>
              </a:rPr>
              <a:t> </a:t>
            </a:r>
            <a:r>
              <a:rPr lang="tr-TR" sz="2350" spc="-10" dirty="0">
                <a:solidFill>
                  <a:schemeClr val="tx1"/>
                </a:solidFill>
                <a:latin typeface="+mn-lt"/>
              </a:rPr>
              <a:t>diğer kamu görevlilerini; </a:t>
            </a:r>
            <a:r>
              <a:rPr lang="tr-TR" sz="2350" b="1" spc="-10" dirty="0">
                <a:solidFill>
                  <a:schemeClr val="tx1"/>
                </a:solidFill>
                <a:latin typeface="+mn-lt"/>
              </a:rPr>
              <a:t>seçimle göreve gelenler</a:t>
            </a:r>
            <a:r>
              <a:rPr lang="tr-TR" sz="2350" spc="-10" dirty="0">
                <a:solidFill>
                  <a:srgbClr val="002060"/>
                </a:solidFill>
                <a:latin typeface="+mn-lt"/>
              </a:rPr>
              <a:t>, </a:t>
            </a:r>
            <a:r>
              <a:rPr lang="tr-TR" sz="2350" i="1" spc="-10" dirty="0">
                <a:solidFill>
                  <a:schemeClr val="tx1"/>
                </a:solidFill>
                <a:latin typeface="+mn-lt"/>
              </a:rPr>
              <a:t>(</a:t>
            </a:r>
            <a:r>
              <a:rPr lang="tr-TR" sz="2350" i="1" spc="-10" dirty="0">
                <a:solidFill>
                  <a:srgbClr val="002060"/>
                </a:solidFill>
                <a:latin typeface="+mn-lt"/>
              </a:rPr>
              <a:t>Belediye Başkanı, Belediye </a:t>
            </a:r>
            <a:r>
              <a:rPr lang="tr-TR" sz="2350" i="1" spc="-20" dirty="0">
                <a:solidFill>
                  <a:srgbClr val="002060"/>
                </a:solidFill>
                <a:latin typeface="+mn-lt"/>
              </a:rPr>
              <a:t>Meclis</a:t>
            </a:r>
            <a:r>
              <a:rPr lang="tr-TR" sz="2350" i="1" spc="155" dirty="0">
                <a:solidFill>
                  <a:srgbClr val="002060"/>
                </a:solidFill>
                <a:latin typeface="+mn-lt"/>
              </a:rPr>
              <a:t> </a:t>
            </a:r>
            <a:r>
              <a:rPr lang="tr-TR" sz="2350" i="1" dirty="0">
                <a:solidFill>
                  <a:srgbClr val="002060"/>
                </a:solidFill>
                <a:latin typeface="+mn-lt"/>
              </a:rPr>
              <a:t>Üyeleri,</a:t>
            </a:r>
            <a:r>
              <a:rPr lang="tr-TR" sz="2350" i="1" spc="150" dirty="0">
                <a:solidFill>
                  <a:srgbClr val="002060"/>
                </a:solidFill>
                <a:latin typeface="+mn-lt"/>
              </a:rPr>
              <a:t> </a:t>
            </a:r>
            <a:r>
              <a:rPr lang="tr-TR" sz="2350" i="1" dirty="0">
                <a:solidFill>
                  <a:srgbClr val="002060"/>
                </a:solidFill>
                <a:latin typeface="+mn-lt"/>
                <a:cs typeface="Calibri"/>
              </a:rPr>
              <a:t>İ</a:t>
            </a:r>
            <a:r>
              <a:rPr lang="tr-TR" sz="2350" i="1" dirty="0">
                <a:solidFill>
                  <a:srgbClr val="002060"/>
                </a:solidFill>
                <a:latin typeface="+mn-lt"/>
              </a:rPr>
              <a:t>l</a:t>
            </a:r>
            <a:r>
              <a:rPr lang="tr-TR" sz="2350" i="1" spc="150" dirty="0">
                <a:solidFill>
                  <a:srgbClr val="002060"/>
                </a:solidFill>
                <a:latin typeface="+mn-lt"/>
              </a:rPr>
              <a:t> </a:t>
            </a:r>
            <a:r>
              <a:rPr lang="tr-TR" sz="2350" i="1" dirty="0">
                <a:solidFill>
                  <a:srgbClr val="002060"/>
                </a:solidFill>
                <a:latin typeface="+mn-lt"/>
              </a:rPr>
              <a:t>Genel</a:t>
            </a:r>
            <a:r>
              <a:rPr lang="tr-TR" sz="2350" i="1" spc="160" dirty="0">
                <a:solidFill>
                  <a:srgbClr val="002060"/>
                </a:solidFill>
                <a:latin typeface="+mn-lt"/>
              </a:rPr>
              <a:t> </a:t>
            </a:r>
            <a:r>
              <a:rPr lang="tr-TR" sz="2350" i="1" spc="-20" dirty="0">
                <a:solidFill>
                  <a:srgbClr val="002060"/>
                </a:solidFill>
                <a:latin typeface="+mn-lt"/>
              </a:rPr>
              <a:t>Meclis</a:t>
            </a:r>
            <a:r>
              <a:rPr lang="tr-TR" sz="2350" i="1" spc="155" dirty="0">
                <a:solidFill>
                  <a:srgbClr val="002060"/>
                </a:solidFill>
                <a:latin typeface="+mn-lt"/>
              </a:rPr>
              <a:t> </a:t>
            </a:r>
            <a:r>
              <a:rPr lang="tr-TR" sz="2350" i="1" dirty="0">
                <a:solidFill>
                  <a:srgbClr val="002060"/>
                </a:solidFill>
                <a:latin typeface="+mn-lt"/>
              </a:rPr>
              <a:t>Üyeleri,</a:t>
            </a:r>
            <a:r>
              <a:rPr lang="tr-TR" sz="2350" i="1" spc="155" dirty="0">
                <a:solidFill>
                  <a:srgbClr val="002060"/>
                </a:solidFill>
                <a:latin typeface="+mn-lt"/>
              </a:rPr>
              <a:t> </a:t>
            </a:r>
            <a:r>
              <a:rPr lang="tr-TR" sz="2350" i="1" dirty="0">
                <a:solidFill>
                  <a:srgbClr val="002060"/>
                </a:solidFill>
                <a:latin typeface="+mn-lt"/>
              </a:rPr>
              <a:t>Köy</a:t>
            </a:r>
            <a:r>
              <a:rPr lang="tr-TR" sz="2350" i="1" spc="145" dirty="0">
                <a:solidFill>
                  <a:srgbClr val="002060"/>
                </a:solidFill>
                <a:latin typeface="+mn-lt"/>
              </a:rPr>
              <a:t> </a:t>
            </a:r>
            <a:r>
              <a:rPr lang="tr-TR" sz="2350" i="1" spc="-25" dirty="0">
                <a:solidFill>
                  <a:srgbClr val="002060"/>
                </a:solidFill>
                <a:latin typeface="+mn-lt"/>
              </a:rPr>
              <a:t>ve </a:t>
            </a:r>
            <a:r>
              <a:rPr lang="tr-TR" sz="2350" i="1" dirty="0">
                <a:solidFill>
                  <a:srgbClr val="002060"/>
                </a:solidFill>
                <a:latin typeface="+mn-lt"/>
              </a:rPr>
              <a:t>Mahalle</a:t>
            </a:r>
            <a:r>
              <a:rPr lang="tr-TR" sz="2350" i="1" spc="25" dirty="0">
                <a:solidFill>
                  <a:srgbClr val="002060"/>
                </a:solidFill>
                <a:latin typeface="+mn-lt"/>
              </a:rPr>
              <a:t> </a:t>
            </a:r>
            <a:r>
              <a:rPr lang="tr-TR" sz="2350" i="1" dirty="0">
                <a:solidFill>
                  <a:srgbClr val="002060"/>
                </a:solidFill>
                <a:latin typeface="+mn-lt"/>
              </a:rPr>
              <a:t>Muhtarları</a:t>
            </a:r>
            <a:r>
              <a:rPr lang="tr-TR" sz="2350" i="1" spc="30" dirty="0">
                <a:solidFill>
                  <a:srgbClr val="002060"/>
                </a:solidFill>
                <a:latin typeface="+mn-lt"/>
              </a:rPr>
              <a:t> </a:t>
            </a:r>
            <a:r>
              <a:rPr lang="tr-TR" sz="2350" i="1" dirty="0">
                <a:solidFill>
                  <a:srgbClr val="002060"/>
                </a:solidFill>
                <a:latin typeface="+mn-lt"/>
              </a:rPr>
              <a:t>gibi.</a:t>
            </a:r>
            <a:r>
              <a:rPr lang="tr-TR" sz="2350" i="1" dirty="0">
                <a:solidFill>
                  <a:schemeClr val="tx1"/>
                </a:solidFill>
                <a:latin typeface="+mn-lt"/>
              </a:rPr>
              <a:t>)</a:t>
            </a:r>
            <a:r>
              <a:rPr lang="tr-TR" sz="2350" i="1" spc="30" dirty="0">
                <a:solidFill>
                  <a:schemeClr val="tx1"/>
                </a:solidFill>
                <a:latin typeface="+mn-lt"/>
              </a:rPr>
              <a:t> </a:t>
            </a:r>
            <a:r>
              <a:rPr lang="tr-TR" sz="2350" b="1" spc="-265" dirty="0">
                <a:solidFill>
                  <a:schemeClr val="tx1"/>
                </a:solidFill>
                <a:latin typeface="+mn-lt"/>
              </a:rPr>
              <a:t>TRT</a:t>
            </a:r>
            <a:r>
              <a:rPr lang="tr-TR" sz="2350" b="1" spc="30" dirty="0">
                <a:solidFill>
                  <a:schemeClr val="tx1"/>
                </a:solidFill>
                <a:latin typeface="+mn-lt"/>
              </a:rPr>
              <a:t> </a:t>
            </a:r>
            <a:r>
              <a:rPr lang="tr-TR" sz="2350" b="1" dirty="0">
                <a:solidFill>
                  <a:schemeClr val="tx1"/>
                </a:solidFill>
                <a:latin typeface="+mn-lt"/>
              </a:rPr>
              <a:t>Yüksek</a:t>
            </a:r>
            <a:r>
              <a:rPr lang="tr-TR" sz="2350" b="1" spc="25" dirty="0">
                <a:solidFill>
                  <a:schemeClr val="tx1"/>
                </a:solidFill>
                <a:latin typeface="+mn-lt"/>
              </a:rPr>
              <a:t> </a:t>
            </a:r>
            <a:r>
              <a:rPr lang="tr-TR" sz="2350" b="1" spc="-10" dirty="0">
                <a:solidFill>
                  <a:schemeClr val="tx1"/>
                </a:solidFill>
                <a:latin typeface="+mn-lt"/>
              </a:rPr>
              <a:t>Kurulu </a:t>
            </a:r>
            <a:r>
              <a:rPr lang="tr-TR" sz="2350" b="1" dirty="0">
                <a:solidFill>
                  <a:schemeClr val="tx1"/>
                </a:solidFill>
                <a:latin typeface="+mn-lt"/>
              </a:rPr>
              <a:t>Ba</a:t>
            </a:r>
            <a:r>
              <a:rPr lang="tr-TR" sz="2350" b="1" dirty="0">
                <a:solidFill>
                  <a:schemeClr val="tx1"/>
                </a:solidFill>
                <a:latin typeface="+mn-lt"/>
                <a:cs typeface="Calibri"/>
              </a:rPr>
              <a:t>ş</a:t>
            </a:r>
            <a:r>
              <a:rPr lang="tr-TR" sz="2350" b="1" dirty="0">
                <a:solidFill>
                  <a:schemeClr val="tx1"/>
                </a:solidFill>
                <a:latin typeface="+mn-lt"/>
              </a:rPr>
              <a:t>kanı,</a:t>
            </a:r>
            <a:r>
              <a:rPr lang="tr-TR" sz="2350" b="1" spc="15" dirty="0">
                <a:solidFill>
                  <a:schemeClr val="tx1"/>
                </a:solidFill>
                <a:latin typeface="+mn-lt"/>
              </a:rPr>
              <a:t>  </a:t>
            </a:r>
            <a:r>
              <a:rPr lang="tr-TR" sz="2350" b="1" dirty="0">
                <a:solidFill>
                  <a:schemeClr val="tx1"/>
                </a:solidFill>
                <a:latin typeface="+mn-lt"/>
              </a:rPr>
              <a:t>Üniversite</a:t>
            </a:r>
            <a:r>
              <a:rPr lang="tr-TR" sz="2350" b="1" spc="20" dirty="0">
                <a:solidFill>
                  <a:schemeClr val="tx1"/>
                </a:solidFill>
                <a:latin typeface="+mn-lt"/>
              </a:rPr>
              <a:t> </a:t>
            </a:r>
            <a:r>
              <a:rPr lang="tr-TR" sz="2350" b="1" dirty="0">
                <a:solidFill>
                  <a:schemeClr val="tx1"/>
                </a:solidFill>
                <a:latin typeface="+mn-lt"/>
              </a:rPr>
              <a:t>Rektörü,</a:t>
            </a:r>
            <a:r>
              <a:rPr lang="tr-TR" sz="2350" b="1" spc="15" dirty="0">
                <a:solidFill>
                  <a:schemeClr val="tx1"/>
                </a:solidFill>
                <a:latin typeface="+mn-lt"/>
              </a:rPr>
              <a:t> </a:t>
            </a:r>
            <a:r>
              <a:rPr lang="tr-TR" sz="2350" b="1" dirty="0">
                <a:solidFill>
                  <a:schemeClr val="tx1"/>
                </a:solidFill>
                <a:latin typeface="+mn-lt"/>
              </a:rPr>
              <a:t>Askeri</a:t>
            </a:r>
            <a:r>
              <a:rPr lang="tr-TR" sz="2350" b="1" spc="20" dirty="0">
                <a:solidFill>
                  <a:schemeClr val="tx1"/>
                </a:solidFill>
                <a:latin typeface="+mn-lt"/>
              </a:rPr>
              <a:t> </a:t>
            </a:r>
            <a:r>
              <a:rPr lang="tr-TR" sz="2350" b="1" spc="-135" dirty="0">
                <a:solidFill>
                  <a:schemeClr val="tx1"/>
                </a:solidFill>
                <a:latin typeface="+mn-lt"/>
              </a:rPr>
              <a:t>Personel, </a:t>
            </a:r>
            <a:r>
              <a:rPr lang="tr-TR" sz="2350" b="1" dirty="0">
                <a:solidFill>
                  <a:schemeClr val="tx1"/>
                </a:solidFill>
                <a:latin typeface="+mn-lt"/>
              </a:rPr>
              <a:t>Hakim</a:t>
            </a:r>
            <a:r>
              <a:rPr lang="tr-TR" sz="2350" b="1" spc="235" dirty="0">
                <a:solidFill>
                  <a:schemeClr val="tx1"/>
                </a:solidFill>
                <a:latin typeface="+mn-lt"/>
              </a:rPr>
              <a:t> </a:t>
            </a:r>
            <a:r>
              <a:rPr lang="tr-TR" sz="2350" b="1" dirty="0">
                <a:solidFill>
                  <a:schemeClr val="tx1"/>
                </a:solidFill>
                <a:latin typeface="+mn-lt"/>
              </a:rPr>
              <a:t>ve</a:t>
            </a:r>
            <a:r>
              <a:rPr lang="tr-TR" sz="2350" b="1" spc="235" dirty="0">
                <a:solidFill>
                  <a:schemeClr val="tx1"/>
                </a:solidFill>
                <a:latin typeface="+mn-lt"/>
              </a:rPr>
              <a:t> </a:t>
            </a:r>
            <a:r>
              <a:rPr lang="tr-TR" sz="2350" b="1" spc="-30" dirty="0">
                <a:solidFill>
                  <a:schemeClr val="tx1"/>
                </a:solidFill>
                <a:latin typeface="+mn-lt"/>
              </a:rPr>
              <a:t>Savcıları</a:t>
            </a:r>
            <a:r>
              <a:rPr lang="tr-TR" sz="2350" b="1" spc="235" dirty="0">
                <a:solidFill>
                  <a:schemeClr val="tx1"/>
                </a:solidFill>
                <a:latin typeface="+mn-lt"/>
              </a:rPr>
              <a:t> </a:t>
            </a:r>
            <a:r>
              <a:rPr lang="tr-TR" sz="2350" dirty="0">
                <a:solidFill>
                  <a:schemeClr val="tx1"/>
                </a:solidFill>
                <a:latin typeface="+mn-lt"/>
              </a:rPr>
              <a:t>di</a:t>
            </a:r>
            <a:r>
              <a:rPr lang="tr-TR" sz="2350" dirty="0">
                <a:solidFill>
                  <a:schemeClr val="tx1"/>
                </a:solidFill>
                <a:latin typeface="+mn-lt"/>
                <a:cs typeface="Calibri"/>
              </a:rPr>
              <a:t>ğ</a:t>
            </a:r>
            <a:r>
              <a:rPr lang="tr-TR" sz="2350" dirty="0">
                <a:solidFill>
                  <a:schemeClr val="tx1"/>
                </a:solidFill>
                <a:latin typeface="+mn-lt"/>
              </a:rPr>
              <a:t>er</a:t>
            </a:r>
            <a:r>
              <a:rPr lang="tr-TR" sz="2350" spc="240" dirty="0">
                <a:solidFill>
                  <a:schemeClr val="tx1"/>
                </a:solidFill>
                <a:latin typeface="+mn-lt"/>
              </a:rPr>
              <a:t> </a:t>
            </a:r>
            <a:r>
              <a:rPr lang="tr-TR" sz="2350" dirty="0">
                <a:solidFill>
                  <a:schemeClr val="tx1"/>
                </a:solidFill>
                <a:latin typeface="+mn-lt"/>
              </a:rPr>
              <a:t>kamu</a:t>
            </a:r>
            <a:r>
              <a:rPr lang="tr-TR" sz="2350" spc="240" dirty="0">
                <a:solidFill>
                  <a:schemeClr val="tx1"/>
                </a:solidFill>
                <a:latin typeface="+mn-lt"/>
              </a:rPr>
              <a:t> </a:t>
            </a:r>
            <a:r>
              <a:rPr lang="tr-TR" sz="2350" spc="-40" dirty="0">
                <a:solidFill>
                  <a:schemeClr val="tx1"/>
                </a:solidFill>
                <a:latin typeface="+mn-lt"/>
              </a:rPr>
              <a:t>görevlisi</a:t>
            </a:r>
            <a:r>
              <a:rPr lang="tr-TR" sz="2350" spc="240" dirty="0">
                <a:solidFill>
                  <a:schemeClr val="tx1"/>
                </a:solidFill>
                <a:latin typeface="+mn-lt"/>
              </a:rPr>
              <a:t> </a:t>
            </a:r>
            <a:r>
              <a:rPr lang="tr-TR" sz="2350" dirty="0">
                <a:solidFill>
                  <a:schemeClr val="tx1"/>
                </a:solidFill>
                <a:latin typeface="+mn-lt"/>
              </a:rPr>
              <a:t>o</a:t>
            </a:r>
            <a:r>
              <a:rPr lang="tr-TR" sz="2350" spc="25" dirty="0">
                <a:solidFill>
                  <a:schemeClr val="tx1"/>
                </a:solidFill>
                <a:latin typeface="+mn-lt"/>
              </a:rPr>
              <a:t>l</a:t>
            </a:r>
            <a:r>
              <a:rPr lang="tr-TR" sz="2350" spc="-490" dirty="0">
                <a:solidFill>
                  <a:schemeClr val="tx1"/>
                </a:solidFill>
                <a:latin typeface="+mn-lt"/>
              </a:rPr>
              <a:t>a</a:t>
            </a:r>
            <a:r>
              <a:rPr lang="tr-TR" sz="2350" spc="-150" baseline="16203" dirty="0">
                <a:solidFill>
                  <a:schemeClr val="tx1"/>
                </a:solidFill>
                <a:latin typeface="+mn-lt"/>
                <a:cs typeface="Calibri"/>
              </a:rPr>
              <a:t> </a:t>
            </a:r>
            <a:r>
              <a:rPr lang="tr-TR" sz="2350" spc="-150" dirty="0">
                <a:solidFill>
                  <a:schemeClr val="tx1"/>
                </a:solidFill>
                <a:latin typeface="+mn-lt"/>
                <a:cs typeface="Calibri"/>
              </a:rPr>
              <a:t> </a:t>
            </a:r>
            <a:r>
              <a:rPr lang="tr-TR" sz="2350" spc="20" dirty="0" err="1">
                <a:solidFill>
                  <a:schemeClr val="tx1"/>
                </a:solidFill>
                <a:latin typeface="+mn-lt"/>
              </a:rPr>
              <a:t>rak</a:t>
            </a:r>
            <a:r>
              <a:rPr lang="tr-TR" sz="2350" spc="-75" dirty="0">
                <a:solidFill>
                  <a:schemeClr val="tx1"/>
                </a:solidFill>
                <a:latin typeface="+mn-lt"/>
              </a:rPr>
              <a:t> </a:t>
            </a:r>
            <a:r>
              <a:rPr lang="tr-TR" sz="2350" spc="-10" dirty="0">
                <a:solidFill>
                  <a:schemeClr val="tx1"/>
                </a:solidFill>
                <a:latin typeface="+mn-lt"/>
              </a:rPr>
              <a:t>belirlemi</a:t>
            </a:r>
            <a:r>
              <a:rPr lang="tr-TR" sz="2350" spc="-10" dirty="0">
                <a:solidFill>
                  <a:schemeClr val="tx1"/>
                </a:solidFill>
                <a:latin typeface="+mn-lt"/>
                <a:cs typeface="Calibri"/>
              </a:rPr>
              <a:t>ş</a:t>
            </a:r>
            <a:r>
              <a:rPr lang="tr-TR" sz="2350" spc="-10" dirty="0">
                <a:solidFill>
                  <a:schemeClr val="tx1"/>
                </a:solidFill>
                <a:latin typeface="+mn-lt"/>
              </a:rPr>
              <a:t>tir.</a:t>
            </a:r>
            <a:endParaRPr lang="tr-TR" sz="235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0709719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3316" y="2261438"/>
            <a:ext cx="6270625" cy="940435"/>
          </a:xfrm>
          <a:prstGeom prst="rect">
            <a:avLst/>
          </a:prstGeom>
        </p:spPr>
        <p:txBody>
          <a:bodyPr vert="horz" wrap="square" lIns="0" tIns="12700" rIns="0" bIns="0" rtlCol="0">
            <a:spAutoFit/>
          </a:bodyPr>
          <a:lstStyle/>
          <a:p>
            <a:pPr marL="12700">
              <a:lnSpc>
                <a:spcPct val="100000"/>
              </a:lnSpc>
              <a:spcBef>
                <a:spcPts val="100"/>
              </a:spcBef>
            </a:pPr>
            <a:r>
              <a:rPr sz="6000" u="none" dirty="0">
                <a:latin typeface="Trebuchet MS"/>
                <a:cs typeface="Trebuchet MS"/>
              </a:rPr>
              <a:t>TEŞEKKÜR</a:t>
            </a:r>
            <a:r>
              <a:rPr sz="6000" u="none" spc="-50" dirty="0">
                <a:latin typeface="Trebuchet MS"/>
                <a:cs typeface="Trebuchet MS"/>
              </a:rPr>
              <a:t> </a:t>
            </a:r>
            <a:r>
              <a:rPr sz="6000" u="none" spc="-10" dirty="0">
                <a:latin typeface="Trebuchet MS"/>
                <a:cs typeface="Trebuchet MS"/>
              </a:rPr>
              <a:t>EDER</a:t>
            </a:r>
            <a:r>
              <a:rPr sz="6000" u="none" spc="-10" dirty="0">
                <a:latin typeface="Arial"/>
                <a:cs typeface="Arial"/>
              </a:rPr>
              <a:t>İM</a:t>
            </a:r>
            <a:endParaRPr sz="6000">
              <a:latin typeface="Arial"/>
              <a:cs typeface="Arial"/>
            </a:endParaRPr>
          </a:p>
        </p:txBody>
      </p:sp>
      <p:sp>
        <p:nvSpPr>
          <p:cNvPr id="3" name="object 3"/>
          <p:cNvSpPr txBox="1"/>
          <p:nvPr/>
        </p:nvSpPr>
        <p:spPr>
          <a:xfrm flipH="1">
            <a:off x="8382000" y="6172200"/>
            <a:ext cx="304799" cy="197490"/>
          </a:xfrm>
          <a:prstGeom prst="rect">
            <a:avLst/>
          </a:prstGeom>
        </p:spPr>
        <p:txBody>
          <a:bodyPr vert="horz" wrap="square" lIns="0" tIns="12700" rIns="0" bIns="0" rtlCol="0">
            <a:spAutoFit/>
          </a:bodyPr>
          <a:lstStyle/>
          <a:p>
            <a:pPr marL="12700">
              <a:lnSpc>
                <a:spcPct val="100000"/>
              </a:lnSpc>
              <a:spcBef>
                <a:spcPts val="100"/>
              </a:spcBef>
            </a:pPr>
            <a:r>
              <a:rPr lang="tr-TR" sz="1200" spc="-25" dirty="0">
                <a:solidFill>
                  <a:srgbClr val="9F0000"/>
                </a:solidFill>
                <a:latin typeface="Calibri"/>
                <a:cs typeface="Calibri"/>
              </a:rPr>
              <a:t>77</a:t>
            </a:r>
            <a:endParaRPr sz="1200"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mj-lt"/>
              </a:rPr>
              <a:t>GÖREV SEBEBİYLE İŞLENEN SUÇLAR</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552200"/>
          </a:xfrm>
        </p:spPr>
        <p:txBody>
          <a:bodyPr/>
          <a:lstStyle/>
          <a:p>
            <a:pPr marR="5080" lvl="0" indent="12700" algn="just" defTabSz="914400" eaLnBrk="1" fontAlgn="auto" latinLnBrk="0" hangingPunct="1">
              <a:lnSpc>
                <a:spcPct val="101499"/>
              </a:lnSpc>
              <a:spcBef>
                <a:spcPts val="55"/>
              </a:spcBef>
              <a:spcAft>
                <a:spcPts val="0"/>
              </a:spcAft>
              <a:buClrTx/>
              <a:buSzTx/>
              <a:buFontTx/>
              <a:buNone/>
              <a:tabLst/>
              <a:defRPr/>
            </a:pPr>
            <a:r>
              <a:rPr lang="tr-TR" sz="2400" spc="-100" dirty="0">
                <a:solidFill>
                  <a:srgbClr val="FF0000"/>
                </a:solidFill>
                <a:latin typeface="+mn-lt"/>
              </a:rPr>
              <a:t>Görev,</a:t>
            </a:r>
            <a:r>
              <a:rPr lang="tr-TR" sz="2400" spc="-45" dirty="0">
                <a:solidFill>
                  <a:srgbClr val="FF0000"/>
                </a:solidFill>
                <a:latin typeface="+mn-lt"/>
              </a:rPr>
              <a:t> </a:t>
            </a:r>
            <a:r>
              <a:rPr lang="tr-TR" sz="2400" spc="-25" dirty="0">
                <a:solidFill>
                  <a:schemeClr val="tx1"/>
                </a:solidFill>
                <a:latin typeface="+mn-lt"/>
              </a:rPr>
              <a:t>Memur</a:t>
            </a:r>
            <a:r>
              <a:rPr lang="tr-TR" sz="2400" spc="-30" dirty="0">
                <a:solidFill>
                  <a:schemeClr val="tx1"/>
                </a:solidFill>
                <a:latin typeface="+mn-lt"/>
              </a:rPr>
              <a:t> </a:t>
            </a:r>
            <a:r>
              <a:rPr lang="tr-TR" sz="2400" dirty="0">
                <a:solidFill>
                  <a:schemeClr val="tx1"/>
                </a:solidFill>
                <a:latin typeface="+mn-lt"/>
              </a:rPr>
              <a:t>ve</a:t>
            </a:r>
            <a:r>
              <a:rPr lang="tr-TR" sz="2400" spc="-45" dirty="0">
                <a:solidFill>
                  <a:schemeClr val="tx1"/>
                </a:solidFill>
                <a:latin typeface="+mn-lt"/>
              </a:rPr>
              <a:t> </a:t>
            </a:r>
            <a:r>
              <a:rPr lang="tr-TR" sz="2400" dirty="0">
                <a:solidFill>
                  <a:schemeClr val="tx1"/>
                </a:solidFill>
                <a:latin typeface="+mn-lt"/>
              </a:rPr>
              <a:t>di</a:t>
            </a:r>
            <a:r>
              <a:rPr lang="tr-TR" sz="2400" dirty="0">
                <a:solidFill>
                  <a:schemeClr val="tx1"/>
                </a:solidFill>
                <a:latin typeface="+mn-lt"/>
                <a:cs typeface="Calibri"/>
              </a:rPr>
              <a:t>ğ</a:t>
            </a:r>
            <a:r>
              <a:rPr lang="tr-TR" sz="2400" dirty="0">
                <a:solidFill>
                  <a:schemeClr val="tx1"/>
                </a:solidFill>
                <a:latin typeface="+mn-lt"/>
              </a:rPr>
              <a:t>er</a:t>
            </a:r>
            <a:r>
              <a:rPr lang="tr-TR" sz="2400" spc="-35" dirty="0">
                <a:solidFill>
                  <a:schemeClr val="tx1"/>
                </a:solidFill>
                <a:latin typeface="+mn-lt"/>
              </a:rPr>
              <a:t> </a:t>
            </a:r>
            <a:r>
              <a:rPr lang="tr-TR" sz="2400" dirty="0">
                <a:solidFill>
                  <a:schemeClr val="tx1"/>
                </a:solidFill>
                <a:latin typeface="+mn-lt"/>
              </a:rPr>
              <a:t>kamu</a:t>
            </a:r>
            <a:r>
              <a:rPr lang="tr-TR" sz="2400" spc="-40" dirty="0">
                <a:solidFill>
                  <a:schemeClr val="tx1"/>
                </a:solidFill>
                <a:latin typeface="+mn-lt"/>
              </a:rPr>
              <a:t> </a:t>
            </a:r>
            <a:r>
              <a:rPr lang="tr-TR" sz="2400" spc="-50" dirty="0">
                <a:solidFill>
                  <a:schemeClr val="tx1"/>
                </a:solidFill>
                <a:latin typeface="+mn-lt"/>
              </a:rPr>
              <a:t>görevlileri</a:t>
            </a:r>
            <a:r>
              <a:rPr lang="tr-TR" sz="2400" spc="-35" dirty="0">
                <a:solidFill>
                  <a:schemeClr val="tx1"/>
                </a:solidFill>
                <a:latin typeface="+mn-lt"/>
              </a:rPr>
              <a:t> </a:t>
            </a:r>
            <a:r>
              <a:rPr lang="tr-TR" sz="2400" dirty="0">
                <a:solidFill>
                  <a:schemeClr val="tx1"/>
                </a:solidFill>
                <a:latin typeface="+mn-lt"/>
              </a:rPr>
              <a:t>mevzuat</a:t>
            </a:r>
            <a:r>
              <a:rPr lang="tr-TR" sz="2400" spc="-40" dirty="0">
                <a:solidFill>
                  <a:schemeClr val="tx1"/>
                </a:solidFill>
                <a:latin typeface="+mn-lt"/>
              </a:rPr>
              <a:t> </a:t>
            </a:r>
            <a:r>
              <a:rPr lang="tr-TR" sz="2400" dirty="0">
                <a:solidFill>
                  <a:schemeClr val="tx1"/>
                </a:solidFill>
                <a:latin typeface="+mn-lt"/>
              </a:rPr>
              <a:t>ya</a:t>
            </a:r>
            <a:r>
              <a:rPr lang="tr-TR" sz="2400" spc="-35" dirty="0">
                <a:solidFill>
                  <a:schemeClr val="tx1"/>
                </a:solidFill>
                <a:latin typeface="+mn-lt"/>
              </a:rPr>
              <a:t> </a:t>
            </a:r>
            <a:r>
              <a:rPr lang="tr-TR" sz="2400" spc="-25" dirty="0">
                <a:solidFill>
                  <a:schemeClr val="tx1"/>
                </a:solidFill>
                <a:latin typeface="+mn-lt"/>
              </a:rPr>
              <a:t>da </a:t>
            </a:r>
            <a:r>
              <a:rPr lang="tr-TR" sz="2400" dirty="0">
                <a:solidFill>
                  <a:schemeClr val="tx1"/>
                </a:solidFill>
                <a:latin typeface="+mn-lt"/>
              </a:rPr>
              <a:t>amirleri</a:t>
            </a:r>
            <a:r>
              <a:rPr lang="tr-TR" sz="2400" spc="35" dirty="0">
                <a:solidFill>
                  <a:schemeClr val="tx1"/>
                </a:solidFill>
                <a:latin typeface="+mn-lt"/>
              </a:rPr>
              <a:t> </a:t>
            </a:r>
            <a:r>
              <a:rPr lang="tr-TR" sz="2400" dirty="0">
                <a:solidFill>
                  <a:schemeClr val="tx1"/>
                </a:solidFill>
                <a:latin typeface="+mn-lt"/>
              </a:rPr>
              <a:t>tarafından</a:t>
            </a:r>
            <a:r>
              <a:rPr lang="tr-TR" sz="2400" spc="35" dirty="0">
                <a:solidFill>
                  <a:schemeClr val="tx1"/>
                </a:solidFill>
                <a:latin typeface="+mn-lt"/>
              </a:rPr>
              <a:t> </a:t>
            </a:r>
            <a:r>
              <a:rPr lang="tr-TR" sz="2400" spc="-10" dirty="0">
                <a:solidFill>
                  <a:schemeClr val="tx1"/>
                </a:solidFill>
                <a:latin typeface="+mn-lt"/>
              </a:rPr>
              <a:t>verilen</a:t>
            </a:r>
            <a:r>
              <a:rPr lang="tr-TR" sz="2400" spc="40" dirty="0">
                <a:solidFill>
                  <a:schemeClr val="tx1"/>
                </a:solidFill>
                <a:latin typeface="+mn-lt"/>
              </a:rPr>
              <a:t> </a:t>
            </a:r>
            <a:r>
              <a:rPr lang="tr-TR" sz="2400" spc="-30" dirty="0">
                <a:solidFill>
                  <a:schemeClr val="tx1"/>
                </a:solidFill>
                <a:latin typeface="+mn-lt"/>
              </a:rPr>
              <a:t>görevleri</a:t>
            </a:r>
            <a:r>
              <a:rPr lang="tr-TR" sz="2400" spc="35" dirty="0">
                <a:solidFill>
                  <a:schemeClr val="tx1"/>
                </a:solidFill>
                <a:latin typeface="+mn-lt"/>
              </a:rPr>
              <a:t> </a:t>
            </a:r>
            <a:r>
              <a:rPr lang="tr-TR" sz="2400" dirty="0">
                <a:solidFill>
                  <a:schemeClr val="tx1"/>
                </a:solidFill>
                <a:latin typeface="+mn-lt"/>
              </a:rPr>
              <a:t>yapmakla</a:t>
            </a:r>
            <a:r>
              <a:rPr lang="tr-TR" sz="2400" spc="30" dirty="0">
                <a:solidFill>
                  <a:schemeClr val="tx1"/>
                </a:solidFill>
                <a:latin typeface="+mn-lt"/>
              </a:rPr>
              <a:t> </a:t>
            </a:r>
            <a:r>
              <a:rPr lang="tr-TR" sz="2400" spc="-60" dirty="0">
                <a:solidFill>
                  <a:schemeClr val="tx1"/>
                </a:solidFill>
                <a:latin typeface="+mn-lt"/>
              </a:rPr>
              <a:t>sorumlu </a:t>
            </a:r>
            <a:r>
              <a:rPr lang="tr-TR" sz="2400" spc="-55" dirty="0">
                <a:solidFill>
                  <a:schemeClr val="tx1"/>
                </a:solidFill>
                <a:latin typeface="+mn-lt"/>
              </a:rPr>
              <a:t>ve</a:t>
            </a:r>
            <a:r>
              <a:rPr lang="tr-TR" sz="2400" spc="-95" dirty="0">
                <a:solidFill>
                  <a:schemeClr val="tx1"/>
                </a:solidFill>
                <a:latin typeface="+mn-lt"/>
              </a:rPr>
              <a:t> </a:t>
            </a:r>
            <a:r>
              <a:rPr lang="tr-TR" sz="2400" spc="-35" dirty="0">
                <a:solidFill>
                  <a:schemeClr val="tx1"/>
                </a:solidFill>
                <a:latin typeface="+mn-lt"/>
              </a:rPr>
              <a:t>yükümlüdürler.</a:t>
            </a:r>
            <a:r>
              <a:rPr lang="tr-TR" sz="2400" spc="-95" dirty="0">
                <a:solidFill>
                  <a:schemeClr val="tx1"/>
                </a:solidFill>
                <a:latin typeface="+mn-lt"/>
              </a:rPr>
              <a:t> </a:t>
            </a:r>
            <a:r>
              <a:rPr lang="tr-TR" sz="2400" spc="-80" dirty="0">
                <a:solidFill>
                  <a:schemeClr val="tx1"/>
                </a:solidFill>
                <a:latin typeface="+mn-lt"/>
              </a:rPr>
              <a:t>Yani </a:t>
            </a:r>
            <a:r>
              <a:rPr lang="tr-TR" sz="2400" spc="-45" dirty="0">
                <a:solidFill>
                  <a:schemeClr val="tx1"/>
                </a:solidFill>
                <a:latin typeface="+mn-lt"/>
              </a:rPr>
              <a:t>kast</a:t>
            </a:r>
            <a:r>
              <a:rPr lang="tr-TR" sz="2400" spc="-90" dirty="0">
                <a:solidFill>
                  <a:schemeClr val="tx1"/>
                </a:solidFill>
                <a:latin typeface="+mn-lt"/>
              </a:rPr>
              <a:t> </a:t>
            </a:r>
            <a:r>
              <a:rPr lang="tr-TR" sz="2400" spc="-80" dirty="0">
                <a:solidFill>
                  <a:schemeClr val="tx1"/>
                </a:solidFill>
                <a:latin typeface="+mn-lt"/>
              </a:rPr>
              <a:t>edilen </a:t>
            </a:r>
            <a:r>
              <a:rPr lang="tr-TR" sz="2400" b="1" dirty="0">
                <a:solidFill>
                  <a:schemeClr val="tx1"/>
                </a:solidFill>
                <a:latin typeface="+mn-lt"/>
              </a:rPr>
              <a:t>idari</a:t>
            </a:r>
            <a:r>
              <a:rPr lang="tr-TR" sz="2400" b="1" spc="-90" dirty="0">
                <a:solidFill>
                  <a:schemeClr val="tx1"/>
                </a:solidFill>
                <a:latin typeface="+mn-lt"/>
              </a:rPr>
              <a:t> </a:t>
            </a:r>
            <a:r>
              <a:rPr lang="tr-TR" sz="2400" b="1" spc="-10" dirty="0">
                <a:solidFill>
                  <a:schemeClr val="tx1"/>
                </a:solidFill>
                <a:latin typeface="+mn-lt"/>
              </a:rPr>
              <a:t>görevdir.</a:t>
            </a:r>
            <a:endParaRPr lang="tr-TR" sz="2400" b="1" dirty="0">
              <a:solidFill>
                <a:schemeClr val="tx1"/>
              </a:solidFill>
              <a:latin typeface="+mn-lt"/>
            </a:endParaRPr>
          </a:p>
          <a:p>
            <a:pPr marR="6350" lvl="0" indent="12700" algn="just" defTabSz="914400" eaLnBrk="1" fontAlgn="auto" latinLnBrk="0" hangingPunct="1">
              <a:lnSpc>
                <a:spcPct val="100899"/>
              </a:lnSpc>
              <a:spcBef>
                <a:spcPts val="900"/>
              </a:spcBef>
              <a:spcAft>
                <a:spcPts val="0"/>
              </a:spcAft>
              <a:buClrTx/>
              <a:buSzTx/>
              <a:buFontTx/>
              <a:buNone/>
              <a:tabLst/>
              <a:defRPr/>
            </a:pPr>
            <a:r>
              <a:rPr lang="tr-TR" sz="2400" dirty="0">
                <a:solidFill>
                  <a:srgbClr val="FF0000"/>
                </a:solidFill>
                <a:latin typeface="+mn-lt"/>
              </a:rPr>
              <a:t>Görev</a:t>
            </a:r>
            <a:r>
              <a:rPr lang="tr-TR" sz="2400" spc="330" dirty="0">
                <a:solidFill>
                  <a:srgbClr val="FF0000"/>
                </a:solidFill>
                <a:latin typeface="+mn-lt"/>
              </a:rPr>
              <a:t> </a:t>
            </a:r>
            <a:r>
              <a:rPr lang="tr-TR" sz="2400" spc="-35" dirty="0">
                <a:solidFill>
                  <a:srgbClr val="FF0000"/>
                </a:solidFill>
                <a:latin typeface="+mn-lt"/>
              </a:rPr>
              <a:t>sebebiyle</a:t>
            </a:r>
            <a:r>
              <a:rPr lang="tr-TR" sz="2400" spc="325" dirty="0">
                <a:solidFill>
                  <a:srgbClr val="FF0000"/>
                </a:solidFill>
                <a:latin typeface="+mn-lt"/>
              </a:rPr>
              <a:t> </a:t>
            </a:r>
            <a:r>
              <a:rPr lang="tr-TR" sz="2400" dirty="0">
                <a:solidFill>
                  <a:srgbClr val="FF0000"/>
                </a:solidFill>
                <a:latin typeface="+mn-lt"/>
              </a:rPr>
              <a:t>i</a:t>
            </a:r>
            <a:r>
              <a:rPr lang="tr-TR" sz="2400" dirty="0">
                <a:solidFill>
                  <a:srgbClr val="FF0000"/>
                </a:solidFill>
                <a:latin typeface="+mn-lt"/>
                <a:cs typeface="Calibri"/>
              </a:rPr>
              <a:t>ş</a:t>
            </a:r>
            <a:r>
              <a:rPr lang="tr-TR" sz="2400" dirty="0">
                <a:solidFill>
                  <a:srgbClr val="FF0000"/>
                </a:solidFill>
                <a:latin typeface="+mn-lt"/>
              </a:rPr>
              <a:t>ledikleri</a:t>
            </a:r>
            <a:r>
              <a:rPr lang="tr-TR" sz="2400" spc="330" dirty="0">
                <a:solidFill>
                  <a:srgbClr val="FF0000"/>
                </a:solidFill>
                <a:latin typeface="+mn-lt"/>
              </a:rPr>
              <a:t> </a:t>
            </a:r>
            <a:r>
              <a:rPr lang="tr-TR" sz="2400" spc="-10" dirty="0">
                <a:solidFill>
                  <a:srgbClr val="FF0000"/>
                </a:solidFill>
                <a:latin typeface="+mn-lt"/>
              </a:rPr>
              <a:t>suçlar,</a:t>
            </a:r>
            <a:r>
              <a:rPr lang="tr-TR" sz="2400" spc="310" dirty="0">
                <a:solidFill>
                  <a:srgbClr val="FF0000"/>
                </a:solidFill>
                <a:latin typeface="+mn-lt"/>
              </a:rPr>
              <a:t> </a:t>
            </a:r>
            <a:r>
              <a:rPr lang="tr-TR" sz="2400" dirty="0">
                <a:solidFill>
                  <a:schemeClr val="tx1"/>
                </a:solidFill>
                <a:latin typeface="+mn-lt"/>
              </a:rPr>
              <a:t>memurlar</a:t>
            </a:r>
            <a:r>
              <a:rPr lang="tr-TR" sz="2400" spc="325" dirty="0">
                <a:solidFill>
                  <a:schemeClr val="tx1"/>
                </a:solidFill>
                <a:latin typeface="+mn-lt"/>
              </a:rPr>
              <a:t> </a:t>
            </a:r>
            <a:r>
              <a:rPr lang="tr-TR" sz="2400" dirty="0">
                <a:solidFill>
                  <a:schemeClr val="tx1"/>
                </a:solidFill>
                <a:latin typeface="+mn-lt"/>
              </a:rPr>
              <a:t>ve</a:t>
            </a:r>
            <a:r>
              <a:rPr lang="tr-TR" sz="2400" spc="330" dirty="0">
                <a:solidFill>
                  <a:schemeClr val="tx1"/>
                </a:solidFill>
                <a:latin typeface="+mn-lt"/>
              </a:rPr>
              <a:t> </a:t>
            </a:r>
            <a:r>
              <a:rPr lang="tr-TR" sz="2400" spc="-10" dirty="0">
                <a:solidFill>
                  <a:schemeClr val="tx1"/>
                </a:solidFill>
                <a:latin typeface="+mn-lt"/>
              </a:rPr>
              <a:t>di</a:t>
            </a:r>
            <a:r>
              <a:rPr lang="tr-TR" sz="2400" spc="-10" dirty="0">
                <a:solidFill>
                  <a:schemeClr val="tx1"/>
                </a:solidFill>
                <a:latin typeface="+mn-lt"/>
                <a:cs typeface="Calibri"/>
              </a:rPr>
              <a:t>ğ</a:t>
            </a:r>
            <a:r>
              <a:rPr lang="tr-TR" sz="2400" spc="-10" dirty="0">
                <a:solidFill>
                  <a:schemeClr val="tx1"/>
                </a:solidFill>
                <a:latin typeface="+mn-lt"/>
              </a:rPr>
              <a:t>er </a:t>
            </a:r>
            <a:r>
              <a:rPr lang="tr-TR" sz="2400" dirty="0">
                <a:solidFill>
                  <a:schemeClr val="tx1"/>
                </a:solidFill>
                <a:latin typeface="+mn-lt"/>
              </a:rPr>
              <a:t>kamu</a:t>
            </a:r>
            <a:r>
              <a:rPr lang="tr-TR" sz="2400" spc="530" dirty="0">
                <a:solidFill>
                  <a:schemeClr val="tx1"/>
                </a:solidFill>
                <a:latin typeface="+mn-lt"/>
              </a:rPr>
              <a:t> </a:t>
            </a:r>
            <a:r>
              <a:rPr lang="tr-TR" sz="2400" dirty="0">
                <a:solidFill>
                  <a:schemeClr val="tx1"/>
                </a:solidFill>
                <a:latin typeface="+mn-lt"/>
              </a:rPr>
              <a:t>görevlilerinin</a:t>
            </a:r>
            <a:r>
              <a:rPr lang="tr-TR" sz="2400" spc="540" dirty="0">
                <a:solidFill>
                  <a:schemeClr val="tx1"/>
                </a:solidFill>
                <a:latin typeface="+mn-lt"/>
              </a:rPr>
              <a:t> </a:t>
            </a:r>
            <a:r>
              <a:rPr lang="tr-TR" sz="2400" b="1" dirty="0">
                <a:solidFill>
                  <a:schemeClr val="tx1"/>
                </a:solidFill>
                <a:latin typeface="+mn-lt"/>
              </a:rPr>
              <a:t>memuriyet</a:t>
            </a:r>
            <a:r>
              <a:rPr lang="tr-TR" sz="2400" b="1" spc="540" dirty="0">
                <a:solidFill>
                  <a:schemeClr val="tx1"/>
                </a:solidFill>
                <a:latin typeface="+mn-lt"/>
              </a:rPr>
              <a:t> </a:t>
            </a:r>
            <a:r>
              <a:rPr lang="tr-TR" sz="2400" b="1" dirty="0">
                <a:solidFill>
                  <a:schemeClr val="tx1"/>
                </a:solidFill>
                <a:latin typeface="+mn-lt"/>
              </a:rPr>
              <a:t>görev</a:t>
            </a:r>
            <a:r>
              <a:rPr lang="tr-TR" sz="2400" b="1" spc="535" dirty="0">
                <a:solidFill>
                  <a:schemeClr val="tx1"/>
                </a:solidFill>
                <a:latin typeface="+mn-lt"/>
              </a:rPr>
              <a:t> </a:t>
            </a:r>
            <a:r>
              <a:rPr lang="tr-TR" sz="2400" b="1" dirty="0">
                <a:solidFill>
                  <a:schemeClr val="tx1"/>
                </a:solidFill>
                <a:latin typeface="+mn-lt"/>
              </a:rPr>
              <a:t>ve</a:t>
            </a:r>
            <a:r>
              <a:rPr lang="tr-TR" sz="2400" b="1" spc="535" dirty="0">
                <a:solidFill>
                  <a:schemeClr val="tx1"/>
                </a:solidFill>
                <a:latin typeface="+mn-lt"/>
              </a:rPr>
              <a:t> </a:t>
            </a:r>
            <a:r>
              <a:rPr lang="tr-TR" sz="2400" b="1" spc="-45" dirty="0">
                <a:solidFill>
                  <a:schemeClr val="tx1"/>
                </a:solidFill>
                <a:latin typeface="+mn-lt"/>
              </a:rPr>
              <a:t>i</a:t>
            </a:r>
            <a:r>
              <a:rPr lang="tr-TR" sz="2400" b="1" spc="-45" dirty="0">
                <a:solidFill>
                  <a:schemeClr val="tx1"/>
                </a:solidFill>
                <a:latin typeface="+mn-lt"/>
                <a:cs typeface="Calibri"/>
              </a:rPr>
              <a:t>ş</a:t>
            </a:r>
            <a:r>
              <a:rPr lang="tr-TR" sz="2400" b="1" spc="-45" dirty="0">
                <a:solidFill>
                  <a:schemeClr val="tx1"/>
                </a:solidFill>
                <a:latin typeface="+mn-lt"/>
              </a:rPr>
              <a:t>lemlerinin </a:t>
            </a:r>
            <a:r>
              <a:rPr lang="tr-TR" sz="2400" b="1" dirty="0">
                <a:solidFill>
                  <a:schemeClr val="tx1"/>
                </a:solidFill>
                <a:latin typeface="+mn-lt"/>
              </a:rPr>
              <a:t>yapılması</a:t>
            </a:r>
            <a:r>
              <a:rPr lang="tr-TR" sz="2400" b="1" spc="50" dirty="0">
                <a:solidFill>
                  <a:schemeClr val="tx1"/>
                </a:solidFill>
                <a:latin typeface="+mn-lt"/>
              </a:rPr>
              <a:t>  </a:t>
            </a:r>
            <a:r>
              <a:rPr lang="tr-TR" sz="2400" b="1" dirty="0">
                <a:solidFill>
                  <a:schemeClr val="tx1"/>
                </a:solidFill>
                <a:latin typeface="+mn-lt"/>
              </a:rPr>
              <a:t>ya</a:t>
            </a:r>
            <a:r>
              <a:rPr lang="tr-TR" sz="2400" b="1" spc="45" dirty="0">
                <a:solidFill>
                  <a:schemeClr val="tx1"/>
                </a:solidFill>
                <a:latin typeface="+mn-lt"/>
              </a:rPr>
              <a:t>  </a:t>
            </a:r>
            <a:r>
              <a:rPr lang="tr-TR" sz="2400" b="1" dirty="0">
                <a:solidFill>
                  <a:schemeClr val="tx1"/>
                </a:solidFill>
                <a:latin typeface="+mn-lt"/>
              </a:rPr>
              <a:t>da</a:t>
            </a:r>
            <a:r>
              <a:rPr lang="tr-TR" sz="2400" b="1" spc="50" dirty="0">
                <a:solidFill>
                  <a:schemeClr val="tx1"/>
                </a:solidFill>
                <a:latin typeface="+mn-lt"/>
              </a:rPr>
              <a:t>  </a:t>
            </a:r>
            <a:r>
              <a:rPr lang="tr-TR" sz="2400" b="1" dirty="0">
                <a:solidFill>
                  <a:schemeClr val="tx1"/>
                </a:solidFill>
                <a:latin typeface="+mn-lt"/>
              </a:rPr>
              <a:t>yapılmaması</a:t>
            </a:r>
            <a:r>
              <a:rPr lang="tr-TR" sz="2400" b="1" spc="50" dirty="0">
                <a:solidFill>
                  <a:schemeClr val="tx1"/>
                </a:solidFill>
                <a:latin typeface="+mn-lt"/>
              </a:rPr>
              <a:t>  </a:t>
            </a:r>
            <a:r>
              <a:rPr lang="tr-TR" sz="2400" b="1" dirty="0">
                <a:solidFill>
                  <a:schemeClr val="tx1"/>
                </a:solidFill>
                <a:latin typeface="+mn-lt"/>
              </a:rPr>
              <a:t>nedeniyle</a:t>
            </a:r>
            <a:r>
              <a:rPr lang="tr-TR" sz="2400" b="1" spc="45" dirty="0">
                <a:solidFill>
                  <a:schemeClr val="tx1"/>
                </a:solidFill>
                <a:latin typeface="+mn-lt"/>
              </a:rPr>
              <a:t>  </a:t>
            </a:r>
            <a:r>
              <a:rPr lang="tr-TR" sz="2400" b="1" spc="-55" dirty="0">
                <a:solidFill>
                  <a:schemeClr val="tx1"/>
                </a:solidFill>
                <a:latin typeface="+mn-lt"/>
              </a:rPr>
              <a:t>i</a:t>
            </a:r>
            <a:r>
              <a:rPr lang="tr-TR" sz="2400" b="1" spc="-55" dirty="0">
                <a:solidFill>
                  <a:schemeClr val="tx1"/>
                </a:solidFill>
                <a:latin typeface="+mn-lt"/>
                <a:cs typeface="Calibri"/>
              </a:rPr>
              <a:t>ş</a:t>
            </a:r>
            <a:r>
              <a:rPr lang="tr-TR" sz="2400" b="1" spc="-55" dirty="0">
                <a:solidFill>
                  <a:schemeClr val="tx1"/>
                </a:solidFill>
                <a:latin typeface="+mn-lt"/>
              </a:rPr>
              <a:t>lenebilen </a:t>
            </a:r>
            <a:r>
              <a:rPr lang="tr-TR" sz="2400" b="1" spc="-10" dirty="0">
                <a:solidFill>
                  <a:schemeClr val="tx1"/>
                </a:solidFill>
                <a:latin typeface="+mn-lt"/>
              </a:rPr>
              <a:t>suçlardır.</a:t>
            </a:r>
            <a:endParaRPr lang="tr-TR" sz="2400" b="1" dirty="0">
              <a:solidFill>
                <a:schemeClr val="tx1"/>
              </a:solidFill>
              <a:latin typeface="+mn-lt"/>
            </a:endParaRPr>
          </a:p>
          <a:p>
            <a:pPr marR="5080" lvl="0" indent="12700" algn="just" defTabSz="914400" eaLnBrk="1" fontAlgn="auto" latinLnBrk="0" hangingPunct="1">
              <a:lnSpc>
                <a:spcPct val="98500"/>
              </a:lnSpc>
              <a:spcBef>
                <a:spcPts val="1050"/>
              </a:spcBef>
              <a:spcAft>
                <a:spcPts val="0"/>
              </a:spcAft>
              <a:buClrTx/>
              <a:buSzTx/>
              <a:buFontTx/>
              <a:buNone/>
              <a:tabLst/>
              <a:defRPr/>
            </a:pPr>
            <a:r>
              <a:rPr lang="tr-TR" sz="2400" dirty="0">
                <a:solidFill>
                  <a:schemeClr val="tx1"/>
                </a:solidFill>
                <a:latin typeface="+mn-lt"/>
              </a:rPr>
              <a:t>Burada</a:t>
            </a:r>
            <a:r>
              <a:rPr lang="tr-TR" sz="2400" spc="330" dirty="0">
                <a:solidFill>
                  <a:schemeClr val="tx1"/>
                </a:solidFill>
                <a:latin typeface="+mn-lt"/>
              </a:rPr>
              <a:t> </a:t>
            </a:r>
            <a:r>
              <a:rPr lang="tr-TR" sz="2400" dirty="0">
                <a:solidFill>
                  <a:schemeClr val="tx1"/>
                </a:solidFill>
                <a:latin typeface="+mn-lt"/>
              </a:rPr>
              <a:t>önemli</a:t>
            </a:r>
            <a:r>
              <a:rPr lang="tr-TR" sz="2400" spc="325" dirty="0">
                <a:solidFill>
                  <a:schemeClr val="tx1"/>
                </a:solidFill>
                <a:latin typeface="+mn-lt"/>
              </a:rPr>
              <a:t> </a:t>
            </a:r>
            <a:r>
              <a:rPr lang="tr-TR" sz="2400" dirty="0">
                <a:solidFill>
                  <a:schemeClr val="tx1"/>
                </a:solidFill>
                <a:latin typeface="+mn-lt"/>
              </a:rPr>
              <a:t>olan</a:t>
            </a:r>
            <a:r>
              <a:rPr lang="tr-TR" sz="2400" spc="330" dirty="0">
                <a:solidFill>
                  <a:schemeClr val="tx1"/>
                </a:solidFill>
                <a:latin typeface="+mn-lt"/>
              </a:rPr>
              <a:t> </a:t>
            </a:r>
            <a:r>
              <a:rPr lang="tr-TR" sz="2400" b="1" dirty="0">
                <a:solidFill>
                  <a:schemeClr val="tx1"/>
                </a:solidFill>
                <a:latin typeface="+mn-lt"/>
              </a:rPr>
              <a:t>suçun</a:t>
            </a:r>
            <a:r>
              <a:rPr lang="tr-TR" sz="2400" b="1" spc="330" dirty="0">
                <a:solidFill>
                  <a:schemeClr val="tx1"/>
                </a:solidFill>
                <a:latin typeface="+mn-lt"/>
              </a:rPr>
              <a:t> </a:t>
            </a:r>
            <a:r>
              <a:rPr lang="tr-TR" sz="2400" b="1" dirty="0">
                <a:solidFill>
                  <a:schemeClr val="tx1"/>
                </a:solidFill>
                <a:latin typeface="+mn-lt"/>
              </a:rPr>
              <a:t>görevden</a:t>
            </a:r>
            <a:r>
              <a:rPr lang="tr-TR" sz="2400" b="1" spc="330" dirty="0">
                <a:solidFill>
                  <a:schemeClr val="tx1"/>
                </a:solidFill>
                <a:latin typeface="+mn-lt"/>
              </a:rPr>
              <a:t> </a:t>
            </a:r>
            <a:r>
              <a:rPr lang="tr-TR" sz="2400" b="1" spc="-40" dirty="0">
                <a:solidFill>
                  <a:schemeClr val="tx1"/>
                </a:solidFill>
                <a:latin typeface="+mn-lt"/>
              </a:rPr>
              <a:t>kaynaklanması, </a:t>
            </a:r>
            <a:r>
              <a:rPr lang="tr-TR" sz="2400" b="1" spc="-35" dirty="0">
                <a:solidFill>
                  <a:schemeClr val="tx1"/>
                </a:solidFill>
                <a:latin typeface="+mn-lt"/>
              </a:rPr>
              <a:t>hizmetle</a:t>
            </a:r>
            <a:r>
              <a:rPr lang="tr-TR" sz="2400" b="1" spc="-95" dirty="0">
                <a:solidFill>
                  <a:schemeClr val="tx1"/>
                </a:solidFill>
                <a:latin typeface="+mn-lt"/>
              </a:rPr>
              <a:t> </a:t>
            </a:r>
            <a:r>
              <a:rPr lang="tr-TR" sz="2400" b="1" spc="-80" dirty="0">
                <a:solidFill>
                  <a:schemeClr val="tx1"/>
                </a:solidFill>
                <a:latin typeface="+mn-lt"/>
              </a:rPr>
              <a:t>ilgisi olması </a:t>
            </a:r>
            <a:r>
              <a:rPr lang="tr-TR" sz="2400" b="1" dirty="0">
                <a:solidFill>
                  <a:schemeClr val="tx1"/>
                </a:solidFill>
                <a:latin typeface="+mn-lt"/>
              </a:rPr>
              <a:t>ve</a:t>
            </a:r>
            <a:r>
              <a:rPr lang="tr-TR" sz="2400" b="1" spc="-90" dirty="0">
                <a:solidFill>
                  <a:schemeClr val="tx1"/>
                </a:solidFill>
                <a:latin typeface="+mn-lt"/>
              </a:rPr>
              <a:t> </a:t>
            </a:r>
            <a:r>
              <a:rPr lang="tr-TR" sz="2400" b="1" dirty="0">
                <a:solidFill>
                  <a:schemeClr val="tx1"/>
                </a:solidFill>
                <a:latin typeface="+mn-lt"/>
              </a:rPr>
              <a:t>memurun</a:t>
            </a:r>
            <a:r>
              <a:rPr lang="tr-TR" sz="2400" b="1" spc="-85" dirty="0">
                <a:solidFill>
                  <a:schemeClr val="tx1"/>
                </a:solidFill>
                <a:latin typeface="+mn-lt"/>
              </a:rPr>
              <a:t> </a:t>
            </a:r>
            <a:r>
              <a:rPr lang="tr-TR" sz="2400" b="1" spc="-10" dirty="0">
                <a:solidFill>
                  <a:schemeClr val="tx1"/>
                </a:solidFill>
                <a:latin typeface="+mn-lt"/>
              </a:rPr>
              <a:t>yetkilerini</a:t>
            </a:r>
            <a:r>
              <a:rPr lang="tr-TR" sz="2400" b="1" spc="-85" dirty="0">
                <a:solidFill>
                  <a:schemeClr val="tx1"/>
                </a:solidFill>
                <a:latin typeface="+mn-lt"/>
              </a:rPr>
              <a:t> </a:t>
            </a:r>
            <a:r>
              <a:rPr lang="tr-TR" sz="2400" b="1" spc="-40" dirty="0">
                <a:solidFill>
                  <a:schemeClr val="tx1"/>
                </a:solidFill>
                <a:latin typeface="+mn-lt"/>
              </a:rPr>
              <a:t>kullanması </a:t>
            </a:r>
            <a:r>
              <a:rPr lang="tr-TR" sz="2400" b="1" spc="-55" dirty="0">
                <a:solidFill>
                  <a:schemeClr val="tx1"/>
                </a:solidFill>
                <a:latin typeface="+mn-lt"/>
              </a:rPr>
              <a:t>veya</a:t>
            </a:r>
            <a:r>
              <a:rPr lang="tr-TR" sz="2400" b="1" spc="-85" dirty="0">
                <a:solidFill>
                  <a:schemeClr val="tx1"/>
                </a:solidFill>
                <a:latin typeface="+mn-lt"/>
              </a:rPr>
              <a:t> </a:t>
            </a:r>
            <a:r>
              <a:rPr lang="tr-TR" sz="2400" b="1" spc="-50" dirty="0">
                <a:solidFill>
                  <a:schemeClr val="tx1"/>
                </a:solidFill>
                <a:latin typeface="+mn-lt"/>
              </a:rPr>
              <a:t>kullanmaması</a:t>
            </a:r>
            <a:r>
              <a:rPr lang="tr-TR" sz="2400" b="1" spc="-110" dirty="0">
                <a:solidFill>
                  <a:schemeClr val="tx1"/>
                </a:solidFill>
                <a:latin typeface="+mn-lt"/>
              </a:rPr>
              <a:t> </a:t>
            </a:r>
            <a:r>
              <a:rPr lang="tr-TR" sz="2400" b="1" spc="-40" dirty="0">
                <a:solidFill>
                  <a:schemeClr val="tx1"/>
                </a:solidFill>
                <a:latin typeface="+mn-lt"/>
              </a:rPr>
              <a:t>yoluyla</a:t>
            </a:r>
            <a:r>
              <a:rPr lang="tr-TR" sz="2400" b="1" spc="-95" dirty="0">
                <a:solidFill>
                  <a:schemeClr val="tx1"/>
                </a:solidFill>
                <a:latin typeface="+mn-lt"/>
              </a:rPr>
              <a:t> </a:t>
            </a:r>
            <a:r>
              <a:rPr lang="tr-TR" sz="2400" b="1" spc="-10" dirty="0">
                <a:solidFill>
                  <a:schemeClr val="tx1"/>
                </a:solidFill>
                <a:latin typeface="+mn-lt"/>
              </a:rPr>
              <a:t>i</a:t>
            </a:r>
            <a:r>
              <a:rPr lang="tr-TR" sz="2400" b="1" spc="-10" dirty="0">
                <a:solidFill>
                  <a:schemeClr val="tx1"/>
                </a:solidFill>
                <a:latin typeface="+mn-lt"/>
                <a:cs typeface="Calibri"/>
              </a:rPr>
              <a:t>ş</a:t>
            </a:r>
            <a:r>
              <a:rPr lang="tr-TR" sz="2400" b="1" spc="-10" dirty="0">
                <a:solidFill>
                  <a:schemeClr val="tx1"/>
                </a:solidFill>
                <a:latin typeface="+mn-lt"/>
              </a:rPr>
              <a:t>lenmesidir.</a:t>
            </a:r>
            <a:endParaRPr lang="tr-TR" sz="2400" b="1" dirty="0">
              <a:solidFill>
                <a:schemeClr val="tx1"/>
              </a:solidFill>
              <a:latin typeface="+mn-lt"/>
            </a:endParaRPr>
          </a:p>
          <a:p>
            <a:pPr marR="7620" lvl="0" indent="12700" algn="just" defTabSz="914400" eaLnBrk="1" fontAlgn="auto" latinLnBrk="0" hangingPunct="1">
              <a:lnSpc>
                <a:spcPct val="100000"/>
              </a:lnSpc>
              <a:spcBef>
                <a:spcPts val="1000"/>
              </a:spcBef>
              <a:spcAft>
                <a:spcPts val="0"/>
              </a:spcAft>
              <a:buClrTx/>
              <a:buSzTx/>
              <a:buFontTx/>
              <a:buNone/>
              <a:tabLst/>
              <a:defRPr/>
            </a:pPr>
            <a:r>
              <a:rPr lang="tr-TR" sz="2400" dirty="0">
                <a:solidFill>
                  <a:schemeClr val="tx1"/>
                </a:solidFill>
                <a:latin typeface="+mn-lt"/>
              </a:rPr>
              <a:t>Bu</a:t>
            </a:r>
            <a:r>
              <a:rPr lang="tr-TR" sz="2400" spc="170" dirty="0">
                <a:solidFill>
                  <a:schemeClr val="tx1"/>
                </a:solidFill>
                <a:latin typeface="+mn-lt"/>
              </a:rPr>
              <a:t> </a:t>
            </a:r>
            <a:r>
              <a:rPr lang="tr-TR" sz="2400" dirty="0">
                <a:solidFill>
                  <a:schemeClr val="tx1"/>
                </a:solidFill>
                <a:latin typeface="+mn-lt"/>
              </a:rPr>
              <a:t>tür</a:t>
            </a:r>
            <a:r>
              <a:rPr lang="tr-TR" sz="2400" spc="180" dirty="0">
                <a:solidFill>
                  <a:schemeClr val="tx1"/>
                </a:solidFill>
                <a:latin typeface="+mn-lt"/>
              </a:rPr>
              <a:t> </a:t>
            </a:r>
            <a:r>
              <a:rPr lang="tr-TR" sz="2400" spc="-40" dirty="0">
                <a:solidFill>
                  <a:schemeClr val="tx1"/>
                </a:solidFill>
                <a:latin typeface="+mn-lt"/>
              </a:rPr>
              <a:t>suçlar</a:t>
            </a:r>
            <a:r>
              <a:rPr lang="tr-TR" sz="2400" spc="185" dirty="0">
                <a:solidFill>
                  <a:schemeClr val="tx1"/>
                </a:solidFill>
                <a:latin typeface="+mn-lt"/>
              </a:rPr>
              <a:t> </a:t>
            </a:r>
            <a:r>
              <a:rPr lang="tr-TR" sz="2400" dirty="0">
                <a:solidFill>
                  <a:schemeClr val="tx1"/>
                </a:solidFill>
                <a:latin typeface="+mn-lt"/>
              </a:rPr>
              <a:t>özgü</a:t>
            </a:r>
            <a:r>
              <a:rPr lang="tr-TR" sz="2400" spc="165" dirty="0">
                <a:solidFill>
                  <a:schemeClr val="tx1"/>
                </a:solidFill>
                <a:latin typeface="+mn-lt"/>
              </a:rPr>
              <a:t> </a:t>
            </a:r>
            <a:r>
              <a:rPr lang="tr-TR" sz="2400" spc="-40" dirty="0">
                <a:solidFill>
                  <a:schemeClr val="tx1"/>
                </a:solidFill>
                <a:latin typeface="+mn-lt"/>
              </a:rPr>
              <a:t>suçlardır</a:t>
            </a:r>
            <a:r>
              <a:rPr lang="tr-TR" sz="2400" spc="175" dirty="0">
                <a:solidFill>
                  <a:schemeClr val="tx1"/>
                </a:solidFill>
                <a:latin typeface="+mn-lt"/>
              </a:rPr>
              <a:t> </a:t>
            </a:r>
            <a:r>
              <a:rPr lang="tr-TR" sz="2400" dirty="0">
                <a:solidFill>
                  <a:schemeClr val="tx1"/>
                </a:solidFill>
                <a:latin typeface="+mn-lt"/>
              </a:rPr>
              <a:t>ancak</a:t>
            </a:r>
            <a:r>
              <a:rPr lang="tr-TR" sz="2400" spc="170" dirty="0">
                <a:solidFill>
                  <a:schemeClr val="tx1"/>
                </a:solidFill>
                <a:latin typeface="+mn-lt"/>
              </a:rPr>
              <a:t> </a:t>
            </a:r>
            <a:r>
              <a:rPr lang="tr-TR" sz="2400" dirty="0">
                <a:solidFill>
                  <a:schemeClr val="tx1"/>
                </a:solidFill>
                <a:latin typeface="+mn-lt"/>
              </a:rPr>
              <a:t>memurlar</a:t>
            </a:r>
            <a:r>
              <a:rPr lang="tr-TR" sz="2400" spc="175" dirty="0">
                <a:solidFill>
                  <a:schemeClr val="tx1"/>
                </a:solidFill>
                <a:latin typeface="+mn-lt"/>
              </a:rPr>
              <a:t> </a:t>
            </a:r>
            <a:r>
              <a:rPr lang="tr-TR" sz="2400" dirty="0">
                <a:solidFill>
                  <a:schemeClr val="tx1"/>
                </a:solidFill>
                <a:latin typeface="+mn-lt"/>
              </a:rPr>
              <a:t>ve</a:t>
            </a:r>
            <a:r>
              <a:rPr lang="tr-TR" sz="2400" spc="175" dirty="0">
                <a:solidFill>
                  <a:schemeClr val="tx1"/>
                </a:solidFill>
                <a:latin typeface="+mn-lt"/>
              </a:rPr>
              <a:t> </a:t>
            </a:r>
            <a:r>
              <a:rPr lang="tr-TR" sz="2400" spc="-10" dirty="0">
                <a:solidFill>
                  <a:schemeClr val="tx1"/>
                </a:solidFill>
                <a:latin typeface="+mn-lt"/>
              </a:rPr>
              <a:t>di</a:t>
            </a:r>
            <a:r>
              <a:rPr lang="tr-TR" sz="2400" spc="-10" dirty="0">
                <a:solidFill>
                  <a:schemeClr val="tx1"/>
                </a:solidFill>
                <a:latin typeface="+mn-lt"/>
                <a:cs typeface="Calibri"/>
              </a:rPr>
              <a:t>ğ</a:t>
            </a:r>
            <a:r>
              <a:rPr lang="tr-TR" sz="2400" spc="-10" dirty="0">
                <a:solidFill>
                  <a:schemeClr val="tx1"/>
                </a:solidFill>
                <a:latin typeface="+mn-lt"/>
              </a:rPr>
              <a:t>er </a:t>
            </a:r>
            <a:r>
              <a:rPr lang="tr-TR" sz="2400" dirty="0">
                <a:solidFill>
                  <a:schemeClr val="tx1"/>
                </a:solidFill>
                <a:latin typeface="+mn-lt"/>
              </a:rPr>
              <a:t>kamu</a:t>
            </a:r>
            <a:r>
              <a:rPr lang="tr-TR" sz="2400" spc="-70" dirty="0">
                <a:solidFill>
                  <a:schemeClr val="tx1"/>
                </a:solidFill>
                <a:latin typeface="+mn-lt"/>
              </a:rPr>
              <a:t> </a:t>
            </a:r>
            <a:r>
              <a:rPr lang="tr-TR" sz="2400" spc="-60" dirty="0">
                <a:solidFill>
                  <a:schemeClr val="tx1"/>
                </a:solidFill>
                <a:latin typeface="+mn-lt"/>
              </a:rPr>
              <a:t>görevlileri</a:t>
            </a:r>
            <a:r>
              <a:rPr lang="tr-TR" sz="2400" spc="-75" dirty="0">
                <a:solidFill>
                  <a:schemeClr val="tx1"/>
                </a:solidFill>
                <a:latin typeface="+mn-lt"/>
              </a:rPr>
              <a:t> </a:t>
            </a:r>
            <a:r>
              <a:rPr lang="tr-TR" sz="2400" dirty="0">
                <a:solidFill>
                  <a:schemeClr val="tx1"/>
                </a:solidFill>
                <a:latin typeface="+mn-lt"/>
              </a:rPr>
              <a:t>tarafından</a:t>
            </a:r>
            <a:r>
              <a:rPr lang="tr-TR" sz="2400" spc="-85" dirty="0">
                <a:solidFill>
                  <a:schemeClr val="tx1"/>
                </a:solidFill>
                <a:latin typeface="+mn-lt"/>
              </a:rPr>
              <a:t> </a:t>
            </a:r>
            <a:r>
              <a:rPr lang="tr-TR" sz="2400" spc="-10" dirty="0">
                <a:solidFill>
                  <a:schemeClr val="tx1"/>
                </a:solidFill>
                <a:latin typeface="+mn-lt"/>
              </a:rPr>
              <a:t>i</a:t>
            </a:r>
            <a:r>
              <a:rPr lang="tr-TR" sz="2400" spc="-10" dirty="0">
                <a:solidFill>
                  <a:schemeClr val="tx1"/>
                </a:solidFill>
                <a:latin typeface="+mn-lt"/>
                <a:cs typeface="Calibri"/>
              </a:rPr>
              <a:t>ş</a:t>
            </a:r>
            <a:r>
              <a:rPr lang="tr-TR" sz="2400" spc="-10" dirty="0">
                <a:solidFill>
                  <a:schemeClr val="tx1"/>
                </a:solidFill>
                <a:latin typeface="+mn-lt"/>
              </a:rPr>
              <a:t>lenebilir.</a:t>
            </a:r>
            <a:endParaRPr lang="tr-TR" sz="240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782536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76872"/>
            <a:ext cx="7588365" cy="4032447"/>
          </a:xfrm>
        </p:spPr>
        <p:txBody>
          <a:bodyPr>
            <a:normAutofit/>
          </a:bodyPr>
          <a:lstStyle/>
          <a:p>
            <a:pPr marL="0" lvl="0" indent="0" algn="just" fontAlgn="base">
              <a:spcAft>
                <a:spcPct val="0"/>
              </a:spcAft>
              <a:buClr>
                <a:srgbClr val="000000"/>
              </a:buClr>
              <a:buSzPct val="75000"/>
              <a:buNone/>
            </a:pPr>
            <a:r>
              <a:rPr lang="tr-TR" altLang="tr-TR" sz="2000" b="1" kern="0" dirty="0">
                <a:solidFill>
                  <a:srgbClr val="FF0000"/>
                </a:solidFill>
                <a:latin typeface="Arial"/>
                <a:cs typeface="Arial" charset="0"/>
              </a:rPr>
              <a:t>Soruşturma: </a:t>
            </a:r>
            <a:r>
              <a:rPr lang="tr-TR" altLang="tr-TR" sz="2000" kern="0" dirty="0">
                <a:solidFill>
                  <a:srgbClr val="000000"/>
                </a:solidFill>
                <a:latin typeface="Arial"/>
                <a:cs typeface="Arial" charset="0"/>
              </a:rPr>
              <a:t>Kanuna göre yetkili mercilerce suç şüphesinin öğrenilmesinden iddianamenin kabulüne kadar geçen evreye denir. </a:t>
            </a:r>
            <a:endParaRPr lang="tr-TR" altLang="tr-TR" sz="2000" b="1" kern="0" dirty="0">
              <a:solidFill>
                <a:srgbClr val="000000"/>
              </a:solidFill>
              <a:latin typeface="Arial"/>
              <a:cs typeface="Arial" charset="0"/>
            </a:endParaRPr>
          </a:p>
          <a:p>
            <a:pPr marL="0" lvl="0" indent="0" algn="just" fontAlgn="base">
              <a:spcAft>
                <a:spcPct val="0"/>
              </a:spcAft>
              <a:buClr>
                <a:srgbClr val="000000"/>
              </a:buClr>
              <a:buSzPct val="75000"/>
              <a:buNone/>
            </a:pPr>
            <a:r>
              <a:rPr lang="tr-TR" altLang="tr-TR" sz="2000" b="1" kern="0" dirty="0">
                <a:solidFill>
                  <a:srgbClr val="FF0000"/>
                </a:solidFill>
                <a:latin typeface="Arial"/>
                <a:cs typeface="Arial" charset="0"/>
              </a:rPr>
              <a:t>Kovuşturma: </a:t>
            </a:r>
            <a:r>
              <a:rPr lang="tr-TR" altLang="tr-TR" sz="2000" kern="0" dirty="0">
                <a:solidFill>
                  <a:srgbClr val="000000"/>
                </a:solidFill>
                <a:latin typeface="Arial"/>
                <a:cs typeface="Arial" charset="0"/>
              </a:rPr>
              <a:t>İddianamenin kabulüyle başlayıp, hükmün kesinleşmesine kadar geçen evreye denir. </a:t>
            </a:r>
          </a:p>
          <a:p>
            <a:pPr marL="0" lvl="0" indent="0" algn="just" fontAlgn="base">
              <a:spcAft>
                <a:spcPct val="0"/>
              </a:spcAft>
              <a:buClr>
                <a:srgbClr val="000000"/>
              </a:buClr>
              <a:buSzPct val="75000"/>
              <a:buNone/>
            </a:pPr>
            <a:r>
              <a:rPr lang="tr-TR" altLang="tr-TR" sz="2000" b="1" kern="0" dirty="0">
                <a:solidFill>
                  <a:srgbClr val="FF0000"/>
                </a:solidFill>
                <a:latin typeface="Arial"/>
                <a:cs typeface="Arial" charset="0"/>
              </a:rPr>
              <a:t>Şüpheli:</a:t>
            </a:r>
            <a:r>
              <a:rPr lang="tr-TR" altLang="tr-TR" sz="2000" kern="0" dirty="0">
                <a:solidFill>
                  <a:srgbClr val="000000"/>
                </a:solidFill>
                <a:latin typeface="Arial"/>
                <a:cs typeface="Arial" charset="0"/>
              </a:rPr>
              <a:t> Soruşturma evresinde, suç şüphesi altında  bulunan kişiye denir.</a:t>
            </a:r>
            <a:r>
              <a:rPr lang="tr-TR" altLang="tr-TR" sz="2000" u="sng" kern="0" dirty="0">
                <a:solidFill>
                  <a:srgbClr val="000000"/>
                </a:solidFill>
                <a:latin typeface="Arial"/>
                <a:cs typeface="Arial" charset="0"/>
              </a:rPr>
              <a:t> </a:t>
            </a:r>
            <a:endParaRPr lang="tr-TR" altLang="tr-TR" sz="2000" b="1" u="sng" kern="0" dirty="0">
              <a:solidFill>
                <a:srgbClr val="000000"/>
              </a:solidFill>
              <a:latin typeface="Arial"/>
              <a:cs typeface="Arial" charset="0"/>
            </a:endParaRPr>
          </a:p>
          <a:p>
            <a:pPr marL="0" lvl="0" indent="0" algn="just" fontAlgn="base">
              <a:spcAft>
                <a:spcPct val="0"/>
              </a:spcAft>
              <a:buClr>
                <a:srgbClr val="000000"/>
              </a:buClr>
              <a:buSzPct val="75000"/>
              <a:buNone/>
            </a:pPr>
            <a:r>
              <a:rPr lang="tr-TR" altLang="tr-TR" sz="2000" b="1" kern="0" dirty="0">
                <a:solidFill>
                  <a:srgbClr val="FF0000"/>
                </a:solidFill>
                <a:latin typeface="Arial"/>
                <a:cs typeface="Arial" charset="0"/>
              </a:rPr>
              <a:t>Sanık: </a:t>
            </a:r>
            <a:r>
              <a:rPr lang="tr-TR" altLang="tr-TR" sz="2000" kern="0" dirty="0">
                <a:solidFill>
                  <a:srgbClr val="000000"/>
                </a:solidFill>
                <a:latin typeface="Arial"/>
                <a:cs typeface="Arial" charset="0"/>
              </a:rPr>
              <a:t>Kovuşturmanın başlamasından itibaren hükmün kesinleşmesine kadar, suç şüphesi altında bulunan kişiyi denir.</a:t>
            </a:r>
          </a:p>
          <a:p>
            <a:pPr marL="0" lvl="0" indent="0" algn="just" fontAlgn="base">
              <a:spcAft>
                <a:spcPct val="0"/>
              </a:spcAft>
              <a:buClr>
                <a:srgbClr val="000000"/>
              </a:buClr>
              <a:buSzPct val="75000"/>
              <a:buNone/>
            </a:pPr>
            <a:r>
              <a:rPr lang="tr-TR" altLang="tr-TR" sz="2000" b="1" kern="0" dirty="0">
                <a:solidFill>
                  <a:srgbClr val="FF0000"/>
                </a:solidFill>
                <a:latin typeface="Arial"/>
                <a:cs typeface="Arial" charset="0"/>
              </a:rPr>
              <a:t>İfade Alma: </a:t>
            </a:r>
            <a:r>
              <a:rPr lang="tr-TR" altLang="tr-TR" sz="2000" kern="0" dirty="0">
                <a:solidFill>
                  <a:srgbClr val="000000"/>
                </a:solidFill>
                <a:latin typeface="Arial"/>
                <a:cs typeface="Arial" charset="0"/>
              </a:rPr>
              <a:t>Şüphelinin kolluk görevlileri veya Cumhuriyet savcısı tarafından soruşturma konusu suçla ilgili dinlenmesidir.</a:t>
            </a:r>
            <a:endParaRPr lang="tr-TR" altLang="tr-TR" sz="2000" b="1" kern="0" dirty="0">
              <a:solidFill>
                <a:srgbClr val="000000"/>
              </a:solidFill>
              <a:latin typeface="Arial"/>
              <a:cs typeface="Arial" charset="0"/>
            </a:endParaRPr>
          </a:p>
          <a:p>
            <a:pPr marL="0" lvl="0" indent="0" algn="just" fontAlgn="base">
              <a:spcAft>
                <a:spcPct val="0"/>
              </a:spcAft>
              <a:buClr>
                <a:srgbClr val="000000"/>
              </a:buClr>
              <a:buSzPct val="75000"/>
              <a:buNone/>
            </a:pPr>
            <a:r>
              <a:rPr lang="tr-TR" altLang="tr-TR" sz="2000" b="1" kern="0" dirty="0">
                <a:solidFill>
                  <a:srgbClr val="FF0000"/>
                </a:solidFill>
                <a:latin typeface="Arial"/>
                <a:cs typeface="Arial" charset="0"/>
              </a:rPr>
              <a:t>Sorgu: </a:t>
            </a:r>
            <a:r>
              <a:rPr lang="tr-TR" altLang="tr-TR" sz="2000" kern="0" dirty="0">
                <a:solidFill>
                  <a:srgbClr val="000000"/>
                </a:solidFill>
                <a:latin typeface="Arial"/>
                <a:cs typeface="Arial" charset="0"/>
              </a:rPr>
              <a:t>Şüpheli veya sanığın hakim veya mahkeme tarafından soruşturma veya kovuşturma konusu suçla ilgili dinlenmesidir</a:t>
            </a:r>
            <a:r>
              <a:rPr lang="tr-TR" altLang="tr-TR" sz="2800" kern="0" dirty="0">
                <a:solidFill>
                  <a:srgbClr val="000000"/>
                </a:solidFill>
                <a:latin typeface="Arial"/>
                <a:cs typeface="Arial" charset="0"/>
              </a:rPr>
              <a:t>.</a:t>
            </a:r>
            <a:endParaRPr lang="tr-TR" altLang="tr-TR" sz="2800" b="1" kern="0" dirty="0">
              <a:solidFill>
                <a:srgbClr val="000000"/>
              </a:solidFill>
              <a:latin typeface="Arial"/>
              <a:cs typeface="Arial" charset="0"/>
            </a:endParaRPr>
          </a:p>
          <a:p>
            <a:endParaRPr lang="tr-TR" dirty="0"/>
          </a:p>
        </p:txBody>
      </p:sp>
      <p:sp>
        <p:nvSpPr>
          <p:cNvPr id="2" name="Başlık 1"/>
          <p:cNvSpPr>
            <a:spLocks noGrp="1"/>
          </p:cNvSpPr>
          <p:nvPr>
            <p:ph type="title"/>
          </p:nvPr>
        </p:nvSpPr>
        <p:spPr/>
        <p:txBody>
          <a:bodyPr/>
          <a:lstStyle/>
          <a:p>
            <a:r>
              <a:rPr lang="tr-TR" dirty="0"/>
              <a:t>İLGİLİ KAVRAMLAR</a:t>
            </a: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323528" y="362240"/>
            <a:ext cx="946448" cy="864096"/>
          </a:xfrm>
          <a:prstGeom prst="rect">
            <a:avLst/>
          </a:prstGeom>
        </p:spPr>
      </p:pic>
    </p:spTree>
    <p:extLst>
      <p:ext uri="{BB962C8B-B14F-4D97-AF65-F5344CB8AC3E}">
        <p14:creationId xmlns:p14="http://schemas.microsoft.com/office/powerpoint/2010/main" val="2501119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çerik Yer Tutucusu 2">
            <a:extLst>
              <a:ext uri="{FF2B5EF4-FFF2-40B4-BE49-F238E27FC236}">
                <a16:creationId xmlns:a16="http://schemas.microsoft.com/office/drawing/2014/main" id="{B679DFA0-E8BD-4970-8A11-7BB98BF71839}"/>
              </a:ext>
            </a:extLst>
          </p:cNvPr>
          <p:cNvGraphicFramePr>
            <a:graphicFrameLocks noGrp="1"/>
          </p:cNvGraphicFramePr>
          <p:nvPr>
            <p:ph idx="1"/>
            <p:extLst/>
          </p:nvPr>
        </p:nvGraphicFramePr>
        <p:xfrm>
          <a:off x="539552" y="1591056"/>
          <a:ext cx="8424167" cy="6521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KAPSAM </a:t>
            </a:r>
            <a:r>
              <a:rPr lang="tr-TR" sz="2400" u="none" dirty="0">
                <a:latin typeface="Calibri"/>
              </a:rPr>
              <a:t>(2.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1"/>
            <a:ext cx="8146801" cy="4552200"/>
          </a:xfrm>
        </p:spPr>
        <p:txBody>
          <a:bodyPr/>
          <a:lstStyle/>
          <a:p>
            <a:pPr marR="5080" lvl="0" indent="12700" algn="just" defTabSz="914400" eaLnBrk="1" fontAlgn="auto" latinLnBrk="0" hangingPunct="1">
              <a:lnSpc>
                <a:spcPct val="98500"/>
              </a:lnSpc>
              <a:spcBef>
                <a:spcPts val="1050"/>
              </a:spcBef>
              <a:spcAft>
                <a:spcPts val="0"/>
              </a:spcAft>
              <a:buClrTx/>
              <a:buSzTx/>
              <a:buFontTx/>
              <a:buNone/>
              <a:tabLst/>
              <a:defRPr/>
            </a:pPr>
            <a:r>
              <a:rPr lang="tr-TR" sz="2350" dirty="0">
                <a:solidFill>
                  <a:schemeClr val="tx1"/>
                </a:solidFill>
                <a:latin typeface="+mn-lt"/>
              </a:rPr>
              <a:t>Devletin ve diğer kamu tüzel kişilerinin genel idare esaslarına göre yürüttükleri kamu hizmetlerinin gerektirdiği </a:t>
            </a:r>
            <a:r>
              <a:rPr lang="tr-TR" sz="2350" dirty="0">
                <a:solidFill>
                  <a:srgbClr val="FF0000"/>
                </a:solidFill>
                <a:latin typeface="+mn-lt"/>
              </a:rPr>
              <a:t>asli ve sürekli görevleri ifa eden memurlar ve diğer kamu görevlilerini kapsar.</a:t>
            </a:r>
          </a:p>
          <a:p>
            <a:pPr marR="5080" lvl="0" indent="12700" algn="just" defTabSz="914400" eaLnBrk="1" fontAlgn="auto" latinLnBrk="0" hangingPunct="1">
              <a:lnSpc>
                <a:spcPct val="98500"/>
              </a:lnSpc>
              <a:spcBef>
                <a:spcPts val="1050"/>
              </a:spcBef>
              <a:spcAft>
                <a:spcPts val="0"/>
              </a:spcAft>
              <a:buClrTx/>
              <a:buSzTx/>
              <a:buFontTx/>
              <a:buNone/>
              <a:tabLst/>
              <a:defRPr/>
            </a:pPr>
            <a:endParaRPr lang="tr-TR" sz="2350" dirty="0">
              <a:solidFill>
                <a:schemeClr val="tx1"/>
              </a:solidFill>
              <a:latin typeface="+mn-lt"/>
            </a:endParaRPr>
          </a:p>
          <a:p>
            <a:pPr marL="127000" marR="0" lvl="0" indent="0" algn="just" defTabSz="914400" eaLnBrk="1" fontAlgn="auto" latinLnBrk="0" hangingPunct="1">
              <a:lnSpc>
                <a:spcPct val="100000"/>
              </a:lnSpc>
              <a:spcBef>
                <a:spcPts val="1200"/>
              </a:spcBef>
              <a:spcAft>
                <a:spcPts val="0"/>
              </a:spcAft>
              <a:buClrTx/>
              <a:buSzTx/>
              <a:buFontTx/>
              <a:buNone/>
              <a:tabLst/>
              <a:defRPr/>
            </a:pPr>
            <a:r>
              <a:rPr lang="tr-TR" sz="2350" dirty="0">
                <a:solidFill>
                  <a:srgbClr val="FF0000"/>
                </a:solidFill>
                <a:latin typeface="+mn-lt"/>
              </a:rPr>
              <a:t>A-</a:t>
            </a:r>
            <a:r>
              <a:rPr lang="tr-TR" sz="2350" spc="-25" dirty="0">
                <a:solidFill>
                  <a:srgbClr val="FF0000"/>
                </a:solidFill>
                <a:latin typeface="+mn-lt"/>
              </a:rPr>
              <a:t> </a:t>
            </a:r>
            <a:r>
              <a:rPr lang="tr-TR" sz="2350" u="sng" spc="-110" dirty="0">
                <a:solidFill>
                  <a:srgbClr val="FF0000"/>
                </a:solidFill>
                <a:latin typeface="+mn-lt"/>
              </a:rPr>
              <a:t>Kapsama</a:t>
            </a:r>
            <a:r>
              <a:rPr lang="tr-TR" sz="2350" u="sng" spc="-45" dirty="0">
                <a:solidFill>
                  <a:srgbClr val="FF0000"/>
                </a:solidFill>
                <a:latin typeface="+mn-lt"/>
              </a:rPr>
              <a:t> </a:t>
            </a:r>
            <a:r>
              <a:rPr lang="tr-TR" sz="2350" u="sng" spc="-100" dirty="0">
                <a:solidFill>
                  <a:srgbClr val="FF0000"/>
                </a:solidFill>
                <a:latin typeface="+mn-lt"/>
              </a:rPr>
              <a:t>Girmeyen</a:t>
            </a:r>
            <a:r>
              <a:rPr lang="tr-TR" sz="2350" u="sng" spc="-20" dirty="0">
                <a:solidFill>
                  <a:srgbClr val="FF0000"/>
                </a:solidFill>
                <a:latin typeface="+mn-lt"/>
              </a:rPr>
              <a:t> </a:t>
            </a:r>
            <a:r>
              <a:rPr lang="tr-TR" sz="2350" u="sng" spc="-55" dirty="0">
                <a:solidFill>
                  <a:srgbClr val="FF0000"/>
                </a:solidFill>
                <a:latin typeface="+mn-lt"/>
              </a:rPr>
              <a:t>Görevliler</a:t>
            </a:r>
            <a:r>
              <a:rPr lang="tr-TR" sz="2350" u="sng" spc="-25" dirty="0">
                <a:solidFill>
                  <a:srgbClr val="FF0000"/>
                </a:solidFill>
                <a:latin typeface="+mn-lt"/>
              </a:rPr>
              <a:t>;</a:t>
            </a:r>
            <a:endParaRPr lang="tr-TR" sz="2350" u="sng" dirty="0">
              <a:solidFill>
                <a:srgbClr val="FF0000"/>
              </a:solidFill>
              <a:latin typeface="+mn-lt"/>
            </a:endParaRPr>
          </a:p>
          <a:p>
            <a:pPr marR="0" lvl="0" algn="just" defTabSz="914400" eaLnBrk="1" fontAlgn="auto" latinLnBrk="0" hangingPunct="1">
              <a:lnSpc>
                <a:spcPct val="100000"/>
              </a:lnSpc>
              <a:spcBef>
                <a:spcPts val="1200"/>
              </a:spcBef>
              <a:spcAft>
                <a:spcPts val="0"/>
              </a:spcAft>
              <a:buClrTx/>
              <a:buSzTx/>
              <a:buFontTx/>
              <a:buNone/>
              <a:tabLst/>
              <a:defRPr/>
            </a:pPr>
            <a:r>
              <a:rPr lang="tr-TR" sz="2350" b="1" spc="-204" dirty="0">
                <a:solidFill>
                  <a:schemeClr val="tx1"/>
                </a:solidFill>
                <a:latin typeface="+mn-lt"/>
              </a:rPr>
              <a:t>1) Genel</a:t>
            </a:r>
            <a:r>
              <a:rPr lang="tr-TR" sz="2350" b="1" spc="-30" dirty="0">
                <a:solidFill>
                  <a:schemeClr val="tx1"/>
                </a:solidFill>
                <a:latin typeface="+mn-lt"/>
              </a:rPr>
              <a:t> </a:t>
            </a:r>
            <a:r>
              <a:rPr lang="tr-TR" sz="2350" b="1" spc="-25" dirty="0">
                <a:solidFill>
                  <a:schemeClr val="tx1"/>
                </a:solidFill>
                <a:latin typeface="+mn-lt"/>
              </a:rPr>
              <a:t>idare</a:t>
            </a:r>
            <a:r>
              <a:rPr lang="tr-TR" sz="2350" b="1" spc="-55" dirty="0">
                <a:solidFill>
                  <a:schemeClr val="tx1"/>
                </a:solidFill>
                <a:latin typeface="+mn-lt"/>
              </a:rPr>
              <a:t> </a:t>
            </a:r>
            <a:r>
              <a:rPr lang="tr-TR" sz="2350" b="1" spc="-145" dirty="0">
                <a:solidFill>
                  <a:schemeClr val="tx1"/>
                </a:solidFill>
                <a:latin typeface="+mn-lt"/>
              </a:rPr>
              <a:t>esaslarına</a:t>
            </a:r>
            <a:r>
              <a:rPr lang="tr-TR" sz="2350" b="1" spc="-75" dirty="0">
                <a:solidFill>
                  <a:schemeClr val="tx1"/>
                </a:solidFill>
                <a:latin typeface="+mn-lt"/>
              </a:rPr>
              <a:t> </a:t>
            </a:r>
            <a:r>
              <a:rPr lang="tr-TR" sz="2350" b="1" spc="-90" dirty="0">
                <a:solidFill>
                  <a:schemeClr val="tx1"/>
                </a:solidFill>
                <a:latin typeface="+mn-lt"/>
              </a:rPr>
              <a:t>göre</a:t>
            </a:r>
            <a:r>
              <a:rPr lang="tr-TR" sz="2350" b="1" spc="-45" dirty="0">
                <a:solidFill>
                  <a:schemeClr val="tx1"/>
                </a:solidFill>
                <a:latin typeface="+mn-lt"/>
              </a:rPr>
              <a:t> </a:t>
            </a:r>
            <a:r>
              <a:rPr lang="tr-TR" sz="2350" b="1" spc="-145" dirty="0">
                <a:solidFill>
                  <a:schemeClr val="tx1"/>
                </a:solidFill>
                <a:latin typeface="+mn-lt"/>
              </a:rPr>
              <a:t>asli</a:t>
            </a:r>
            <a:r>
              <a:rPr lang="tr-TR" sz="2350" b="1" spc="-65" dirty="0">
                <a:solidFill>
                  <a:schemeClr val="tx1"/>
                </a:solidFill>
                <a:latin typeface="+mn-lt"/>
              </a:rPr>
              <a:t> </a:t>
            </a:r>
            <a:r>
              <a:rPr lang="tr-TR" sz="2350" b="1" spc="-60" dirty="0">
                <a:solidFill>
                  <a:schemeClr val="tx1"/>
                </a:solidFill>
                <a:latin typeface="+mn-lt"/>
              </a:rPr>
              <a:t>ve</a:t>
            </a:r>
            <a:r>
              <a:rPr lang="tr-TR" sz="2350" b="1" spc="-45" dirty="0">
                <a:solidFill>
                  <a:schemeClr val="tx1"/>
                </a:solidFill>
                <a:latin typeface="+mn-lt"/>
              </a:rPr>
              <a:t> </a:t>
            </a:r>
            <a:r>
              <a:rPr lang="tr-TR" sz="2350" b="1" spc="-90" dirty="0">
                <a:solidFill>
                  <a:schemeClr val="tx1"/>
                </a:solidFill>
                <a:latin typeface="+mn-lt"/>
              </a:rPr>
              <a:t>sürekli</a:t>
            </a:r>
            <a:r>
              <a:rPr lang="tr-TR" sz="2350" b="1" spc="-50" dirty="0">
                <a:solidFill>
                  <a:schemeClr val="tx1"/>
                </a:solidFill>
                <a:latin typeface="+mn-lt"/>
              </a:rPr>
              <a:t> </a:t>
            </a:r>
            <a:r>
              <a:rPr lang="tr-TR" sz="2350" b="1" spc="-65" dirty="0">
                <a:solidFill>
                  <a:schemeClr val="tx1"/>
                </a:solidFill>
                <a:latin typeface="+mn-lt"/>
              </a:rPr>
              <a:t>görevlerde </a:t>
            </a:r>
            <a:r>
              <a:rPr lang="tr-TR" sz="2350" b="1" spc="-60" dirty="0">
                <a:solidFill>
                  <a:schemeClr val="tx1"/>
                </a:solidFill>
                <a:latin typeface="+mn-lt"/>
              </a:rPr>
              <a:t>çalı</a:t>
            </a:r>
            <a:r>
              <a:rPr lang="tr-TR" sz="2350" b="1" spc="-60" dirty="0">
                <a:solidFill>
                  <a:schemeClr val="tx1"/>
                </a:solidFill>
                <a:latin typeface="+mn-lt"/>
                <a:cs typeface="Calibri"/>
              </a:rPr>
              <a:t>ş</a:t>
            </a:r>
            <a:r>
              <a:rPr lang="tr-TR" sz="2350" b="1" spc="-60" dirty="0">
                <a:solidFill>
                  <a:schemeClr val="tx1"/>
                </a:solidFill>
                <a:latin typeface="+mn-lt"/>
              </a:rPr>
              <a:t>mayan,</a:t>
            </a:r>
            <a:r>
              <a:rPr lang="tr-TR" sz="2350" b="1" spc="-95" dirty="0">
                <a:solidFill>
                  <a:schemeClr val="tx1"/>
                </a:solidFill>
                <a:latin typeface="+mn-lt"/>
              </a:rPr>
              <a:t> </a:t>
            </a:r>
            <a:r>
              <a:rPr lang="tr-TR" sz="2350" b="1" dirty="0">
                <a:solidFill>
                  <a:schemeClr val="tx1"/>
                </a:solidFill>
                <a:latin typeface="+mn-lt"/>
              </a:rPr>
              <a:t>kamu</a:t>
            </a:r>
            <a:r>
              <a:rPr lang="tr-TR" sz="2350" b="1" spc="-40" dirty="0">
                <a:solidFill>
                  <a:schemeClr val="tx1"/>
                </a:solidFill>
                <a:latin typeface="+mn-lt"/>
              </a:rPr>
              <a:t> </a:t>
            </a:r>
            <a:r>
              <a:rPr lang="tr-TR" sz="2350" b="1" spc="-75" dirty="0">
                <a:solidFill>
                  <a:schemeClr val="tx1"/>
                </a:solidFill>
                <a:latin typeface="+mn-lt"/>
              </a:rPr>
              <a:t>gücünü</a:t>
            </a:r>
            <a:r>
              <a:rPr lang="tr-TR" sz="2350" b="1" spc="-30" dirty="0">
                <a:solidFill>
                  <a:schemeClr val="tx1"/>
                </a:solidFill>
                <a:latin typeface="+mn-lt"/>
              </a:rPr>
              <a:t> </a:t>
            </a:r>
            <a:r>
              <a:rPr lang="tr-TR" sz="2350" b="1" dirty="0">
                <a:solidFill>
                  <a:schemeClr val="tx1"/>
                </a:solidFill>
                <a:latin typeface="+mn-lt"/>
              </a:rPr>
              <a:t>kullanma</a:t>
            </a:r>
            <a:r>
              <a:rPr lang="tr-TR" sz="2350" b="1" spc="-85" dirty="0">
                <a:solidFill>
                  <a:schemeClr val="tx1"/>
                </a:solidFill>
                <a:latin typeface="+mn-lt"/>
              </a:rPr>
              <a:t> </a:t>
            </a:r>
            <a:r>
              <a:rPr lang="tr-TR" sz="2350" b="1" spc="-80" dirty="0">
                <a:solidFill>
                  <a:schemeClr val="tx1"/>
                </a:solidFill>
                <a:latin typeface="+mn-lt"/>
              </a:rPr>
              <a:t>yetkisi</a:t>
            </a:r>
            <a:r>
              <a:rPr lang="tr-TR" sz="2350" b="1" spc="-35" dirty="0">
                <a:solidFill>
                  <a:schemeClr val="tx1"/>
                </a:solidFill>
                <a:latin typeface="+mn-lt"/>
              </a:rPr>
              <a:t> </a:t>
            </a:r>
            <a:r>
              <a:rPr lang="tr-TR" sz="2350" b="1" spc="-10" dirty="0">
                <a:solidFill>
                  <a:schemeClr val="tx1"/>
                </a:solidFill>
                <a:latin typeface="+mn-lt"/>
              </a:rPr>
              <a:t>olmayan </a:t>
            </a:r>
            <a:r>
              <a:rPr lang="tr-TR" sz="2350" b="1" spc="-20" dirty="0">
                <a:solidFill>
                  <a:schemeClr val="tx1"/>
                </a:solidFill>
                <a:latin typeface="+mn-lt"/>
              </a:rPr>
              <a:t>personel</a:t>
            </a:r>
            <a:endParaRPr lang="tr-TR" sz="2350" b="1" dirty="0">
              <a:solidFill>
                <a:schemeClr val="tx1"/>
              </a:solidFill>
              <a:latin typeface="+mn-lt"/>
            </a:endParaRPr>
          </a:p>
          <a:p>
            <a:pPr marL="584200" marR="0" lvl="0" indent="0" defTabSz="914400" eaLnBrk="1" fontAlgn="auto" latinLnBrk="0" hangingPunct="1">
              <a:lnSpc>
                <a:spcPct val="100000"/>
              </a:lnSpc>
              <a:spcBef>
                <a:spcPts val="515"/>
              </a:spcBef>
              <a:spcAft>
                <a:spcPts val="0"/>
              </a:spcAft>
              <a:buClrTx/>
              <a:buSzTx/>
              <a:buFontTx/>
              <a:buNone/>
              <a:tabLst/>
              <a:defRPr/>
            </a:pPr>
            <a:r>
              <a:rPr lang="tr-TR" sz="2350" spc="-190" dirty="0">
                <a:solidFill>
                  <a:schemeClr val="tx1"/>
                </a:solidFill>
                <a:latin typeface="+mn-lt"/>
              </a:rPr>
              <a:t>1a) </a:t>
            </a:r>
            <a:r>
              <a:rPr lang="tr-TR" sz="2350" spc="-190" dirty="0">
                <a:solidFill>
                  <a:srgbClr val="002060"/>
                </a:solidFill>
                <a:latin typeface="+mn-lt"/>
              </a:rPr>
              <a:t>K</a:t>
            </a:r>
            <a:r>
              <a:rPr lang="tr-TR" sz="2350" spc="-190" dirty="0">
                <a:solidFill>
                  <a:srgbClr val="002060"/>
                </a:solidFill>
                <a:latin typeface="+mn-lt"/>
                <a:cs typeface="Calibri"/>
              </a:rPr>
              <a:t>İ</a:t>
            </a:r>
            <a:r>
              <a:rPr lang="tr-TR" sz="2350" spc="-190" dirty="0">
                <a:solidFill>
                  <a:srgbClr val="002060"/>
                </a:solidFill>
                <a:latin typeface="+mn-lt"/>
              </a:rPr>
              <a:t>T</a:t>
            </a:r>
            <a:r>
              <a:rPr lang="tr-TR" sz="2350" spc="-35" dirty="0">
                <a:solidFill>
                  <a:srgbClr val="002060"/>
                </a:solidFill>
                <a:latin typeface="+mn-lt"/>
              </a:rPr>
              <a:t> </a:t>
            </a:r>
            <a:r>
              <a:rPr lang="tr-TR" sz="2350" spc="-130" dirty="0">
                <a:solidFill>
                  <a:srgbClr val="002060"/>
                </a:solidFill>
                <a:latin typeface="+mn-lt"/>
              </a:rPr>
              <a:t>personeli</a:t>
            </a:r>
            <a:r>
              <a:rPr lang="tr-TR" sz="2350" spc="-40" dirty="0">
                <a:solidFill>
                  <a:srgbClr val="002060"/>
                </a:solidFill>
                <a:latin typeface="+mn-lt"/>
              </a:rPr>
              <a:t> </a:t>
            </a:r>
            <a:r>
              <a:rPr lang="tr-TR" sz="2350" i="1" dirty="0">
                <a:solidFill>
                  <a:schemeClr val="tx1"/>
                </a:solidFill>
                <a:latin typeface="+mn-lt"/>
              </a:rPr>
              <a:t>(</a:t>
            </a:r>
            <a:r>
              <a:rPr lang="tr-TR" sz="2350" i="1" spc="-160" dirty="0">
                <a:solidFill>
                  <a:schemeClr val="tx1"/>
                </a:solidFill>
                <a:latin typeface="+mn-lt"/>
              </a:rPr>
              <a:t>Genel</a:t>
            </a:r>
            <a:r>
              <a:rPr lang="tr-TR" sz="2350" i="1" spc="-15" dirty="0">
                <a:solidFill>
                  <a:schemeClr val="tx1"/>
                </a:solidFill>
                <a:latin typeface="+mn-lt"/>
              </a:rPr>
              <a:t> </a:t>
            </a:r>
            <a:r>
              <a:rPr lang="tr-TR" sz="2350" i="1" spc="-50" dirty="0">
                <a:solidFill>
                  <a:schemeClr val="tx1"/>
                </a:solidFill>
                <a:latin typeface="+mn-lt"/>
              </a:rPr>
              <a:t>Müdür,</a:t>
            </a:r>
            <a:r>
              <a:rPr lang="tr-TR" sz="2350" i="1" spc="-5" dirty="0">
                <a:solidFill>
                  <a:schemeClr val="tx1"/>
                </a:solidFill>
                <a:latin typeface="+mn-lt"/>
              </a:rPr>
              <a:t> </a:t>
            </a:r>
            <a:r>
              <a:rPr lang="tr-TR" sz="2350" i="1" spc="-70" dirty="0">
                <a:solidFill>
                  <a:schemeClr val="tx1"/>
                </a:solidFill>
                <a:latin typeface="+mn-lt"/>
              </a:rPr>
              <a:t>Yönetim</a:t>
            </a:r>
            <a:r>
              <a:rPr lang="tr-TR" sz="2350" i="1" spc="-10" dirty="0">
                <a:solidFill>
                  <a:schemeClr val="tx1"/>
                </a:solidFill>
                <a:latin typeface="+mn-lt"/>
              </a:rPr>
              <a:t> Kurulu </a:t>
            </a:r>
            <a:r>
              <a:rPr lang="tr-TR" sz="2350" i="1" spc="-75" dirty="0">
                <a:solidFill>
                  <a:schemeClr val="tx1"/>
                </a:solidFill>
                <a:latin typeface="+mn-lt"/>
              </a:rPr>
              <a:t>üyeleri</a:t>
            </a:r>
            <a:r>
              <a:rPr lang="tr-TR" sz="2350" i="1" spc="-35" dirty="0">
                <a:solidFill>
                  <a:schemeClr val="tx1"/>
                </a:solidFill>
                <a:latin typeface="+mn-lt"/>
              </a:rPr>
              <a:t> </a:t>
            </a:r>
            <a:r>
              <a:rPr lang="tr-TR" sz="2350" i="1" spc="-10" dirty="0">
                <a:solidFill>
                  <a:schemeClr val="tx1"/>
                </a:solidFill>
                <a:latin typeface="+mn-lt"/>
              </a:rPr>
              <a:t>hariç)</a:t>
            </a:r>
            <a:endParaRPr lang="tr-TR" sz="2350" i="1" dirty="0">
              <a:solidFill>
                <a:schemeClr val="tx1"/>
              </a:solidFill>
              <a:latin typeface="+mn-lt"/>
            </a:endParaRPr>
          </a:p>
          <a:p>
            <a:pPr marL="584200" marR="0" lvl="0" indent="0" defTabSz="914400" eaLnBrk="1" fontAlgn="auto" latinLnBrk="0" hangingPunct="1">
              <a:lnSpc>
                <a:spcPts val="2840"/>
              </a:lnSpc>
              <a:spcBef>
                <a:spcPts val="0"/>
              </a:spcBef>
              <a:spcAft>
                <a:spcPts val="0"/>
              </a:spcAft>
              <a:buClrTx/>
              <a:buSzTx/>
              <a:buFontTx/>
              <a:buNone/>
              <a:tabLst/>
              <a:defRPr/>
            </a:pPr>
            <a:r>
              <a:rPr lang="tr-TR" sz="2350" spc="-125" dirty="0">
                <a:solidFill>
                  <a:schemeClr val="tx1"/>
                </a:solidFill>
                <a:latin typeface="+mn-lt"/>
              </a:rPr>
              <a:t>1b) </a:t>
            </a:r>
            <a:r>
              <a:rPr lang="tr-TR" sz="2350" spc="-125" dirty="0">
                <a:solidFill>
                  <a:srgbClr val="002060"/>
                </a:solidFill>
                <a:latin typeface="+mn-lt"/>
              </a:rPr>
              <a:t>Kadro</a:t>
            </a:r>
            <a:r>
              <a:rPr lang="tr-TR" sz="2350" spc="-50" dirty="0">
                <a:solidFill>
                  <a:srgbClr val="002060"/>
                </a:solidFill>
                <a:latin typeface="+mn-lt"/>
              </a:rPr>
              <a:t> </a:t>
            </a:r>
            <a:r>
              <a:rPr lang="tr-TR" sz="2350" spc="-30" dirty="0">
                <a:solidFill>
                  <a:srgbClr val="002060"/>
                </a:solidFill>
                <a:latin typeface="+mn-lt"/>
              </a:rPr>
              <a:t>Kar</a:t>
            </a:r>
            <a:r>
              <a:rPr lang="tr-TR" sz="2350" spc="-30" dirty="0">
                <a:solidFill>
                  <a:srgbClr val="002060"/>
                </a:solidFill>
                <a:latin typeface="+mn-lt"/>
                <a:cs typeface="Calibri"/>
              </a:rPr>
              <a:t>ş</a:t>
            </a:r>
            <a:r>
              <a:rPr lang="tr-TR" sz="2350" spc="-30" dirty="0">
                <a:solidFill>
                  <a:srgbClr val="002060"/>
                </a:solidFill>
                <a:latin typeface="+mn-lt"/>
              </a:rPr>
              <a:t>ılı</a:t>
            </a:r>
            <a:r>
              <a:rPr lang="tr-TR" sz="2350" spc="-30" dirty="0">
                <a:solidFill>
                  <a:srgbClr val="002060"/>
                </a:solidFill>
                <a:latin typeface="+mn-lt"/>
                <a:cs typeface="Calibri"/>
              </a:rPr>
              <a:t>ğ</a:t>
            </a:r>
            <a:r>
              <a:rPr lang="tr-TR" sz="2350" spc="-30" dirty="0">
                <a:solidFill>
                  <a:srgbClr val="002060"/>
                </a:solidFill>
                <a:latin typeface="+mn-lt"/>
              </a:rPr>
              <a:t>ı</a:t>
            </a:r>
            <a:r>
              <a:rPr lang="tr-TR" sz="2350" spc="-65" dirty="0">
                <a:solidFill>
                  <a:srgbClr val="002060"/>
                </a:solidFill>
                <a:latin typeface="+mn-lt"/>
              </a:rPr>
              <a:t> </a:t>
            </a:r>
            <a:r>
              <a:rPr lang="tr-TR" sz="2350" spc="-35" dirty="0">
                <a:solidFill>
                  <a:srgbClr val="002060"/>
                </a:solidFill>
                <a:latin typeface="+mn-lt"/>
              </a:rPr>
              <a:t>Çalı</a:t>
            </a:r>
            <a:r>
              <a:rPr lang="tr-TR" sz="2350" spc="-35" dirty="0">
                <a:solidFill>
                  <a:srgbClr val="002060"/>
                </a:solidFill>
                <a:latin typeface="+mn-lt"/>
                <a:cs typeface="Calibri"/>
              </a:rPr>
              <a:t>ş</a:t>
            </a:r>
            <a:r>
              <a:rPr lang="tr-TR" sz="2350" spc="-35" dirty="0">
                <a:solidFill>
                  <a:srgbClr val="002060"/>
                </a:solidFill>
                <a:latin typeface="+mn-lt"/>
              </a:rPr>
              <a:t>tırılmayan</a:t>
            </a:r>
            <a:r>
              <a:rPr lang="tr-TR" sz="2350" spc="-60" dirty="0">
                <a:solidFill>
                  <a:srgbClr val="002060"/>
                </a:solidFill>
                <a:latin typeface="+mn-lt"/>
              </a:rPr>
              <a:t> </a:t>
            </a:r>
            <a:r>
              <a:rPr lang="tr-TR" sz="2350" spc="-25" dirty="0">
                <a:solidFill>
                  <a:srgbClr val="002060"/>
                </a:solidFill>
                <a:latin typeface="+mn-lt"/>
              </a:rPr>
              <a:t>Sözle</a:t>
            </a:r>
            <a:r>
              <a:rPr lang="tr-TR" sz="2350" spc="-25" dirty="0">
                <a:solidFill>
                  <a:srgbClr val="002060"/>
                </a:solidFill>
                <a:latin typeface="+mn-lt"/>
                <a:cs typeface="Calibri"/>
              </a:rPr>
              <a:t>ş</a:t>
            </a:r>
            <a:r>
              <a:rPr lang="tr-TR" sz="2350" spc="-25" dirty="0">
                <a:solidFill>
                  <a:srgbClr val="002060"/>
                </a:solidFill>
                <a:latin typeface="+mn-lt"/>
              </a:rPr>
              <a:t>meli </a:t>
            </a:r>
            <a:r>
              <a:rPr lang="tr-TR" sz="2350" spc="-45" dirty="0">
                <a:solidFill>
                  <a:srgbClr val="002060"/>
                </a:solidFill>
                <a:latin typeface="+mn-lt"/>
              </a:rPr>
              <a:t>Personel</a:t>
            </a:r>
          </a:p>
          <a:p>
            <a:pPr marL="12700" marR="5080" lvl="0" indent="0" defTabSz="914400" eaLnBrk="1" fontAlgn="auto" latinLnBrk="0" hangingPunct="1">
              <a:lnSpc>
                <a:spcPts val="2800"/>
              </a:lnSpc>
              <a:spcBef>
                <a:spcPts val="259"/>
              </a:spcBef>
              <a:spcAft>
                <a:spcPts val="0"/>
              </a:spcAft>
              <a:buClrTx/>
              <a:buSzTx/>
              <a:buFontTx/>
              <a:buNone/>
              <a:tabLst/>
              <a:defRPr/>
            </a:pPr>
            <a:r>
              <a:rPr lang="tr-TR" sz="2350" spc="-215" dirty="0">
                <a:solidFill>
                  <a:schemeClr val="tx1"/>
                </a:solidFill>
                <a:latin typeface="+mn-lt"/>
              </a:rPr>
              <a:t>              1c) </a:t>
            </a:r>
            <a:r>
              <a:rPr lang="tr-TR" sz="2350" spc="-215" dirty="0">
                <a:solidFill>
                  <a:srgbClr val="002060"/>
                </a:solidFill>
                <a:latin typeface="+mn-lt"/>
              </a:rPr>
              <a:t>Geçici</a:t>
            </a:r>
            <a:r>
              <a:rPr lang="tr-TR" sz="2350" spc="35" dirty="0">
                <a:solidFill>
                  <a:srgbClr val="002060"/>
                </a:solidFill>
                <a:latin typeface="+mn-lt"/>
              </a:rPr>
              <a:t> </a:t>
            </a:r>
            <a:r>
              <a:rPr lang="tr-TR" sz="2350" spc="-150" dirty="0">
                <a:solidFill>
                  <a:srgbClr val="002060"/>
                </a:solidFill>
                <a:latin typeface="+mn-lt"/>
              </a:rPr>
              <a:t>Personel </a:t>
            </a:r>
            <a:r>
              <a:rPr lang="tr-TR" sz="2350" i="1" spc="-150" dirty="0">
                <a:solidFill>
                  <a:schemeClr val="tx1"/>
                </a:solidFill>
                <a:latin typeface="+mn-lt"/>
              </a:rPr>
              <a:t>(Mülga)</a:t>
            </a:r>
          </a:p>
          <a:p>
            <a:pPr marL="12700" marR="5080" lvl="0" indent="0" defTabSz="914400" eaLnBrk="1" fontAlgn="auto" latinLnBrk="0" hangingPunct="1">
              <a:lnSpc>
                <a:spcPts val="2800"/>
              </a:lnSpc>
              <a:spcBef>
                <a:spcPts val="259"/>
              </a:spcBef>
              <a:spcAft>
                <a:spcPts val="0"/>
              </a:spcAft>
              <a:buClrTx/>
              <a:buSzTx/>
              <a:buFontTx/>
              <a:buNone/>
              <a:tabLst/>
              <a:defRPr/>
            </a:pPr>
            <a:r>
              <a:rPr lang="tr-TR" sz="2350" spc="-150" dirty="0">
                <a:solidFill>
                  <a:schemeClr val="tx1"/>
                </a:solidFill>
                <a:latin typeface="+mn-lt"/>
              </a:rPr>
              <a:t>           </a:t>
            </a:r>
            <a:r>
              <a:rPr lang="tr-TR" sz="2350" spc="-25" dirty="0">
                <a:solidFill>
                  <a:schemeClr val="tx1"/>
                </a:solidFill>
                <a:latin typeface="+mn-lt"/>
              </a:rPr>
              <a:t>1d) </a:t>
            </a:r>
            <a:r>
              <a:rPr lang="tr-TR" sz="2350" spc="-25" dirty="0">
                <a:solidFill>
                  <a:srgbClr val="002060"/>
                </a:solidFill>
                <a:latin typeface="+mn-lt"/>
                <a:cs typeface="Calibri"/>
              </a:rPr>
              <a:t>İş</a:t>
            </a:r>
            <a:r>
              <a:rPr lang="tr-TR" sz="2350" spc="-25" dirty="0">
                <a:solidFill>
                  <a:srgbClr val="002060"/>
                </a:solidFill>
                <a:latin typeface="+mn-lt"/>
              </a:rPr>
              <a:t>çiler</a:t>
            </a:r>
            <a:endParaRPr lang="tr-TR" sz="2350" dirty="0">
              <a:solidFill>
                <a:srgbClr val="00206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789689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KAPSAM </a:t>
            </a:r>
            <a:r>
              <a:rPr lang="tr-TR" sz="2400" u="none" dirty="0">
                <a:latin typeface="Calibri"/>
              </a:rPr>
              <a:t>(2.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552200"/>
          </a:xfrm>
        </p:spPr>
        <p:txBody>
          <a:bodyPr/>
          <a:lstStyle/>
          <a:p>
            <a:pPr marR="5080" lvl="0" indent="12700" algn="just" defTabSz="914400" eaLnBrk="1" fontAlgn="auto" latinLnBrk="0" hangingPunct="1">
              <a:lnSpc>
                <a:spcPct val="98500"/>
              </a:lnSpc>
              <a:spcBef>
                <a:spcPts val="1050"/>
              </a:spcBef>
              <a:spcAft>
                <a:spcPts val="0"/>
              </a:spcAft>
              <a:buClrTx/>
              <a:buSzTx/>
              <a:buFontTx/>
              <a:buNone/>
              <a:tabLst/>
              <a:defRPr/>
            </a:pPr>
            <a:r>
              <a:rPr lang="tr-TR" sz="2400" b="1" dirty="0">
                <a:solidFill>
                  <a:schemeClr val="tx1"/>
                </a:solidFill>
                <a:latin typeface="+mn-lt"/>
              </a:rPr>
              <a:t>2) Görevleri ve sıfatları sebebiyle özel soruşturma ve kovuşturma usullerine tabi olanlar</a:t>
            </a:r>
          </a:p>
          <a:p>
            <a:pPr marR="5080" lvl="0" indent="12700" algn="just" defTabSz="914400" eaLnBrk="1" fontAlgn="auto" latinLnBrk="0" hangingPunct="1">
              <a:lnSpc>
                <a:spcPct val="98500"/>
              </a:lnSpc>
              <a:spcBef>
                <a:spcPts val="1050"/>
              </a:spcBef>
              <a:spcAft>
                <a:spcPts val="0"/>
              </a:spcAft>
              <a:buClrTx/>
              <a:buSzTx/>
              <a:buFontTx/>
              <a:buNone/>
              <a:tabLst/>
              <a:defRPr/>
            </a:pPr>
            <a:endParaRPr lang="tr-TR" sz="2400" b="1" dirty="0">
              <a:solidFill>
                <a:schemeClr val="tx1"/>
              </a:solidFill>
              <a:latin typeface="+mn-lt"/>
            </a:endParaRPr>
          </a:p>
          <a:p>
            <a:pPr marL="12065" marR="5080" lvl="0" defTabSz="914400" eaLnBrk="1" fontAlgn="auto" latinLnBrk="0" hangingPunct="1">
              <a:lnSpc>
                <a:spcPct val="102899"/>
              </a:lnSpc>
              <a:spcBef>
                <a:spcPts val="15"/>
              </a:spcBef>
              <a:spcAft>
                <a:spcPts val="0"/>
              </a:spcAft>
              <a:buClr>
                <a:srgbClr val="90C225"/>
              </a:buClr>
              <a:buSzPct val="79166"/>
              <a:tabLst>
                <a:tab pos="299085" algn="l"/>
                <a:tab pos="3108325" algn="l"/>
                <a:tab pos="4746625" algn="l"/>
              </a:tabLst>
              <a:defRPr/>
            </a:pPr>
            <a:r>
              <a:rPr lang="tr-TR" sz="2400" spc="-10" dirty="0"/>
              <a:t>	    </a:t>
            </a:r>
            <a:r>
              <a:rPr lang="tr-TR" sz="2400" spc="-10" dirty="0">
                <a:solidFill>
                  <a:schemeClr val="tx1"/>
                </a:solidFill>
                <a:latin typeface="+mn-lt"/>
              </a:rPr>
              <a:t>2a) </a:t>
            </a:r>
            <a:r>
              <a:rPr lang="tr-TR" sz="2400" spc="-10" dirty="0">
                <a:solidFill>
                  <a:srgbClr val="002060"/>
                </a:solidFill>
                <a:latin typeface="+mn-lt"/>
              </a:rPr>
              <a:t>Cumhurba</a:t>
            </a:r>
            <a:r>
              <a:rPr lang="tr-TR" sz="2400" spc="-10" dirty="0">
                <a:solidFill>
                  <a:srgbClr val="002060"/>
                </a:solidFill>
                <a:latin typeface="+mn-lt"/>
                <a:cs typeface="Calibri"/>
              </a:rPr>
              <a:t>ş</a:t>
            </a:r>
            <a:r>
              <a:rPr lang="tr-TR" sz="2400" spc="-10" dirty="0">
                <a:solidFill>
                  <a:srgbClr val="002060"/>
                </a:solidFill>
                <a:latin typeface="+mn-lt"/>
              </a:rPr>
              <a:t>kanı,</a:t>
            </a:r>
            <a:r>
              <a:rPr lang="tr-TR" sz="2400" dirty="0">
                <a:solidFill>
                  <a:srgbClr val="002060"/>
                </a:solidFill>
                <a:latin typeface="+mn-lt"/>
              </a:rPr>
              <a:t> </a:t>
            </a:r>
            <a:r>
              <a:rPr lang="tr-TR" sz="2400" spc="-45" dirty="0">
                <a:solidFill>
                  <a:srgbClr val="002060"/>
                </a:solidFill>
                <a:latin typeface="+mn-lt"/>
              </a:rPr>
              <a:t>Bakanlar, </a:t>
            </a:r>
            <a:r>
              <a:rPr lang="tr-TR" sz="2400" spc="-10" dirty="0">
                <a:solidFill>
                  <a:srgbClr val="002060"/>
                </a:solidFill>
                <a:latin typeface="+mn-lt"/>
              </a:rPr>
              <a:t>Milletvekilleri,</a:t>
            </a:r>
            <a:endParaRPr lang="tr-TR" sz="2400" dirty="0">
              <a:solidFill>
                <a:srgbClr val="002060"/>
              </a:solidFill>
              <a:latin typeface="+mn-lt"/>
            </a:endParaRPr>
          </a:p>
          <a:p>
            <a:pPr marL="12700" marR="0" lvl="0" defTabSz="914400" eaLnBrk="1" fontAlgn="auto" latinLnBrk="0" hangingPunct="1">
              <a:lnSpc>
                <a:spcPct val="100000"/>
              </a:lnSpc>
              <a:spcBef>
                <a:spcPts val="994"/>
              </a:spcBef>
              <a:spcAft>
                <a:spcPts val="0"/>
              </a:spcAft>
              <a:buClr>
                <a:srgbClr val="90C225"/>
              </a:buClr>
              <a:buSzPct val="79166"/>
              <a:tabLst>
                <a:tab pos="299085" algn="l"/>
                <a:tab pos="1113155" algn="l"/>
                <a:tab pos="2420620" algn="l"/>
                <a:tab pos="3486150" algn="l"/>
                <a:tab pos="5088255" algn="l"/>
              </a:tabLst>
              <a:defRPr/>
            </a:pPr>
            <a:r>
              <a:rPr lang="tr-TR" sz="2400" spc="-25" dirty="0">
                <a:solidFill>
                  <a:schemeClr val="tx1"/>
                </a:solidFill>
                <a:latin typeface="+mn-lt"/>
              </a:rPr>
              <a:t>         2b)</a:t>
            </a:r>
            <a:r>
              <a:rPr lang="tr-TR" sz="2400" dirty="0">
                <a:solidFill>
                  <a:schemeClr val="tx1"/>
                </a:solidFill>
                <a:latin typeface="+mn-lt"/>
              </a:rPr>
              <a:t> </a:t>
            </a:r>
            <a:r>
              <a:rPr lang="tr-TR" sz="2400" spc="-10" dirty="0">
                <a:solidFill>
                  <a:srgbClr val="002060"/>
                </a:solidFill>
                <a:latin typeface="+mn-lt"/>
              </a:rPr>
              <a:t>Yüksek</a:t>
            </a:r>
            <a:r>
              <a:rPr lang="tr-TR" sz="2400" dirty="0">
                <a:solidFill>
                  <a:srgbClr val="002060"/>
                </a:solidFill>
                <a:latin typeface="+mn-lt"/>
              </a:rPr>
              <a:t> </a:t>
            </a:r>
            <a:r>
              <a:rPr lang="tr-TR" sz="2400" spc="-10" dirty="0">
                <a:solidFill>
                  <a:srgbClr val="002060"/>
                </a:solidFill>
                <a:latin typeface="+mn-lt"/>
              </a:rPr>
              <a:t>Yargı</a:t>
            </a:r>
            <a:r>
              <a:rPr lang="tr-TR" sz="2400" dirty="0">
                <a:solidFill>
                  <a:srgbClr val="002060"/>
                </a:solidFill>
                <a:latin typeface="+mn-lt"/>
              </a:rPr>
              <a:t> </a:t>
            </a:r>
            <a:r>
              <a:rPr lang="tr-TR" sz="2400" spc="-10" dirty="0">
                <a:solidFill>
                  <a:srgbClr val="002060"/>
                </a:solidFill>
                <a:latin typeface="+mn-lt"/>
              </a:rPr>
              <a:t>Organları</a:t>
            </a:r>
            <a:r>
              <a:rPr lang="tr-TR" sz="2400" dirty="0">
                <a:solidFill>
                  <a:srgbClr val="002060"/>
                </a:solidFill>
                <a:latin typeface="+mn-lt"/>
              </a:rPr>
              <a:t> </a:t>
            </a:r>
            <a:r>
              <a:rPr lang="tr-TR" sz="2400" spc="-80" dirty="0">
                <a:solidFill>
                  <a:srgbClr val="002060"/>
                </a:solidFill>
                <a:latin typeface="+mn-lt"/>
              </a:rPr>
              <a:t>üyeleri, </a:t>
            </a:r>
            <a:r>
              <a:rPr lang="tr-TR" sz="2400" spc="-20" dirty="0">
                <a:solidFill>
                  <a:srgbClr val="002060"/>
                </a:solidFill>
                <a:latin typeface="+mn-lt"/>
              </a:rPr>
              <a:t>Hakimler</a:t>
            </a:r>
            <a:r>
              <a:rPr lang="tr-TR" sz="2400" spc="-125" dirty="0">
                <a:solidFill>
                  <a:srgbClr val="002060"/>
                </a:solidFill>
                <a:latin typeface="+mn-lt"/>
              </a:rPr>
              <a:t> </a:t>
            </a:r>
            <a:r>
              <a:rPr lang="tr-TR" sz="2400" spc="-55" dirty="0">
                <a:solidFill>
                  <a:srgbClr val="002060"/>
                </a:solidFill>
                <a:latin typeface="+mn-lt"/>
              </a:rPr>
              <a:t>ve</a:t>
            </a:r>
            <a:r>
              <a:rPr lang="tr-TR" sz="2400" spc="-90" dirty="0">
                <a:solidFill>
                  <a:srgbClr val="002060"/>
                </a:solidFill>
                <a:latin typeface="+mn-lt"/>
              </a:rPr>
              <a:t> </a:t>
            </a:r>
            <a:r>
              <a:rPr lang="tr-TR" sz="2400" spc="-10" dirty="0">
                <a:solidFill>
                  <a:srgbClr val="002060"/>
                </a:solidFill>
                <a:latin typeface="+mn-lt"/>
              </a:rPr>
              <a:t>Savcılar</a:t>
            </a:r>
            <a:endParaRPr lang="tr-TR" sz="2400" dirty="0">
              <a:solidFill>
                <a:srgbClr val="002060"/>
              </a:solidFill>
              <a:latin typeface="+mn-lt"/>
            </a:endParaRPr>
          </a:p>
          <a:p>
            <a:pPr marR="5080" lvl="0" indent="12700" algn="just" defTabSz="914400" eaLnBrk="1" fontAlgn="auto" latinLnBrk="0" hangingPunct="1">
              <a:lnSpc>
                <a:spcPct val="98500"/>
              </a:lnSpc>
              <a:spcBef>
                <a:spcPts val="1050"/>
              </a:spcBef>
              <a:spcAft>
                <a:spcPts val="0"/>
              </a:spcAft>
              <a:buClrTx/>
              <a:buSzTx/>
              <a:buFontTx/>
              <a:buNone/>
              <a:tabLst/>
              <a:defRPr/>
            </a:pPr>
            <a:r>
              <a:rPr lang="tr-TR" sz="2400" b="1" dirty="0">
                <a:solidFill>
                  <a:schemeClr val="tx1"/>
                </a:solidFill>
                <a:latin typeface="+mn-lt"/>
              </a:rPr>
              <a:t>         </a:t>
            </a:r>
            <a:r>
              <a:rPr lang="tr-TR" sz="2400" dirty="0">
                <a:solidFill>
                  <a:schemeClr val="tx1"/>
                </a:solidFill>
                <a:latin typeface="+mn-lt"/>
              </a:rPr>
              <a:t>2c) </a:t>
            </a:r>
            <a:r>
              <a:rPr lang="tr-TR" sz="2400" dirty="0">
                <a:solidFill>
                  <a:srgbClr val="002060"/>
                </a:solidFill>
                <a:latin typeface="+mn-lt"/>
              </a:rPr>
              <a:t>Yükseköğretim üst organları, Yükseköğretimde görevli öğretim üyeleri ve Yükseköğretimde çalışan 657 sayılı personel </a:t>
            </a:r>
            <a:r>
              <a:rPr lang="tr-TR" sz="2000" i="1" dirty="0">
                <a:solidFill>
                  <a:schemeClr val="tx1"/>
                </a:solidFill>
                <a:latin typeface="+mn-lt"/>
              </a:rPr>
              <a:t>(2547 sayılı Kanuna tabi personel)</a:t>
            </a:r>
          </a:p>
          <a:p>
            <a:pPr marL="12700">
              <a:lnSpc>
                <a:spcPct val="100000"/>
              </a:lnSpc>
              <a:spcBef>
                <a:spcPts val="1080"/>
              </a:spcBef>
              <a:buClr>
                <a:srgbClr val="90C225"/>
              </a:buClr>
              <a:buSzPct val="79166"/>
              <a:tabLst>
                <a:tab pos="299085" algn="l"/>
              </a:tabLst>
            </a:pPr>
            <a:r>
              <a:rPr lang="tr-TR" sz="2000" spc="-30" dirty="0"/>
              <a:t>         </a:t>
            </a:r>
            <a:r>
              <a:rPr lang="tr-TR" sz="2400" spc="-30" dirty="0">
                <a:solidFill>
                  <a:schemeClr val="tx1"/>
                </a:solidFill>
                <a:latin typeface="+mn-lt"/>
              </a:rPr>
              <a:t>2d)</a:t>
            </a:r>
            <a:r>
              <a:rPr lang="tr-TR" sz="2400" spc="-90" dirty="0">
                <a:solidFill>
                  <a:schemeClr val="tx1"/>
                </a:solidFill>
                <a:latin typeface="+mn-lt"/>
              </a:rPr>
              <a:t> </a:t>
            </a:r>
            <a:r>
              <a:rPr lang="tr-TR" sz="2400" spc="-105" dirty="0">
                <a:solidFill>
                  <a:srgbClr val="002060"/>
                </a:solidFill>
                <a:latin typeface="+mn-lt"/>
              </a:rPr>
              <a:t>Askeri</a:t>
            </a:r>
            <a:r>
              <a:rPr lang="tr-TR" sz="2400" spc="-55" dirty="0">
                <a:solidFill>
                  <a:srgbClr val="002060"/>
                </a:solidFill>
                <a:latin typeface="+mn-lt"/>
              </a:rPr>
              <a:t> </a:t>
            </a:r>
            <a:r>
              <a:rPr lang="tr-TR" sz="2400" spc="-30" dirty="0">
                <a:solidFill>
                  <a:srgbClr val="002060"/>
                </a:solidFill>
                <a:latin typeface="+mn-lt"/>
              </a:rPr>
              <a:t>Personel</a:t>
            </a:r>
            <a:endParaRPr lang="tr-TR" sz="2400" dirty="0">
              <a:solidFill>
                <a:srgbClr val="002060"/>
              </a:solidFill>
              <a:latin typeface="+mn-lt"/>
            </a:endParaRPr>
          </a:p>
          <a:p>
            <a:pPr marL="12700">
              <a:lnSpc>
                <a:spcPct val="100000"/>
              </a:lnSpc>
              <a:spcBef>
                <a:spcPts val="1080"/>
              </a:spcBef>
              <a:buClr>
                <a:srgbClr val="90C225"/>
              </a:buClr>
              <a:buSzPct val="79166"/>
              <a:tabLst>
                <a:tab pos="299085" algn="l"/>
              </a:tabLst>
            </a:pPr>
            <a:r>
              <a:rPr lang="tr-TR" sz="2400" spc="-110" dirty="0">
                <a:solidFill>
                  <a:schemeClr val="tx1"/>
                </a:solidFill>
                <a:latin typeface="+mn-lt"/>
              </a:rPr>
              <a:t>           2e)</a:t>
            </a:r>
            <a:r>
              <a:rPr lang="tr-TR" sz="2400" spc="-5" dirty="0">
                <a:solidFill>
                  <a:schemeClr val="tx1"/>
                </a:solidFill>
                <a:latin typeface="+mn-lt"/>
              </a:rPr>
              <a:t> </a:t>
            </a:r>
            <a:r>
              <a:rPr lang="tr-TR" sz="2400" dirty="0">
                <a:solidFill>
                  <a:srgbClr val="002060"/>
                </a:solidFill>
                <a:latin typeface="+mn-lt"/>
              </a:rPr>
              <a:t>Avukatlar</a:t>
            </a:r>
            <a:r>
              <a:rPr lang="tr-TR" sz="2400" spc="-15" dirty="0">
                <a:solidFill>
                  <a:srgbClr val="002060"/>
                </a:solidFill>
                <a:latin typeface="+mn-lt"/>
              </a:rPr>
              <a:t> </a:t>
            </a:r>
            <a:r>
              <a:rPr lang="tr-TR" sz="2400" spc="-60" dirty="0">
                <a:solidFill>
                  <a:srgbClr val="002060"/>
                </a:solidFill>
                <a:latin typeface="+mn-lt"/>
              </a:rPr>
              <a:t>ve</a:t>
            </a:r>
            <a:r>
              <a:rPr lang="tr-TR" sz="2400" spc="-5" dirty="0">
                <a:solidFill>
                  <a:srgbClr val="002060"/>
                </a:solidFill>
                <a:latin typeface="+mn-lt"/>
              </a:rPr>
              <a:t> </a:t>
            </a:r>
            <a:r>
              <a:rPr lang="tr-TR" sz="2400" spc="-10" dirty="0">
                <a:solidFill>
                  <a:srgbClr val="002060"/>
                </a:solidFill>
                <a:latin typeface="+mn-lt"/>
              </a:rPr>
              <a:t>Noterler</a:t>
            </a:r>
            <a:endParaRPr lang="tr-TR" sz="2400" dirty="0">
              <a:solidFill>
                <a:srgbClr val="002060"/>
              </a:solidFill>
              <a:latin typeface="+mn-lt"/>
            </a:endParaRPr>
          </a:p>
          <a:p>
            <a:pPr marR="5080" lvl="0" indent="12700" algn="just" defTabSz="914400" eaLnBrk="1" fontAlgn="auto" latinLnBrk="0" hangingPunct="1">
              <a:lnSpc>
                <a:spcPct val="98500"/>
              </a:lnSpc>
              <a:spcBef>
                <a:spcPts val="1050"/>
              </a:spcBef>
              <a:spcAft>
                <a:spcPts val="0"/>
              </a:spcAft>
              <a:buClrTx/>
              <a:buSzTx/>
              <a:buFontTx/>
              <a:buNone/>
              <a:tabLst/>
              <a:defRPr/>
            </a:pPr>
            <a:endParaRPr lang="tr-TR" sz="2000" i="1"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209908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KAPSAM </a:t>
            </a:r>
            <a:r>
              <a:rPr lang="tr-TR" sz="2400" u="none" dirty="0">
                <a:latin typeface="Calibri"/>
              </a:rPr>
              <a:t>(2.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223001" cy="4769383"/>
          </a:xfrm>
        </p:spPr>
        <p:txBody>
          <a:bodyPr/>
          <a:lstStyle/>
          <a:p>
            <a:pPr marR="5080" indent="12700" algn="just">
              <a:lnSpc>
                <a:spcPct val="98500"/>
              </a:lnSpc>
              <a:spcBef>
                <a:spcPts val="1050"/>
              </a:spcBef>
            </a:pPr>
            <a:r>
              <a:rPr lang="tr-TR" dirty="0">
                <a:solidFill>
                  <a:srgbClr val="FF0000"/>
                </a:solidFill>
                <a:latin typeface="+mn-lt"/>
              </a:rPr>
              <a:t>  B-</a:t>
            </a:r>
            <a:r>
              <a:rPr lang="tr-TR" spc="-25" dirty="0">
                <a:solidFill>
                  <a:srgbClr val="FF0000"/>
                </a:solidFill>
                <a:latin typeface="+mn-lt"/>
              </a:rPr>
              <a:t> </a:t>
            </a:r>
            <a:r>
              <a:rPr lang="tr-TR" u="sng" spc="-110" dirty="0">
                <a:solidFill>
                  <a:srgbClr val="FF0000"/>
                </a:solidFill>
                <a:latin typeface="+mn-lt"/>
              </a:rPr>
              <a:t>Kapsama</a:t>
            </a:r>
            <a:r>
              <a:rPr lang="tr-TR" u="sng" spc="-45" dirty="0">
                <a:solidFill>
                  <a:srgbClr val="FF0000"/>
                </a:solidFill>
                <a:latin typeface="+mn-lt"/>
              </a:rPr>
              <a:t> </a:t>
            </a:r>
            <a:r>
              <a:rPr lang="tr-TR" u="sng" spc="-100" dirty="0">
                <a:solidFill>
                  <a:srgbClr val="FF0000"/>
                </a:solidFill>
                <a:latin typeface="+mn-lt"/>
              </a:rPr>
              <a:t>Girmeyen</a:t>
            </a:r>
            <a:r>
              <a:rPr lang="tr-TR" u="sng" spc="-20" dirty="0">
                <a:solidFill>
                  <a:srgbClr val="FF0000"/>
                </a:solidFill>
                <a:latin typeface="+mn-lt"/>
              </a:rPr>
              <a:t> </a:t>
            </a:r>
            <a:r>
              <a:rPr lang="tr-TR" u="sng" spc="-55" dirty="0">
                <a:solidFill>
                  <a:srgbClr val="FF0000"/>
                </a:solidFill>
                <a:latin typeface="+mn-lt"/>
              </a:rPr>
              <a:t>Suçlar</a:t>
            </a:r>
            <a:r>
              <a:rPr lang="tr-TR" u="sng" spc="-50" dirty="0">
                <a:solidFill>
                  <a:srgbClr val="FF0000"/>
                </a:solidFill>
                <a:latin typeface="+mn-lt"/>
              </a:rPr>
              <a:t>;</a:t>
            </a:r>
            <a:r>
              <a:rPr lang="tr-TR" u="sng" spc="-10" dirty="0">
                <a:solidFill>
                  <a:srgbClr val="FF0000"/>
                </a:solidFill>
                <a:latin typeface="+mn-lt"/>
              </a:rPr>
              <a:t> (1)</a:t>
            </a:r>
            <a:endParaRPr lang="tr-TR" u="sng" dirty="0">
              <a:solidFill>
                <a:srgbClr val="FF0000"/>
              </a:solidFill>
              <a:latin typeface="+mn-lt"/>
            </a:endParaRPr>
          </a:p>
          <a:p>
            <a:pPr marR="5080" lvl="0" indent="12700" algn="just" defTabSz="914400" eaLnBrk="1" fontAlgn="auto" latinLnBrk="0" hangingPunct="1">
              <a:lnSpc>
                <a:spcPct val="98500"/>
              </a:lnSpc>
              <a:spcBef>
                <a:spcPts val="1050"/>
              </a:spcBef>
              <a:spcAft>
                <a:spcPts val="0"/>
              </a:spcAft>
              <a:buClrTx/>
              <a:buSzTx/>
              <a:buFontTx/>
              <a:buNone/>
              <a:tabLst/>
              <a:defRPr/>
            </a:pPr>
            <a:r>
              <a:rPr lang="tr-TR" sz="2100" b="1" dirty="0">
                <a:solidFill>
                  <a:schemeClr val="tx1"/>
                </a:solidFill>
                <a:latin typeface="+mn-lt"/>
              </a:rPr>
              <a:t>Ağır Cezayı Gerektiren Suçüstü Hali</a:t>
            </a:r>
          </a:p>
          <a:p>
            <a:pPr marL="24765" marR="17780" lvl="0" algn="just" defTabSz="914400" eaLnBrk="1" fontAlgn="auto" latinLnBrk="0" hangingPunct="1">
              <a:lnSpc>
                <a:spcPct val="102499"/>
              </a:lnSpc>
              <a:spcBef>
                <a:spcPts val="1105"/>
              </a:spcBef>
              <a:spcAft>
                <a:spcPts val="0"/>
              </a:spcAft>
              <a:buClr>
                <a:srgbClr val="90C225"/>
              </a:buClr>
              <a:buSzPct val="75000"/>
              <a:defRPr/>
            </a:pPr>
            <a:r>
              <a:rPr lang="tr-TR" sz="2100" spc="-55" dirty="0">
                <a:solidFill>
                  <a:schemeClr val="tx1"/>
                </a:solidFill>
                <a:latin typeface="+mn-lt"/>
              </a:rPr>
              <a:t>4483</a:t>
            </a:r>
            <a:r>
              <a:rPr lang="tr-TR" sz="2100" spc="80" dirty="0">
                <a:solidFill>
                  <a:schemeClr val="tx1"/>
                </a:solidFill>
                <a:latin typeface="+mn-lt"/>
              </a:rPr>
              <a:t> </a:t>
            </a:r>
            <a:r>
              <a:rPr lang="tr-TR" sz="2100" spc="-20" dirty="0">
                <a:solidFill>
                  <a:schemeClr val="tx1"/>
                </a:solidFill>
                <a:latin typeface="+mn-lt"/>
              </a:rPr>
              <a:t>sayılı</a:t>
            </a:r>
            <a:r>
              <a:rPr lang="tr-TR" sz="2100" spc="80" dirty="0">
                <a:solidFill>
                  <a:schemeClr val="tx1"/>
                </a:solidFill>
                <a:latin typeface="+mn-lt"/>
              </a:rPr>
              <a:t> </a:t>
            </a:r>
            <a:r>
              <a:rPr lang="tr-TR" sz="2100" dirty="0">
                <a:solidFill>
                  <a:schemeClr val="tx1"/>
                </a:solidFill>
                <a:latin typeface="+mn-lt"/>
              </a:rPr>
              <a:t>Kanun</a:t>
            </a:r>
            <a:r>
              <a:rPr lang="tr-TR" sz="2100" spc="80" dirty="0">
                <a:solidFill>
                  <a:schemeClr val="tx1"/>
                </a:solidFill>
                <a:latin typeface="+mn-lt"/>
              </a:rPr>
              <a:t> </a:t>
            </a:r>
            <a:r>
              <a:rPr lang="tr-TR" sz="2100" dirty="0">
                <a:solidFill>
                  <a:schemeClr val="tx1"/>
                </a:solidFill>
                <a:latin typeface="+mn-lt"/>
              </a:rPr>
              <a:t>2</a:t>
            </a:r>
            <a:r>
              <a:rPr lang="tr-TR" sz="2100" spc="75" dirty="0">
                <a:solidFill>
                  <a:schemeClr val="tx1"/>
                </a:solidFill>
                <a:latin typeface="+mn-lt"/>
              </a:rPr>
              <a:t>. maddesinin </a:t>
            </a:r>
            <a:r>
              <a:rPr lang="tr-TR" sz="2100" spc="-40" dirty="0">
                <a:solidFill>
                  <a:schemeClr val="tx1"/>
                </a:solidFill>
                <a:latin typeface="+mn-lt"/>
              </a:rPr>
              <a:t>3. fıkrasına</a:t>
            </a:r>
            <a:r>
              <a:rPr lang="tr-TR" sz="2100" spc="85" dirty="0">
                <a:solidFill>
                  <a:schemeClr val="tx1"/>
                </a:solidFill>
                <a:latin typeface="+mn-lt"/>
              </a:rPr>
              <a:t> </a:t>
            </a:r>
            <a:r>
              <a:rPr lang="tr-TR" sz="2100" dirty="0">
                <a:solidFill>
                  <a:schemeClr val="tx1"/>
                </a:solidFill>
                <a:latin typeface="+mn-lt"/>
              </a:rPr>
              <a:t>göre</a:t>
            </a:r>
            <a:r>
              <a:rPr lang="tr-TR" sz="2100" spc="75" dirty="0">
                <a:solidFill>
                  <a:schemeClr val="tx1"/>
                </a:solidFill>
                <a:latin typeface="+mn-lt"/>
              </a:rPr>
              <a:t> </a:t>
            </a:r>
            <a:r>
              <a:rPr lang="tr-TR" sz="2100" dirty="0">
                <a:solidFill>
                  <a:schemeClr val="tx1"/>
                </a:solidFill>
                <a:latin typeface="+mn-lt"/>
              </a:rPr>
              <a:t>a</a:t>
            </a:r>
            <a:r>
              <a:rPr lang="tr-TR" sz="2100" dirty="0">
                <a:solidFill>
                  <a:schemeClr val="tx1"/>
                </a:solidFill>
                <a:latin typeface="+mn-lt"/>
                <a:cs typeface="Calibri"/>
              </a:rPr>
              <a:t>ğ</a:t>
            </a:r>
            <a:r>
              <a:rPr lang="tr-TR" sz="2100" dirty="0">
                <a:solidFill>
                  <a:schemeClr val="tx1"/>
                </a:solidFill>
                <a:latin typeface="+mn-lt"/>
              </a:rPr>
              <a:t>ır</a:t>
            </a:r>
            <a:r>
              <a:rPr lang="tr-TR" sz="2100" spc="80" dirty="0">
                <a:solidFill>
                  <a:schemeClr val="tx1"/>
                </a:solidFill>
                <a:latin typeface="+mn-lt"/>
              </a:rPr>
              <a:t> </a:t>
            </a:r>
            <a:r>
              <a:rPr lang="tr-TR" sz="2100" spc="-80" dirty="0">
                <a:solidFill>
                  <a:schemeClr val="tx1"/>
                </a:solidFill>
                <a:latin typeface="+mn-lt"/>
              </a:rPr>
              <a:t>cezayı </a:t>
            </a:r>
            <a:r>
              <a:rPr lang="tr-TR" sz="2100" spc="-45" dirty="0">
                <a:solidFill>
                  <a:schemeClr val="tx1"/>
                </a:solidFill>
                <a:latin typeface="+mn-lt"/>
              </a:rPr>
              <a:t>gerektiren</a:t>
            </a:r>
            <a:r>
              <a:rPr lang="tr-TR" sz="2100" spc="-90" dirty="0">
                <a:solidFill>
                  <a:schemeClr val="tx1"/>
                </a:solidFill>
                <a:latin typeface="+mn-lt"/>
              </a:rPr>
              <a:t> </a:t>
            </a:r>
            <a:r>
              <a:rPr lang="tr-TR" sz="2100" spc="-170" dirty="0">
                <a:solidFill>
                  <a:schemeClr val="tx1"/>
                </a:solidFill>
                <a:latin typeface="+mn-lt"/>
              </a:rPr>
              <a:t>suçüstü</a:t>
            </a:r>
            <a:r>
              <a:rPr lang="tr-TR" sz="2100" spc="-40" dirty="0">
                <a:solidFill>
                  <a:schemeClr val="tx1"/>
                </a:solidFill>
                <a:latin typeface="+mn-lt"/>
              </a:rPr>
              <a:t> </a:t>
            </a:r>
            <a:r>
              <a:rPr lang="tr-TR" sz="2100" spc="-20" dirty="0">
                <a:solidFill>
                  <a:schemeClr val="tx1"/>
                </a:solidFill>
                <a:latin typeface="+mn-lt"/>
              </a:rPr>
              <a:t>hali</a:t>
            </a:r>
            <a:r>
              <a:rPr lang="tr-TR" sz="2100" spc="-80" dirty="0">
                <a:solidFill>
                  <a:schemeClr val="tx1"/>
                </a:solidFill>
                <a:latin typeface="+mn-lt"/>
              </a:rPr>
              <a:t> </a:t>
            </a:r>
            <a:r>
              <a:rPr lang="tr-TR" sz="2100" spc="-125" dirty="0">
                <a:solidFill>
                  <a:schemeClr val="tx1"/>
                </a:solidFill>
                <a:latin typeface="+mn-lt"/>
              </a:rPr>
              <a:t>genel</a:t>
            </a:r>
            <a:r>
              <a:rPr lang="tr-TR" sz="2100" spc="-35" dirty="0">
                <a:solidFill>
                  <a:schemeClr val="tx1"/>
                </a:solidFill>
                <a:latin typeface="+mn-lt"/>
              </a:rPr>
              <a:t> </a:t>
            </a:r>
            <a:r>
              <a:rPr lang="tr-TR" sz="2100" spc="-40" dirty="0">
                <a:solidFill>
                  <a:schemeClr val="tx1"/>
                </a:solidFill>
                <a:latin typeface="+mn-lt"/>
              </a:rPr>
              <a:t>hükümlere</a:t>
            </a:r>
            <a:r>
              <a:rPr lang="tr-TR" sz="2100" spc="-50" dirty="0">
                <a:solidFill>
                  <a:schemeClr val="tx1"/>
                </a:solidFill>
                <a:latin typeface="+mn-lt"/>
              </a:rPr>
              <a:t> </a:t>
            </a:r>
            <a:r>
              <a:rPr lang="tr-TR" sz="2100" spc="-10" dirty="0">
                <a:solidFill>
                  <a:schemeClr val="tx1"/>
                </a:solidFill>
                <a:latin typeface="+mn-lt"/>
              </a:rPr>
              <a:t>tabidir.</a:t>
            </a:r>
            <a:endParaRPr lang="tr-TR" sz="2100" dirty="0">
              <a:solidFill>
                <a:schemeClr val="tx1"/>
              </a:solidFill>
              <a:latin typeface="+mn-lt"/>
            </a:endParaRPr>
          </a:p>
          <a:p>
            <a:pPr marL="24765" marR="17780" lvl="0" algn="just" defTabSz="914400" eaLnBrk="1" fontAlgn="auto" latinLnBrk="0" hangingPunct="1">
              <a:lnSpc>
                <a:spcPct val="101000"/>
              </a:lnSpc>
              <a:spcBef>
                <a:spcPts val="390"/>
              </a:spcBef>
              <a:spcAft>
                <a:spcPts val="0"/>
              </a:spcAft>
              <a:buClr>
                <a:srgbClr val="90C225"/>
              </a:buClr>
              <a:buSzPct val="75000"/>
              <a:tabLst>
                <a:tab pos="365125" algn="l"/>
              </a:tabLst>
              <a:defRPr/>
            </a:pPr>
            <a:r>
              <a:rPr lang="tr-TR" sz="2100" u="sng" dirty="0">
                <a:solidFill>
                  <a:srgbClr val="FF0000"/>
                </a:solidFill>
                <a:uFill>
                  <a:solidFill>
                    <a:srgbClr val="FF0000"/>
                  </a:solidFill>
                </a:uFill>
                <a:latin typeface="+mn-lt"/>
              </a:rPr>
              <a:t>A</a:t>
            </a:r>
            <a:r>
              <a:rPr lang="tr-TR" sz="2100" u="sng" dirty="0">
                <a:solidFill>
                  <a:srgbClr val="FF0000"/>
                </a:solidFill>
                <a:uFill>
                  <a:solidFill>
                    <a:srgbClr val="FF0000"/>
                  </a:solidFill>
                </a:uFill>
                <a:latin typeface="+mn-lt"/>
                <a:cs typeface="Calibri"/>
              </a:rPr>
              <a:t>ğ</a:t>
            </a:r>
            <a:r>
              <a:rPr lang="tr-TR" sz="2100" u="sng" dirty="0">
                <a:solidFill>
                  <a:srgbClr val="FF0000"/>
                </a:solidFill>
                <a:uFill>
                  <a:solidFill>
                    <a:srgbClr val="FF0000"/>
                  </a:solidFill>
                </a:uFill>
                <a:latin typeface="+mn-lt"/>
              </a:rPr>
              <a:t>ır</a:t>
            </a:r>
            <a:r>
              <a:rPr lang="tr-TR" sz="2100" u="sng" spc="270" dirty="0">
                <a:solidFill>
                  <a:srgbClr val="FF0000"/>
                </a:solidFill>
                <a:uFill>
                  <a:solidFill>
                    <a:srgbClr val="FF0000"/>
                  </a:solidFill>
                </a:uFill>
                <a:latin typeface="+mn-lt"/>
              </a:rPr>
              <a:t> </a:t>
            </a:r>
            <a:r>
              <a:rPr lang="tr-TR" sz="2100" u="sng" spc="-30" dirty="0">
                <a:solidFill>
                  <a:srgbClr val="FF0000"/>
                </a:solidFill>
                <a:uFill>
                  <a:solidFill>
                    <a:srgbClr val="FF0000"/>
                  </a:solidFill>
                </a:uFill>
                <a:latin typeface="+mn-lt"/>
              </a:rPr>
              <a:t>Ceza;</a:t>
            </a:r>
            <a:r>
              <a:rPr lang="tr-TR" sz="2100" spc="280" dirty="0">
                <a:solidFill>
                  <a:srgbClr val="FF0000"/>
                </a:solidFill>
                <a:uFill>
                  <a:solidFill>
                    <a:srgbClr val="FF0000"/>
                  </a:solidFill>
                </a:uFill>
                <a:latin typeface="+mn-lt"/>
              </a:rPr>
              <a:t> </a:t>
            </a:r>
            <a:r>
              <a:rPr lang="tr-TR" sz="2100" dirty="0">
                <a:solidFill>
                  <a:schemeClr val="tx1"/>
                </a:solidFill>
                <a:latin typeface="+mn-lt"/>
              </a:rPr>
              <a:t>Kanunların</a:t>
            </a:r>
            <a:r>
              <a:rPr lang="tr-TR" sz="2100" spc="275" dirty="0">
                <a:solidFill>
                  <a:schemeClr val="tx1"/>
                </a:solidFill>
                <a:latin typeface="+mn-lt"/>
              </a:rPr>
              <a:t> </a:t>
            </a:r>
            <a:r>
              <a:rPr lang="tr-TR" sz="2100" dirty="0">
                <a:solidFill>
                  <a:schemeClr val="tx1"/>
                </a:solidFill>
                <a:latin typeface="+mn-lt"/>
              </a:rPr>
              <a:t>ayrıca</a:t>
            </a:r>
            <a:r>
              <a:rPr lang="tr-TR" sz="2100" spc="280" dirty="0">
                <a:solidFill>
                  <a:schemeClr val="tx1"/>
                </a:solidFill>
                <a:latin typeface="+mn-lt"/>
              </a:rPr>
              <a:t> </a:t>
            </a:r>
            <a:r>
              <a:rPr lang="tr-TR" sz="2100" dirty="0">
                <a:solidFill>
                  <a:schemeClr val="tx1"/>
                </a:solidFill>
                <a:latin typeface="+mn-lt"/>
              </a:rPr>
              <a:t>görevli</a:t>
            </a:r>
            <a:r>
              <a:rPr lang="tr-TR" sz="2100" spc="280" dirty="0">
                <a:solidFill>
                  <a:schemeClr val="tx1"/>
                </a:solidFill>
                <a:latin typeface="+mn-lt"/>
              </a:rPr>
              <a:t> </a:t>
            </a:r>
            <a:r>
              <a:rPr lang="tr-TR" sz="2100" dirty="0">
                <a:solidFill>
                  <a:schemeClr val="tx1"/>
                </a:solidFill>
                <a:latin typeface="+mn-lt"/>
              </a:rPr>
              <a:t>kıldı</a:t>
            </a:r>
            <a:r>
              <a:rPr lang="tr-TR" sz="2100" dirty="0">
                <a:solidFill>
                  <a:schemeClr val="tx1"/>
                </a:solidFill>
                <a:latin typeface="+mn-lt"/>
                <a:cs typeface="Calibri"/>
              </a:rPr>
              <a:t>ğ</a:t>
            </a:r>
            <a:r>
              <a:rPr lang="tr-TR" sz="2100" dirty="0">
                <a:solidFill>
                  <a:schemeClr val="tx1"/>
                </a:solidFill>
                <a:latin typeface="+mn-lt"/>
              </a:rPr>
              <a:t>ı</a:t>
            </a:r>
            <a:r>
              <a:rPr lang="tr-TR" sz="2100" spc="270" dirty="0">
                <a:solidFill>
                  <a:schemeClr val="tx1"/>
                </a:solidFill>
                <a:latin typeface="+mn-lt"/>
              </a:rPr>
              <a:t> </a:t>
            </a:r>
            <a:r>
              <a:rPr lang="tr-TR" sz="2100" dirty="0">
                <a:solidFill>
                  <a:schemeClr val="tx1"/>
                </a:solidFill>
                <a:latin typeface="+mn-lt"/>
              </a:rPr>
              <a:t>haller</a:t>
            </a:r>
            <a:r>
              <a:rPr lang="tr-TR" sz="2100" spc="285" dirty="0">
                <a:solidFill>
                  <a:schemeClr val="tx1"/>
                </a:solidFill>
                <a:latin typeface="+mn-lt"/>
              </a:rPr>
              <a:t> </a:t>
            </a:r>
            <a:r>
              <a:rPr lang="tr-TR" sz="2100" spc="-20" dirty="0">
                <a:solidFill>
                  <a:schemeClr val="tx1"/>
                </a:solidFill>
                <a:latin typeface="+mn-lt"/>
              </a:rPr>
              <a:t>saklı </a:t>
            </a:r>
            <a:r>
              <a:rPr lang="tr-TR" sz="2100" dirty="0">
                <a:solidFill>
                  <a:schemeClr val="tx1"/>
                </a:solidFill>
                <a:latin typeface="+mn-lt"/>
              </a:rPr>
              <a:t>kalmak</a:t>
            </a:r>
            <a:r>
              <a:rPr lang="tr-TR" sz="2100" spc="-15" dirty="0">
                <a:solidFill>
                  <a:schemeClr val="tx1"/>
                </a:solidFill>
                <a:latin typeface="+mn-lt"/>
              </a:rPr>
              <a:t>  </a:t>
            </a:r>
            <a:r>
              <a:rPr lang="tr-TR" sz="2100" dirty="0">
                <a:solidFill>
                  <a:schemeClr val="tx1"/>
                </a:solidFill>
                <a:latin typeface="+mn-lt"/>
              </a:rPr>
              <a:t>üzere</a:t>
            </a:r>
            <a:r>
              <a:rPr lang="tr-TR" sz="2100" spc="-15" dirty="0">
                <a:solidFill>
                  <a:schemeClr val="tx1"/>
                </a:solidFill>
                <a:latin typeface="+mn-lt"/>
              </a:rPr>
              <a:t> </a:t>
            </a:r>
            <a:r>
              <a:rPr lang="tr-TR" sz="2100" dirty="0">
                <a:solidFill>
                  <a:schemeClr val="tx1"/>
                </a:solidFill>
                <a:latin typeface="+mn-lt"/>
              </a:rPr>
              <a:t>a</a:t>
            </a:r>
            <a:r>
              <a:rPr lang="tr-TR" sz="2100" dirty="0">
                <a:solidFill>
                  <a:schemeClr val="tx1"/>
                </a:solidFill>
                <a:latin typeface="+mn-lt"/>
                <a:cs typeface="Calibri"/>
              </a:rPr>
              <a:t>ğ</a:t>
            </a:r>
            <a:r>
              <a:rPr lang="tr-TR" sz="2100" dirty="0">
                <a:solidFill>
                  <a:schemeClr val="tx1"/>
                </a:solidFill>
                <a:latin typeface="+mn-lt"/>
              </a:rPr>
              <a:t>ırla</a:t>
            </a:r>
            <a:r>
              <a:rPr lang="tr-TR" sz="2100" dirty="0">
                <a:solidFill>
                  <a:schemeClr val="tx1"/>
                </a:solidFill>
                <a:latin typeface="+mn-lt"/>
                <a:cs typeface="Calibri"/>
              </a:rPr>
              <a:t>ş</a:t>
            </a:r>
            <a:r>
              <a:rPr lang="tr-TR" sz="2100" dirty="0">
                <a:solidFill>
                  <a:schemeClr val="tx1"/>
                </a:solidFill>
                <a:latin typeface="+mn-lt"/>
              </a:rPr>
              <a:t>tırılmı</a:t>
            </a:r>
            <a:r>
              <a:rPr lang="tr-TR" sz="2100" dirty="0">
                <a:solidFill>
                  <a:schemeClr val="tx1"/>
                </a:solidFill>
                <a:latin typeface="+mn-lt"/>
                <a:cs typeface="Calibri"/>
              </a:rPr>
              <a:t>ş</a:t>
            </a:r>
            <a:r>
              <a:rPr lang="tr-TR" sz="2100" spc="80" dirty="0">
                <a:solidFill>
                  <a:schemeClr val="tx1"/>
                </a:solidFill>
                <a:latin typeface="+mn-lt"/>
                <a:cs typeface="Calibri"/>
              </a:rPr>
              <a:t> </a:t>
            </a:r>
            <a:r>
              <a:rPr lang="tr-TR" sz="2100" dirty="0">
                <a:solidFill>
                  <a:schemeClr val="tx1"/>
                </a:solidFill>
                <a:latin typeface="+mn-lt"/>
              </a:rPr>
              <a:t>müebbet</a:t>
            </a:r>
            <a:r>
              <a:rPr lang="tr-TR" sz="2100" spc="-15" dirty="0">
                <a:solidFill>
                  <a:schemeClr val="tx1"/>
                </a:solidFill>
                <a:latin typeface="+mn-lt"/>
              </a:rPr>
              <a:t> </a:t>
            </a:r>
            <a:r>
              <a:rPr lang="tr-TR" sz="2100" dirty="0">
                <a:solidFill>
                  <a:schemeClr val="tx1"/>
                </a:solidFill>
                <a:latin typeface="+mn-lt"/>
              </a:rPr>
              <a:t>hapis,</a:t>
            </a:r>
            <a:r>
              <a:rPr lang="tr-TR" sz="2100" spc="595" dirty="0">
                <a:solidFill>
                  <a:schemeClr val="tx1"/>
                </a:solidFill>
                <a:latin typeface="+mn-lt"/>
              </a:rPr>
              <a:t> </a:t>
            </a:r>
            <a:r>
              <a:rPr lang="tr-TR" sz="2100" spc="-10" dirty="0">
                <a:solidFill>
                  <a:schemeClr val="tx1"/>
                </a:solidFill>
                <a:latin typeface="+mn-lt"/>
              </a:rPr>
              <a:t>müebbet </a:t>
            </a:r>
            <a:r>
              <a:rPr lang="tr-TR" sz="2100" spc="-30" dirty="0">
                <a:solidFill>
                  <a:schemeClr val="tx1"/>
                </a:solidFill>
                <a:latin typeface="+mn-lt"/>
              </a:rPr>
              <a:t>hapis</a:t>
            </a:r>
            <a:r>
              <a:rPr lang="tr-TR" sz="2100" spc="40" dirty="0">
                <a:solidFill>
                  <a:schemeClr val="tx1"/>
                </a:solidFill>
                <a:latin typeface="+mn-lt"/>
              </a:rPr>
              <a:t> </a:t>
            </a:r>
            <a:r>
              <a:rPr lang="tr-TR" sz="2100" dirty="0">
                <a:solidFill>
                  <a:schemeClr val="tx1"/>
                </a:solidFill>
                <a:latin typeface="+mn-lt"/>
              </a:rPr>
              <a:t>ve</a:t>
            </a:r>
            <a:r>
              <a:rPr lang="tr-TR" sz="2100" spc="50" dirty="0">
                <a:solidFill>
                  <a:schemeClr val="tx1"/>
                </a:solidFill>
                <a:latin typeface="+mn-lt"/>
              </a:rPr>
              <a:t> </a:t>
            </a:r>
            <a:r>
              <a:rPr lang="tr-TR" sz="2100" dirty="0">
                <a:solidFill>
                  <a:schemeClr val="tx1"/>
                </a:solidFill>
                <a:latin typeface="+mn-lt"/>
              </a:rPr>
              <a:t>on</a:t>
            </a:r>
            <a:r>
              <a:rPr lang="tr-TR" sz="2100" spc="50" dirty="0">
                <a:solidFill>
                  <a:schemeClr val="tx1"/>
                </a:solidFill>
                <a:latin typeface="+mn-lt"/>
              </a:rPr>
              <a:t> </a:t>
            </a:r>
            <a:r>
              <a:rPr lang="tr-TR" sz="2100" dirty="0">
                <a:solidFill>
                  <a:schemeClr val="tx1"/>
                </a:solidFill>
                <a:latin typeface="+mn-lt"/>
              </a:rPr>
              <a:t>yıldan</a:t>
            </a:r>
            <a:r>
              <a:rPr lang="tr-TR" sz="2100" spc="45" dirty="0">
                <a:solidFill>
                  <a:schemeClr val="tx1"/>
                </a:solidFill>
                <a:latin typeface="+mn-lt"/>
              </a:rPr>
              <a:t> </a:t>
            </a:r>
            <a:r>
              <a:rPr lang="tr-TR" sz="2100" dirty="0">
                <a:solidFill>
                  <a:schemeClr val="tx1"/>
                </a:solidFill>
                <a:latin typeface="+mn-lt"/>
              </a:rPr>
              <a:t>fazla</a:t>
            </a:r>
            <a:r>
              <a:rPr lang="tr-TR" sz="2100" spc="50" dirty="0">
                <a:solidFill>
                  <a:schemeClr val="tx1"/>
                </a:solidFill>
                <a:latin typeface="+mn-lt"/>
              </a:rPr>
              <a:t> </a:t>
            </a:r>
            <a:r>
              <a:rPr lang="tr-TR" sz="2100" dirty="0">
                <a:solidFill>
                  <a:schemeClr val="tx1"/>
                </a:solidFill>
                <a:latin typeface="+mn-lt"/>
              </a:rPr>
              <a:t>olan</a:t>
            </a:r>
            <a:r>
              <a:rPr lang="tr-TR" sz="2100" spc="50" dirty="0">
                <a:solidFill>
                  <a:schemeClr val="tx1"/>
                </a:solidFill>
                <a:latin typeface="+mn-lt"/>
              </a:rPr>
              <a:t> </a:t>
            </a:r>
            <a:r>
              <a:rPr lang="tr-TR" sz="2100" spc="-35" dirty="0">
                <a:solidFill>
                  <a:schemeClr val="tx1"/>
                </a:solidFill>
                <a:latin typeface="+mn-lt"/>
              </a:rPr>
              <a:t>hapis</a:t>
            </a:r>
            <a:r>
              <a:rPr lang="tr-TR" sz="2100" spc="55" dirty="0">
                <a:solidFill>
                  <a:schemeClr val="tx1"/>
                </a:solidFill>
                <a:latin typeface="+mn-lt"/>
              </a:rPr>
              <a:t> </a:t>
            </a:r>
            <a:r>
              <a:rPr lang="tr-TR" sz="2100" spc="-45" dirty="0">
                <a:solidFill>
                  <a:schemeClr val="tx1"/>
                </a:solidFill>
                <a:latin typeface="+mn-lt"/>
              </a:rPr>
              <a:t>cezalarını</a:t>
            </a:r>
            <a:r>
              <a:rPr lang="tr-TR" sz="2100" spc="40" dirty="0">
                <a:solidFill>
                  <a:schemeClr val="tx1"/>
                </a:solidFill>
                <a:latin typeface="+mn-lt"/>
              </a:rPr>
              <a:t> </a:t>
            </a:r>
            <a:r>
              <a:rPr lang="tr-TR" sz="2100" spc="-10" dirty="0">
                <a:solidFill>
                  <a:schemeClr val="tx1"/>
                </a:solidFill>
                <a:latin typeface="+mn-lt"/>
              </a:rPr>
              <a:t>gerektiren suçlar.</a:t>
            </a:r>
          </a:p>
          <a:p>
            <a:pPr marL="24765" marR="17780" lvl="0" algn="just" defTabSz="914400" eaLnBrk="1" fontAlgn="auto" latinLnBrk="0" hangingPunct="1">
              <a:lnSpc>
                <a:spcPct val="100000"/>
              </a:lnSpc>
              <a:spcBef>
                <a:spcPts val="420"/>
              </a:spcBef>
              <a:spcAft>
                <a:spcPts val="0"/>
              </a:spcAft>
              <a:buClr>
                <a:srgbClr val="90C225"/>
              </a:buClr>
              <a:buSzPct val="75000"/>
              <a:tabLst>
                <a:tab pos="365125" algn="l"/>
              </a:tabLst>
              <a:defRPr/>
            </a:pPr>
            <a:r>
              <a:rPr lang="tr-TR" sz="2100" u="sng" spc="-114" dirty="0">
                <a:solidFill>
                  <a:srgbClr val="FF0000"/>
                </a:solidFill>
                <a:uFill>
                  <a:solidFill>
                    <a:srgbClr val="FF0000"/>
                  </a:solidFill>
                </a:uFill>
                <a:latin typeface="+mn-lt"/>
              </a:rPr>
              <a:t>Suçüstü</a:t>
            </a:r>
            <a:r>
              <a:rPr lang="tr-TR" sz="2100" u="sng" spc="35" dirty="0">
                <a:solidFill>
                  <a:srgbClr val="FF0000"/>
                </a:solidFill>
                <a:uFill>
                  <a:solidFill>
                    <a:srgbClr val="FF0000"/>
                  </a:solidFill>
                </a:uFill>
                <a:latin typeface="+mn-lt"/>
              </a:rPr>
              <a:t> </a:t>
            </a:r>
            <a:r>
              <a:rPr lang="tr-TR" sz="2100" u="sng" dirty="0">
                <a:solidFill>
                  <a:srgbClr val="FF0000"/>
                </a:solidFill>
                <a:uFill>
                  <a:solidFill>
                    <a:srgbClr val="FF0000"/>
                  </a:solidFill>
                </a:uFill>
                <a:latin typeface="+mn-lt"/>
              </a:rPr>
              <a:t>Hali;</a:t>
            </a:r>
            <a:r>
              <a:rPr lang="tr-TR" sz="2100" spc="35" dirty="0">
                <a:solidFill>
                  <a:srgbClr val="FF0000"/>
                </a:solidFill>
                <a:uFill>
                  <a:solidFill>
                    <a:srgbClr val="FF0000"/>
                  </a:solidFill>
                </a:uFill>
                <a:latin typeface="+mn-lt"/>
              </a:rPr>
              <a:t>  </a:t>
            </a:r>
            <a:r>
              <a:rPr lang="tr-TR" sz="2100" dirty="0">
                <a:solidFill>
                  <a:schemeClr val="tx1"/>
                </a:solidFill>
                <a:latin typeface="+mn-lt"/>
                <a:cs typeface="Calibri"/>
              </a:rPr>
              <a:t>İş</a:t>
            </a:r>
            <a:r>
              <a:rPr lang="tr-TR" sz="2100" dirty="0">
                <a:solidFill>
                  <a:schemeClr val="tx1"/>
                </a:solidFill>
                <a:latin typeface="+mn-lt"/>
              </a:rPr>
              <a:t>lenmekte</a:t>
            </a:r>
            <a:r>
              <a:rPr lang="tr-TR" sz="2100" spc="45" dirty="0">
                <a:solidFill>
                  <a:schemeClr val="tx1"/>
                </a:solidFill>
                <a:latin typeface="+mn-lt"/>
              </a:rPr>
              <a:t> </a:t>
            </a:r>
            <a:r>
              <a:rPr lang="tr-TR" sz="2100" dirty="0">
                <a:solidFill>
                  <a:schemeClr val="tx1"/>
                </a:solidFill>
                <a:latin typeface="+mn-lt"/>
              </a:rPr>
              <a:t>olan</a:t>
            </a:r>
            <a:r>
              <a:rPr lang="tr-TR" sz="2100" spc="35" dirty="0">
                <a:solidFill>
                  <a:schemeClr val="tx1"/>
                </a:solidFill>
                <a:latin typeface="+mn-lt"/>
              </a:rPr>
              <a:t> </a:t>
            </a:r>
            <a:r>
              <a:rPr lang="tr-TR" sz="2100" spc="-75" dirty="0">
                <a:solidFill>
                  <a:schemeClr val="tx1"/>
                </a:solidFill>
                <a:latin typeface="+mn-lt"/>
              </a:rPr>
              <a:t>suçlar</a:t>
            </a:r>
            <a:r>
              <a:rPr lang="tr-TR" sz="2100" spc="45" dirty="0">
                <a:solidFill>
                  <a:schemeClr val="tx1"/>
                </a:solidFill>
                <a:latin typeface="+mn-lt"/>
              </a:rPr>
              <a:t> </a:t>
            </a:r>
            <a:r>
              <a:rPr lang="tr-TR" sz="2100" dirty="0">
                <a:solidFill>
                  <a:schemeClr val="tx1"/>
                </a:solidFill>
                <a:latin typeface="+mn-lt"/>
              </a:rPr>
              <a:t>ile,</a:t>
            </a:r>
            <a:r>
              <a:rPr lang="tr-TR" sz="2100" spc="40" dirty="0">
                <a:solidFill>
                  <a:schemeClr val="tx1"/>
                </a:solidFill>
                <a:latin typeface="+mn-lt"/>
              </a:rPr>
              <a:t>  </a:t>
            </a:r>
            <a:r>
              <a:rPr lang="tr-TR" sz="2100" spc="-45" dirty="0">
                <a:solidFill>
                  <a:schemeClr val="tx1"/>
                </a:solidFill>
                <a:latin typeface="+mn-lt"/>
              </a:rPr>
              <a:t>henüz</a:t>
            </a:r>
            <a:r>
              <a:rPr lang="tr-TR" sz="2100" spc="35" dirty="0">
                <a:solidFill>
                  <a:schemeClr val="tx1"/>
                </a:solidFill>
                <a:latin typeface="+mn-lt"/>
              </a:rPr>
              <a:t> </a:t>
            </a:r>
            <a:r>
              <a:rPr lang="tr-TR" sz="2100" spc="-10" dirty="0">
                <a:solidFill>
                  <a:schemeClr val="tx1"/>
                </a:solidFill>
                <a:latin typeface="+mn-lt"/>
              </a:rPr>
              <a:t>i</a:t>
            </a:r>
            <a:r>
              <a:rPr lang="tr-TR" sz="2100" spc="-10" dirty="0">
                <a:solidFill>
                  <a:schemeClr val="tx1"/>
                </a:solidFill>
                <a:latin typeface="+mn-lt"/>
                <a:cs typeface="Calibri"/>
              </a:rPr>
              <a:t>ş</a:t>
            </a:r>
            <a:r>
              <a:rPr lang="tr-TR" sz="2100" spc="-10" dirty="0">
                <a:solidFill>
                  <a:schemeClr val="tx1"/>
                </a:solidFill>
                <a:latin typeface="+mn-lt"/>
              </a:rPr>
              <a:t>lendi</a:t>
            </a:r>
            <a:r>
              <a:rPr lang="tr-TR" sz="2100" spc="-10" dirty="0">
                <a:solidFill>
                  <a:schemeClr val="tx1"/>
                </a:solidFill>
                <a:latin typeface="+mn-lt"/>
                <a:cs typeface="Calibri"/>
              </a:rPr>
              <a:t>ğ</a:t>
            </a:r>
            <a:r>
              <a:rPr lang="tr-TR" sz="2100" spc="-10" dirty="0">
                <a:solidFill>
                  <a:schemeClr val="tx1"/>
                </a:solidFill>
                <a:latin typeface="+mn-lt"/>
              </a:rPr>
              <a:t>i </a:t>
            </a:r>
            <a:r>
              <a:rPr lang="tr-TR" sz="2100" dirty="0">
                <a:solidFill>
                  <a:schemeClr val="tx1"/>
                </a:solidFill>
                <a:latin typeface="+mn-lt"/>
              </a:rPr>
              <a:t>için</a:t>
            </a:r>
            <a:r>
              <a:rPr lang="tr-TR" sz="2100" spc="25" dirty="0">
                <a:solidFill>
                  <a:schemeClr val="tx1"/>
                </a:solidFill>
                <a:latin typeface="+mn-lt"/>
              </a:rPr>
              <a:t> </a:t>
            </a:r>
            <a:r>
              <a:rPr lang="tr-TR" sz="2100" dirty="0">
                <a:solidFill>
                  <a:schemeClr val="tx1"/>
                </a:solidFill>
                <a:latin typeface="+mn-lt"/>
              </a:rPr>
              <a:t>yakalanan</a:t>
            </a:r>
            <a:r>
              <a:rPr lang="tr-TR" sz="2100" spc="30" dirty="0">
                <a:solidFill>
                  <a:schemeClr val="tx1"/>
                </a:solidFill>
                <a:latin typeface="+mn-lt"/>
              </a:rPr>
              <a:t> </a:t>
            </a:r>
            <a:r>
              <a:rPr lang="tr-TR" sz="2100" dirty="0">
                <a:solidFill>
                  <a:schemeClr val="tx1"/>
                </a:solidFill>
                <a:latin typeface="+mn-lt"/>
              </a:rPr>
              <a:t>ki</a:t>
            </a:r>
            <a:r>
              <a:rPr lang="tr-TR" sz="2100" dirty="0">
                <a:solidFill>
                  <a:schemeClr val="tx1"/>
                </a:solidFill>
                <a:latin typeface="+mn-lt"/>
                <a:cs typeface="Calibri"/>
              </a:rPr>
              <a:t>ş</a:t>
            </a:r>
            <a:r>
              <a:rPr lang="tr-TR" sz="2100" dirty="0">
                <a:solidFill>
                  <a:schemeClr val="tx1"/>
                </a:solidFill>
                <a:latin typeface="+mn-lt"/>
              </a:rPr>
              <a:t>inin,</a:t>
            </a:r>
            <a:r>
              <a:rPr lang="tr-TR" sz="2100" spc="25" dirty="0">
                <a:solidFill>
                  <a:schemeClr val="tx1"/>
                </a:solidFill>
                <a:latin typeface="+mn-lt"/>
              </a:rPr>
              <a:t> </a:t>
            </a:r>
            <a:r>
              <a:rPr lang="tr-TR" sz="2100" dirty="0">
                <a:solidFill>
                  <a:schemeClr val="tx1"/>
                </a:solidFill>
                <a:latin typeface="+mn-lt"/>
              </a:rPr>
              <a:t>fiilin</a:t>
            </a:r>
            <a:r>
              <a:rPr lang="tr-TR" sz="2100" spc="30" dirty="0">
                <a:solidFill>
                  <a:schemeClr val="tx1"/>
                </a:solidFill>
                <a:latin typeface="+mn-lt"/>
              </a:rPr>
              <a:t> </a:t>
            </a:r>
            <a:r>
              <a:rPr lang="tr-TR" sz="2100" dirty="0">
                <a:solidFill>
                  <a:schemeClr val="tx1"/>
                </a:solidFill>
                <a:latin typeface="+mn-lt"/>
              </a:rPr>
              <a:t>kısa</a:t>
            </a:r>
            <a:r>
              <a:rPr lang="tr-TR" sz="2100" spc="35" dirty="0">
                <a:solidFill>
                  <a:schemeClr val="tx1"/>
                </a:solidFill>
                <a:latin typeface="+mn-lt"/>
              </a:rPr>
              <a:t> </a:t>
            </a:r>
            <a:r>
              <a:rPr lang="tr-TR" sz="2100" dirty="0">
                <a:solidFill>
                  <a:schemeClr val="tx1"/>
                </a:solidFill>
                <a:latin typeface="+mn-lt"/>
              </a:rPr>
              <a:t>bir</a:t>
            </a:r>
            <a:r>
              <a:rPr lang="tr-TR" sz="2100" spc="30" dirty="0">
                <a:solidFill>
                  <a:schemeClr val="tx1"/>
                </a:solidFill>
                <a:latin typeface="+mn-lt"/>
              </a:rPr>
              <a:t> </a:t>
            </a:r>
            <a:r>
              <a:rPr lang="tr-TR" sz="2100" spc="-70" dirty="0">
                <a:solidFill>
                  <a:schemeClr val="tx1"/>
                </a:solidFill>
                <a:latin typeface="+mn-lt"/>
              </a:rPr>
              <a:t>süre</a:t>
            </a:r>
            <a:r>
              <a:rPr lang="tr-TR" sz="2100" spc="30" dirty="0">
                <a:solidFill>
                  <a:schemeClr val="tx1"/>
                </a:solidFill>
                <a:latin typeface="+mn-lt"/>
              </a:rPr>
              <a:t> </a:t>
            </a:r>
            <a:r>
              <a:rPr lang="tr-TR" sz="2100" spc="-50" dirty="0">
                <a:solidFill>
                  <a:schemeClr val="tx1"/>
                </a:solidFill>
                <a:latin typeface="+mn-lt"/>
              </a:rPr>
              <a:t>önce</a:t>
            </a:r>
            <a:r>
              <a:rPr lang="tr-TR" sz="2100" spc="25" dirty="0">
                <a:solidFill>
                  <a:schemeClr val="tx1"/>
                </a:solidFill>
                <a:latin typeface="+mn-lt"/>
              </a:rPr>
              <a:t> </a:t>
            </a:r>
            <a:r>
              <a:rPr lang="tr-TR" sz="2100" spc="-40" dirty="0">
                <a:solidFill>
                  <a:schemeClr val="tx1"/>
                </a:solidFill>
                <a:latin typeface="+mn-lt"/>
              </a:rPr>
              <a:t>i</a:t>
            </a:r>
            <a:r>
              <a:rPr lang="tr-TR" sz="2100" spc="-40" dirty="0">
                <a:solidFill>
                  <a:schemeClr val="tx1"/>
                </a:solidFill>
                <a:latin typeface="+mn-lt"/>
                <a:cs typeface="Calibri"/>
              </a:rPr>
              <a:t>ş</a:t>
            </a:r>
            <a:r>
              <a:rPr lang="tr-TR" sz="2100" spc="-40" dirty="0">
                <a:solidFill>
                  <a:schemeClr val="tx1"/>
                </a:solidFill>
                <a:latin typeface="+mn-lt"/>
              </a:rPr>
              <a:t>lendi</a:t>
            </a:r>
            <a:r>
              <a:rPr lang="tr-TR" sz="2100" spc="-40" dirty="0">
                <a:solidFill>
                  <a:schemeClr val="tx1"/>
                </a:solidFill>
                <a:latin typeface="+mn-lt"/>
                <a:cs typeface="Calibri"/>
              </a:rPr>
              <a:t>ğ</a:t>
            </a:r>
            <a:r>
              <a:rPr lang="tr-TR" sz="2100" spc="-40" dirty="0">
                <a:solidFill>
                  <a:schemeClr val="tx1"/>
                </a:solidFill>
                <a:latin typeface="+mn-lt"/>
              </a:rPr>
              <a:t>ine </a:t>
            </a:r>
            <a:r>
              <a:rPr lang="tr-TR" sz="2100" dirty="0">
                <a:solidFill>
                  <a:schemeClr val="tx1"/>
                </a:solidFill>
                <a:latin typeface="+mn-lt"/>
              </a:rPr>
              <a:t>ili</a:t>
            </a:r>
            <a:r>
              <a:rPr lang="tr-TR" sz="2100" dirty="0">
                <a:solidFill>
                  <a:schemeClr val="tx1"/>
                </a:solidFill>
                <a:latin typeface="+mn-lt"/>
                <a:cs typeface="Calibri"/>
              </a:rPr>
              <a:t>ş</a:t>
            </a:r>
            <a:r>
              <a:rPr lang="tr-TR" sz="2100" dirty="0">
                <a:solidFill>
                  <a:schemeClr val="tx1"/>
                </a:solidFill>
                <a:latin typeface="+mn-lt"/>
              </a:rPr>
              <a:t>kin</a:t>
            </a:r>
            <a:r>
              <a:rPr lang="tr-TR" sz="2100" spc="-120" dirty="0">
                <a:solidFill>
                  <a:schemeClr val="tx1"/>
                </a:solidFill>
                <a:latin typeface="+mn-lt"/>
              </a:rPr>
              <a:t> </a:t>
            </a:r>
            <a:r>
              <a:rPr lang="tr-TR" sz="2100" spc="-65" dirty="0">
                <a:solidFill>
                  <a:schemeClr val="tx1"/>
                </a:solidFill>
                <a:latin typeface="+mn-lt"/>
              </a:rPr>
              <a:t>delillerle</a:t>
            </a:r>
            <a:r>
              <a:rPr lang="tr-TR" sz="2100" spc="-95" dirty="0">
                <a:solidFill>
                  <a:schemeClr val="tx1"/>
                </a:solidFill>
                <a:latin typeface="+mn-lt"/>
              </a:rPr>
              <a:t> </a:t>
            </a:r>
            <a:r>
              <a:rPr lang="tr-TR" sz="2100" spc="-25" dirty="0">
                <a:solidFill>
                  <a:schemeClr val="tx1"/>
                </a:solidFill>
                <a:latin typeface="+mn-lt"/>
              </a:rPr>
              <a:t>yakalanan</a:t>
            </a:r>
            <a:r>
              <a:rPr lang="tr-TR" sz="2100" spc="-114" dirty="0">
                <a:solidFill>
                  <a:schemeClr val="tx1"/>
                </a:solidFill>
                <a:latin typeface="+mn-lt"/>
              </a:rPr>
              <a:t> </a:t>
            </a:r>
            <a:r>
              <a:rPr lang="tr-TR" sz="2100" spc="-10" dirty="0">
                <a:solidFill>
                  <a:schemeClr val="tx1"/>
                </a:solidFill>
                <a:latin typeface="+mn-lt"/>
              </a:rPr>
              <a:t>ki</a:t>
            </a:r>
            <a:r>
              <a:rPr lang="tr-TR" sz="2100" spc="-10" dirty="0">
                <a:solidFill>
                  <a:schemeClr val="tx1"/>
                </a:solidFill>
                <a:latin typeface="+mn-lt"/>
                <a:cs typeface="Calibri"/>
              </a:rPr>
              <a:t>ş</a:t>
            </a:r>
            <a:r>
              <a:rPr lang="tr-TR" sz="2100" spc="-10" dirty="0">
                <a:solidFill>
                  <a:schemeClr val="tx1"/>
                </a:solidFill>
                <a:latin typeface="+mn-lt"/>
              </a:rPr>
              <a:t>inin</a:t>
            </a:r>
            <a:r>
              <a:rPr lang="tr-TR" sz="2100" spc="-95" dirty="0">
                <a:solidFill>
                  <a:schemeClr val="tx1"/>
                </a:solidFill>
                <a:latin typeface="+mn-lt"/>
              </a:rPr>
              <a:t> </a:t>
            </a:r>
            <a:r>
              <a:rPr lang="tr-TR" sz="2100" spc="-40" dirty="0">
                <a:solidFill>
                  <a:schemeClr val="tx1"/>
                </a:solidFill>
                <a:latin typeface="+mn-lt"/>
              </a:rPr>
              <a:t>i</a:t>
            </a:r>
            <a:r>
              <a:rPr lang="tr-TR" sz="2100" spc="-40" dirty="0">
                <a:solidFill>
                  <a:schemeClr val="tx1"/>
                </a:solidFill>
                <a:latin typeface="+mn-lt"/>
                <a:cs typeface="Calibri"/>
              </a:rPr>
              <a:t>ş</a:t>
            </a:r>
            <a:r>
              <a:rPr lang="tr-TR" sz="2100" spc="-40" dirty="0">
                <a:solidFill>
                  <a:schemeClr val="tx1"/>
                </a:solidFill>
                <a:latin typeface="+mn-lt"/>
              </a:rPr>
              <a:t>ledikleri</a:t>
            </a:r>
            <a:r>
              <a:rPr lang="tr-TR" sz="2100" spc="-85" dirty="0">
                <a:solidFill>
                  <a:schemeClr val="tx1"/>
                </a:solidFill>
                <a:latin typeface="+mn-lt"/>
              </a:rPr>
              <a:t> </a:t>
            </a:r>
            <a:r>
              <a:rPr lang="tr-TR" sz="2100" spc="-10" dirty="0">
                <a:solidFill>
                  <a:schemeClr val="tx1"/>
                </a:solidFill>
                <a:latin typeface="+mn-lt"/>
              </a:rPr>
              <a:t>suçlardır.</a:t>
            </a:r>
            <a:endParaRPr lang="tr-TR" sz="2100" dirty="0">
              <a:solidFill>
                <a:schemeClr val="tx1"/>
              </a:solidFill>
              <a:latin typeface="+mn-lt"/>
            </a:endParaRPr>
          </a:p>
          <a:p>
            <a:pPr marL="24765" marR="17780" lvl="0" algn="just" defTabSz="914400" eaLnBrk="1" fontAlgn="auto" latinLnBrk="0" hangingPunct="1">
              <a:lnSpc>
                <a:spcPct val="99200"/>
              </a:lnSpc>
              <a:spcBef>
                <a:spcPts val="605"/>
              </a:spcBef>
              <a:spcAft>
                <a:spcPts val="0"/>
              </a:spcAft>
              <a:buClr>
                <a:srgbClr val="90C225"/>
              </a:buClr>
              <a:buSzPct val="75000"/>
              <a:tabLst>
                <a:tab pos="365125" algn="l"/>
              </a:tabLst>
              <a:defRPr/>
            </a:pPr>
            <a:r>
              <a:rPr lang="tr-TR" sz="2100" dirty="0">
                <a:solidFill>
                  <a:sysClr val="windowText" lastClr="000000"/>
                </a:solidFill>
                <a:latin typeface="+mn-lt"/>
              </a:rPr>
              <a:t>Kamu</a:t>
            </a:r>
            <a:r>
              <a:rPr lang="tr-TR" sz="2100" spc="110" dirty="0">
                <a:solidFill>
                  <a:sysClr val="windowText" lastClr="000000"/>
                </a:solidFill>
                <a:latin typeface="+mn-lt"/>
              </a:rPr>
              <a:t> </a:t>
            </a:r>
            <a:r>
              <a:rPr lang="tr-TR" sz="2100" spc="-10" dirty="0">
                <a:solidFill>
                  <a:sysClr val="windowText" lastClr="000000"/>
                </a:solidFill>
                <a:latin typeface="+mn-lt"/>
              </a:rPr>
              <a:t>görevlileri</a:t>
            </a:r>
            <a:r>
              <a:rPr lang="tr-TR" sz="2100" spc="110" dirty="0">
                <a:solidFill>
                  <a:sysClr val="windowText" lastClr="000000"/>
                </a:solidFill>
                <a:latin typeface="+mn-lt"/>
              </a:rPr>
              <a:t> </a:t>
            </a:r>
            <a:r>
              <a:rPr lang="tr-TR" sz="2100" dirty="0">
                <a:solidFill>
                  <a:sysClr val="windowText" lastClr="000000"/>
                </a:solidFill>
                <a:latin typeface="+mn-lt"/>
              </a:rPr>
              <a:t>için</a:t>
            </a:r>
            <a:r>
              <a:rPr lang="tr-TR" sz="2100" spc="114" dirty="0">
                <a:solidFill>
                  <a:sysClr val="windowText" lastClr="000000"/>
                </a:solidFill>
                <a:latin typeface="+mn-lt"/>
              </a:rPr>
              <a:t> </a:t>
            </a:r>
            <a:r>
              <a:rPr lang="tr-TR" sz="2100" dirty="0">
                <a:solidFill>
                  <a:sysClr val="windowText" lastClr="000000"/>
                </a:solidFill>
                <a:latin typeface="+mn-lt"/>
              </a:rPr>
              <a:t>ilgili</a:t>
            </a:r>
            <a:r>
              <a:rPr lang="tr-TR" sz="2100" spc="114" dirty="0">
                <a:solidFill>
                  <a:sysClr val="windowText" lastClr="000000"/>
                </a:solidFill>
                <a:latin typeface="+mn-lt"/>
              </a:rPr>
              <a:t> </a:t>
            </a:r>
            <a:r>
              <a:rPr lang="tr-TR" sz="2100" dirty="0">
                <a:solidFill>
                  <a:sysClr val="windowText" lastClr="000000"/>
                </a:solidFill>
                <a:latin typeface="+mn-lt"/>
              </a:rPr>
              <a:t>mevzuatla</a:t>
            </a:r>
            <a:r>
              <a:rPr lang="tr-TR" sz="2100" spc="125" dirty="0">
                <a:solidFill>
                  <a:sysClr val="windowText" lastClr="000000"/>
                </a:solidFill>
                <a:latin typeface="+mn-lt"/>
              </a:rPr>
              <a:t> </a:t>
            </a:r>
            <a:r>
              <a:rPr lang="tr-TR" sz="2100" spc="-10" dirty="0">
                <a:solidFill>
                  <a:sysClr val="windowText" lastClr="000000"/>
                </a:solidFill>
                <a:latin typeface="+mn-lt"/>
              </a:rPr>
              <a:t>öngörülen </a:t>
            </a:r>
            <a:r>
              <a:rPr lang="tr-TR" sz="2100" spc="-40" dirty="0">
                <a:solidFill>
                  <a:srgbClr val="FF0000"/>
                </a:solidFill>
                <a:latin typeface="+mn-lt"/>
              </a:rPr>
              <a:t>“disiplin </a:t>
            </a:r>
            <a:r>
              <a:rPr lang="tr-TR" sz="2100" dirty="0">
                <a:solidFill>
                  <a:srgbClr val="FF0000"/>
                </a:solidFill>
                <a:latin typeface="+mn-lt"/>
              </a:rPr>
              <a:t>hükümleri”</a:t>
            </a:r>
            <a:r>
              <a:rPr lang="tr-TR" sz="2100" spc="160" dirty="0">
                <a:solidFill>
                  <a:srgbClr val="FF0000"/>
                </a:solidFill>
                <a:latin typeface="+mn-lt"/>
              </a:rPr>
              <a:t> </a:t>
            </a:r>
            <a:r>
              <a:rPr lang="tr-TR" sz="2100" dirty="0">
                <a:solidFill>
                  <a:sysClr val="windowText" lastClr="000000"/>
                </a:solidFill>
                <a:latin typeface="+mn-lt"/>
              </a:rPr>
              <a:t>bu</a:t>
            </a:r>
            <a:r>
              <a:rPr lang="tr-TR" sz="2100" spc="145" dirty="0">
                <a:solidFill>
                  <a:sysClr val="windowText" lastClr="000000"/>
                </a:solidFill>
                <a:latin typeface="+mn-lt"/>
              </a:rPr>
              <a:t> </a:t>
            </a:r>
            <a:r>
              <a:rPr lang="tr-TR" sz="2100" dirty="0">
                <a:solidFill>
                  <a:sysClr val="windowText" lastClr="000000"/>
                </a:solidFill>
                <a:latin typeface="+mn-lt"/>
              </a:rPr>
              <a:t>Kanun</a:t>
            </a:r>
            <a:r>
              <a:rPr lang="tr-TR" sz="2100" spc="155" dirty="0">
                <a:solidFill>
                  <a:sysClr val="windowText" lastClr="000000"/>
                </a:solidFill>
                <a:latin typeface="+mn-lt"/>
              </a:rPr>
              <a:t> </a:t>
            </a:r>
            <a:r>
              <a:rPr lang="tr-TR" sz="2100" dirty="0">
                <a:solidFill>
                  <a:sysClr val="windowText" lastClr="000000"/>
                </a:solidFill>
                <a:latin typeface="+mn-lt"/>
              </a:rPr>
              <a:t>kapsamında</a:t>
            </a:r>
            <a:r>
              <a:rPr lang="tr-TR" sz="2100" spc="155" dirty="0">
                <a:solidFill>
                  <a:sysClr val="windowText" lastClr="000000"/>
                </a:solidFill>
                <a:latin typeface="+mn-lt"/>
              </a:rPr>
              <a:t> </a:t>
            </a:r>
            <a:r>
              <a:rPr lang="tr-TR" sz="2100" dirty="0">
                <a:solidFill>
                  <a:sysClr val="windowText" lastClr="000000"/>
                </a:solidFill>
                <a:latin typeface="+mn-lt"/>
              </a:rPr>
              <a:t>de</a:t>
            </a:r>
            <a:r>
              <a:rPr lang="tr-TR" sz="2100" dirty="0">
                <a:solidFill>
                  <a:sysClr val="windowText" lastClr="000000"/>
                </a:solidFill>
                <a:latin typeface="+mn-lt"/>
                <a:cs typeface="Calibri"/>
              </a:rPr>
              <a:t>ğ</a:t>
            </a:r>
            <a:r>
              <a:rPr lang="tr-TR" sz="2100" dirty="0">
                <a:solidFill>
                  <a:sysClr val="windowText" lastClr="000000"/>
                </a:solidFill>
                <a:latin typeface="+mn-lt"/>
              </a:rPr>
              <a:t>ildir.</a:t>
            </a:r>
            <a:r>
              <a:rPr lang="tr-TR" sz="2100" spc="150" dirty="0">
                <a:solidFill>
                  <a:sysClr val="windowText" lastClr="000000"/>
                </a:solidFill>
                <a:latin typeface="+mn-lt"/>
              </a:rPr>
              <a:t> </a:t>
            </a:r>
            <a:r>
              <a:rPr lang="tr-TR" sz="2100" dirty="0">
                <a:solidFill>
                  <a:sysClr val="windowText" lastClr="000000"/>
                </a:solidFill>
                <a:latin typeface="+mn-lt"/>
              </a:rPr>
              <a:t>Fiilin</a:t>
            </a:r>
            <a:r>
              <a:rPr lang="tr-TR" sz="2100" spc="150" dirty="0">
                <a:solidFill>
                  <a:sysClr val="windowText" lastClr="000000"/>
                </a:solidFill>
                <a:latin typeface="+mn-lt"/>
              </a:rPr>
              <a:t> </a:t>
            </a:r>
            <a:r>
              <a:rPr lang="tr-TR" sz="2100" spc="-10" dirty="0">
                <a:solidFill>
                  <a:sysClr val="windowText" lastClr="000000"/>
                </a:solidFill>
                <a:latin typeface="+mn-lt"/>
              </a:rPr>
              <a:t>ayrıca </a:t>
            </a:r>
            <a:r>
              <a:rPr lang="tr-TR" sz="2100" spc="-20" dirty="0">
                <a:solidFill>
                  <a:sysClr val="windowText" lastClr="000000"/>
                </a:solidFill>
                <a:latin typeface="+mn-lt"/>
              </a:rPr>
              <a:t>disiplin</a:t>
            </a:r>
            <a:r>
              <a:rPr lang="tr-TR" sz="2100" spc="25" dirty="0">
                <a:solidFill>
                  <a:sysClr val="windowText" lastClr="000000"/>
                </a:solidFill>
                <a:latin typeface="+mn-lt"/>
              </a:rPr>
              <a:t> </a:t>
            </a:r>
            <a:r>
              <a:rPr lang="tr-TR" sz="2100" spc="-55" dirty="0">
                <a:solidFill>
                  <a:sysClr val="windowText" lastClr="000000"/>
                </a:solidFill>
                <a:latin typeface="+mn-lt"/>
              </a:rPr>
              <a:t>suçu</a:t>
            </a:r>
            <a:r>
              <a:rPr lang="tr-TR" sz="2100" spc="70" dirty="0">
                <a:solidFill>
                  <a:sysClr val="windowText" lastClr="000000"/>
                </a:solidFill>
                <a:latin typeface="+mn-lt"/>
              </a:rPr>
              <a:t> </a:t>
            </a:r>
            <a:r>
              <a:rPr lang="tr-TR" sz="2100" spc="-20" dirty="0">
                <a:solidFill>
                  <a:sysClr val="windowText" lastClr="000000"/>
                </a:solidFill>
                <a:latin typeface="+mn-lt"/>
              </a:rPr>
              <a:t>olması</a:t>
            </a:r>
            <a:r>
              <a:rPr lang="tr-TR" sz="2100" spc="70" dirty="0">
                <a:solidFill>
                  <a:sysClr val="windowText" lastClr="000000"/>
                </a:solidFill>
                <a:latin typeface="+mn-lt"/>
              </a:rPr>
              <a:t> </a:t>
            </a:r>
            <a:r>
              <a:rPr lang="tr-TR" sz="2100" spc="-10" dirty="0">
                <a:solidFill>
                  <a:sysClr val="windowText" lastClr="000000"/>
                </a:solidFill>
                <a:latin typeface="+mn-lt"/>
              </a:rPr>
              <a:t>halinde,</a:t>
            </a:r>
            <a:r>
              <a:rPr lang="tr-TR" sz="2100" spc="65" dirty="0">
                <a:solidFill>
                  <a:sysClr val="windowText" lastClr="000000"/>
                </a:solidFill>
                <a:latin typeface="+mn-lt"/>
              </a:rPr>
              <a:t> </a:t>
            </a:r>
            <a:r>
              <a:rPr lang="tr-TR" sz="2100" dirty="0">
                <a:solidFill>
                  <a:sysClr val="windowText" lastClr="000000"/>
                </a:solidFill>
                <a:latin typeface="+mn-lt"/>
              </a:rPr>
              <a:t>ilgili</a:t>
            </a:r>
            <a:r>
              <a:rPr lang="tr-TR" sz="2100" spc="55" dirty="0">
                <a:solidFill>
                  <a:sysClr val="windowText" lastClr="000000"/>
                </a:solidFill>
                <a:latin typeface="+mn-lt"/>
              </a:rPr>
              <a:t> </a:t>
            </a:r>
            <a:r>
              <a:rPr lang="tr-TR" sz="2100" dirty="0">
                <a:solidFill>
                  <a:sysClr val="windowText" lastClr="000000"/>
                </a:solidFill>
                <a:latin typeface="+mn-lt"/>
              </a:rPr>
              <a:t>mevzuata</a:t>
            </a:r>
            <a:r>
              <a:rPr lang="tr-TR" sz="2100" spc="70" dirty="0">
                <a:solidFill>
                  <a:sysClr val="windowText" lastClr="000000"/>
                </a:solidFill>
                <a:latin typeface="+mn-lt"/>
              </a:rPr>
              <a:t> göre </a:t>
            </a:r>
            <a:r>
              <a:rPr lang="tr-TR" sz="2100" spc="-45" dirty="0">
                <a:solidFill>
                  <a:sysClr val="windowText" lastClr="000000"/>
                </a:solidFill>
                <a:latin typeface="+mn-lt"/>
              </a:rPr>
              <a:t>disiplin </a:t>
            </a:r>
            <a:r>
              <a:rPr lang="tr-TR" sz="2100" spc="-85" dirty="0">
                <a:solidFill>
                  <a:sysClr val="windowText" lastClr="000000"/>
                </a:solidFill>
                <a:latin typeface="+mn-lt"/>
              </a:rPr>
              <a:t>soru</a:t>
            </a:r>
            <a:r>
              <a:rPr lang="tr-TR" sz="2100" spc="-85" dirty="0">
                <a:solidFill>
                  <a:sysClr val="windowText" lastClr="000000"/>
                </a:solidFill>
                <a:latin typeface="+mn-lt"/>
                <a:cs typeface="Calibri"/>
              </a:rPr>
              <a:t>ş</a:t>
            </a:r>
            <a:r>
              <a:rPr lang="tr-TR" sz="2100" spc="-85" dirty="0">
                <a:solidFill>
                  <a:sysClr val="windowText" lastClr="000000"/>
                </a:solidFill>
                <a:latin typeface="+mn-lt"/>
              </a:rPr>
              <a:t>turması</a:t>
            </a:r>
            <a:r>
              <a:rPr lang="tr-TR" sz="2100" spc="-70" dirty="0">
                <a:solidFill>
                  <a:sysClr val="windowText" lastClr="000000"/>
                </a:solidFill>
                <a:latin typeface="+mn-lt"/>
              </a:rPr>
              <a:t> </a:t>
            </a:r>
            <a:r>
              <a:rPr lang="tr-TR" sz="2100" spc="-10" dirty="0">
                <a:solidFill>
                  <a:sysClr val="windowText" lastClr="000000"/>
                </a:solidFill>
                <a:latin typeface="+mn-lt"/>
              </a:rPr>
              <a:t>yapılır.</a:t>
            </a:r>
            <a:r>
              <a:rPr lang="tr-TR" sz="2150" spc="-10" dirty="0">
                <a:latin typeface="+mn-lt"/>
              </a:rPr>
              <a:t>	</a:t>
            </a:r>
            <a:endParaRPr lang="tr-TR" sz="2150" i="1"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009666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KAPSAM </a:t>
            </a:r>
            <a:r>
              <a:rPr lang="tr-TR" sz="2400" u="none" dirty="0">
                <a:latin typeface="Calibri"/>
              </a:rPr>
              <a:t>(2.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853123"/>
          </a:xfrm>
        </p:spPr>
        <p:txBody>
          <a:bodyPr/>
          <a:lstStyle/>
          <a:p>
            <a:pPr marR="5080" indent="12700" algn="just">
              <a:lnSpc>
                <a:spcPct val="98500"/>
              </a:lnSpc>
              <a:spcBef>
                <a:spcPts val="1050"/>
              </a:spcBef>
            </a:pPr>
            <a:r>
              <a:rPr lang="tr-TR" dirty="0">
                <a:solidFill>
                  <a:srgbClr val="FF0000"/>
                </a:solidFill>
                <a:latin typeface="+mn-lt"/>
              </a:rPr>
              <a:t>  B-</a:t>
            </a:r>
            <a:r>
              <a:rPr lang="tr-TR" spc="-25" dirty="0">
                <a:solidFill>
                  <a:srgbClr val="FF0000"/>
                </a:solidFill>
                <a:latin typeface="+mn-lt"/>
              </a:rPr>
              <a:t> </a:t>
            </a:r>
            <a:r>
              <a:rPr lang="tr-TR" u="sng" spc="-110" dirty="0">
                <a:solidFill>
                  <a:srgbClr val="FF0000"/>
                </a:solidFill>
                <a:latin typeface="+mn-lt"/>
              </a:rPr>
              <a:t>Kapsama</a:t>
            </a:r>
            <a:r>
              <a:rPr lang="tr-TR" u="sng" spc="-45" dirty="0">
                <a:solidFill>
                  <a:srgbClr val="FF0000"/>
                </a:solidFill>
                <a:latin typeface="+mn-lt"/>
              </a:rPr>
              <a:t> </a:t>
            </a:r>
            <a:r>
              <a:rPr lang="tr-TR" u="sng" spc="-100" dirty="0">
                <a:solidFill>
                  <a:srgbClr val="FF0000"/>
                </a:solidFill>
                <a:latin typeface="+mn-lt"/>
              </a:rPr>
              <a:t>Girmeyen</a:t>
            </a:r>
            <a:r>
              <a:rPr lang="tr-TR" u="sng" spc="-20" dirty="0">
                <a:solidFill>
                  <a:srgbClr val="FF0000"/>
                </a:solidFill>
                <a:latin typeface="+mn-lt"/>
              </a:rPr>
              <a:t> </a:t>
            </a:r>
            <a:r>
              <a:rPr lang="tr-TR" u="sng" spc="-55" dirty="0">
                <a:solidFill>
                  <a:srgbClr val="FF0000"/>
                </a:solidFill>
                <a:latin typeface="+mn-lt"/>
              </a:rPr>
              <a:t>Suçlar</a:t>
            </a:r>
            <a:r>
              <a:rPr lang="tr-TR" u="sng" spc="-50" dirty="0">
                <a:solidFill>
                  <a:srgbClr val="FF0000"/>
                </a:solidFill>
                <a:latin typeface="+mn-lt"/>
              </a:rPr>
              <a:t>; </a:t>
            </a:r>
            <a:r>
              <a:rPr lang="tr-TR" u="sng" spc="-10" dirty="0">
                <a:solidFill>
                  <a:srgbClr val="FF0000"/>
                </a:solidFill>
                <a:latin typeface="+mn-lt"/>
              </a:rPr>
              <a:t>(2)</a:t>
            </a:r>
          </a:p>
          <a:p>
            <a:pPr marR="0" lvl="0" algn="just" defTabSz="914400" eaLnBrk="1" fontAlgn="auto" latinLnBrk="0" hangingPunct="1">
              <a:buClrTx/>
              <a:buSzPct val="82142"/>
              <a:defRPr/>
            </a:pPr>
            <a:endParaRPr lang="tr-TR" sz="2400" b="1" spc="-105" dirty="0">
              <a:solidFill>
                <a:schemeClr val="tx1"/>
              </a:solidFill>
              <a:latin typeface="+mn-lt"/>
              <a:cs typeface="Calibri"/>
            </a:endParaRPr>
          </a:p>
          <a:p>
            <a:pPr marR="0" lvl="0" algn="just" defTabSz="914400" eaLnBrk="1" fontAlgn="auto" latinLnBrk="0" hangingPunct="1">
              <a:buClrTx/>
              <a:buSzPct val="82142"/>
              <a:defRPr/>
            </a:pPr>
            <a:r>
              <a:rPr lang="tr-TR" sz="2400" b="1" dirty="0">
                <a:solidFill>
                  <a:schemeClr val="tx1"/>
                </a:solidFill>
                <a:latin typeface="+mn-lt"/>
                <a:cs typeface="Calibri"/>
              </a:rPr>
              <a:t>İş</a:t>
            </a:r>
            <a:r>
              <a:rPr lang="tr-TR" sz="2400" b="1" dirty="0">
                <a:solidFill>
                  <a:schemeClr val="tx1"/>
                </a:solidFill>
                <a:latin typeface="+mn-lt"/>
              </a:rPr>
              <a:t>kence ve Eziyet Suçları</a:t>
            </a:r>
            <a:r>
              <a:rPr lang="tr-TR" sz="2400" dirty="0">
                <a:solidFill>
                  <a:schemeClr val="tx1"/>
                </a:solidFill>
                <a:latin typeface="+mn-lt"/>
              </a:rPr>
              <a:t>: 5237 sayılı </a:t>
            </a:r>
            <a:r>
              <a:rPr lang="tr-TR" sz="2400" dirty="0" err="1">
                <a:solidFill>
                  <a:schemeClr val="tx1"/>
                </a:solidFill>
                <a:latin typeface="+mn-lt"/>
              </a:rPr>
              <a:t>TCK’nun</a:t>
            </a:r>
            <a:r>
              <a:rPr lang="tr-TR" sz="2400" dirty="0">
                <a:solidFill>
                  <a:schemeClr val="tx1"/>
                </a:solidFill>
                <a:latin typeface="+mn-lt"/>
              </a:rPr>
              <a:t> </a:t>
            </a:r>
            <a:r>
              <a:rPr lang="tr-TR" sz="2400" i="1" dirty="0">
                <a:solidFill>
                  <a:srgbClr val="002060"/>
                </a:solidFill>
                <a:latin typeface="+mn-lt"/>
                <a:cs typeface="Calibri"/>
              </a:rPr>
              <a:t>“işkence” </a:t>
            </a:r>
            <a:r>
              <a:rPr lang="tr-TR" sz="2400" dirty="0">
                <a:solidFill>
                  <a:schemeClr val="tx1"/>
                </a:solidFill>
                <a:latin typeface="+mn-lt"/>
              </a:rPr>
              <a:t>ba</a:t>
            </a:r>
            <a:r>
              <a:rPr lang="tr-TR" sz="2400" dirty="0">
                <a:solidFill>
                  <a:schemeClr val="tx1"/>
                </a:solidFill>
                <a:latin typeface="+mn-lt"/>
                <a:cs typeface="Calibri"/>
              </a:rPr>
              <a:t>ş</a:t>
            </a:r>
            <a:r>
              <a:rPr lang="tr-TR" sz="2400" dirty="0">
                <a:solidFill>
                  <a:schemeClr val="tx1"/>
                </a:solidFill>
                <a:latin typeface="+mn-lt"/>
              </a:rPr>
              <a:t>lıklı</a:t>
            </a:r>
            <a:r>
              <a:rPr lang="tr-TR" sz="2400" dirty="0">
                <a:solidFill>
                  <a:srgbClr val="001F5F"/>
                </a:solidFill>
                <a:latin typeface="+mn-lt"/>
              </a:rPr>
              <a:t> </a:t>
            </a:r>
            <a:r>
              <a:rPr lang="tr-TR" sz="2400" dirty="0">
                <a:solidFill>
                  <a:schemeClr val="tx1"/>
                </a:solidFill>
                <a:latin typeface="+mn-lt"/>
              </a:rPr>
              <a:t>94, </a:t>
            </a:r>
            <a:r>
              <a:rPr lang="tr-TR" sz="2400" i="1" dirty="0">
                <a:solidFill>
                  <a:srgbClr val="002060"/>
                </a:solidFill>
                <a:latin typeface="+mn-lt"/>
              </a:rPr>
              <a:t>“</a:t>
            </a:r>
            <a:r>
              <a:rPr lang="tr-TR" sz="2400" i="1" dirty="0">
                <a:solidFill>
                  <a:srgbClr val="002060"/>
                </a:solidFill>
                <a:latin typeface="+mn-lt"/>
                <a:cs typeface="Calibri"/>
              </a:rPr>
              <a:t>neticesi sebebiyle ağırlaştırılmış işkence” </a:t>
            </a:r>
            <a:r>
              <a:rPr lang="tr-TR" sz="2400" dirty="0">
                <a:solidFill>
                  <a:schemeClr val="tx1"/>
                </a:solidFill>
                <a:latin typeface="+mn-lt"/>
              </a:rPr>
              <a:t>ba</a:t>
            </a:r>
            <a:r>
              <a:rPr lang="tr-TR" sz="2400" dirty="0">
                <a:solidFill>
                  <a:schemeClr val="tx1"/>
                </a:solidFill>
                <a:latin typeface="+mn-lt"/>
                <a:cs typeface="Calibri"/>
              </a:rPr>
              <a:t>ş</a:t>
            </a:r>
            <a:r>
              <a:rPr lang="tr-TR" sz="2400" dirty="0">
                <a:solidFill>
                  <a:schemeClr val="tx1"/>
                </a:solidFill>
                <a:latin typeface="+mn-lt"/>
              </a:rPr>
              <a:t>lıklı 95, </a:t>
            </a:r>
            <a:r>
              <a:rPr lang="tr-TR" sz="2400" i="1" dirty="0">
                <a:solidFill>
                  <a:srgbClr val="002060"/>
                </a:solidFill>
                <a:latin typeface="+mn-lt"/>
                <a:cs typeface="Calibri"/>
              </a:rPr>
              <a:t>“eziyet” </a:t>
            </a:r>
            <a:r>
              <a:rPr lang="tr-TR" sz="2400" dirty="0">
                <a:solidFill>
                  <a:schemeClr val="tx1"/>
                </a:solidFill>
                <a:latin typeface="+mn-lt"/>
              </a:rPr>
              <a:t>ba</a:t>
            </a:r>
            <a:r>
              <a:rPr lang="tr-TR" sz="2400" dirty="0">
                <a:solidFill>
                  <a:schemeClr val="tx1"/>
                </a:solidFill>
                <a:latin typeface="+mn-lt"/>
                <a:cs typeface="Calibri"/>
              </a:rPr>
              <a:t>ş</a:t>
            </a:r>
            <a:r>
              <a:rPr lang="tr-TR" sz="2400" dirty="0">
                <a:solidFill>
                  <a:schemeClr val="tx1"/>
                </a:solidFill>
                <a:latin typeface="+mn-lt"/>
              </a:rPr>
              <a:t>lıklı 96, </a:t>
            </a:r>
            <a:r>
              <a:rPr lang="tr-TR" sz="2400" i="1" dirty="0">
                <a:solidFill>
                  <a:srgbClr val="002060"/>
                </a:solidFill>
                <a:latin typeface="+mn-lt"/>
                <a:cs typeface="Calibri"/>
              </a:rPr>
              <a:t>“zor kullanma yetkisine ilişkin sınırın aşılması”</a:t>
            </a:r>
            <a:r>
              <a:rPr lang="tr-TR" sz="2400" b="1" dirty="0">
                <a:solidFill>
                  <a:srgbClr val="FF0000"/>
                </a:solidFill>
                <a:latin typeface="+mn-lt"/>
                <a:cs typeface="Calibri"/>
              </a:rPr>
              <a:t> </a:t>
            </a:r>
            <a:r>
              <a:rPr lang="tr-TR" sz="2400" dirty="0">
                <a:solidFill>
                  <a:schemeClr val="tx1"/>
                </a:solidFill>
                <a:latin typeface="+mn-lt"/>
              </a:rPr>
              <a:t>ba</a:t>
            </a:r>
            <a:r>
              <a:rPr lang="tr-TR" sz="2400" dirty="0">
                <a:solidFill>
                  <a:schemeClr val="tx1"/>
                </a:solidFill>
                <a:latin typeface="+mn-lt"/>
                <a:cs typeface="Calibri"/>
              </a:rPr>
              <a:t>ş</a:t>
            </a:r>
            <a:r>
              <a:rPr lang="tr-TR" sz="2400" dirty="0">
                <a:solidFill>
                  <a:schemeClr val="tx1"/>
                </a:solidFill>
                <a:latin typeface="+mn-lt"/>
              </a:rPr>
              <a:t>lıklı 256 </a:t>
            </a:r>
            <a:r>
              <a:rPr lang="tr-TR" sz="2400" dirty="0" err="1">
                <a:solidFill>
                  <a:schemeClr val="tx1"/>
                </a:solidFill>
                <a:latin typeface="+mn-lt"/>
              </a:rPr>
              <a:t>ncı</a:t>
            </a:r>
            <a:r>
              <a:rPr lang="tr-TR" sz="2400" dirty="0">
                <a:solidFill>
                  <a:schemeClr val="tx1"/>
                </a:solidFill>
                <a:latin typeface="+mn-lt"/>
              </a:rPr>
              <a:t> maddeleri bu kanunun kapsam dı</a:t>
            </a:r>
            <a:r>
              <a:rPr lang="tr-TR" sz="2400" dirty="0">
                <a:solidFill>
                  <a:schemeClr val="tx1"/>
                </a:solidFill>
                <a:latin typeface="+mn-lt"/>
                <a:cs typeface="Calibri"/>
              </a:rPr>
              <a:t>ş</a:t>
            </a:r>
            <a:r>
              <a:rPr lang="tr-TR" sz="2400" dirty="0">
                <a:solidFill>
                  <a:schemeClr val="tx1"/>
                </a:solidFill>
                <a:latin typeface="+mn-lt"/>
              </a:rPr>
              <a:t>ındadır. (765 sayılı 243 ve 245)</a:t>
            </a:r>
          </a:p>
          <a:p>
            <a:pPr marR="0" lvl="0" algn="just" defTabSz="914400" eaLnBrk="1" fontAlgn="auto" latinLnBrk="0" hangingPunct="1">
              <a:buClrTx/>
              <a:buSzPct val="82142"/>
              <a:defRPr/>
            </a:pPr>
            <a:endParaRPr lang="tr-TR" sz="2400" dirty="0">
              <a:solidFill>
                <a:schemeClr val="tx1"/>
              </a:solidFill>
              <a:latin typeface="+mn-lt"/>
            </a:endParaRPr>
          </a:p>
          <a:p>
            <a:pPr marL="9525" marR="126364" lvl="0" algn="just" defTabSz="914400" eaLnBrk="1" fontAlgn="auto" latinLnBrk="0" hangingPunct="1">
              <a:buClrTx/>
              <a:buSzPct val="82142"/>
              <a:tabLst>
                <a:tab pos="264795" algn="l"/>
              </a:tabLst>
              <a:defRPr/>
            </a:pPr>
            <a:r>
              <a:rPr lang="tr-TR" sz="2400" b="1" dirty="0">
                <a:solidFill>
                  <a:schemeClr val="tx1"/>
                </a:solidFill>
                <a:latin typeface="+mn-lt"/>
              </a:rPr>
              <a:t>Adliye ilgili ile ilgili görev ve i</a:t>
            </a:r>
            <a:r>
              <a:rPr lang="tr-TR" sz="2400" b="1" dirty="0">
                <a:solidFill>
                  <a:schemeClr val="tx1"/>
                </a:solidFill>
                <a:latin typeface="+mn-lt"/>
                <a:cs typeface="Calibri"/>
              </a:rPr>
              <a:t>ş</a:t>
            </a:r>
            <a:r>
              <a:rPr lang="tr-TR" sz="2400" b="1" dirty="0">
                <a:solidFill>
                  <a:schemeClr val="tx1"/>
                </a:solidFill>
                <a:latin typeface="+mn-lt"/>
              </a:rPr>
              <a:t>lerde görevi kötüye kullanma ve ihmal: </a:t>
            </a:r>
            <a:r>
              <a:rPr lang="tr-TR" sz="2400" dirty="0">
                <a:solidFill>
                  <a:schemeClr val="tx1"/>
                </a:solidFill>
                <a:latin typeface="+mn-lt"/>
              </a:rPr>
              <a:t>5271 sayılı </a:t>
            </a:r>
            <a:r>
              <a:rPr lang="tr-TR" sz="2400" dirty="0" err="1">
                <a:solidFill>
                  <a:schemeClr val="tx1"/>
                </a:solidFill>
                <a:latin typeface="+mn-lt"/>
              </a:rPr>
              <a:t>CMK’nun</a:t>
            </a:r>
            <a:r>
              <a:rPr lang="tr-TR" sz="2400" dirty="0">
                <a:solidFill>
                  <a:schemeClr val="tx1"/>
                </a:solidFill>
                <a:latin typeface="+mn-lt"/>
              </a:rPr>
              <a:t> </a:t>
            </a:r>
            <a:r>
              <a:rPr lang="tr-TR" sz="2400" i="1" dirty="0">
                <a:solidFill>
                  <a:srgbClr val="002060"/>
                </a:solidFill>
                <a:latin typeface="+mn-lt"/>
              </a:rPr>
              <a:t>“Cumhuriyet savcısının görev ve yetkileri” </a:t>
            </a:r>
            <a:r>
              <a:rPr lang="tr-TR" sz="2400" dirty="0">
                <a:solidFill>
                  <a:schemeClr val="tx1"/>
                </a:solidFill>
                <a:latin typeface="+mn-lt"/>
              </a:rPr>
              <a:t>ba</a:t>
            </a:r>
            <a:r>
              <a:rPr lang="tr-TR" sz="2400" dirty="0">
                <a:solidFill>
                  <a:schemeClr val="tx1"/>
                </a:solidFill>
                <a:latin typeface="+mn-lt"/>
                <a:cs typeface="Calibri"/>
              </a:rPr>
              <a:t>ş</a:t>
            </a:r>
            <a:r>
              <a:rPr lang="tr-TR" sz="2400" dirty="0">
                <a:solidFill>
                  <a:schemeClr val="tx1"/>
                </a:solidFill>
                <a:latin typeface="+mn-lt"/>
              </a:rPr>
              <a:t>lıklı 161. maddesi de bu kanunun kapsam dı</a:t>
            </a:r>
            <a:r>
              <a:rPr lang="tr-TR" sz="2400" dirty="0">
                <a:solidFill>
                  <a:schemeClr val="tx1"/>
                </a:solidFill>
                <a:latin typeface="+mn-lt"/>
                <a:cs typeface="Calibri"/>
              </a:rPr>
              <a:t>ş</a:t>
            </a:r>
            <a:r>
              <a:rPr lang="tr-TR" sz="2400" dirty="0">
                <a:solidFill>
                  <a:schemeClr val="tx1"/>
                </a:solidFill>
                <a:latin typeface="+mn-lt"/>
              </a:rPr>
              <a:t>ındadır. (1412 Sayılı CMUK 154)</a:t>
            </a:r>
            <a:endParaRPr lang="tr-TR" sz="2400" b="1" dirty="0">
              <a:solidFill>
                <a:schemeClr val="tx1"/>
              </a:solidFill>
              <a:latin typeface="+mn-lt"/>
            </a:endParaRPr>
          </a:p>
          <a:p>
            <a:pPr marL="12065" marR="5080" lvl="0" defTabSz="914400" eaLnBrk="1" fontAlgn="auto" latinLnBrk="0" hangingPunct="1">
              <a:lnSpc>
                <a:spcPct val="102899"/>
              </a:lnSpc>
              <a:spcBef>
                <a:spcPts val="15"/>
              </a:spcBef>
              <a:spcAft>
                <a:spcPts val="0"/>
              </a:spcAft>
              <a:buClr>
                <a:srgbClr val="90C225"/>
              </a:buClr>
              <a:buSzPct val="79166"/>
              <a:tabLst>
                <a:tab pos="299085" algn="l"/>
                <a:tab pos="3108325" algn="l"/>
                <a:tab pos="4746625" algn="l"/>
              </a:tabLst>
              <a:defRPr/>
            </a:pPr>
            <a:r>
              <a:rPr lang="tr-TR" sz="2400" spc="-10" dirty="0"/>
              <a:t>	</a:t>
            </a:r>
            <a:endParaRPr lang="tr-TR" sz="2000" i="1"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804143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KAPSAM </a:t>
            </a:r>
            <a:r>
              <a:rPr lang="tr-TR" sz="2400" u="none" dirty="0">
                <a:latin typeface="Calibri"/>
              </a:rPr>
              <a:t>(2.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956037"/>
          </a:xfrm>
        </p:spPr>
        <p:txBody>
          <a:bodyPr/>
          <a:lstStyle/>
          <a:p>
            <a:pPr marR="5080" indent="12700" algn="just">
              <a:lnSpc>
                <a:spcPct val="98500"/>
              </a:lnSpc>
              <a:spcBef>
                <a:spcPts val="1050"/>
              </a:spcBef>
            </a:pPr>
            <a:r>
              <a:rPr lang="tr-TR" dirty="0">
                <a:solidFill>
                  <a:srgbClr val="FF0000"/>
                </a:solidFill>
                <a:latin typeface="+mn-lt"/>
              </a:rPr>
              <a:t>  B-</a:t>
            </a:r>
            <a:r>
              <a:rPr lang="tr-TR" spc="-25" dirty="0">
                <a:solidFill>
                  <a:srgbClr val="FF0000"/>
                </a:solidFill>
                <a:latin typeface="+mn-lt"/>
              </a:rPr>
              <a:t> </a:t>
            </a:r>
            <a:r>
              <a:rPr lang="tr-TR" u="sng" spc="-110" dirty="0">
                <a:solidFill>
                  <a:srgbClr val="FF0000"/>
                </a:solidFill>
                <a:latin typeface="+mn-lt"/>
              </a:rPr>
              <a:t>Kapsama</a:t>
            </a:r>
            <a:r>
              <a:rPr lang="tr-TR" u="sng" spc="-45" dirty="0">
                <a:solidFill>
                  <a:srgbClr val="FF0000"/>
                </a:solidFill>
                <a:latin typeface="+mn-lt"/>
              </a:rPr>
              <a:t> </a:t>
            </a:r>
            <a:r>
              <a:rPr lang="tr-TR" u="sng" spc="-100" dirty="0">
                <a:solidFill>
                  <a:srgbClr val="FF0000"/>
                </a:solidFill>
                <a:latin typeface="+mn-lt"/>
              </a:rPr>
              <a:t>Girmeyen</a:t>
            </a:r>
            <a:r>
              <a:rPr lang="tr-TR" u="sng" spc="-20" dirty="0">
                <a:solidFill>
                  <a:srgbClr val="FF0000"/>
                </a:solidFill>
                <a:latin typeface="+mn-lt"/>
              </a:rPr>
              <a:t> </a:t>
            </a:r>
            <a:r>
              <a:rPr lang="tr-TR" u="sng" spc="-55" dirty="0">
                <a:solidFill>
                  <a:srgbClr val="FF0000"/>
                </a:solidFill>
                <a:latin typeface="+mn-lt"/>
              </a:rPr>
              <a:t>Suçlar</a:t>
            </a:r>
            <a:r>
              <a:rPr lang="tr-TR" u="sng" spc="-50" dirty="0">
                <a:solidFill>
                  <a:srgbClr val="FF0000"/>
                </a:solidFill>
                <a:latin typeface="+mn-lt"/>
              </a:rPr>
              <a:t>;</a:t>
            </a:r>
            <a:r>
              <a:rPr lang="tr-TR" u="sng" spc="-10" dirty="0">
                <a:solidFill>
                  <a:srgbClr val="FF0000"/>
                </a:solidFill>
                <a:latin typeface="+mn-lt"/>
              </a:rPr>
              <a:t> (3)</a:t>
            </a:r>
          </a:p>
          <a:p>
            <a:pPr marR="0" lvl="0" algn="just" defTabSz="914400" eaLnBrk="1" fontAlgn="auto" latinLnBrk="0" hangingPunct="1">
              <a:buClrTx/>
              <a:buSzPct val="82142"/>
              <a:defRPr/>
            </a:pPr>
            <a:endParaRPr lang="tr-TR" sz="2000" b="1" spc="-105" dirty="0">
              <a:solidFill>
                <a:schemeClr val="tx1"/>
              </a:solidFill>
              <a:latin typeface="+mn-lt"/>
              <a:cs typeface="Calibri"/>
            </a:endParaRPr>
          </a:p>
          <a:p>
            <a:pPr marR="0" lvl="0" algn="just" defTabSz="914400" eaLnBrk="1" fontAlgn="auto" latinLnBrk="0" hangingPunct="1">
              <a:buClrTx/>
              <a:buSzPct val="82142"/>
              <a:defRPr/>
            </a:pPr>
            <a:r>
              <a:rPr lang="tr-TR" sz="1900" b="1" spc="-105" dirty="0">
                <a:solidFill>
                  <a:schemeClr val="tx1"/>
                </a:solidFill>
                <a:latin typeface="+mn-lt"/>
                <a:cs typeface="Calibri"/>
              </a:rPr>
              <a:t>3628 sayılı Mal Bildiriminde Bulunulması, Rüşvet ve Yolsuzlukla Mücadele Kanunu’nda Yazılı Suçlar</a:t>
            </a:r>
          </a:p>
          <a:p>
            <a:pPr marL="342900" marR="0" lvl="0" indent="-342900" algn="just" defTabSz="914400" eaLnBrk="1" fontAlgn="auto" latinLnBrk="0" hangingPunct="1">
              <a:buClrTx/>
              <a:buSzPct val="82142"/>
              <a:buFont typeface="Arial" panose="020B0604020202020204" pitchFamily="34" charset="0"/>
              <a:buChar char="•"/>
              <a:defRPr/>
            </a:pPr>
            <a:r>
              <a:rPr lang="tr-TR" sz="1900" spc="-35" dirty="0">
                <a:solidFill>
                  <a:srgbClr val="001F5F"/>
                </a:solidFill>
                <a:latin typeface="+mn-lt"/>
              </a:rPr>
              <a:t>Mal</a:t>
            </a:r>
            <a:r>
              <a:rPr lang="tr-TR" sz="1900" spc="-80" dirty="0">
                <a:solidFill>
                  <a:srgbClr val="001F5F"/>
                </a:solidFill>
                <a:latin typeface="+mn-lt"/>
              </a:rPr>
              <a:t> </a:t>
            </a:r>
            <a:r>
              <a:rPr lang="tr-TR" sz="1900" spc="-30" dirty="0">
                <a:solidFill>
                  <a:srgbClr val="001F5F"/>
                </a:solidFill>
                <a:latin typeface="+mn-lt"/>
              </a:rPr>
              <a:t>bildirimde</a:t>
            </a:r>
            <a:r>
              <a:rPr lang="tr-TR" sz="1900" spc="-70" dirty="0">
                <a:solidFill>
                  <a:srgbClr val="001F5F"/>
                </a:solidFill>
                <a:latin typeface="+mn-lt"/>
              </a:rPr>
              <a:t> </a:t>
            </a:r>
            <a:r>
              <a:rPr lang="tr-TR" sz="1900" spc="-20" dirty="0">
                <a:solidFill>
                  <a:srgbClr val="001F5F"/>
                </a:solidFill>
                <a:latin typeface="+mn-lt"/>
              </a:rPr>
              <a:t>bulunmamak,</a:t>
            </a:r>
            <a:r>
              <a:rPr lang="tr-TR" sz="1900" spc="-80" dirty="0">
                <a:solidFill>
                  <a:srgbClr val="001F5F"/>
                </a:solidFill>
                <a:latin typeface="+mn-lt"/>
              </a:rPr>
              <a:t> </a:t>
            </a:r>
            <a:r>
              <a:rPr lang="tr-TR" sz="1900" spc="-10" dirty="0">
                <a:solidFill>
                  <a:srgbClr val="001F5F"/>
                </a:solidFill>
                <a:latin typeface="+mn-lt"/>
              </a:rPr>
              <a:t>(Md.10)</a:t>
            </a:r>
          </a:p>
          <a:p>
            <a:pPr marL="342900" marR="0" lvl="0" indent="-342900" algn="just" defTabSz="914400" eaLnBrk="1" fontAlgn="auto" latinLnBrk="0" hangingPunct="1">
              <a:buClrTx/>
              <a:buSzPct val="82142"/>
              <a:buFont typeface="Arial" panose="020B0604020202020204" pitchFamily="34" charset="0"/>
              <a:buChar char="•"/>
              <a:defRPr/>
            </a:pPr>
            <a:r>
              <a:rPr lang="tr-TR" sz="1900" spc="-35" dirty="0">
                <a:solidFill>
                  <a:srgbClr val="001F5F"/>
                </a:solidFill>
                <a:latin typeface="+mn-lt"/>
              </a:rPr>
              <a:t>Mal</a:t>
            </a:r>
            <a:r>
              <a:rPr lang="tr-TR" sz="1900" spc="-100" dirty="0">
                <a:solidFill>
                  <a:srgbClr val="001F5F"/>
                </a:solidFill>
                <a:latin typeface="+mn-lt"/>
              </a:rPr>
              <a:t> </a:t>
            </a:r>
            <a:r>
              <a:rPr lang="tr-TR" sz="1900" spc="-40" dirty="0">
                <a:solidFill>
                  <a:srgbClr val="001F5F"/>
                </a:solidFill>
                <a:latin typeface="+mn-lt"/>
              </a:rPr>
              <a:t>Bildirimin</a:t>
            </a:r>
            <a:r>
              <a:rPr lang="tr-TR" sz="1900" spc="-90" dirty="0">
                <a:solidFill>
                  <a:srgbClr val="001F5F"/>
                </a:solidFill>
                <a:latin typeface="+mn-lt"/>
              </a:rPr>
              <a:t> </a:t>
            </a:r>
            <a:r>
              <a:rPr lang="tr-TR" sz="1900" spc="-65" dirty="0">
                <a:solidFill>
                  <a:srgbClr val="001F5F"/>
                </a:solidFill>
                <a:latin typeface="+mn-lt"/>
              </a:rPr>
              <a:t>Gizlili</a:t>
            </a:r>
            <a:r>
              <a:rPr lang="tr-TR" sz="1900" spc="-65" dirty="0">
                <a:solidFill>
                  <a:srgbClr val="001F5F"/>
                </a:solidFill>
                <a:latin typeface="+mn-lt"/>
                <a:cs typeface="Calibri"/>
              </a:rPr>
              <a:t>ğ</a:t>
            </a:r>
            <a:r>
              <a:rPr lang="tr-TR" sz="1900" spc="-65" dirty="0">
                <a:solidFill>
                  <a:srgbClr val="001F5F"/>
                </a:solidFill>
                <a:latin typeface="+mn-lt"/>
              </a:rPr>
              <a:t>i</a:t>
            </a:r>
            <a:r>
              <a:rPr lang="tr-TR" sz="1900" spc="-95" dirty="0">
                <a:solidFill>
                  <a:srgbClr val="001F5F"/>
                </a:solidFill>
                <a:latin typeface="+mn-lt"/>
              </a:rPr>
              <a:t> </a:t>
            </a:r>
            <a:r>
              <a:rPr lang="tr-TR" sz="1900" spc="-20" dirty="0">
                <a:solidFill>
                  <a:srgbClr val="001F5F"/>
                </a:solidFill>
                <a:latin typeface="+mn-lt"/>
                <a:cs typeface="Calibri"/>
              </a:rPr>
              <a:t>İ</a:t>
            </a:r>
            <a:r>
              <a:rPr lang="tr-TR" sz="1900" spc="-20" dirty="0">
                <a:solidFill>
                  <a:srgbClr val="001F5F"/>
                </a:solidFill>
                <a:latin typeface="+mn-lt"/>
              </a:rPr>
              <a:t>hlal</a:t>
            </a:r>
            <a:r>
              <a:rPr lang="tr-TR" sz="1900" spc="-80" dirty="0">
                <a:solidFill>
                  <a:srgbClr val="001F5F"/>
                </a:solidFill>
                <a:latin typeface="+mn-lt"/>
              </a:rPr>
              <a:t> </a:t>
            </a:r>
            <a:r>
              <a:rPr lang="tr-TR" sz="1900" spc="-60" dirty="0">
                <a:solidFill>
                  <a:srgbClr val="001F5F"/>
                </a:solidFill>
                <a:latin typeface="+mn-lt"/>
              </a:rPr>
              <a:t>Etmek, (Md.11)</a:t>
            </a:r>
            <a:endParaRPr lang="tr-TR" sz="1900" dirty="0">
              <a:solidFill>
                <a:sysClr val="windowText" lastClr="000000"/>
              </a:solidFill>
              <a:latin typeface="+mn-lt"/>
            </a:endParaRPr>
          </a:p>
          <a:p>
            <a:pPr marL="342900" marR="0" lvl="0" indent="-342900" algn="just" defTabSz="914400" eaLnBrk="1" fontAlgn="auto" latinLnBrk="0" hangingPunct="1">
              <a:buClrTx/>
              <a:buSzPct val="82142"/>
              <a:buFont typeface="Arial" panose="020B0604020202020204" pitchFamily="34" charset="0"/>
              <a:buChar char="•"/>
              <a:defRPr/>
            </a:pPr>
            <a:r>
              <a:rPr lang="tr-TR" sz="1900" spc="-155" dirty="0">
                <a:solidFill>
                  <a:srgbClr val="001F5F"/>
                </a:solidFill>
                <a:latin typeface="+mn-lt"/>
              </a:rPr>
              <a:t>Gerçe</a:t>
            </a:r>
            <a:r>
              <a:rPr lang="tr-TR" sz="1900" spc="-155" dirty="0">
                <a:solidFill>
                  <a:srgbClr val="001F5F"/>
                </a:solidFill>
                <a:latin typeface="+mn-lt"/>
                <a:cs typeface="Calibri"/>
              </a:rPr>
              <a:t>ğ</a:t>
            </a:r>
            <a:r>
              <a:rPr lang="tr-TR" sz="1900" spc="-155" dirty="0">
                <a:solidFill>
                  <a:srgbClr val="001F5F"/>
                </a:solidFill>
                <a:latin typeface="+mn-lt"/>
              </a:rPr>
              <a:t>e</a:t>
            </a:r>
            <a:r>
              <a:rPr lang="tr-TR" sz="1900" spc="-10" dirty="0">
                <a:solidFill>
                  <a:srgbClr val="001F5F"/>
                </a:solidFill>
                <a:latin typeface="+mn-lt"/>
              </a:rPr>
              <a:t> </a:t>
            </a:r>
            <a:r>
              <a:rPr lang="tr-TR" sz="1900" dirty="0">
                <a:solidFill>
                  <a:srgbClr val="001F5F"/>
                </a:solidFill>
                <a:latin typeface="+mn-lt"/>
              </a:rPr>
              <a:t>aykırı</a:t>
            </a:r>
            <a:r>
              <a:rPr lang="tr-TR" sz="1900" spc="-70" dirty="0">
                <a:solidFill>
                  <a:srgbClr val="001F5F"/>
                </a:solidFill>
                <a:latin typeface="+mn-lt"/>
              </a:rPr>
              <a:t> </a:t>
            </a:r>
            <a:r>
              <a:rPr lang="tr-TR" sz="1900" dirty="0">
                <a:solidFill>
                  <a:srgbClr val="001F5F"/>
                </a:solidFill>
                <a:latin typeface="+mn-lt"/>
              </a:rPr>
              <a:t>mal</a:t>
            </a:r>
            <a:r>
              <a:rPr lang="tr-TR" sz="1900" spc="-60" dirty="0">
                <a:solidFill>
                  <a:srgbClr val="001F5F"/>
                </a:solidFill>
                <a:latin typeface="+mn-lt"/>
              </a:rPr>
              <a:t> </a:t>
            </a:r>
            <a:r>
              <a:rPr lang="tr-TR" sz="1900" spc="-40" dirty="0">
                <a:solidFill>
                  <a:srgbClr val="001F5F"/>
                </a:solidFill>
                <a:latin typeface="+mn-lt"/>
              </a:rPr>
              <a:t>bildiriminde</a:t>
            </a:r>
            <a:r>
              <a:rPr lang="tr-TR" sz="1900" spc="-75" dirty="0">
                <a:solidFill>
                  <a:srgbClr val="001F5F"/>
                </a:solidFill>
                <a:latin typeface="+mn-lt"/>
              </a:rPr>
              <a:t> </a:t>
            </a:r>
            <a:r>
              <a:rPr lang="tr-TR" sz="1900" spc="-20" dirty="0">
                <a:solidFill>
                  <a:srgbClr val="001F5F"/>
                </a:solidFill>
                <a:latin typeface="+mn-lt"/>
              </a:rPr>
              <a:t>bulunmak,</a:t>
            </a:r>
            <a:r>
              <a:rPr lang="tr-TR" sz="1900" spc="-65" dirty="0">
                <a:solidFill>
                  <a:srgbClr val="001F5F"/>
                </a:solidFill>
                <a:latin typeface="+mn-lt"/>
              </a:rPr>
              <a:t> </a:t>
            </a:r>
            <a:r>
              <a:rPr lang="tr-TR" sz="1900" spc="-10" dirty="0">
                <a:solidFill>
                  <a:srgbClr val="001F5F"/>
                </a:solidFill>
                <a:latin typeface="+mn-lt"/>
              </a:rPr>
              <a:t>(Md.12)</a:t>
            </a:r>
            <a:endParaRPr lang="tr-TR" sz="1900" dirty="0">
              <a:solidFill>
                <a:sysClr val="windowText" lastClr="000000"/>
              </a:solidFill>
              <a:latin typeface="+mn-lt"/>
            </a:endParaRPr>
          </a:p>
          <a:p>
            <a:pPr marL="342900" marR="0" lvl="0" indent="-342900" algn="just" defTabSz="914400" eaLnBrk="1" fontAlgn="auto" latinLnBrk="0" hangingPunct="1">
              <a:buClrTx/>
              <a:buSzPct val="82142"/>
              <a:buFont typeface="Arial" panose="020B0604020202020204" pitchFamily="34" charset="0"/>
              <a:buChar char="•"/>
              <a:defRPr/>
            </a:pPr>
            <a:r>
              <a:rPr lang="tr-TR" sz="1900" spc="-114" dirty="0">
                <a:solidFill>
                  <a:srgbClr val="001F5F"/>
                </a:solidFill>
                <a:latin typeface="+mn-lt"/>
              </a:rPr>
              <a:t>Haksız</a:t>
            </a:r>
            <a:r>
              <a:rPr lang="tr-TR" sz="1900" spc="-55" dirty="0">
                <a:solidFill>
                  <a:srgbClr val="001F5F"/>
                </a:solidFill>
                <a:latin typeface="+mn-lt"/>
              </a:rPr>
              <a:t> </a:t>
            </a:r>
            <a:r>
              <a:rPr lang="tr-TR" sz="1900" spc="-35" dirty="0">
                <a:solidFill>
                  <a:srgbClr val="001F5F"/>
                </a:solidFill>
                <a:latin typeface="+mn-lt"/>
              </a:rPr>
              <a:t>Mal</a:t>
            </a:r>
            <a:r>
              <a:rPr lang="tr-TR" sz="1900" spc="-75" dirty="0">
                <a:solidFill>
                  <a:srgbClr val="001F5F"/>
                </a:solidFill>
                <a:latin typeface="+mn-lt"/>
              </a:rPr>
              <a:t> </a:t>
            </a:r>
            <a:r>
              <a:rPr lang="tr-TR" sz="1900" spc="-114" dirty="0">
                <a:solidFill>
                  <a:srgbClr val="001F5F"/>
                </a:solidFill>
                <a:latin typeface="+mn-lt"/>
              </a:rPr>
              <a:t>Edinme,</a:t>
            </a:r>
            <a:r>
              <a:rPr lang="tr-TR" sz="1900" spc="-50" dirty="0">
                <a:solidFill>
                  <a:srgbClr val="001F5F"/>
                </a:solidFill>
                <a:latin typeface="+mn-lt"/>
              </a:rPr>
              <a:t> </a:t>
            </a:r>
            <a:r>
              <a:rPr lang="tr-TR" sz="1900" spc="-25" dirty="0">
                <a:solidFill>
                  <a:srgbClr val="001F5F"/>
                </a:solidFill>
                <a:latin typeface="+mn-lt"/>
              </a:rPr>
              <a:t>Mal</a:t>
            </a:r>
            <a:r>
              <a:rPr lang="tr-TR" sz="1900" spc="-45" dirty="0">
                <a:solidFill>
                  <a:srgbClr val="001F5F"/>
                </a:solidFill>
                <a:latin typeface="+mn-lt"/>
              </a:rPr>
              <a:t> </a:t>
            </a:r>
            <a:r>
              <a:rPr lang="tr-TR" sz="1900" spc="-70" dirty="0">
                <a:solidFill>
                  <a:srgbClr val="001F5F"/>
                </a:solidFill>
                <a:latin typeface="+mn-lt"/>
              </a:rPr>
              <a:t>Kaçırma</a:t>
            </a:r>
            <a:r>
              <a:rPr lang="tr-TR" sz="1900" spc="-60" dirty="0">
                <a:solidFill>
                  <a:srgbClr val="001F5F"/>
                </a:solidFill>
                <a:latin typeface="+mn-lt"/>
              </a:rPr>
              <a:t> </a:t>
            </a:r>
            <a:r>
              <a:rPr lang="tr-TR" sz="1900" spc="-75" dirty="0">
                <a:solidFill>
                  <a:srgbClr val="001F5F"/>
                </a:solidFill>
                <a:latin typeface="+mn-lt"/>
              </a:rPr>
              <a:t>ve</a:t>
            </a:r>
            <a:r>
              <a:rPr lang="tr-TR" sz="1900" spc="-50" dirty="0">
                <a:solidFill>
                  <a:srgbClr val="001F5F"/>
                </a:solidFill>
                <a:latin typeface="+mn-lt"/>
              </a:rPr>
              <a:t> </a:t>
            </a:r>
            <a:r>
              <a:rPr lang="tr-TR" sz="1900" spc="-130" dirty="0">
                <a:solidFill>
                  <a:srgbClr val="001F5F"/>
                </a:solidFill>
                <a:latin typeface="+mn-lt"/>
              </a:rPr>
              <a:t>Gizleme</a:t>
            </a:r>
            <a:r>
              <a:rPr lang="tr-TR" sz="1900" spc="-30" dirty="0">
                <a:solidFill>
                  <a:srgbClr val="001F5F"/>
                </a:solidFill>
                <a:latin typeface="+mn-lt"/>
              </a:rPr>
              <a:t> </a:t>
            </a:r>
            <a:r>
              <a:rPr lang="tr-TR" sz="1900" spc="-10" dirty="0">
                <a:solidFill>
                  <a:srgbClr val="001F5F"/>
                </a:solidFill>
                <a:latin typeface="+mn-lt"/>
              </a:rPr>
              <a:t>(Md.13)</a:t>
            </a:r>
            <a:endParaRPr lang="tr-TR" sz="1900" dirty="0">
              <a:solidFill>
                <a:sysClr val="windowText" lastClr="000000"/>
              </a:solidFill>
              <a:latin typeface="+mn-lt"/>
            </a:endParaRPr>
          </a:p>
          <a:p>
            <a:pPr marL="342900" marR="0" lvl="0" indent="-342900" algn="just" defTabSz="914400" eaLnBrk="1" fontAlgn="auto" latinLnBrk="0" hangingPunct="1">
              <a:buClrTx/>
              <a:buSzPct val="82142"/>
              <a:buFont typeface="Arial" panose="020B0604020202020204" pitchFamily="34" charset="0"/>
              <a:buChar char="•"/>
              <a:defRPr/>
            </a:pPr>
            <a:r>
              <a:rPr lang="tr-TR" sz="1900" spc="-40" dirty="0">
                <a:solidFill>
                  <a:srgbClr val="001F5F"/>
                </a:solidFill>
                <a:latin typeface="+mn-lt"/>
              </a:rPr>
              <a:t>Bankacılık</a:t>
            </a:r>
            <a:r>
              <a:rPr lang="tr-TR" sz="1900" spc="-114" dirty="0">
                <a:solidFill>
                  <a:srgbClr val="001F5F"/>
                </a:solidFill>
                <a:latin typeface="+mn-lt"/>
              </a:rPr>
              <a:t> </a:t>
            </a:r>
            <a:r>
              <a:rPr lang="tr-TR" sz="1900" spc="-55" dirty="0">
                <a:solidFill>
                  <a:srgbClr val="001F5F"/>
                </a:solidFill>
                <a:latin typeface="+mn-lt"/>
              </a:rPr>
              <a:t>Kanununda</a:t>
            </a:r>
            <a:r>
              <a:rPr lang="tr-TR" sz="1900" spc="-70" dirty="0">
                <a:solidFill>
                  <a:srgbClr val="001F5F"/>
                </a:solidFill>
                <a:latin typeface="+mn-lt"/>
              </a:rPr>
              <a:t> </a:t>
            </a:r>
            <a:r>
              <a:rPr lang="tr-TR" sz="1900" spc="-80" dirty="0">
                <a:solidFill>
                  <a:srgbClr val="001F5F"/>
                </a:solidFill>
                <a:latin typeface="+mn-lt"/>
              </a:rPr>
              <a:t>yer</a:t>
            </a:r>
            <a:r>
              <a:rPr lang="tr-TR" sz="1900" spc="-55" dirty="0">
                <a:solidFill>
                  <a:srgbClr val="001F5F"/>
                </a:solidFill>
                <a:latin typeface="+mn-lt"/>
              </a:rPr>
              <a:t> </a:t>
            </a:r>
            <a:r>
              <a:rPr lang="tr-TR" sz="1900" spc="-20" dirty="0">
                <a:solidFill>
                  <a:srgbClr val="001F5F"/>
                </a:solidFill>
                <a:latin typeface="+mn-lt"/>
              </a:rPr>
              <a:t>alan</a:t>
            </a:r>
            <a:r>
              <a:rPr lang="tr-TR" sz="1900" spc="-80" dirty="0">
                <a:solidFill>
                  <a:srgbClr val="001F5F"/>
                </a:solidFill>
                <a:latin typeface="+mn-lt"/>
              </a:rPr>
              <a:t> </a:t>
            </a:r>
            <a:r>
              <a:rPr lang="tr-TR" sz="1900" spc="-10" dirty="0">
                <a:solidFill>
                  <a:srgbClr val="001F5F"/>
                </a:solidFill>
                <a:latin typeface="+mn-lt"/>
              </a:rPr>
              <a:t>suçlar,</a:t>
            </a:r>
            <a:endParaRPr lang="tr-TR" sz="1900" dirty="0">
              <a:solidFill>
                <a:sysClr val="windowText" lastClr="000000"/>
              </a:solidFill>
              <a:latin typeface="+mn-lt"/>
            </a:endParaRPr>
          </a:p>
          <a:p>
            <a:pPr marL="342900" marR="0" lvl="0" indent="-342900" algn="just" defTabSz="914400" eaLnBrk="1" fontAlgn="auto" latinLnBrk="0" hangingPunct="1">
              <a:buClrTx/>
              <a:buSzPct val="82142"/>
              <a:buFont typeface="Arial" panose="020B0604020202020204" pitchFamily="34" charset="0"/>
              <a:buChar char="•"/>
              <a:defRPr/>
            </a:pPr>
            <a:r>
              <a:rPr lang="tr-TR" sz="1900" spc="-85" dirty="0">
                <a:solidFill>
                  <a:srgbClr val="001F5F"/>
                </a:solidFill>
                <a:latin typeface="+mn-lt"/>
              </a:rPr>
              <a:t>Kanunun 17. </a:t>
            </a:r>
            <a:r>
              <a:rPr lang="tr-TR" sz="1900" spc="-85" dirty="0" err="1">
                <a:solidFill>
                  <a:srgbClr val="001F5F"/>
                </a:solidFill>
                <a:latin typeface="+mn-lt"/>
              </a:rPr>
              <a:t>md.</a:t>
            </a:r>
            <a:r>
              <a:rPr lang="tr-TR" sz="1900" spc="-85" dirty="0">
                <a:solidFill>
                  <a:srgbClr val="001F5F"/>
                </a:solidFill>
                <a:latin typeface="+mn-lt"/>
              </a:rPr>
              <a:t> sayılan suçlar </a:t>
            </a:r>
            <a:r>
              <a:rPr lang="tr-TR" sz="1600" i="1" spc="-85" dirty="0">
                <a:solidFill>
                  <a:schemeClr val="tx1"/>
                </a:solidFill>
                <a:latin typeface="+mn-lt"/>
              </a:rPr>
              <a:t>(</a:t>
            </a:r>
            <a:r>
              <a:rPr lang="tr-TR" sz="1600" i="1" dirty="0">
                <a:solidFill>
                  <a:schemeClr val="tx1"/>
                </a:solidFill>
                <a:latin typeface="+mn-lt"/>
              </a:rPr>
              <a:t>4389 sayılı Bankalar Kanununda yazılı suçlarla, irtikâp, rüşvet, basit ve nitelikli zimmet, görev sırasında veya görevinden dolayı kaçakçılık, resmî ihale ve alım ve satımlara fesat karıştırma, Devlet sırlarının açıklanması veya açıklanmasına sebebiyet verme</a:t>
            </a:r>
            <a:r>
              <a:rPr lang="tr-TR" sz="1900" dirty="0">
                <a:solidFill>
                  <a:schemeClr val="tx1"/>
                </a:solidFill>
                <a:latin typeface="+mn-lt"/>
              </a:rPr>
              <a:t>)</a:t>
            </a:r>
            <a:endParaRPr lang="tr-TR" sz="1900" b="1" spc="-105" dirty="0">
              <a:solidFill>
                <a:schemeClr val="tx1"/>
              </a:solidFill>
              <a:latin typeface="+mn-lt"/>
              <a:cs typeface="Calibri"/>
            </a:endParaRPr>
          </a:p>
          <a:p>
            <a:pPr marL="12700" marR="92075" algn="just">
              <a:lnSpc>
                <a:spcPct val="100000"/>
              </a:lnSpc>
              <a:spcBef>
                <a:spcPts val="994"/>
              </a:spcBef>
            </a:pPr>
            <a:r>
              <a:rPr lang="tr-TR" sz="1900" b="1" spc="-180" dirty="0">
                <a:solidFill>
                  <a:schemeClr val="tx1"/>
                </a:solidFill>
                <a:latin typeface="+mn-lt"/>
              </a:rPr>
              <a:t>298</a:t>
            </a:r>
            <a:r>
              <a:rPr lang="tr-TR" sz="1900" b="1" spc="-25" dirty="0">
                <a:solidFill>
                  <a:schemeClr val="tx1"/>
                </a:solidFill>
                <a:latin typeface="+mn-lt"/>
              </a:rPr>
              <a:t> </a:t>
            </a:r>
            <a:r>
              <a:rPr lang="tr-TR" sz="1900" b="1" spc="-120" dirty="0">
                <a:solidFill>
                  <a:schemeClr val="tx1"/>
                </a:solidFill>
                <a:latin typeface="+mn-lt"/>
              </a:rPr>
              <a:t>Sayılı</a:t>
            </a:r>
            <a:r>
              <a:rPr lang="tr-TR" sz="1900" b="1" spc="-50" dirty="0">
                <a:solidFill>
                  <a:schemeClr val="tx1"/>
                </a:solidFill>
                <a:latin typeface="+mn-lt"/>
              </a:rPr>
              <a:t> </a:t>
            </a:r>
            <a:r>
              <a:rPr lang="tr-TR" sz="1900" b="1" spc="-140" dirty="0">
                <a:solidFill>
                  <a:schemeClr val="tx1"/>
                </a:solidFill>
                <a:latin typeface="+mn-lt"/>
              </a:rPr>
              <a:t>Seçimlerin</a:t>
            </a:r>
            <a:r>
              <a:rPr lang="tr-TR" sz="1900" b="1" spc="-25" dirty="0">
                <a:solidFill>
                  <a:schemeClr val="tx1"/>
                </a:solidFill>
                <a:latin typeface="+mn-lt"/>
              </a:rPr>
              <a:t> </a:t>
            </a:r>
            <a:r>
              <a:rPr lang="tr-TR" sz="1900" b="1" spc="-130" dirty="0">
                <a:solidFill>
                  <a:schemeClr val="tx1"/>
                </a:solidFill>
                <a:latin typeface="+mn-lt"/>
              </a:rPr>
              <a:t>Temel</a:t>
            </a:r>
            <a:r>
              <a:rPr lang="tr-TR" sz="1900" b="1" spc="-15" dirty="0">
                <a:solidFill>
                  <a:schemeClr val="tx1"/>
                </a:solidFill>
                <a:latin typeface="+mn-lt"/>
              </a:rPr>
              <a:t> </a:t>
            </a:r>
            <a:r>
              <a:rPr lang="tr-TR" sz="1900" b="1" spc="-20" dirty="0">
                <a:solidFill>
                  <a:schemeClr val="tx1"/>
                </a:solidFill>
                <a:latin typeface="+mn-lt"/>
              </a:rPr>
              <a:t>Hükümleri</a:t>
            </a:r>
            <a:r>
              <a:rPr lang="tr-TR" sz="1900" b="1" spc="-25" dirty="0">
                <a:solidFill>
                  <a:schemeClr val="tx1"/>
                </a:solidFill>
                <a:latin typeface="+mn-lt"/>
              </a:rPr>
              <a:t> </a:t>
            </a:r>
            <a:r>
              <a:rPr lang="tr-TR" sz="1900" b="1" spc="-60" dirty="0">
                <a:solidFill>
                  <a:schemeClr val="tx1"/>
                </a:solidFill>
                <a:latin typeface="+mn-lt"/>
              </a:rPr>
              <a:t>ve</a:t>
            </a:r>
            <a:r>
              <a:rPr lang="tr-TR" sz="1900" b="1" spc="-25" dirty="0">
                <a:solidFill>
                  <a:schemeClr val="tx1"/>
                </a:solidFill>
                <a:latin typeface="+mn-lt"/>
              </a:rPr>
              <a:t> </a:t>
            </a:r>
            <a:r>
              <a:rPr lang="tr-TR" sz="1900" b="1" spc="-210" dirty="0">
                <a:solidFill>
                  <a:schemeClr val="tx1"/>
                </a:solidFill>
                <a:latin typeface="+mn-lt"/>
              </a:rPr>
              <a:t>Seçmen</a:t>
            </a:r>
            <a:r>
              <a:rPr lang="tr-TR" sz="1900" b="1" spc="-15" dirty="0">
                <a:solidFill>
                  <a:schemeClr val="tx1"/>
                </a:solidFill>
                <a:latin typeface="+mn-lt"/>
              </a:rPr>
              <a:t> </a:t>
            </a:r>
            <a:r>
              <a:rPr lang="tr-TR" sz="1900" b="1" spc="-10" dirty="0">
                <a:solidFill>
                  <a:schemeClr val="tx1"/>
                </a:solidFill>
                <a:latin typeface="+mn-lt"/>
              </a:rPr>
              <a:t>Kütükleri </a:t>
            </a:r>
            <a:r>
              <a:rPr lang="tr-TR" sz="1900" b="1" dirty="0">
                <a:solidFill>
                  <a:schemeClr val="tx1"/>
                </a:solidFill>
                <a:latin typeface="+mn-lt"/>
              </a:rPr>
              <a:t>hakkındaki</a:t>
            </a:r>
            <a:r>
              <a:rPr lang="tr-TR" sz="1900" b="1" spc="-110" dirty="0">
                <a:solidFill>
                  <a:schemeClr val="tx1"/>
                </a:solidFill>
                <a:latin typeface="+mn-lt"/>
              </a:rPr>
              <a:t> </a:t>
            </a:r>
            <a:r>
              <a:rPr lang="tr-TR" sz="1900" b="1" spc="-50" dirty="0">
                <a:solidFill>
                  <a:schemeClr val="tx1"/>
                </a:solidFill>
                <a:latin typeface="+mn-lt"/>
              </a:rPr>
              <a:t>Kanun’da</a:t>
            </a:r>
            <a:r>
              <a:rPr lang="tr-TR" sz="1900" b="1" spc="-70" dirty="0">
                <a:solidFill>
                  <a:schemeClr val="tx1"/>
                </a:solidFill>
                <a:latin typeface="+mn-lt"/>
              </a:rPr>
              <a:t> </a:t>
            </a:r>
            <a:r>
              <a:rPr lang="tr-TR" sz="1900" b="1" spc="-80" dirty="0">
                <a:solidFill>
                  <a:schemeClr val="tx1"/>
                </a:solidFill>
                <a:latin typeface="+mn-lt"/>
              </a:rPr>
              <a:t>Yazılı </a:t>
            </a:r>
            <a:r>
              <a:rPr lang="tr-TR" sz="1900" b="1" spc="-145" dirty="0">
                <a:solidFill>
                  <a:schemeClr val="tx1"/>
                </a:solidFill>
                <a:latin typeface="+mn-lt"/>
              </a:rPr>
              <a:t>Suçlar:</a:t>
            </a:r>
            <a:r>
              <a:rPr lang="tr-TR" sz="1900" b="1" spc="-30" dirty="0">
                <a:solidFill>
                  <a:schemeClr val="tx1"/>
                </a:solidFill>
                <a:latin typeface="+mn-lt"/>
              </a:rPr>
              <a:t> </a:t>
            </a:r>
            <a:r>
              <a:rPr lang="tr-TR" sz="1600" spc="-10" dirty="0">
                <a:solidFill>
                  <a:schemeClr val="tx1"/>
                </a:solidFill>
                <a:latin typeface="+mn-lt"/>
              </a:rPr>
              <a:t>(Bu</a:t>
            </a:r>
            <a:r>
              <a:rPr lang="tr-TR" sz="1600" spc="-70" dirty="0">
                <a:solidFill>
                  <a:schemeClr val="tx1"/>
                </a:solidFill>
                <a:latin typeface="+mn-lt"/>
              </a:rPr>
              <a:t> Kanunun </a:t>
            </a:r>
            <a:r>
              <a:rPr lang="tr-TR" sz="1600" spc="-85" dirty="0">
                <a:solidFill>
                  <a:schemeClr val="tx1"/>
                </a:solidFill>
                <a:latin typeface="+mn-lt"/>
              </a:rPr>
              <a:t>174</a:t>
            </a:r>
            <a:r>
              <a:rPr lang="tr-TR" sz="1600" dirty="0">
                <a:solidFill>
                  <a:schemeClr val="tx1"/>
                </a:solidFill>
                <a:latin typeface="+mn-lt"/>
              </a:rPr>
              <a:t>. </a:t>
            </a:r>
            <a:r>
              <a:rPr lang="tr-TR" sz="1600" spc="-105" dirty="0">
                <a:solidFill>
                  <a:schemeClr val="tx1"/>
                </a:solidFill>
                <a:latin typeface="+mn-lt"/>
              </a:rPr>
              <a:t>maddesinde,</a:t>
            </a:r>
            <a:r>
              <a:rPr lang="tr-TR" sz="1600" spc="-55" dirty="0">
                <a:solidFill>
                  <a:schemeClr val="tx1"/>
                </a:solidFill>
                <a:latin typeface="+mn-lt"/>
              </a:rPr>
              <a:t> </a:t>
            </a:r>
            <a:r>
              <a:rPr lang="tr-TR" sz="1600" dirty="0">
                <a:solidFill>
                  <a:schemeClr val="tx1"/>
                </a:solidFill>
                <a:latin typeface="+mn-lt"/>
              </a:rPr>
              <a:t>bu</a:t>
            </a:r>
            <a:r>
              <a:rPr lang="tr-TR" sz="1600" spc="-55" dirty="0">
                <a:solidFill>
                  <a:schemeClr val="tx1"/>
                </a:solidFill>
                <a:latin typeface="+mn-lt"/>
              </a:rPr>
              <a:t> </a:t>
            </a:r>
            <a:r>
              <a:rPr lang="tr-TR" sz="1600" spc="-10" dirty="0">
                <a:solidFill>
                  <a:schemeClr val="tx1"/>
                </a:solidFill>
                <a:latin typeface="+mn-lt"/>
              </a:rPr>
              <a:t>kanunda</a:t>
            </a:r>
            <a:r>
              <a:rPr lang="tr-TR" sz="1600" spc="-45" dirty="0">
                <a:solidFill>
                  <a:schemeClr val="tx1"/>
                </a:solidFill>
                <a:latin typeface="+mn-lt"/>
              </a:rPr>
              <a:t> </a:t>
            </a:r>
            <a:r>
              <a:rPr lang="tr-TR" sz="1600" spc="-80" dirty="0">
                <a:solidFill>
                  <a:schemeClr val="tx1"/>
                </a:solidFill>
                <a:latin typeface="+mn-lt"/>
              </a:rPr>
              <a:t>yer</a:t>
            </a:r>
            <a:r>
              <a:rPr lang="tr-TR" sz="1600" spc="-50" dirty="0">
                <a:solidFill>
                  <a:schemeClr val="tx1"/>
                </a:solidFill>
                <a:latin typeface="+mn-lt"/>
              </a:rPr>
              <a:t> </a:t>
            </a:r>
            <a:r>
              <a:rPr lang="tr-TR" sz="1600" spc="-20" dirty="0">
                <a:solidFill>
                  <a:schemeClr val="tx1"/>
                </a:solidFill>
                <a:latin typeface="+mn-lt"/>
              </a:rPr>
              <a:t>alan</a:t>
            </a:r>
            <a:r>
              <a:rPr lang="tr-TR" sz="1600" spc="-80" dirty="0">
                <a:solidFill>
                  <a:schemeClr val="tx1"/>
                </a:solidFill>
                <a:latin typeface="+mn-lt"/>
              </a:rPr>
              <a:t> </a:t>
            </a:r>
            <a:r>
              <a:rPr lang="tr-TR" sz="1600" spc="-125" dirty="0">
                <a:solidFill>
                  <a:schemeClr val="tx1"/>
                </a:solidFill>
                <a:latin typeface="+mn-lt"/>
              </a:rPr>
              <a:t>suçları</a:t>
            </a:r>
            <a:r>
              <a:rPr lang="tr-TR" sz="1600" spc="-70" dirty="0">
                <a:solidFill>
                  <a:schemeClr val="tx1"/>
                </a:solidFill>
                <a:latin typeface="+mn-lt"/>
              </a:rPr>
              <a:t> </a:t>
            </a:r>
            <a:r>
              <a:rPr lang="tr-TR" sz="1600" spc="-85" dirty="0">
                <a:solidFill>
                  <a:schemeClr val="tx1"/>
                </a:solidFill>
                <a:latin typeface="+mn-lt"/>
              </a:rPr>
              <a:t>i</a:t>
            </a:r>
            <a:r>
              <a:rPr lang="tr-TR" sz="1600" spc="-85" dirty="0">
                <a:solidFill>
                  <a:schemeClr val="tx1"/>
                </a:solidFill>
                <a:latin typeface="+mn-lt"/>
                <a:cs typeface="Calibri"/>
              </a:rPr>
              <a:t>ş</a:t>
            </a:r>
            <a:r>
              <a:rPr lang="tr-TR" sz="1600" spc="-85" dirty="0">
                <a:solidFill>
                  <a:schemeClr val="tx1"/>
                </a:solidFill>
                <a:latin typeface="+mn-lt"/>
              </a:rPr>
              <a:t>leyenler</a:t>
            </a:r>
            <a:r>
              <a:rPr lang="tr-TR" sz="1600" spc="-60" dirty="0">
                <a:solidFill>
                  <a:schemeClr val="tx1"/>
                </a:solidFill>
                <a:latin typeface="+mn-lt"/>
              </a:rPr>
              <a:t> </a:t>
            </a:r>
            <a:r>
              <a:rPr lang="tr-TR" sz="1600" spc="-45" dirty="0">
                <a:solidFill>
                  <a:schemeClr val="tx1"/>
                </a:solidFill>
                <a:latin typeface="+mn-lt"/>
              </a:rPr>
              <a:t>sıfatları</a:t>
            </a:r>
            <a:r>
              <a:rPr lang="tr-TR" sz="1600" spc="-90" dirty="0">
                <a:solidFill>
                  <a:schemeClr val="tx1"/>
                </a:solidFill>
                <a:latin typeface="+mn-lt"/>
              </a:rPr>
              <a:t> </a:t>
            </a:r>
            <a:r>
              <a:rPr lang="tr-TR" sz="1600" spc="-25" dirty="0">
                <a:solidFill>
                  <a:schemeClr val="tx1"/>
                </a:solidFill>
                <a:latin typeface="+mn-lt"/>
              </a:rPr>
              <a:t>ne olursa olsun genel hükümler uygulanır)</a:t>
            </a:r>
            <a:r>
              <a:rPr lang="tr-TR" sz="1900" spc="-10" dirty="0"/>
              <a:t>	</a:t>
            </a:r>
            <a:endParaRPr lang="tr-TR" sz="1900" i="1"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122223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KAPSAM </a:t>
            </a:r>
            <a:r>
              <a:rPr lang="tr-TR" sz="2400" u="none" dirty="0">
                <a:latin typeface="Calibri"/>
              </a:rPr>
              <a:t>(2.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370427"/>
          </a:xfrm>
        </p:spPr>
        <p:txBody>
          <a:bodyPr/>
          <a:lstStyle/>
          <a:p>
            <a:pPr marR="5080" indent="12700" algn="just"/>
            <a:r>
              <a:rPr lang="tr-TR" dirty="0">
                <a:solidFill>
                  <a:srgbClr val="FF0000"/>
                </a:solidFill>
                <a:latin typeface="+mn-lt"/>
              </a:rPr>
              <a:t>  B-</a:t>
            </a:r>
            <a:r>
              <a:rPr lang="tr-TR" spc="-25" dirty="0">
                <a:solidFill>
                  <a:srgbClr val="FF0000"/>
                </a:solidFill>
                <a:latin typeface="+mn-lt"/>
              </a:rPr>
              <a:t> </a:t>
            </a:r>
            <a:r>
              <a:rPr lang="tr-TR" u="sng" spc="-110" dirty="0">
                <a:solidFill>
                  <a:srgbClr val="FF0000"/>
                </a:solidFill>
                <a:latin typeface="+mn-lt"/>
              </a:rPr>
              <a:t>Kapsama</a:t>
            </a:r>
            <a:r>
              <a:rPr lang="tr-TR" u="sng" spc="-45" dirty="0">
                <a:solidFill>
                  <a:srgbClr val="FF0000"/>
                </a:solidFill>
                <a:latin typeface="+mn-lt"/>
              </a:rPr>
              <a:t> </a:t>
            </a:r>
            <a:r>
              <a:rPr lang="tr-TR" u="sng" spc="-100" dirty="0">
                <a:solidFill>
                  <a:srgbClr val="FF0000"/>
                </a:solidFill>
                <a:latin typeface="+mn-lt"/>
              </a:rPr>
              <a:t>Girmeyen</a:t>
            </a:r>
            <a:r>
              <a:rPr lang="tr-TR" u="sng" spc="-20" dirty="0">
                <a:solidFill>
                  <a:srgbClr val="FF0000"/>
                </a:solidFill>
                <a:latin typeface="+mn-lt"/>
              </a:rPr>
              <a:t> </a:t>
            </a:r>
            <a:r>
              <a:rPr lang="tr-TR" u="sng" spc="-55" dirty="0">
                <a:solidFill>
                  <a:srgbClr val="FF0000"/>
                </a:solidFill>
                <a:latin typeface="+mn-lt"/>
              </a:rPr>
              <a:t>Suçlar</a:t>
            </a:r>
            <a:r>
              <a:rPr lang="tr-TR" u="sng" spc="-50" dirty="0">
                <a:solidFill>
                  <a:srgbClr val="FF0000"/>
                </a:solidFill>
                <a:latin typeface="+mn-lt"/>
              </a:rPr>
              <a:t>; </a:t>
            </a:r>
            <a:r>
              <a:rPr lang="tr-TR" u="sng" spc="-10" dirty="0">
                <a:solidFill>
                  <a:srgbClr val="FF0000"/>
                </a:solidFill>
                <a:latin typeface="+mn-lt"/>
              </a:rPr>
              <a:t>(3)</a:t>
            </a:r>
          </a:p>
          <a:p>
            <a:pPr marR="5080" indent="12700" algn="just"/>
            <a:endParaRPr lang="tr-TR" u="sng" spc="-10" dirty="0">
              <a:solidFill>
                <a:srgbClr val="FF0000"/>
              </a:solidFill>
              <a:latin typeface="+mn-lt"/>
            </a:endParaRPr>
          </a:p>
          <a:p>
            <a:pPr marL="12700" marR="6985" algn="just"/>
            <a:r>
              <a:rPr lang="tr-TR" sz="1900" b="1" dirty="0">
                <a:solidFill>
                  <a:schemeClr val="tx1"/>
                </a:solidFill>
                <a:latin typeface="+mn-lt"/>
                <a:cs typeface="Calibri"/>
              </a:rPr>
              <a:t>5186 sayılı Atatürk Aleyhine İşlenen Suçlar Hakkında Kanunu’nda Yazılı Suçlar </a:t>
            </a:r>
            <a:r>
              <a:rPr lang="tr-TR" sz="1900" dirty="0">
                <a:solidFill>
                  <a:schemeClr val="tx1"/>
                </a:solidFill>
                <a:latin typeface="+mn-lt"/>
                <a:cs typeface="Calibri"/>
              </a:rPr>
              <a:t>(Atatürk’ün anısına açıkça hakaret </a:t>
            </a:r>
            <a:r>
              <a:rPr lang="tr-TR" sz="1900" dirty="0">
                <a:solidFill>
                  <a:schemeClr val="tx1"/>
                </a:solidFill>
                <a:latin typeface="+mn-lt"/>
              </a:rPr>
              <a:t>etmek ve sövmek, Atatürk’ü temsil eden heykel, büst ve abideleri veya Atatürk’ün kabrini yıkmak, kırmak, bozmak veya kirletmek ve bu suçları i</a:t>
            </a:r>
            <a:r>
              <a:rPr lang="tr-TR" sz="1900" dirty="0">
                <a:solidFill>
                  <a:schemeClr val="tx1"/>
                </a:solidFill>
                <a:latin typeface="+mn-lt"/>
                <a:cs typeface="Calibri"/>
              </a:rPr>
              <a:t>ş</a:t>
            </a:r>
            <a:r>
              <a:rPr lang="tr-TR" sz="1900" dirty="0">
                <a:solidFill>
                  <a:schemeClr val="tx1"/>
                </a:solidFill>
                <a:latin typeface="+mn-lt"/>
              </a:rPr>
              <a:t>lemeye ba</a:t>
            </a:r>
            <a:r>
              <a:rPr lang="tr-TR" sz="1900" dirty="0">
                <a:solidFill>
                  <a:schemeClr val="tx1"/>
                </a:solidFill>
                <a:latin typeface="+mn-lt"/>
                <a:cs typeface="Calibri"/>
              </a:rPr>
              <a:t>ş</a:t>
            </a:r>
            <a:r>
              <a:rPr lang="tr-TR" sz="1900" dirty="0">
                <a:solidFill>
                  <a:schemeClr val="tx1"/>
                </a:solidFill>
                <a:latin typeface="+mn-lt"/>
              </a:rPr>
              <a:t>kalarını kı</a:t>
            </a:r>
            <a:r>
              <a:rPr lang="tr-TR" sz="1900" dirty="0">
                <a:solidFill>
                  <a:schemeClr val="tx1"/>
                </a:solidFill>
                <a:latin typeface="+mn-lt"/>
                <a:cs typeface="Calibri"/>
              </a:rPr>
              <a:t>ş</a:t>
            </a:r>
            <a:r>
              <a:rPr lang="tr-TR" sz="1900" dirty="0">
                <a:solidFill>
                  <a:schemeClr val="tx1"/>
                </a:solidFill>
                <a:latin typeface="+mn-lt"/>
              </a:rPr>
              <a:t>kırtmak suçu)</a:t>
            </a:r>
          </a:p>
          <a:p>
            <a:pPr marL="12700" marR="5715" algn="just"/>
            <a:r>
              <a:rPr lang="tr-TR" sz="1900" b="1" dirty="0">
                <a:solidFill>
                  <a:schemeClr val="tx1"/>
                </a:solidFill>
                <a:latin typeface="+mn-lt"/>
              </a:rPr>
              <a:t>1402 Sayılı Sıkıyönetim Kanunu Kapsamında Yer Alan Suçlar: </a:t>
            </a:r>
            <a:r>
              <a:rPr lang="tr-TR" sz="1900" dirty="0">
                <a:solidFill>
                  <a:schemeClr val="tx1"/>
                </a:solidFill>
                <a:latin typeface="+mn-lt"/>
              </a:rPr>
              <a:t>(Sıkıyönetim  ilan  edilen  yerlerde  Sıkıyönetim  Komutanlı</a:t>
            </a:r>
            <a:r>
              <a:rPr lang="tr-TR" sz="1900" dirty="0">
                <a:solidFill>
                  <a:schemeClr val="tx1"/>
                </a:solidFill>
                <a:latin typeface="+mn-lt"/>
                <a:cs typeface="Calibri"/>
              </a:rPr>
              <a:t>ğ</a:t>
            </a:r>
            <a:r>
              <a:rPr lang="tr-TR" sz="1900" dirty="0">
                <a:solidFill>
                  <a:schemeClr val="tx1"/>
                </a:solidFill>
                <a:latin typeface="+mn-lt"/>
              </a:rPr>
              <a:t>ı tarafından alınan tedbirlere aykırı hareket edenler, emirleri dinlemeyenler veya istekleri yerine getirmeyenler)</a:t>
            </a:r>
          </a:p>
          <a:p>
            <a:pPr marL="12700" marR="5080" algn="just"/>
            <a:r>
              <a:rPr lang="tr-TR" sz="1900" b="1" dirty="0">
                <a:solidFill>
                  <a:schemeClr val="tx1"/>
                </a:solidFill>
                <a:latin typeface="+mn-lt"/>
              </a:rPr>
              <a:t>6831 sayılı Orman Kanunu’ndan do</a:t>
            </a:r>
            <a:r>
              <a:rPr lang="tr-TR" sz="1900" b="1" dirty="0">
                <a:solidFill>
                  <a:schemeClr val="tx1"/>
                </a:solidFill>
                <a:latin typeface="+mn-lt"/>
                <a:cs typeface="Calibri"/>
              </a:rPr>
              <a:t>ğ</a:t>
            </a:r>
            <a:r>
              <a:rPr lang="tr-TR" sz="1900" b="1" dirty="0">
                <a:solidFill>
                  <a:schemeClr val="tx1"/>
                </a:solidFill>
                <a:latin typeface="+mn-lt"/>
              </a:rPr>
              <a:t>an kasten orman yakma suçları: </a:t>
            </a:r>
            <a:r>
              <a:rPr lang="tr-TR" sz="1900" dirty="0">
                <a:solidFill>
                  <a:schemeClr val="tx1"/>
                </a:solidFill>
                <a:latin typeface="+mn-lt"/>
              </a:rPr>
              <a:t>(Belirlenen yerlerin dı</a:t>
            </a:r>
            <a:r>
              <a:rPr lang="tr-TR" sz="1900" dirty="0">
                <a:solidFill>
                  <a:schemeClr val="tx1"/>
                </a:solidFill>
                <a:latin typeface="+mn-lt"/>
                <a:cs typeface="Calibri"/>
              </a:rPr>
              <a:t>ş</a:t>
            </a:r>
            <a:r>
              <a:rPr lang="tr-TR" sz="1900" dirty="0">
                <a:solidFill>
                  <a:schemeClr val="tx1"/>
                </a:solidFill>
                <a:latin typeface="+mn-lt"/>
              </a:rPr>
              <a:t>ında orman yakma ya da yanan yangını söndürmeden ormandan ayrılma gibi)</a:t>
            </a:r>
          </a:p>
          <a:p>
            <a:pPr marL="12700" marR="6985" algn="just"/>
            <a:r>
              <a:rPr lang="tr-TR" sz="1900" b="1" dirty="0">
                <a:solidFill>
                  <a:schemeClr val="tx1"/>
                </a:solidFill>
                <a:latin typeface="+mn-lt"/>
              </a:rPr>
              <a:t>Evlendirme Mevzuatında Evlendirme Memurlarının Suçları</a:t>
            </a:r>
            <a:r>
              <a:rPr lang="tr-TR" sz="1900" dirty="0">
                <a:solidFill>
                  <a:schemeClr val="tx1"/>
                </a:solidFill>
                <a:latin typeface="+mn-lt"/>
              </a:rPr>
              <a:t>: (Kesin evlenme yasa</a:t>
            </a:r>
            <a:r>
              <a:rPr lang="tr-TR" sz="1900" dirty="0">
                <a:solidFill>
                  <a:schemeClr val="tx1"/>
                </a:solidFill>
                <a:latin typeface="+mn-lt"/>
                <a:cs typeface="Calibri"/>
              </a:rPr>
              <a:t>ğ</a:t>
            </a:r>
            <a:r>
              <a:rPr lang="tr-TR" sz="1900" dirty="0">
                <a:solidFill>
                  <a:schemeClr val="tx1"/>
                </a:solidFill>
                <a:latin typeface="+mn-lt"/>
              </a:rPr>
              <a:t>ı olan ki</a:t>
            </a:r>
            <a:r>
              <a:rPr lang="tr-TR" sz="1900" dirty="0">
                <a:solidFill>
                  <a:schemeClr val="tx1"/>
                </a:solidFill>
                <a:latin typeface="+mn-lt"/>
                <a:cs typeface="Calibri"/>
              </a:rPr>
              <a:t>ş</a:t>
            </a:r>
            <a:r>
              <a:rPr lang="tr-TR" sz="1900" dirty="0">
                <a:solidFill>
                  <a:schemeClr val="tx1"/>
                </a:solidFill>
                <a:latin typeface="+mn-lt"/>
              </a:rPr>
              <a:t>ilerin evlenilmesinin sa</a:t>
            </a:r>
            <a:r>
              <a:rPr lang="tr-TR" sz="1900" dirty="0">
                <a:solidFill>
                  <a:schemeClr val="tx1"/>
                </a:solidFill>
                <a:latin typeface="+mn-lt"/>
                <a:cs typeface="Calibri"/>
              </a:rPr>
              <a:t>ğ</a:t>
            </a:r>
            <a:r>
              <a:rPr lang="tr-TR" sz="1900" dirty="0">
                <a:solidFill>
                  <a:schemeClr val="tx1"/>
                </a:solidFill>
                <a:latin typeface="+mn-lt"/>
              </a:rPr>
              <a:t>lanması gibi)</a:t>
            </a:r>
            <a:endParaRPr lang="tr-TR" sz="1900" b="1" dirty="0">
              <a:solidFill>
                <a:schemeClr val="tx1"/>
              </a:solidFill>
              <a:latin typeface="+mn-lt"/>
              <a:cs typeface="Calibri"/>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77283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802894" y="1526794"/>
            <a:ext cx="7259320" cy="4952365"/>
            <a:chOff x="802894" y="1526794"/>
            <a:chExt cx="7259320" cy="4952365"/>
          </a:xfrm>
        </p:grpSpPr>
        <p:sp>
          <p:nvSpPr>
            <p:cNvPr id="3" name="object 3"/>
            <p:cNvSpPr/>
            <p:nvPr/>
          </p:nvSpPr>
          <p:spPr>
            <a:xfrm>
              <a:off x="813054" y="1536954"/>
              <a:ext cx="7239000" cy="4932045"/>
            </a:xfrm>
            <a:custGeom>
              <a:avLst/>
              <a:gdLst/>
              <a:ahLst/>
              <a:cxnLst/>
              <a:rect l="l" t="t" r="r" b="b"/>
              <a:pathLst>
                <a:path w="7239000" h="4932045">
                  <a:moveTo>
                    <a:pt x="0" y="360807"/>
                  </a:moveTo>
                  <a:lnTo>
                    <a:pt x="3293" y="311848"/>
                  </a:lnTo>
                  <a:lnTo>
                    <a:pt x="12886" y="264892"/>
                  </a:lnTo>
                  <a:lnTo>
                    <a:pt x="28350" y="220366"/>
                  </a:lnTo>
                  <a:lnTo>
                    <a:pt x="49254" y="178703"/>
                  </a:lnTo>
                  <a:lnTo>
                    <a:pt x="75168" y="140330"/>
                  </a:lnTo>
                  <a:lnTo>
                    <a:pt x="105664" y="105679"/>
                  </a:lnTo>
                  <a:lnTo>
                    <a:pt x="140309" y="75180"/>
                  </a:lnTo>
                  <a:lnTo>
                    <a:pt x="178676" y="49261"/>
                  </a:lnTo>
                  <a:lnTo>
                    <a:pt x="220334" y="28354"/>
                  </a:lnTo>
                  <a:lnTo>
                    <a:pt x="264853" y="12888"/>
                  </a:lnTo>
                  <a:lnTo>
                    <a:pt x="311804" y="3293"/>
                  </a:lnTo>
                  <a:lnTo>
                    <a:pt x="360756" y="0"/>
                  </a:lnTo>
                  <a:lnTo>
                    <a:pt x="6878193" y="0"/>
                  </a:lnTo>
                  <a:lnTo>
                    <a:pt x="6927151" y="3293"/>
                  </a:lnTo>
                  <a:lnTo>
                    <a:pt x="6974107" y="12888"/>
                  </a:lnTo>
                  <a:lnTo>
                    <a:pt x="7018633" y="28354"/>
                  </a:lnTo>
                  <a:lnTo>
                    <a:pt x="7060296" y="49261"/>
                  </a:lnTo>
                  <a:lnTo>
                    <a:pt x="7098669" y="75180"/>
                  </a:lnTo>
                  <a:lnTo>
                    <a:pt x="7133320" y="105679"/>
                  </a:lnTo>
                  <a:lnTo>
                    <a:pt x="7163819" y="140330"/>
                  </a:lnTo>
                  <a:lnTo>
                    <a:pt x="7189738" y="178703"/>
                  </a:lnTo>
                  <a:lnTo>
                    <a:pt x="7210645" y="220366"/>
                  </a:lnTo>
                  <a:lnTo>
                    <a:pt x="7226111" y="264892"/>
                  </a:lnTo>
                  <a:lnTo>
                    <a:pt x="7235706" y="311848"/>
                  </a:lnTo>
                  <a:lnTo>
                    <a:pt x="7239000" y="360807"/>
                  </a:lnTo>
                  <a:lnTo>
                    <a:pt x="7239000" y="4570907"/>
                  </a:lnTo>
                  <a:lnTo>
                    <a:pt x="7235706" y="4619859"/>
                  </a:lnTo>
                  <a:lnTo>
                    <a:pt x="7226111" y="4666810"/>
                  </a:lnTo>
                  <a:lnTo>
                    <a:pt x="7210645" y="4711329"/>
                  </a:lnTo>
                  <a:lnTo>
                    <a:pt x="7189738" y="4752987"/>
                  </a:lnTo>
                  <a:lnTo>
                    <a:pt x="7163819" y="4791354"/>
                  </a:lnTo>
                  <a:lnTo>
                    <a:pt x="7133320" y="4826000"/>
                  </a:lnTo>
                  <a:lnTo>
                    <a:pt x="7098669" y="4856495"/>
                  </a:lnTo>
                  <a:lnTo>
                    <a:pt x="7060296" y="4882409"/>
                  </a:lnTo>
                  <a:lnTo>
                    <a:pt x="7018633" y="4903313"/>
                  </a:lnTo>
                  <a:lnTo>
                    <a:pt x="6974107" y="4918777"/>
                  </a:lnTo>
                  <a:lnTo>
                    <a:pt x="6927151" y="4928370"/>
                  </a:lnTo>
                  <a:lnTo>
                    <a:pt x="6878193" y="4931664"/>
                  </a:lnTo>
                  <a:lnTo>
                    <a:pt x="360756" y="4931664"/>
                  </a:lnTo>
                  <a:lnTo>
                    <a:pt x="311804" y="4928370"/>
                  </a:lnTo>
                  <a:lnTo>
                    <a:pt x="264853" y="4918777"/>
                  </a:lnTo>
                  <a:lnTo>
                    <a:pt x="220334" y="4903313"/>
                  </a:lnTo>
                  <a:lnTo>
                    <a:pt x="178676" y="4882409"/>
                  </a:lnTo>
                  <a:lnTo>
                    <a:pt x="140309" y="4856495"/>
                  </a:lnTo>
                  <a:lnTo>
                    <a:pt x="105664" y="4826000"/>
                  </a:lnTo>
                  <a:lnTo>
                    <a:pt x="75168" y="4791354"/>
                  </a:lnTo>
                  <a:lnTo>
                    <a:pt x="49254" y="4752987"/>
                  </a:lnTo>
                  <a:lnTo>
                    <a:pt x="28350" y="4711329"/>
                  </a:lnTo>
                  <a:lnTo>
                    <a:pt x="12886" y="4666810"/>
                  </a:lnTo>
                  <a:lnTo>
                    <a:pt x="3293" y="4619859"/>
                  </a:lnTo>
                  <a:lnTo>
                    <a:pt x="0" y="4570907"/>
                  </a:lnTo>
                  <a:lnTo>
                    <a:pt x="0" y="360807"/>
                  </a:lnTo>
                  <a:close/>
                </a:path>
              </a:pathLst>
            </a:custGeom>
            <a:ln w="19812">
              <a:solidFill>
                <a:srgbClr val="1C1C1C"/>
              </a:solidFill>
              <a:prstDash val="dot"/>
            </a:ln>
          </p:spPr>
          <p:txBody>
            <a:bodyPr wrap="square" lIns="0" tIns="0" rIns="0" bIns="0" rtlCol="0"/>
            <a:lstStyle/>
            <a:p>
              <a:endParaRPr/>
            </a:p>
          </p:txBody>
        </p:sp>
        <p:sp>
          <p:nvSpPr>
            <p:cNvPr id="4" name="object 4"/>
            <p:cNvSpPr/>
            <p:nvPr/>
          </p:nvSpPr>
          <p:spPr>
            <a:xfrm>
              <a:off x="2167890" y="4725161"/>
              <a:ext cx="5088890" cy="577850"/>
            </a:xfrm>
            <a:custGeom>
              <a:avLst/>
              <a:gdLst/>
              <a:ahLst/>
              <a:cxnLst/>
              <a:rect l="l" t="t" r="r" b="b"/>
              <a:pathLst>
                <a:path w="5088890" h="577850">
                  <a:moveTo>
                    <a:pt x="4992370" y="0"/>
                  </a:moveTo>
                  <a:lnTo>
                    <a:pt x="96266" y="0"/>
                  </a:lnTo>
                  <a:lnTo>
                    <a:pt x="58775" y="7558"/>
                  </a:lnTo>
                  <a:lnTo>
                    <a:pt x="28178" y="28178"/>
                  </a:lnTo>
                  <a:lnTo>
                    <a:pt x="7558" y="58775"/>
                  </a:lnTo>
                  <a:lnTo>
                    <a:pt x="0" y="96265"/>
                  </a:lnTo>
                  <a:lnTo>
                    <a:pt x="0" y="481330"/>
                  </a:lnTo>
                  <a:lnTo>
                    <a:pt x="7558" y="518820"/>
                  </a:lnTo>
                  <a:lnTo>
                    <a:pt x="28178" y="549417"/>
                  </a:lnTo>
                  <a:lnTo>
                    <a:pt x="58775" y="570037"/>
                  </a:lnTo>
                  <a:lnTo>
                    <a:pt x="96266" y="577596"/>
                  </a:lnTo>
                  <a:lnTo>
                    <a:pt x="4992370" y="577596"/>
                  </a:lnTo>
                  <a:lnTo>
                    <a:pt x="5029860" y="570037"/>
                  </a:lnTo>
                  <a:lnTo>
                    <a:pt x="5060457" y="549417"/>
                  </a:lnTo>
                  <a:lnTo>
                    <a:pt x="5081077" y="518820"/>
                  </a:lnTo>
                  <a:lnTo>
                    <a:pt x="5088636" y="481330"/>
                  </a:lnTo>
                  <a:lnTo>
                    <a:pt x="5088636" y="96265"/>
                  </a:lnTo>
                  <a:lnTo>
                    <a:pt x="5081077" y="58775"/>
                  </a:lnTo>
                  <a:lnTo>
                    <a:pt x="5060457" y="28178"/>
                  </a:lnTo>
                  <a:lnTo>
                    <a:pt x="5029860" y="7558"/>
                  </a:lnTo>
                  <a:lnTo>
                    <a:pt x="4992370" y="0"/>
                  </a:lnTo>
                  <a:close/>
                </a:path>
              </a:pathLst>
            </a:custGeom>
            <a:solidFill>
              <a:srgbClr val="E6B81E"/>
            </a:solidFill>
          </p:spPr>
          <p:txBody>
            <a:bodyPr wrap="square" lIns="0" tIns="0" rIns="0" bIns="0" rtlCol="0"/>
            <a:lstStyle/>
            <a:p>
              <a:endParaRPr b="1" dirty="0"/>
            </a:p>
          </p:txBody>
        </p:sp>
        <p:sp>
          <p:nvSpPr>
            <p:cNvPr id="5" name="object 5"/>
            <p:cNvSpPr/>
            <p:nvPr/>
          </p:nvSpPr>
          <p:spPr>
            <a:xfrm>
              <a:off x="2167890" y="4725161"/>
              <a:ext cx="5088890" cy="577850"/>
            </a:xfrm>
            <a:custGeom>
              <a:avLst/>
              <a:gdLst/>
              <a:ahLst/>
              <a:cxnLst/>
              <a:rect l="l" t="t" r="r" b="b"/>
              <a:pathLst>
                <a:path w="5088890" h="577850">
                  <a:moveTo>
                    <a:pt x="0" y="96265"/>
                  </a:moveTo>
                  <a:lnTo>
                    <a:pt x="7558" y="58775"/>
                  </a:lnTo>
                  <a:lnTo>
                    <a:pt x="28178" y="28178"/>
                  </a:lnTo>
                  <a:lnTo>
                    <a:pt x="58775" y="7558"/>
                  </a:lnTo>
                  <a:lnTo>
                    <a:pt x="96266" y="0"/>
                  </a:lnTo>
                  <a:lnTo>
                    <a:pt x="4992370" y="0"/>
                  </a:lnTo>
                  <a:lnTo>
                    <a:pt x="5029860" y="7558"/>
                  </a:lnTo>
                  <a:lnTo>
                    <a:pt x="5060457" y="28178"/>
                  </a:lnTo>
                  <a:lnTo>
                    <a:pt x="5081077" y="58775"/>
                  </a:lnTo>
                  <a:lnTo>
                    <a:pt x="5088636" y="96265"/>
                  </a:lnTo>
                  <a:lnTo>
                    <a:pt x="5088636" y="481330"/>
                  </a:lnTo>
                  <a:lnTo>
                    <a:pt x="5081077" y="518820"/>
                  </a:lnTo>
                  <a:lnTo>
                    <a:pt x="5060457" y="549417"/>
                  </a:lnTo>
                  <a:lnTo>
                    <a:pt x="5029860" y="570037"/>
                  </a:lnTo>
                  <a:lnTo>
                    <a:pt x="4992370" y="577596"/>
                  </a:lnTo>
                  <a:lnTo>
                    <a:pt x="96266" y="577596"/>
                  </a:lnTo>
                  <a:lnTo>
                    <a:pt x="58775" y="570037"/>
                  </a:lnTo>
                  <a:lnTo>
                    <a:pt x="28178" y="549417"/>
                  </a:lnTo>
                  <a:lnTo>
                    <a:pt x="7558" y="518820"/>
                  </a:lnTo>
                  <a:lnTo>
                    <a:pt x="0" y="481330"/>
                  </a:lnTo>
                  <a:lnTo>
                    <a:pt x="0" y="96265"/>
                  </a:lnTo>
                  <a:close/>
                </a:path>
              </a:pathLst>
            </a:custGeom>
            <a:ln w="38099">
              <a:solidFill>
                <a:srgbClr val="000000"/>
              </a:solidFill>
            </a:ln>
          </p:spPr>
          <p:txBody>
            <a:bodyPr wrap="square" lIns="0" tIns="0" rIns="0" bIns="0" rtlCol="0"/>
            <a:lstStyle/>
            <a:p>
              <a:endParaRPr/>
            </a:p>
          </p:txBody>
        </p:sp>
        <p:sp>
          <p:nvSpPr>
            <p:cNvPr id="6" name="object 6"/>
            <p:cNvSpPr/>
            <p:nvPr/>
          </p:nvSpPr>
          <p:spPr>
            <a:xfrm>
              <a:off x="2157222" y="3736086"/>
              <a:ext cx="5095240" cy="582295"/>
            </a:xfrm>
            <a:custGeom>
              <a:avLst/>
              <a:gdLst/>
              <a:ahLst/>
              <a:cxnLst/>
              <a:rect l="l" t="t" r="r" b="b"/>
              <a:pathLst>
                <a:path w="5095240" h="582295">
                  <a:moveTo>
                    <a:pt x="4997704" y="0"/>
                  </a:moveTo>
                  <a:lnTo>
                    <a:pt x="97027" y="0"/>
                  </a:lnTo>
                  <a:lnTo>
                    <a:pt x="59257" y="7623"/>
                  </a:lnTo>
                  <a:lnTo>
                    <a:pt x="28416" y="28416"/>
                  </a:lnTo>
                  <a:lnTo>
                    <a:pt x="7623" y="59257"/>
                  </a:lnTo>
                  <a:lnTo>
                    <a:pt x="0" y="97027"/>
                  </a:lnTo>
                  <a:lnTo>
                    <a:pt x="0" y="485139"/>
                  </a:lnTo>
                  <a:lnTo>
                    <a:pt x="7623" y="522910"/>
                  </a:lnTo>
                  <a:lnTo>
                    <a:pt x="28416" y="553751"/>
                  </a:lnTo>
                  <a:lnTo>
                    <a:pt x="59257" y="574544"/>
                  </a:lnTo>
                  <a:lnTo>
                    <a:pt x="97027" y="582168"/>
                  </a:lnTo>
                  <a:lnTo>
                    <a:pt x="4997704" y="582168"/>
                  </a:lnTo>
                  <a:lnTo>
                    <a:pt x="5035474" y="574544"/>
                  </a:lnTo>
                  <a:lnTo>
                    <a:pt x="5066315" y="553751"/>
                  </a:lnTo>
                  <a:lnTo>
                    <a:pt x="5087108" y="522910"/>
                  </a:lnTo>
                  <a:lnTo>
                    <a:pt x="5094732" y="485139"/>
                  </a:lnTo>
                  <a:lnTo>
                    <a:pt x="5094732" y="97027"/>
                  </a:lnTo>
                  <a:lnTo>
                    <a:pt x="5087108" y="59257"/>
                  </a:lnTo>
                  <a:lnTo>
                    <a:pt x="5066315" y="28416"/>
                  </a:lnTo>
                  <a:lnTo>
                    <a:pt x="5035474" y="7623"/>
                  </a:lnTo>
                  <a:lnTo>
                    <a:pt x="4997704" y="0"/>
                  </a:lnTo>
                  <a:close/>
                </a:path>
              </a:pathLst>
            </a:custGeom>
            <a:solidFill>
              <a:srgbClr val="E6B81E"/>
            </a:solidFill>
          </p:spPr>
          <p:txBody>
            <a:bodyPr wrap="square" lIns="0" tIns="0" rIns="0" bIns="0" rtlCol="0"/>
            <a:lstStyle/>
            <a:p>
              <a:endParaRPr/>
            </a:p>
          </p:txBody>
        </p:sp>
        <p:sp>
          <p:nvSpPr>
            <p:cNvPr id="7" name="object 7"/>
            <p:cNvSpPr/>
            <p:nvPr/>
          </p:nvSpPr>
          <p:spPr>
            <a:xfrm>
              <a:off x="2157222" y="3736086"/>
              <a:ext cx="5095240" cy="582295"/>
            </a:xfrm>
            <a:custGeom>
              <a:avLst/>
              <a:gdLst/>
              <a:ahLst/>
              <a:cxnLst/>
              <a:rect l="l" t="t" r="r" b="b"/>
              <a:pathLst>
                <a:path w="5095240" h="582295">
                  <a:moveTo>
                    <a:pt x="0" y="97027"/>
                  </a:moveTo>
                  <a:lnTo>
                    <a:pt x="7623" y="59257"/>
                  </a:lnTo>
                  <a:lnTo>
                    <a:pt x="28416" y="28416"/>
                  </a:lnTo>
                  <a:lnTo>
                    <a:pt x="59257" y="7623"/>
                  </a:lnTo>
                  <a:lnTo>
                    <a:pt x="97027" y="0"/>
                  </a:lnTo>
                  <a:lnTo>
                    <a:pt x="4997704" y="0"/>
                  </a:lnTo>
                  <a:lnTo>
                    <a:pt x="5035474" y="7623"/>
                  </a:lnTo>
                  <a:lnTo>
                    <a:pt x="5066315" y="28416"/>
                  </a:lnTo>
                  <a:lnTo>
                    <a:pt x="5087108" y="59257"/>
                  </a:lnTo>
                  <a:lnTo>
                    <a:pt x="5094732" y="97027"/>
                  </a:lnTo>
                  <a:lnTo>
                    <a:pt x="5094732" y="485139"/>
                  </a:lnTo>
                  <a:lnTo>
                    <a:pt x="5087108" y="522910"/>
                  </a:lnTo>
                  <a:lnTo>
                    <a:pt x="5066315" y="553751"/>
                  </a:lnTo>
                  <a:lnTo>
                    <a:pt x="5035474" y="574544"/>
                  </a:lnTo>
                  <a:lnTo>
                    <a:pt x="4997704" y="582168"/>
                  </a:lnTo>
                  <a:lnTo>
                    <a:pt x="97027" y="582168"/>
                  </a:lnTo>
                  <a:lnTo>
                    <a:pt x="59257" y="574544"/>
                  </a:lnTo>
                  <a:lnTo>
                    <a:pt x="28416" y="553751"/>
                  </a:lnTo>
                  <a:lnTo>
                    <a:pt x="7623" y="522910"/>
                  </a:lnTo>
                  <a:lnTo>
                    <a:pt x="0" y="485139"/>
                  </a:lnTo>
                  <a:lnTo>
                    <a:pt x="0" y="97027"/>
                  </a:lnTo>
                  <a:close/>
                </a:path>
              </a:pathLst>
            </a:custGeom>
            <a:ln w="38100">
              <a:solidFill>
                <a:srgbClr val="000000"/>
              </a:solidFill>
            </a:ln>
          </p:spPr>
          <p:txBody>
            <a:bodyPr wrap="square" lIns="0" tIns="0" rIns="0" bIns="0" rtlCol="0"/>
            <a:lstStyle/>
            <a:p>
              <a:endParaRPr/>
            </a:p>
          </p:txBody>
        </p:sp>
        <p:sp>
          <p:nvSpPr>
            <p:cNvPr id="8" name="object 8"/>
            <p:cNvSpPr/>
            <p:nvPr/>
          </p:nvSpPr>
          <p:spPr>
            <a:xfrm>
              <a:off x="2145030" y="2824733"/>
              <a:ext cx="5090160" cy="472440"/>
            </a:xfrm>
            <a:custGeom>
              <a:avLst/>
              <a:gdLst/>
              <a:ahLst/>
              <a:cxnLst/>
              <a:rect l="l" t="t" r="r" b="b"/>
              <a:pathLst>
                <a:path w="5090159" h="472439">
                  <a:moveTo>
                    <a:pt x="5011420" y="0"/>
                  </a:moveTo>
                  <a:lnTo>
                    <a:pt x="78739" y="0"/>
                  </a:lnTo>
                  <a:lnTo>
                    <a:pt x="48113" y="6195"/>
                  </a:lnTo>
                  <a:lnTo>
                    <a:pt x="23082" y="23082"/>
                  </a:lnTo>
                  <a:lnTo>
                    <a:pt x="6195" y="48113"/>
                  </a:lnTo>
                  <a:lnTo>
                    <a:pt x="0" y="78739"/>
                  </a:lnTo>
                  <a:lnTo>
                    <a:pt x="0" y="393700"/>
                  </a:lnTo>
                  <a:lnTo>
                    <a:pt x="6195" y="424326"/>
                  </a:lnTo>
                  <a:lnTo>
                    <a:pt x="23082" y="449357"/>
                  </a:lnTo>
                  <a:lnTo>
                    <a:pt x="48113" y="466244"/>
                  </a:lnTo>
                  <a:lnTo>
                    <a:pt x="78739" y="472439"/>
                  </a:lnTo>
                  <a:lnTo>
                    <a:pt x="5011420" y="472439"/>
                  </a:lnTo>
                  <a:lnTo>
                    <a:pt x="5042046" y="466244"/>
                  </a:lnTo>
                  <a:lnTo>
                    <a:pt x="5067077" y="449357"/>
                  </a:lnTo>
                  <a:lnTo>
                    <a:pt x="5083964" y="424326"/>
                  </a:lnTo>
                  <a:lnTo>
                    <a:pt x="5090160" y="393700"/>
                  </a:lnTo>
                  <a:lnTo>
                    <a:pt x="5090160" y="78739"/>
                  </a:lnTo>
                  <a:lnTo>
                    <a:pt x="5083964" y="48113"/>
                  </a:lnTo>
                  <a:lnTo>
                    <a:pt x="5067077" y="23082"/>
                  </a:lnTo>
                  <a:lnTo>
                    <a:pt x="5042046" y="6195"/>
                  </a:lnTo>
                  <a:lnTo>
                    <a:pt x="5011420" y="0"/>
                  </a:lnTo>
                  <a:close/>
                </a:path>
              </a:pathLst>
            </a:custGeom>
            <a:solidFill>
              <a:srgbClr val="E6B81E"/>
            </a:solidFill>
          </p:spPr>
          <p:txBody>
            <a:bodyPr wrap="square" lIns="0" tIns="0" rIns="0" bIns="0" rtlCol="0"/>
            <a:lstStyle/>
            <a:p>
              <a:endParaRPr/>
            </a:p>
          </p:txBody>
        </p:sp>
        <p:sp>
          <p:nvSpPr>
            <p:cNvPr id="9" name="object 9"/>
            <p:cNvSpPr/>
            <p:nvPr/>
          </p:nvSpPr>
          <p:spPr>
            <a:xfrm>
              <a:off x="2145030" y="2824733"/>
              <a:ext cx="5090160" cy="472440"/>
            </a:xfrm>
            <a:custGeom>
              <a:avLst/>
              <a:gdLst/>
              <a:ahLst/>
              <a:cxnLst/>
              <a:rect l="l" t="t" r="r" b="b"/>
              <a:pathLst>
                <a:path w="5090159" h="472439">
                  <a:moveTo>
                    <a:pt x="0" y="78739"/>
                  </a:moveTo>
                  <a:lnTo>
                    <a:pt x="6195" y="48113"/>
                  </a:lnTo>
                  <a:lnTo>
                    <a:pt x="23082" y="23082"/>
                  </a:lnTo>
                  <a:lnTo>
                    <a:pt x="48113" y="6195"/>
                  </a:lnTo>
                  <a:lnTo>
                    <a:pt x="78739" y="0"/>
                  </a:lnTo>
                  <a:lnTo>
                    <a:pt x="5011420" y="0"/>
                  </a:lnTo>
                  <a:lnTo>
                    <a:pt x="5042046" y="6195"/>
                  </a:lnTo>
                  <a:lnTo>
                    <a:pt x="5067077" y="23082"/>
                  </a:lnTo>
                  <a:lnTo>
                    <a:pt x="5083964" y="48113"/>
                  </a:lnTo>
                  <a:lnTo>
                    <a:pt x="5090160" y="78739"/>
                  </a:lnTo>
                  <a:lnTo>
                    <a:pt x="5090160" y="393700"/>
                  </a:lnTo>
                  <a:lnTo>
                    <a:pt x="5083964" y="424326"/>
                  </a:lnTo>
                  <a:lnTo>
                    <a:pt x="5067077" y="449357"/>
                  </a:lnTo>
                  <a:lnTo>
                    <a:pt x="5042046" y="466244"/>
                  </a:lnTo>
                  <a:lnTo>
                    <a:pt x="5011420" y="472439"/>
                  </a:lnTo>
                  <a:lnTo>
                    <a:pt x="78739" y="472439"/>
                  </a:lnTo>
                  <a:lnTo>
                    <a:pt x="48113" y="466244"/>
                  </a:lnTo>
                  <a:lnTo>
                    <a:pt x="23082" y="449357"/>
                  </a:lnTo>
                  <a:lnTo>
                    <a:pt x="6195" y="424326"/>
                  </a:lnTo>
                  <a:lnTo>
                    <a:pt x="0" y="393700"/>
                  </a:lnTo>
                  <a:lnTo>
                    <a:pt x="0" y="78739"/>
                  </a:lnTo>
                  <a:close/>
                </a:path>
              </a:pathLst>
            </a:custGeom>
            <a:ln w="38100">
              <a:solidFill>
                <a:srgbClr val="000000"/>
              </a:solidFill>
            </a:ln>
          </p:spPr>
          <p:txBody>
            <a:bodyPr wrap="square" lIns="0" tIns="0" rIns="0" bIns="0" rtlCol="0"/>
            <a:lstStyle/>
            <a:p>
              <a:endParaRPr/>
            </a:p>
          </p:txBody>
        </p:sp>
        <p:sp>
          <p:nvSpPr>
            <p:cNvPr id="10" name="object 10"/>
            <p:cNvSpPr/>
            <p:nvPr/>
          </p:nvSpPr>
          <p:spPr>
            <a:xfrm>
              <a:off x="2125218" y="1995677"/>
              <a:ext cx="5096510" cy="436245"/>
            </a:xfrm>
            <a:custGeom>
              <a:avLst/>
              <a:gdLst/>
              <a:ahLst/>
              <a:cxnLst/>
              <a:rect l="l" t="t" r="r" b="b"/>
              <a:pathLst>
                <a:path w="5096509" h="436244">
                  <a:moveTo>
                    <a:pt x="5023611" y="0"/>
                  </a:moveTo>
                  <a:lnTo>
                    <a:pt x="72643" y="0"/>
                  </a:lnTo>
                  <a:lnTo>
                    <a:pt x="44362" y="5707"/>
                  </a:lnTo>
                  <a:lnTo>
                    <a:pt x="21272" y="21272"/>
                  </a:lnTo>
                  <a:lnTo>
                    <a:pt x="5707" y="44362"/>
                  </a:lnTo>
                  <a:lnTo>
                    <a:pt x="0" y="72644"/>
                  </a:lnTo>
                  <a:lnTo>
                    <a:pt x="0" y="363220"/>
                  </a:lnTo>
                  <a:lnTo>
                    <a:pt x="5707" y="391501"/>
                  </a:lnTo>
                  <a:lnTo>
                    <a:pt x="21272" y="414591"/>
                  </a:lnTo>
                  <a:lnTo>
                    <a:pt x="44362" y="430156"/>
                  </a:lnTo>
                  <a:lnTo>
                    <a:pt x="72643" y="435863"/>
                  </a:lnTo>
                  <a:lnTo>
                    <a:pt x="5023611" y="435863"/>
                  </a:lnTo>
                  <a:lnTo>
                    <a:pt x="5051893" y="430156"/>
                  </a:lnTo>
                  <a:lnTo>
                    <a:pt x="5074983" y="414591"/>
                  </a:lnTo>
                  <a:lnTo>
                    <a:pt x="5090548" y="391501"/>
                  </a:lnTo>
                  <a:lnTo>
                    <a:pt x="5096256" y="363220"/>
                  </a:lnTo>
                  <a:lnTo>
                    <a:pt x="5096256" y="72644"/>
                  </a:lnTo>
                  <a:lnTo>
                    <a:pt x="5090548" y="44362"/>
                  </a:lnTo>
                  <a:lnTo>
                    <a:pt x="5074983" y="21272"/>
                  </a:lnTo>
                  <a:lnTo>
                    <a:pt x="5051893" y="5707"/>
                  </a:lnTo>
                  <a:lnTo>
                    <a:pt x="5023611" y="0"/>
                  </a:lnTo>
                  <a:close/>
                </a:path>
              </a:pathLst>
            </a:custGeom>
            <a:solidFill>
              <a:srgbClr val="E6B81E"/>
            </a:solidFill>
          </p:spPr>
          <p:txBody>
            <a:bodyPr wrap="square" lIns="0" tIns="0" rIns="0" bIns="0" rtlCol="0"/>
            <a:lstStyle/>
            <a:p>
              <a:endParaRPr dirty="0"/>
            </a:p>
          </p:txBody>
        </p:sp>
        <p:sp>
          <p:nvSpPr>
            <p:cNvPr id="11" name="object 11"/>
            <p:cNvSpPr/>
            <p:nvPr/>
          </p:nvSpPr>
          <p:spPr>
            <a:xfrm>
              <a:off x="2125218" y="1995677"/>
              <a:ext cx="5096510" cy="436245"/>
            </a:xfrm>
            <a:custGeom>
              <a:avLst/>
              <a:gdLst/>
              <a:ahLst/>
              <a:cxnLst/>
              <a:rect l="l" t="t" r="r" b="b"/>
              <a:pathLst>
                <a:path w="5096509" h="436244">
                  <a:moveTo>
                    <a:pt x="0" y="72644"/>
                  </a:moveTo>
                  <a:lnTo>
                    <a:pt x="5707" y="44362"/>
                  </a:lnTo>
                  <a:lnTo>
                    <a:pt x="21272" y="21272"/>
                  </a:lnTo>
                  <a:lnTo>
                    <a:pt x="44362" y="5707"/>
                  </a:lnTo>
                  <a:lnTo>
                    <a:pt x="72643" y="0"/>
                  </a:lnTo>
                  <a:lnTo>
                    <a:pt x="5023611" y="0"/>
                  </a:lnTo>
                  <a:lnTo>
                    <a:pt x="5051893" y="5707"/>
                  </a:lnTo>
                  <a:lnTo>
                    <a:pt x="5074983" y="21272"/>
                  </a:lnTo>
                  <a:lnTo>
                    <a:pt x="5090548" y="44362"/>
                  </a:lnTo>
                  <a:lnTo>
                    <a:pt x="5096256" y="72644"/>
                  </a:lnTo>
                  <a:lnTo>
                    <a:pt x="5096256" y="363220"/>
                  </a:lnTo>
                  <a:lnTo>
                    <a:pt x="5090548" y="391501"/>
                  </a:lnTo>
                  <a:lnTo>
                    <a:pt x="5074983" y="414591"/>
                  </a:lnTo>
                  <a:lnTo>
                    <a:pt x="5051893" y="430156"/>
                  </a:lnTo>
                  <a:lnTo>
                    <a:pt x="5023611" y="435863"/>
                  </a:lnTo>
                  <a:lnTo>
                    <a:pt x="72643" y="435863"/>
                  </a:lnTo>
                  <a:lnTo>
                    <a:pt x="44362" y="430156"/>
                  </a:lnTo>
                  <a:lnTo>
                    <a:pt x="21272" y="414591"/>
                  </a:lnTo>
                  <a:lnTo>
                    <a:pt x="5707" y="391501"/>
                  </a:lnTo>
                  <a:lnTo>
                    <a:pt x="0" y="363220"/>
                  </a:lnTo>
                  <a:lnTo>
                    <a:pt x="0" y="72644"/>
                  </a:lnTo>
                  <a:close/>
                </a:path>
              </a:pathLst>
            </a:custGeom>
            <a:ln w="38099">
              <a:solidFill>
                <a:srgbClr val="000000"/>
              </a:solidFill>
            </a:ln>
          </p:spPr>
          <p:txBody>
            <a:bodyPr wrap="square" lIns="0" tIns="0" rIns="0" bIns="0" rtlCol="0"/>
            <a:lstStyle/>
            <a:p>
              <a:endParaRPr/>
            </a:p>
          </p:txBody>
        </p:sp>
      </p:grpSp>
      <p:sp>
        <p:nvSpPr>
          <p:cNvPr id="12" name="object 12"/>
          <p:cNvSpPr txBox="1"/>
          <p:nvPr/>
        </p:nvSpPr>
        <p:spPr>
          <a:xfrm>
            <a:off x="4193794" y="2057527"/>
            <a:ext cx="1064006" cy="1197764"/>
          </a:xfrm>
          <a:prstGeom prst="rect">
            <a:avLst/>
          </a:prstGeom>
        </p:spPr>
        <p:txBody>
          <a:bodyPr vert="horz" wrap="square" lIns="0" tIns="12700" rIns="0" bIns="0" rtlCol="0">
            <a:spAutoFit/>
          </a:bodyPr>
          <a:lstStyle/>
          <a:p>
            <a:pPr marL="12700">
              <a:lnSpc>
                <a:spcPct val="100000"/>
              </a:lnSpc>
              <a:spcBef>
                <a:spcPts val="100"/>
              </a:spcBef>
            </a:pPr>
            <a:r>
              <a:rPr lang="tr-TR" sz="1800" b="1" spc="-20" dirty="0">
                <a:latin typeface="Arial"/>
                <a:cs typeface="Arial"/>
              </a:rPr>
              <a:t> Amaç</a:t>
            </a:r>
            <a:endParaRPr sz="1800" dirty="0">
              <a:latin typeface="Arial"/>
              <a:cs typeface="Arial"/>
            </a:endParaRPr>
          </a:p>
          <a:p>
            <a:pPr>
              <a:lnSpc>
                <a:spcPct val="100000"/>
              </a:lnSpc>
            </a:pPr>
            <a:endParaRPr sz="1800" dirty="0">
              <a:latin typeface="Arial"/>
              <a:cs typeface="Arial"/>
            </a:endParaRPr>
          </a:p>
          <a:p>
            <a:pPr>
              <a:lnSpc>
                <a:spcPct val="100000"/>
              </a:lnSpc>
              <a:spcBef>
                <a:spcPts val="610"/>
              </a:spcBef>
            </a:pPr>
            <a:endParaRPr sz="1800" dirty="0">
              <a:latin typeface="Arial"/>
              <a:cs typeface="Arial"/>
            </a:endParaRPr>
          </a:p>
          <a:p>
            <a:pPr marL="82550">
              <a:lnSpc>
                <a:spcPct val="100000"/>
              </a:lnSpc>
              <a:spcBef>
                <a:spcPts val="5"/>
              </a:spcBef>
            </a:pPr>
            <a:r>
              <a:rPr lang="tr-TR" sz="1800" b="1" spc="70" dirty="0">
                <a:latin typeface="Arial" panose="020B0604020202020204" pitchFamily="34" charset="0"/>
                <a:cs typeface="Arial" panose="020B0604020202020204" pitchFamily="34" charset="0"/>
              </a:rPr>
              <a:t>Kapsam</a:t>
            </a:r>
            <a:endParaRPr sz="1800" dirty="0">
              <a:latin typeface="Arial" panose="020B0604020202020204" pitchFamily="34" charset="0"/>
              <a:cs typeface="Arial" panose="020B0604020202020204" pitchFamily="34" charset="0"/>
            </a:endParaRPr>
          </a:p>
        </p:txBody>
      </p:sp>
      <p:sp>
        <p:nvSpPr>
          <p:cNvPr id="13" name="object 13"/>
          <p:cNvSpPr txBox="1"/>
          <p:nvPr/>
        </p:nvSpPr>
        <p:spPr>
          <a:xfrm>
            <a:off x="3505200" y="3941826"/>
            <a:ext cx="2362200" cy="1210588"/>
          </a:xfrm>
          <a:prstGeom prst="rect">
            <a:avLst/>
          </a:prstGeom>
        </p:spPr>
        <p:txBody>
          <a:bodyPr vert="horz" wrap="square" lIns="0" tIns="12700" rIns="0" bIns="0" rtlCol="0">
            <a:spAutoFit/>
          </a:bodyPr>
          <a:lstStyle/>
          <a:p>
            <a:pPr marL="306070">
              <a:lnSpc>
                <a:spcPct val="100000"/>
              </a:lnSpc>
              <a:spcBef>
                <a:spcPts val="100"/>
              </a:spcBef>
            </a:pPr>
            <a:r>
              <a:rPr lang="tr-TR" b="1" spc="-10" dirty="0">
                <a:latin typeface="Trebuchet MS"/>
                <a:cs typeface="Trebuchet MS"/>
              </a:rPr>
              <a:t>  </a:t>
            </a:r>
            <a:r>
              <a:rPr lang="tr-TR" b="1" spc="-10" dirty="0">
                <a:latin typeface="Arial" panose="020B0604020202020204" pitchFamily="34" charset="0"/>
                <a:cs typeface="Arial" panose="020B0604020202020204" pitchFamily="34" charset="0"/>
              </a:rPr>
              <a:t>İlgili Maddeler</a:t>
            </a:r>
            <a:endParaRPr dirty="0">
              <a:latin typeface="Arial" panose="020B0604020202020204" pitchFamily="34" charset="0"/>
              <a:cs typeface="Arial" panose="020B0604020202020204" pitchFamily="34" charset="0"/>
            </a:endParaRPr>
          </a:p>
          <a:p>
            <a:pPr>
              <a:lnSpc>
                <a:spcPct val="100000"/>
              </a:lnSpc>
            </a:pPr>
            <a:endParaRPr sz="1800" dirty="0">
              <a:latin typeface="Trebuchet MS"/>
              <a:cs typeface="Trebuchet MS"/>
            </a:endParaRPr>
          </a:p>
          <a:p>
            <a:pPr>
              <a:lnSpc>
                <a:spcPct val="100000"/>
              </a:lnSpc>
              <a:spcBef>
                <a:spcPts val="665"/>
              </a:spcBef>
            </a:pPr>
            <a:endParaRPr sz="1800" dirty="0">
              <a:latin typeface="Trebuchet MS"/>
              <a:cs typeface="Trebuchet MS"/>
            </a:endParaRPr>
          </a:p>
          <a:p>
            <a:pPr marL="12700">
              <a:lnSpc>
                <a:spcPct val="100000"/>
              </a:lnSpc>
              <a:spcBef>
                <a:spcPts val="5"/>
              </a:spcBef>
            </a:pPr>
            <a:r>
              <a:rPr lang="tr-TR" sz="1800" b="1" dirty="0">
                <a:latin typeface="Arial"/>
                <a:cs typeface="Arial"/>
              </a:rPr>
              <a:t>     Örnek Gösterimler</a:t>
            </a:r>
            <a:endParaRPr sz="1800" b="1" dirty="0">
              <a:latin typeface="Arial"/>
              <a:cs typeface="Arial"/>
            </a:endParaRPr>
          </a:p>
        </p:txBody>
      </p:sp>
      <p:grpSp>
        <p:nvGrpSpPr>
          <p:cNvPr id="14" name="object 14"/>
          <p:cNvGrpSpPr/>
          <p:nvPr/>
        </p:nvGrpSpPr>
        <p:grpSpPr>
          <a:xfrm>
            <a:off x="962913" y="530098"/>
            <a:ext cx="6941184" cy="1017269"/>
            <a:chOff x="962913" y="530098"/>
            <a:chExt cx="6941184" cy="1017269"/>
          </a:xfrm>
        </p:grpSpPr>
        <p:sp>
          <p:nvSpPr>
            <p:cNvPr id="15" name="object 15"/>
            <p:cNvSpPr/>
            <p:nvPr/>
          </p:nvSpPr>
          <p:spPr>
            <a:xfrm>
              <a:off x="973073" y="540258"/>
              <a:ext cx="6920865" cy="996950"/>
            </a:xfrm>
            <a:custGeom>
              <a:avLst/>
              <a:gdLst/>
              <a:ahLst/>
              <a:cxnLst/>
              <a:rect l="l" t="t" r="r" b="b"/>
              <a:pathLst>
                <a:path w="6920865" h="996950">
                  <a:moveTo>
                    <a:pt x="6500114" y="0"/>
                  </a:moveTo>
                  <a:lnTo>
                    <a:pt x="420369" y="0"/>
                  </a:lnTo>
                  <a:lnTo>
                    <a:pt x="371349" y="2828"/>
                  </a:lnTo>
                  <a:lnTo>
                    <a:pt x="323989" y="11102"/>
                  </a:lnTo>
                  <a:lnTo>
                    <a:pt x="278604" y="24507"/>
                  </a:lnTo>
                  <a:lnTo>
                    <a:pt x="235510" y="42728"/>
                  </a:lnTo>
                  <a:lnTo>
                    <a:pt x="195023" y="65448"/>
                  </a:lnTo>
                  <a:lnTo>
                    <a:pt x="157458" y="92353"/>
                  </a:lnTo>
                  <a:lnTo>
                    <a:pt x="123131" y="123126"/>
                  </a:lnTo>
                  <a:lnTo>
                    <a:pt x="92357" y="157453"/>
                  </a:lnTo>
                  <a:lnTo>
                    <a:pt x="65451" y="195018"/>
                  </a:lnTo>
                  <a:lnTo>
                    <a:pt x="42730" y="235505"/>
                  </a:lnTo>
                  <a:lnTo>
                    <a:pt x="24509" y="278599"/>
                  </a:lnTo>
                  <a:lnTo>
                    <a:pt x="11103" y="323985"/>
                  </a:lnTo>
                  <a:lnTo>
                    <a:pt x="2828" y="371347"/>
                  </a:lnTo>
                  <a:lnTo>
                    <a:pt x="0" y="420369"/>
                  </a:lnTo>
                  <a:lnTo>
                    <a:pt x="0" y="576326"/>
                  </a:lnTo>
                  <a:lnTo>
                    <a:pt x="2828" y="625348"/>
                  </a:lnTo>
                  <a:lnTo>
                    <a:pt x="11103" y="672710"/>
                  </a:lnTo>
                  <a:lnTo>
                    <a:pt x="24509" y="718096"/>
                  </a:lnTo>
                  <a:lnTo>
                    <a:pt x="42730" y="761190"/>
                  </a:lnTo>
                  <a:lnTo>
                    <a:pt x="65451" y="801677"/>
                  </a:lnTo>
                  <a:lnTo>
                    <a:pt x="92357" y="839242"/>
                  </a:lnTo>
                  <a:lnTo>
                    <a:pt x="123131" y="873569"/>
                  </a:lnTo>
                  <a:lnTo>
                    <a:pt x="157458" y="904342"/>
                  </a:lnTo>
                  <a:lnTo>
                    <a:pt x="195023" y="931247"/>
                  </a:lnTo>
                  <a:lnTo>
                    <a:pt x="235510" y="953967"/>
                  </a:lnTo>
                  <a:lnTo>
                    <a:pt x="278604" y="972188"/>
                  </a:lnTo>
                  <a:lnTo>
                    <a:pt x="323989" y="985593"/>
                  </a:lnTo>
                  <a:lnTo>
                    <a:pt x="371349" y="993867"/>
                  </a:lnTo>
                  <a:lnTo>
                    <a:pt x="420369" y="996695"/>
                  </a:lnTo>
                  <a:lnTo>
                    <a:pt x="6500114" y="996695"/>
                  </a:lnTo>
                  <a:lnTo>
                    <a:pt x="6549136" y="993867"/>
                  </a:lnTo>
                  <a:lnTo>
                    <a:pt x="6596498" y="985593"/>
                  </a:lnTo>
                  <a:lnTo>
                    <a:pt x="6641884" y="972188"/>
                  </a:lnTo>
                  <a:lnTo>
                    <a:pt x="6684978" y="953967"/>
                  </a:lnTo>
                  <a:lnTo>
                    <a:pt x="6725465" y="931247"/>
                  </a:lnTo>
                  <a:lnTo>
                    <a:pt x="6763030" y="904342"/>
                  </a:lnTo>
                  <a:lnTo>
                    <a:pt x="6797357" y="873569"/>
                  </a:lnTo>
                  <a:lnTo>
                    <a:pt x="6828130" y="839242"/>
                  </a:lnTo>
                  <a:lnTo>
                    <a:pt x="6855035" y="801677"/>
                  </a:lnTo>
                  <a:lnTo>
                    <a:pt x="6877755" y="761190"/>
                  </a:lnTo>
                  <a:lnTo>
                    <a:pt x="6895976" y="718096"/>
                  </a:lnTo>
                  <a:lnTo>
                    <a:pt x="6909381" y="672710"/>
                  </a:lnTo>
                  <a:lnTo>
                    <a:pt x="6917655" y="625348"/>
                  </a:lnTo>
                  <a:lnTo>
                    <a:pt x="6920483" y="576326"/>
                  </a:lnTo>
                  <a:lnTo>
                    <a:pt x="6920483" y="420369"/>
                  </a:lnTo>
                  <a:lnTo>
                    <a:pt x="6917655" y="371347"/>
                  </a:lnTo>
                  <a:lnTo>
                    <a:pt x="6909381" y="323985"/>
                  </a:lnTo>
                  <a:lnTo>
                    <a:pt x="6895976" y="278599"/>
                  </a:lnTo>
                  <a:lnTo>
                    <a:pt x="6877755" y="235505"/>
                  </a:lnTo>
                  <a:lnTo>
                    <a:pt x="6855035" y="195018"/>
                  </a:lnTo>
                  <a:lnTo>
                    <a:pt x="6828130" y="157453"/>
                  </a:lnTo>
                  <a:lnTo>
                    <a:pt x="6797357" y="123126"/>
                  </a:lnTo>
                  <a:lnTo>
                    <a:pt x="6763030" y="92353"/>
                  </a:lnTo>
                  <a:lnTo>
                    <a:pt x="6725465" y="65448"/>
                  </a:lnTo>
                  <a:lnTo>
                    <a:pt x="6684978" y="42728"/>
                  </a:lnTo>
                  <a:lnTo>
                    <a:pt x="6641884" y="24507"/>
                  </a:lnTo>
                  <a:lnTo>
                    <a:pt x="6596498" y="11102"/>
                  </a:lnTo>
                  <a:lnTo>
                    <a:pt x="6549136" y="2828"/>
                  </a:lnTo>
                  <a:lnTo>
                    <a:pt x="6500114" y="0"/>
                  </a:lnTo>
                  <a:close/>
                </a:path>
              </a:pathLst>
            </a:custGeom>
            <a:solidFill>
              <a:srgbClr val="FFFFFF"/>
            </a:solidFill>
          </p:spPr>
          <p:txBody>
            <a:bodyPr wrap="square" lIns="0" tIns="0" rIns="0" bIns="0" rtlCol="0"/>
            <a:lstStyle/>
            <a:p>
              <a:endParaRPr/>
            </a:p>
          </p:txBody>
        </p:sp>
        <p:sp>
          <p:nvSpPr>
            <p:cNvPr id="16" name="object 16"/>
            <p:cNvSpPr/>
            <p:nvPr/>
          </p:nvSpPr>
          <p:spPr>
            <a:xfrm>
              <a:off x="973073" y="540258"/>
              <a:ext cx="6920865" cy="996950"/>
            </a:xfrm>
            <a:custGeom>
              <a:avLst/>
              <a:gdLst/>
              <a:ahLst/>
              <a:cxnLst/>
              <a:rect l="l" t="t" r="r" b="b"/>
              <a:pathLst>
                <a:path w="6920865" h="996950">
                  <a:moveTo>
                    <a:pt x="0" y="420369"/>
                  </a:moveTo>
                  <a:lnTo>
                    <a:pt x="2828" y="371347"/>
                  </a:lnTo>
                  <a:lnTo>
                    <a:pt x="11103" y="323985"/>
                  </a:lnTo>
                  <a:lnTo>
                    <a:pt x="24509" y="278599"/>
                  </a:lnTo>
                  <a:lnTo>
                    <a:pt x="42730" y="235505"/>
                  </a:lnTo>
                  <a:lnTo>
                    <a:pt x="65451" y="195018"/>
                  </a:lnTo>
                  <a:lnTo>
                    <a:pt x="92357" y="157453"/>
                  </a:lnTo>
                  <a:lnTo>
                    <a:pt x="123131" y="123126"/>
                  </a:lnTo>
                  <a:lnTo>
                    <a:pt x="157458" y="92353"/>
                  </a:lnTo>
                  <a:lnTo>
                    <a:pt x="195023" y="65448"/>
                  </a:lnTo>
                  <a:lnTo>
                    <a:pt x="235510" y="42728"/>
                  </a:lnTo>
                  <a:lnTo>
                    <a:pt x="278604" y="24507"/>
                  </a:lnTo>
                  <a:lnTo>
                    <a:pt x="323989" y="11102"/>
                  </a:lnTo>
                  <a:lnTo>
                    <a:pt x="371349" y="2828"/>
                  </a:lnTo>
                  <a:lnTo>
                    <a:pt x="420369" y="0"/>
                  </a:lnTo>
                  <a:lnTo>
                    <a:pt x="6500114" y="0"/>
                  </a:lnTo>
                  <a:lnTo>
                    <a:pt x="6549136" y="2828"/>
                  </a:lnTo>
                  <a:lnTo>
                    <a:pt x="6596498" y="11102"/>
                  </a:lnTo>
                  <a:lnTo>
                    <a:pt x="6641884" y="24507"/>
                  </a:lnTo>
                  <a:lnTo>
                    <a:pt x="6684978" y="42728"/>
                  </a:lnTo>
                  <a:lnTo>
                    <a:pt x="6725465" y="65448"/>
                  </a:lnTo>
                  <a:lnTo>
                    <a:pt x="6763030" y="92353"/>
                  </a:lnTo>
                  <a:lnTo>
                    <a:pt x="6797357" y="123126"/>
                  </a:lnTo>
                  <a:lnTo>
                    <a:pt x="6828130" y="157453"/>
                  </a:lnTo>
                  <a:lnTo>
                    <a:pt x="6855035" y="195018"/>
                  </a:lnTo>
                  <a:lnTo>
                    <a:pt x="6877755" y="235505"/>
                  </a:lnTo>
                  <a:lnTo>
                    <a:pt x="6895976" y="278599"/>
                  </a:lnTo>
                  <a:lnTo>
                    <a:pt x="6909381" y="323985"/>
                  </a:lnTo>
                  <a:lnTo>
                    <a:pt x="6917655" y="371347"/>
                  </a:lnTo>
                  <a:lnTo>
                    <a:pt x="6920483" y="420369"/>
                  </a:lnTo>
                  <a:lnTo>
                    <a:pt x="6920483" y="576326"/>
                  </a:lnTo>
                  <a:lnTo>
                    <a:pt x="6917655" y="625348"/>
                  </a:lnTo>
                  <a:lnTo>
                    <a:pt x="6909381" y="672710"/>
                  </a:lnTo>
                  <a:lnTo>
                    <a:pt x="6895976" y="718096"/>
                  </a:lnTo>
                  <a:lnTo>
                    <a:pt x="6877755" y="761190"/>
                  </a:lnTo>
                  <a:lnTo>
                    <a:pt x="6855035" y="801677"/>
                  </a:lnTo>
                  <a:lnTo>
                    <a:pt x="6828130" y="839242"/>
                  </a:lnTo>
                  <a:lnTo>
                    <a:pt x="6797357" y="873569"/>
                  </a:lnTo>
                  <a:lnTo>
                    <a:pt x="6763030" y="904342"/>
                  </a:lnTo>
                  <a:lnTo>
                    <a:pt x="6725465" y="931247"/>
                  </a:lnTo>
                  <a:lnTo>
                    <a:pt x="6684978" y="953967"/>
                  </a:lnTo>
                  <a:lnTo>
                    <a:pt x="6641884" y="972188"/>
                  </a:lnTo>
                  <a:lnTo>
                    <a:pt x="6596498" y="985593"/>
                  </a:lnTo>
                  <a:lnTo>
                    <a:pt x="6549136" y="993867"/>
                  </a:lnTo>
                  <a:lnTo>
                    <a:pt x="6500114" y="996695"/>
                  </a:lnTo>
                  <a:lnTo>
                    <a:pt x="420369" y="996695"/>
                  </a:lnTo>
                  <a:lnTo>
                    <a:pt x="371349" y="993867"/>
                  </a:lnTo>
                  <a:lnTo>
                    <a:pt x="323989" y="985593"/>
                  </a:lnTo>
                  <a:lnTo>
                    <a:pt x="278604" y="972188"/>
                  </a:lnTo>
                  <a:lnTo>
                    <a:pt x="235510" y="953967"/>
                  </a:lnTo>
                  <a:lnTo>
                    <a:pt x="195023" y="931247"/>
                  </a:lnTo>
                  <a:lnTo>
                    <a:pt x="157458" y="904342"/>
                  </a:lnTo>
                  <a:lnTo>
                    <a:pt x="123131" y="873569"/>
                  </a:lnTo>
                  <a:lnTo>
                    <a:pt x="92357" y="839242"/>
                  </a:lnTo>
                  <a:lnTo>
                    <a:pt x="65451" y="801677"/>
                  </a:lnTo>
                  <a:lnTo>
                    <a:pt x="42730" y="761190"/>
                  </a:lnTo>
                  <a:lnTo>
                    <a:pt x="24509" y="718096"/>
                  </a:lnTo>
                  <a:lnTo>
                    <a:pt x="11103" y="672710"/>
                  </a:lnTo>
                  <a:lnTo>
                    <a:pt x="2828" y="625348"/>
                  </a:lnTo>
                  <a:lnTo>
                    <a:pt x="0" y="576326"/>
                  </a:lnTo>
                  <a:lnTo>
                    <a:pt x="0" y="420369"/>
                  </a:lnTo>
                  <a:close/>
                </a:path>
              </a:pathLst>
            </a:custGeom>
            <a:ln w="19812">
              <a:solidFill>
                <a:srgbClr val="1C1C1C"/>
              </a:solidFill>
              <a:prstDash val="dot"/>
            </a:ln>
          </p:spPr>
          <p:txBody>
            <a:bodyPr wrap="square" lIns="0" tIns="0" rIns="0" bIns="0" rtlCol="0"/>
            <a:lstStyle/>
            <a:p>
              <a:endParaRPr/>
            </a:p>
          </p:txBody>
        </p:sp>
      </p:grpSp>
      <p:sp>
        <p:nvSpPr>
          <p:cNvPr id="17" name="object 17"/>
          <p:cNvSpPr txBox="1">
            <a:spLocks noGrp="1"/>
          </p:cNvSpPr>
          <p:nvPr>
            <p:ph type="title"/>
          </p:nvPr>
        </p:nvSpPr>
        <p:spPr>
          <a:xfrm>
            <a:off x="3343147" y="681354"/>
            <a:ext cx="2177415" cy="452120"/>
          </a:xfrm>
          <a:prstGeom prst="rect">
            <a:avLst/>
          </a:prstGeom>
        </p:spPr>
        <p:txBody>
          <a:bodyPr vert="horz" wrap="square" lIns="0" tIns="12065" rIns="0" bIns="0" rtlCol="0">
            <a:spAutoFit/>
          </a:bodyPr>
          <a:lstStyle/>
          <a:p>
            <a:pPr marL="12700">
              <a:lnSpc>
                <a:spcPct val="100000"/>
              </a:lnSpc>
              <a:spcBef>
                <a:spcPts val="95"/>
              </a:spcBef>
            </a:pPr>
            <a:r>
              <a:rPr sz="2800" b="1" u="none" dirty="0">
                <a:solidFill>
                  <a:srgbClr val="000000"/>
                </a:solidFill>
                <a:latin typeface="Arial"/>
                <a:cs typeface="Arial"/>
              </a:rPr>
              <a:t>Sunum</a:t>
            </a:r>
            <a:r>
              <a:rPr sz="2800" b="1" u="none" spc="-95" dirty="0">
                <a:solidFill>
                  <a:srgbClr val="000000"/>
                </a:solidFill>
                <a:latin typeface="Arial"/>
                <a:cs typeface="Arial"/>
              </a:rPr>
              <a:t> </a:t>
            </a:r>
            <a:r>
              <a:rPr sz="2800" b="1" u="none" spc="-10" dirty="0">
                <a:solidFill>
                  <a:srgbClr val="000000"/>
                </a:solidFill>
                <a:latin typeface="Arial"/>
                <a:cs typeface="Arial"/>
              </a:rPr>
              <a:t>Planı</a:t>
            </a:r>
            <a:endParaRPr sz="2800">
              <a:latin typeface="Arial"/>
              <a:cs typeface="Arial"/>
            </a:endParaRPr>
          </a:p>
        </p:txBody>
      </p:sp>
      <p:pic>
        <p:nvPicPr>
          <p:cNvPr id="18" name="object 18"/>
          <p:cNvPicPr/>
          <p:nvPr/>
        </p:nvPicPr>
        <p:blipFill>
          <a:blip r:embed="rId2" cstate="print"/>
          <a:stretch>
            <a:fillRect/>
          </a:stretch>
        </p:blipFill>
        <p:spPr>
          <a:xfrm>
            <a:off x="1183654" y="588606"/>
            <a:ext cx="900000" cy="900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5967" y="3251"/>
            <a:ext cx="6304280" cy="379078"/>
          </a:xfrm>
          <a:prstGeom prst="rect">
            <a:avLst/>
          </a:prstGeom>
        </p:spPr>
        <p:txBody>
          <a:bodyPr vert="horz" wrap="square" lIns="0" tIns="13335" rIns="0" bIns="0" rtlCol="0">
            <a:spAutoFit/>
          </a:bodyPr>
          <a:lstStyle/>
          <a:p>
            <a:pPr marR="5080" indent="12700" algn="just">
              <a:lnSpc>
                <a:spcPct val="98500"/>
              </a:lnSpc>
              <a:spcBef>
                <a:spcPts val="1050"/>
              </a:spcBef>
            </a:pPr>
            <a:r>
              <a:rPr lang="tr-TR" sz="2400" spc="-110" dirty="0">
                <a:latin typeface="+mj-lt"/>
              </a:rPr>
              <a:t>Kapsama</a:t>
            </a:r>
            <a:r>
              <a:rPr lang="tr-TR" sz="2400" spc="-45" dirty="0">
                <a:latin typeface="+mj-lt"/>
              </a:rPr>
              <a:t> </a:t>
            </a:r>
            <a:r>
              <a:rPr lang="tr-TR" sz="2400" spc="-100" dirty="0">
                <a:latin typeface="+mj-lt"/>
              </a:rPr>
              <a:t>Giren</a:t>
            </a:r>
            <a:r>
              <a:rPr lang="tr-TR" sz="2400" spc="-20" dirty="0">
                <a:latin typeface="+mj-lt"/>
              </a:rPr>
              <a:t> </a:t>
            </a:r>
            <a:r>
              <a:rPr lang="tr-TR" sz="2400" spc="-55" dirty="0">
                <a:latin typeface="+mj-lt"/>
              </a:rPr>
              <a:t>Suçlar</a:t>
            </a:r>
            <a:r>
              <a:rPr lang="tr-TR" sz="2400" spc="-50" dirty="0">
                <a:latin typeface="+mj-lt"/>
              </a:rPr>
              <a:t>;</a:t>
            </a:r>
            <a:r>
              <a:rPr lang="tr-TR" sz="2400" spc="-10" dirty="0">
                <a:latin typeface="+mj-lt"/>
              </a:rPr>
              <a:t> </a:t>
            </a:r>
          </a:p>
        </p:txBody>
      </p:sp>
      <p:sp>
        <p:nvSpPr>
          <p:cNvPr id="3" name="object 3"/>
          <p:cNvSpPr txBox="1"/>
          <p:nvPr/>
        </p:nvSpPr>
        <p:spPr>
          <a:xfrm>
            <a:off x="618540" y="592963"/>
            <a:ext cx="6261735" cy="6226810"/>
          </a:xfrm>
          <a:prstGeom prst="rect">
            <a:avLst/>
          </a:prstGeom>
        </p:spPr>
        <p:txBody>
          <a:bodyPr vert="horz" wrap="square" lIns="0" tIns="94615" rIns="0" bIns="0" rtlCol="0">
            <a:spAutoFit/>
          </a:bodyPr>
          <a:lstStyle/>
          <a:p>
            <a:pPr marL="12700">
              <a:lnSpc>
                <a:spcPct val="100000"/>
              </a:lnSpc>
              <a:spcBef>
                <a:spcPts val="745"/>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70" dirty="0">
                <a:solidFill>
                  <a:srgbClr val="404040"/>
                </a:solidFill>
                <a:uFill>
                  <a:solidFill>
                    <a:srgbClr val="404040"/>
                  </a:solidFill>
                </a:uFill>
                <a:latin typeface="Microsoft Sans Serif"/>
                <a:cs typeface="Microsoft Sans Serif"/>
              </a:rPr>
              <a:t>Haksız</a:t>
            </a:r>
            <a:r>
              <a:rPr sz="1500" u="sng" spc="-15" dirty="0">
                <a:solidFill>
                  <a:srgbClr val="404040"/>
                </a:solidFill>
                <a:uFill>
                  <a:solidFill>
                    <a:srgbClr val="404040"/>
                  </a:solidFill>
                </a:uFill>
                <a:latin typeface="Microsoft Sans Serif"/>
                <a:cs typeface="Microsoft Sans Serif"/>
              </a:rPr>
              <a:t> </a:t>
            </a:r>
            <a:r>
              <a:rPr sz="1500" u="sng" dirty="0">
                <a:solidFill>
                  <a:srgbClr val="404040"/>
                </a:solidFill>
                <a:uFill>
                  <a:solidFill>
                    <a:srgbClr val="404040"/>
                  </a:solidFill>
                </a:uFill>
                <a:latin typeface="Microsoft Sans Serif"/>
                <a:cs typeface="Microsoft Sans Serif"/>
              </a:rPr>
              <a:t>Arama</a:t>
            </a:r>
            <a:r>
              <a:rPr sz="1500" u="sng" spc="-20" dirty="0">
                <a:solidFill>
                  <a:srgbClr val="404040"/>
                </a:solidFill>
                <a:uFill>
                  <a:solidFill>
                    <a:srgbClr val="404040"/>
                  </a:solidFill>
                </a:uFill>
                <a:latin typeface="Microsoft Sans Serif"/>
                <a:cs typeface="Microsoft Sans Serif"/>
              </a:rPr>
              <a:t> </a:t>
            </a:r>
            <a:r>
              <a:rPr sz="1500" u="sng" spc="-120" dirty="0">
                <a:solidFill>
                  <a:srgbClr val="404040"/>
                </a:solidFill>
                <a:uFill>
                  <a:solidFill>
                    <a:srgbClr val="404040"/>
                  </a:solidFill>
                </a:uFill>
                <a:latin typeface="Microsoft Sans Serif"/>
                <a:cs typeface="Microsoft Sans Serif"/>
              </a:rPr>
              <a:t>(120.</a:t>
            </a:r>
            <a:r>
              <a:rPr sz="1500" u="sng" spc="-15" dirty="0">
                <a:solidFill>
                  <a:srgbClr val="404040"/>
                </a:solidFill>
                <a:uFill>
                  <a:solidFill>
                    <a:srgbClr val="404040"/>
                  </a:solidFill>
                </a:uFill>
                <a:latin typeface="Microsoft Sans Serif"/>
                <a:cs typeface="Microsoft Sans Serif"/>
              </a:rPr>
              <a:t> </a:t>
            </a:r>
            <a:r>
              <a:rPr sz="1500" u="sng" spc="-20" dirty="0">
                <a:solidFill>
                  <a:srgbClr val="404040"/>
                </a:solidFill>
                <a:uFill>
                  <a:solidFill>
                    <a:srgbClr val="404040"/>
                  </a:solidFill>
                </a:uFill>
                <a:latin typeface="Microsoft Sans Serif"/>
                <a:cs typeface="Microsoft Sans Serif"/>
              </a:rPr>
              <a:t>md.)</a:t>
            </a:r>
            <a:endParaRPr sz="1500" dirty="0">
              <a:latin typeface="Microsoft Sans Serif"/>
              <a:cs typeface="Microsoft Sans Serif"/>
            </a:endParaRPr>
          </a:p>
          <a:p>
            <a:pPr marL="12700">
              <a:lnSpc>
                <a:spcPct val="100000"/>
              </a:lnSpc>
              <a:spcBef>
                <a:spcPts val="65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70" dirty="0">
                <a:solidFill>
                  <a:srgbClr val="FF0000"/>
                </a:solidFill>
                <a:uFill>
                  <a:solidFill>
                    <a:srgbClr val="FF0000"/>
                  </a:solidFill>
                </a:uFill>
                <a:latin typeface="Microsoft Sans Serif"/>
                <a:cs typeface="Microsoft Sans Serif"/>
              </a:rPr>
              <a:t>Dilekçe</a:t>
            </a:r>
            <a:r>
              <a:rPr sz="1500" u="sng" spc="-10" dirty="0">
                <a:solidFill>
                  <a:srgbClr val="FF0000"/>
                </a:solidFill>
                <a:uFill>
                  <a:solidFill>
                    <a:srgbClr val="FF0000"/>
                  </a:solidFill>
                </a:uFill>
                <a:latin typeface="Microsoft Sans Serif"/>
                <a:cs typeface="Microsoft Sans Serif"/>
              </a:rPr>
              <a:t> </a:t>
            </a:r>
            <a:r>
              <a:rPr sz="1500" u="sng" dirty="0">
                <a:solidFill>
                  <a:srgbClr val="FF0000"/>
                </a:solidFill>
                <a:uFill>
                  <a:solidFill>
                    <a:srgbClr val="FF0000"/>
                  </a:solidFill>
                </a:uFill>
                <a:latin typeface="Microsoft Sans Serif"/>
                <a:cs typeface="Microsoft Sans Serif"/>
              </a:rPr>
              <a:t>Hakkının</a:t>
            </a:r>
            <a:r>
              <a:rPr sz="1500" u="sng" spc="25" dirty="0">
                <a:solidFill>
                  <a:srgbClr val="FF0000"/>
                </a:solidFill>
                <a:uFill>
                  <a:solidFill>
                    <a:srgbClr val="FF0000"/>
                  </a:solidFill>
                </a:uFill>
                <a:latin typeface="Microsoft Sans Serif"/>
                <a:cs typeface="Microsoft Sans Serif"/>
              </a:rPr>
              <a:t> </a:t>
            </a:r>
            <a:r>
              <a:rPr sz="1500" u="sng" spc="-50" dirty="0">
                <a:solidFill>
                  <a:srgbClr val="FF0000"/>
                </a:solidFill>
                <a:uFill>
                  <a:solidFill>
                    <a:srgbClr val="FF0000"/>
                  </a:solidFill>
                </a:uFill>
                <a:latin typeface="Microsoft Sans Serif"/>
                <a:cs typeface="Microsoft Sans Serif"/>
              </a:rPr>
              <a:t>Kullanılmasının</a:t>
            </a:r>
            <a:r>
              <a:rPr sz="1500" u="sng" spc="-25" dirty="0">
                <a:solidFill>
                  <a:srgbClr val="FF0000"/>
                </a:solidFill>
                <a:uFill>
                  <a:solidFill>
                    <a:srgbClr val="FF0000"/>
                  </a:solidFill>
                </a:uFill>
                <a:latin typeface="Microsoft Sans Serif"/>
                <a:cs typeface="Microsoft Sans Serif"/>
              </a:rPr>
              <a:t> </a:t>
            </a:r>
            <a:r>
              <a:rPr sz="1500" u="sng" spc="-95" dirty="0">
                <a:solidFill>
                  <a:srgbClr val="FF0000"/>
                </a:solidFill>
                <a:uFill>
                  <a:solidFill>
                    <a:srgbClr val="FF0000"/>
                  </a:solidFill>
                </a:uFill>
                <a:latin typeface="Microsoft Sans Serif"/>
                <a:cs typeface="Microsoft Sans Serif"/>
              </a:rPr>
              <a:t>Engellenmesi</a:t>
            </a:r>
            <a:r>
              <a:rPr sz="1500" u="sng" spc="5" dirty="0">
                <a:solidFill>
                  <a:srgbClr val="FF0000"/>
                </a:solidFill>
                <a:uFill>
                  <a:solidFill>
                    <a:srgbClr val="FF0000"/>
                  </a:solidFill>
                </a:uFill>
                <a:latin typeface="Microsoft Sans Serif"/>
                <a:cs typeface="Microsoft Sans Serif"/>
              </a:rPr>
              <a:t> </a:t>
            </a:r>
            <a:r>
              <a:rPr sz="1500" u="sng" spc="-10" dirty="0">
                <a:solidFill>
                  <a:srgbClr val="FF0000"/>
                </a:solidFill>
                <a:uFill>
                  <a:solidFill>
                    <a:srgbClr val="FF0000"/>
                  </a:solidFill>
                </a:uFill>
                <a:latin typeface="Microsoft Sans Serif"/>
                <a:cs typeface="Microsoft Sans Serif"/>
              </a:rPr>
              <a:t>(121.md)</a:t>
            </a:r>
            <a:endParaRPr sz="1500" dirty="0">
              <a:latin typeface="Microsoft Sans Serif"/>
              <a:cs typeface="Microsoft Sans Serif"/>
            </a:endParaRPr>
          </a:p>
          <a:p>
            <a:pPr marL="12700">
              <a:lnSpc>
                <a:spcPct val="100000"/>
              </a:lnSpc>
              <a:spcBef>
                <a:spcPts val="635"/>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25" dirty="0">
                <a:solidFill>
                  <a:srgbClr val="404040"/>
                </a:solidFill>
                <a:uFill>
                  <a:solidFill>
                    <a:srgbClr val="404040"/>
                  </a:solidFill>
                </a:uFill>
                <a:latin typeface="Microsoft Sans Serif"/>
                <a:cs typeface="Microsoft Sans Serif"/>
              </a:rPr>
              <a:t>Ayırımcılık</a:t>
            </a:r>
            <a:r>
              <a:rPr sz="1500" u="sng" spc="-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(122.md)</a:t>
            </a:r>
            <a:endParaRPr sz="1500" dirty="0">
              <a:latin typeface="Microsoft Sans Serif"/>
              <a:cs typeface="Microsoft Sans Serif"/>
            </a:endParaRPr>
          </a:p>
          <a:p>
            <a:pPr marL="12700">
              <a:lnSpc>
                <a:spcPct val="100000"/>
              </a:lnSpc>
              <a:spcBef>
                <a:spcPts val="61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lang="tr-TR" sz="1500" u="sng" dirty="0">
                <a:solidFill>
                  <a:srgbClr val="404040"/>
                </a:solidFill>
                <a:uFill>
                  <a:solidFill>
                    <a:srgbClr val="404040"/>
                  </a:solidFill>
                </a:uFill>
                <a:latin typeface="Microsoft Sans Serif"/>
                <a:cs typeface="Microsoft Sans Serif"/>
              </a:rPr>
              <a:t>Özel Hayatın</a:t>
            </a:r>
            <a:r>
              <a:rPr sz="1500" u="sng" spc="-40" dirty="0">
                <a:solidFill>
                  <a:srgbClr val="404040"/>
                </a:solidFill>
                <a:uFill>
                  <a:solidFill>
                    <a:srgbClr val="404040"/>
                  </a:solidFill>
                </a:uFill>
                <a:latin typeface="Microsoft Sans Serif"/>
                <a:cs typeface="Microsoft Sans Serif"/>
              </a:rPr>
              <a:t> </a:t>
            </a:r>
            <a:r>
              <a:rPr sz="1500" u="sng" spc="-45" dirty="0">
                <a:solidFill>
                  <a:srgbClr val="404040"/>
                </a:solidFill>
                <a:uFill>
                  <a:solidFill>
                    <a:srgbClr val="404040"/>
                  </a:solidFill>
                </a:uFill>
                <a:latin typeface="Microsoft Sans Serif"/>
                <a:cs typeface="Microsoft Sans Serif"/>
              </a:rPr>
              <a:t>Gizlili</a:t>
            </a:r>
            <a:r>
              <a:rPr sz="1500" u="sng" spc="-45" dirty="0">
                <a:solidFill>
                  <a:srgbClr val="404040"/>
                </a:solidFill>
                <a:uFill>
                  <a:solidFill>
                    <a:srgbClr val="404040"/>
                  </a:solidFill>
                </a:uFill>
                <a:latin typeface="Calibri"/>
                <a:cs typeface="Calibri"/>
              </a:rPr>
              <a:t>ğ</a:t>
            </a:r>
            <a:r>
              <a:rPr sz="1500" u="sng" spc="-45" dirty="0">
                <a:solidFill>
                  <a:srgbClr val="404040"/>
                </a:solidFill>
                <a:uFill>
                  <a:solidFill>
                    <a:srgbClr val="404040"/>
                  </a:solidFill>
                </a:uFill>
                <a:latin typeface="Microsoft Sans Serif"/>
                <a:cs typeface="Microsoft Sans Serif"/>
              </a:rPr>
              <a:t>ini</a:t>
            </a:r>
            <a:r>
              <a:rPr sz="1500" u="sng" spc="-5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Calibri"/>
                <a:cs typeface="Calibri"/>
              </a:rPr>
              <a:t>İ</a:t>
            </a:r>
            <a:r>
              <a:rPr sz="1500" u="sng" spc="-10" dirty="0">
                <a:solidFill>
                  <a:srgbClr val="404040"/>
                </a:solidFill>
                <a:uFill>
                  <a:solidFill>
                    <a:srgbClr val="404040"/>
                  </a:solidFill>
                </a:uFill>
                <a:latin typeface="Microsoft Sans Serif"/>
                <a:cs typeface="Microsoft Sans Serif"/>
              </a:rPr>
              <a:t>hlâl</a:t>
            </a:r>
            <a:r>
              <a:rPr sz="1500" spc="-10" dirty="0">
                <a:solidFill>
                  <a:srgbClr val="404040"/>
                </a:solidFill>
                <a:latin typeface="Microsoft Sans Serif"/>
                <a:cs typeface="Microsoft Sans Serif"/>
              </a:rPr>
              <a:t>(134.md)</a:t>
            </a:r>
            <a:endParaRPr sz="1500" dirty="0">
              <a:latin typeface="Microsoft Sans Serif"/>
              <a:cs typeface="Microsoft Sans Serif"/>
            </a:endParaRPr>
          </a:p>
          <a:p>
            <a:pPr marL="12700">
              <a:lnSpc>
                <a:spcPct val="100000"/>
              </a:lnSpc>
              <a:spcBef>
                <a:spcPts val="64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90" dirty="0">
                <a:solidFill>
                  <a:srgbClr val="404040"/>
                </a:solidFill>
                <a:uFill>
                  <a:solidFill>
                    <a:srgbClr val="404040"/>
                  </a:solidFill>
                </a:uFill>
                <a:latin typeface="Microsoft Sans Serif"/>
                <a:cs typeface="Microsoft Sans Serif"/>
              </a:rPr>
              <a:t>Ki</a:t>
            </a:r>
            <a:r>
              <a:rPr sz="1500" u="sng" spc="-90" dirty="0">
                <a:solidFill>
                  <a:srgbClr val="404040"/>
                </a:solidFill>
                <a:uFill>
                  <a:solidFill>
                    <a:srgbClr val="404040"/>
                  </a:solidFill>
                </a:uFill>
                <a:latin typeface="Calibri"/>
                <a:cs typeface="Calibri"/>
              </a:rPr>
              <a:t>ş</a:t>
            </a:r>
            <a:r>
              <a:rPr sz="1500" u="sng" spc="-90" dirty="0">
                <a:solidFill>
                  <a:srgbClr val="404040"/>
                </a:solidFill>
                <a:uFill>
                  <a:solidFill>
                    <a:srgbClr val="404040"/>
                  </a:solidFill>
                </a:uFill>
                <a:latin typeface="Microsoft Sans Serif"/>
                <a:cs typeface="Microsoft Sans Serif"/>
              </a:rPr>
              <a:t>isel</a:t>
            </a:r>
            <a:r>
              <a:rPr sz="1500" u="sng" spc="-5" dirty="0">
                <a:solidFill>
                  <a:srgbClr val="404040"/>
                </a:solidFill>
                <a:uFill>
                  <a:solidFill>
                    <a:srgbClr val="404040"/>
                  </a:solidFill>
                </a:uFill>
                <a:latin typeface="Microsoft Sans Serif"/>
                <a:cs typeface="Microsoft Sans Serif"/>
              </a:rPr>
              <a:t> </a:t>
            </a:r>
            <a:r>
              <a:rPr sz="1500" u="sng" spc="-45" dirty="0">
                <a:solidFill>
                  <a:srgbClr val="404040"/>
                </a:solidFill>
                <a:uFill>
                  <a:solidFill>
                    <a:srgbClr val="404040"/>
                  </a:solidFill>
                </a:uFill>
                <a:latin typeface="Microsoft Sans Serif"/>
                <a:cs typeface="Microsoft Sans Serif"/>
              </a:rPr>
              <a:t>Verilerin</a:t>
            </a:r>
            <a:r>
              <a:rPr sz="1500" u="sng" spc="-5" dirty="0">
                <a:solidFill>
                  <a:srgbClr val="404040"/>
                </a:solidFill>
                <a:uFill>
                  <a:solidFill>
                    <a:srgbClr val="404040"/>
                  </a:solidFill>
                </a:uFill>
                <a:latin typeface="Microsoft Sans Serif"/>
                <a:cs typeface="Microsoft Sans Serif"/>
              </a:rPr>
              <a:t> </a:t>
            </a:r>
            <a:r>
              <a:rPr sz="1500" u="sng" spc="-65" dirty="0">
                <a:solidFill>
                  <a:srgbClr val="404040"/>
                </a:solidFill>
                <a:uFill>
                  <a:solidFill>
                    <a:srgbClr val="404040"/>
                  </a:solidFill>
                </a:uFill>
                <a:latin typeface="Microsoft Sans Serif"/>
                <a:cs typeface="Microsoft Sans Serif"/>
              </a:rPr>
              <a:t>Kaydedilmesi</a:t>
            </a:r>
            <a:r>
              <a:rPr sz="1500" u="sng" spc="-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(135.md)</a:t>
            </a:r>
            <a:endParaRPr sz="1500" dirty="0">
              <a:latin typeface="Microsoft Sans Serif"/>
              <a:cs typeface="Microsoft Sans Serif"/>
            </a:endParaRPr>
          </a:p>
          <a:p>
            <a:pPr marL="12700">
              <a:lnSpc>
                <a:spcPct val="100000"/>
              </a:lnSpc>
              <a:spcBef>
                <a:spcPts val="67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50" dirty="0">
                <a:solidFill>
                  <a:srgbClr val="404040"/>
                </a:solidFill>
                <a:uFill>
                  <a:solidFill>
                    <a:srgbClr val="404040"/>
                  </a:solidFill>
                </a:uFill>
                <a:latin typeface="Microsoft Sans Serif"/>
                <a:cs typeface="Microsoft Sans Serif"/>
              </a:rPr>
              <a:t>Verileri</a:t>
            </a:r>
            <a:r>
              <a:rPr sz="1500" u="sng" spc="-25" dirty="0">
                <a:solidFill>
                  <a:srgbClr val="404040"/>
                </a:solidFill>
                <a:uFill>
                  <a:solidFill>
                    <a:srgbClr val="404040"/>
                  </a:solidFill>
                </a:uFill>
                <a:latin typeface="Microsoft Sans Serif"/>
                <a:cs typeface="Microsoft Sans Serif"/>
              </a:rPr>
              <a:t> </a:t>
            </a:r>
            <a:r>
              <a:rPr sz="1500" u="sng" dirty="0">
                <a:solidFill>
                  <a:srgbClr val="404040"/>
                </a:solidFill>
                <a:uFill>
                  <a:solidFill>
                    <a:srgbClr val="404040"/>
                  </a:solidFill>
                </a:uFill>
                <a:latin typeface="Microsoft Sans Serif"/>
                <a:cs typeface="Microsoft Sans Serif"/>
              </a:rPr>
              <a:t>Hukuka</a:t>
            </a:r>
            <a:r>
              <a:rPr sz="1500" u="sng" spc="-5" dirty="0">
                <a:solidFill>
                  <a:srgbClr val="404040"/>
                </a:solidFill>
                <a:uFill>
                  <a:solidFill>
                    <a:srgbClr val="404040"/>
                  </a:solidFill>
                </a:uFill>
                <a:latin typeface="Microsoft Sans Serif"/>
                <a:cs typeface="Microsoft Sans Serif"/>
              </a:rPr>
              <a:t> </a:t>
            </a:r>
            <a:r>
              <a:rPr sz="1500" u="sng" dirty="0">
                <a:solidFill>
                  <a:srgbClr val="404040"/>
                </a:solidFill>
                <a:uFill>
                  <a:solidFill>
                    <a:srgbClr val="404040"/>
                  </a:solidFill>
                </a:uFill>
                <a:latin typeface="Microsoft Sans Serif"/>
                <a:cs typeface="Microsoft Sans Serif"/>
              </a:rPr>
              <a:t>Aykırı</a:t>
            </a:r>
            <a:r>
              <a:rPr sz="1500" u="sng" spc="-30" dirty="0">
                <a:solidFill>
                  <a:srgbClr val="404040"/>
                </a:solidFill>
                <a:uFill>
                  <a:solidFill>
                    <a:srgbClr val="404040"/>
                  </a:solidFill>
                </a:uFill>
                <a:latin typeface="Microsoft Sans Serif"/>
                <a:cs typeface="Microsoft Sans Serif"/>
              </a:rPr>
              <a:t> </a:t>
            </a:r>
            <a:r>
              <a:rPr sz="1500" u="sng" dirty="0">
                <a:solidFill>
                  <a:srgbClr val="404040"/>
                </a:solidFill>
                <a:uFill>
                  <a:solidFill>
                    <a:srgbClr val="404040"/>
                  </a:solidFill>
                </a:uFill>
                <a:latin typeface="Microsoft Sans Serif"/>
                <a:cs typeface="Microsoft Sans Serif"/>
              </a:rPr>
              <a:t>Olarak</a:t>
            </a:r>
            <a:r>
              <a:rPr sz="1500" u="sng" spc="-20" dirty="0">
                <a:solidFill>
                  <a:srgbClr val="404040"/>
                </a:solidFill>
                <a:uFill>
                  <a:solidFill>
                    <a:srgbClr val="404040"/>
                  </a:solidFill>
                </a:uFill>
                <a:latin typeface="Microsoft Sans Serif"/>
                <a:cs typeface="Microsoft Sans Serif"/>
              </a:rPr>
              <a:t> </a:t>
            </a:r>
            <a:r>
              <a:rPr sz="1500" u="sng" spc="-70" dirty="0">
                <a:solidFill>
                  <a:srgbClr val="404040"/>
                </a:solidFill>
                <a:uFill>
                  <a:solidFill>
                    <a:srgbClr val="404040"/>
                  </a:solidFill>
                </a:uFill>
                <a:latin typeface="Microsoft Sans Serif"/>
                <a:cs typeface="Microsoft Sans Serif"/>
              </a:rPr>
              <a:t>Verme</a:t>
            </a:r>
            <a:r>
              <a:rPr sz="1500" u="sng" spc="-15" dirty="0">
                <a:solidFill>
                  <a:srgbClr val="404040"/>
                </a:solidFill>
                <a:uFill>
                  <a:solidFill>
                    <a:srgbClr val="404040"/>
                  </a:solidFill>
                </a:uFill>
                <a:latin typeface="Microsoft Sans Serif"/>
                <a:cs typeface="Microsoft Sans Serif"/>
              </a:rPr>
              <a:t> </a:t>
            </a:r>
            <a:r>
              <a:rPr sz="1500" u="sng" spc="-30" dirty="0">
                <a:solidFill>
                  <a:srgbClr val="404040"/>
                </a:solidFill>
                <a:uFill>
                  <a:solidFill>
                    <a:srgbClr val="404040"/>
                  </a:solidFill>
                </a:uFill>
                <a:latin typeface="Microsoft Sans Serif"/>
                <a:cs typeface="Microsoft Sans Serif"/>
              </a:rPr>
              <a:t>veya</a:t>
            </a:r>
            <a:r>
              <a:rPr sz="1500" u="sng" spc="-15" dirty="0">
                <a:solidFill>
                  <a:srgbClr val="404040"/>
                </a:solidFill>
                <a:uFill>
                  <a:solidFill>
                    <a:srgbClr val="404040"/>
                  </a:solidFill>
                </a:uFill>
                <a:latin typeface="Microsoft Sans Serif"/>
                <a:cs typeface="Microsoft Sans Serif"/>
              </a:rPr>
              <a:t> </a:t>
            </a:r>
            <a:r>
              <a:rPr sz="1500" u="sng" spc="-110" dirty="0">
                <a:solidFill>
                  <a:srgbClr val="404040"/>
                </a:solidFill>
                <a:uFill>
                  <a:solidFill>
                    <a:srgbClr val="404040"/>
                  </a:solidFill>
                </a:uFill>
                <a:latin typeface="Microsoft Sans Serif"/>
                <a:cs typeface="Microsoft Sans Serif"/>
              </a:rPr>
              <a:t>Ele</a:t>
            </a:r>
            <a:r>
              <a:rPr sz="1500" u="sng" spc="-15" dirty="0">
                <a:solidFill>
                  <a:srgbClr val="404040"/>
                </a:solidFill>
                <a:uFill>
                  <a:solidFill>
                    <a:srgbClr val="404040"/>
                  </a:solidFill>
                </a:uFill>
                <a:latin typeface="Microsoft Sans Serif"/>
                <a:cs typeface="Microsoft Sans Serif"/>
              </a:rPr>
              <a:t> </a:t>
            </a:r>
            <a:r>
              <a:rPr sz="1500" u="sng" spc="-90" dirty="0">
                <a:solidFill>
                  <a:srgbClr val="404040"/>
                </a:solidFill>
                <a:uFill>
                  <a:solidFill>
                    <a:srgbClr val="404040"/>
                  </a:solidFill>
                </a:uFill>
                <a:latin typeface="Microsoft Sans Serif"/>
                <a:cs typeface="Microsoft Sans Serif"/>
              </a:rPr>
              <a:t>Geçirme</a:t>
            </a:r>
            <a:r>
              <a:rPr sz="1500" u="sng" spc="-1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(136.md)</a:t>
            </a:r>
            <a:endParaRPr sz="1500" dirty="0">
              <a:latin typeface="Microsoft Sans Serif"/>
              <a:cs typeface="Microsoft Sans Serif"/>
            </a:endParaRPr>
          </a:p>
          <a:p>
            <a:pPr marL="12700">
              <a:lnSpc>
                <a:spcPct val="100000"/>
              </a:lnSpc>
              <a:spcBef>
                <a:spcPts val="64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50" dirty="0">
                <a:solidFill>
                  <a:srgbClr val="404040"/>
                </a:solidFill>
                <a:uFill>
                  <a:solidFill>
                    <a:srgbClr val="404040"/>
                  </a:solidFill>
                </a:uFill>
                <a:latin typeface="Microsoft Sans Serif"/>
                <a:cs typeface="Microsoft Sans Serif"/>
              </a:rPr>
              <a:t>Verileri</a:t>
            </a:r>
            <a:r>
              <a:rPr sz="1500" u="sng" spc="-35" dirty="0">
                <a:solidFill>
                  <a:srgbClr val="404040"/>
                </a:solidFill>
                <a:uFill>
                  <a:solidFill>
                    <a:srgbClr val="404040"/>
                  </a:solidFill>
                </a:uFill>
                <a:latin typeface="Microsoft Sans Serif"/>
                <a:cs typeface="Microsoft Sans Serif"/>
              </a:rPr>
              <a:t> </a:t>
            </a:r>
            <a:r>
              <a:rPr sz="1500" u="sng" spc="-40" dirty="0">
                <a:solidFill>
                  <a:srgbClr val="404040"/>
                </a:solidFill>
                <a:uFill>
                  <a:solidFill>
                    <a:srgbClr val="404040"/>
                  </a:solidFill>
                </a:uFill>
                <a:latin typeface="Microsoft Sans Serif"/>
                <a:cs typeface="Microsoft Sans Serif"/>
              </a:rPr>
              <a:t>Yok</a:t>
            </a:r>
            <a:r>
              <a:rPr sz="1500" u="sng" spc="-30" dirty="0">
                <a:solidFill>
                  <a:srgbClr val="404040"/>
                </a:solidFill>
                <a:uFill>
                  <a:solidFill>
                    <a:srgbClr val="404040"/>
                  </a:solidFill>
                </a:uFill>
                <a:latin typeface="Microsoft Sans Serif"/>
                <a:cs typeface="Microsoft Sans Serif"/>
              </a:rPr>
              <a:t> </a:t>
            </a:r>
            <a:r>
              <a:rPr sz="1500" u="sng" spc="-60" dirty="0">
                <a:solidFill>
                  <a:srgbClr val="404040"/>
                </a:solidFill>
                <a:uFill>
                  <a:solidFill>
                    <a:srgbClr val="404040"/>
                  </a:solidFill>
                </a:uFill>
                <a:latin typeface="Microsoft Sans Serif"/>
                <a:cs typeface="Microsoft Sans Serif"/>
              </a:rPr>
              <a:t>Etmeme</a:t>
            </a:r>
            <a:r>
              <a:rPr sz="1500" u="sng" spc="-10" dirty="0">
                <a:solidFill>
                  <a:srgbClr val="404040"/>
                </a:solidFill>
                <a:uFill>
                  <a:solidFill>
                    <a:srgbClr val="404040"/>
                  </a:solidFill>
                </a:uFill>
                <a:latin typeface="Microsoft Sans Serif"/>
                <a:cs typeface="Microsoft Sans Serif"/>
              </a:rPr>
              <a:t> (138.md)</a:t>
            </a:r>
            <a:endParaRPr sz="1500" dirty="0">
              <a:latin typeface="Microsoft Sans Serif"/>
              <a:cs typeface="Microsoft Sans Serif"/>
            </a:endParaRPr>
          </a:p>
          <a:p>
            <a:pPr marL="12700">
              <a:lnSpc>
                <a:spcPct val="100000"/>
              </a:lnSpc>
              <a:spcBef>
                <a:spcPts val="61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dirty="0">
                <a:solidFill>
                  <a:srgbClr val="FF0000"/>
                </a:solidFill>
                <a:uFill>
                  <a:solidFill>
                    <a:srgbClr val="FF0000"/>
                  </a:solidFill>
                </a:uFill>
                <a:latin typeface="Calibri"/>
                <a:cs typeface="Calibri"/>
              </a:rPr>
              <a:t>İ</a:t>
            </a:r>
            <a:r>
              <a:rPr sz="1500" u="sng" dirty="0">
                <a:solidFill>
                  <a:srgbClr val="FF0000"/>
                </a:solidFill>
                <a:uFill>
                  <a:solidFill>
                    <a:srgbClr val="FF0000"/>
                  </a:solidFill>
                </a:uFill>
                <a:latin typeface="Microsoft Sans Serif"/>
                <a:cs typeface="Microsoft Sans Serif"/>
              </a:rPr>
              <a:t>mar</a:t>
            </a:r>
            <a:r>
              <a:rPr sz="1500" u="sng" spc="-15" dirty="0">
                <a:solidFill>
                  <a:srgbClr val="FF0000"/>
                </a:solidFill>
                <a:uFill>
                  <a:solidFill>
                    <a:srgbClr val="FF0000"/>
                  </a:solidFill>
                </a:uFill>
                <a:latin typeface="Microsoft Sans Serif"/>
                <a:cs typeface="Microsoft Sans Serif"/>
              </a:rPr>
              <a:t> </a:t>
            </a:r>
            <a:r>
              <a:rPr sz="1500" u="sng" spc="-40" dirty="0">
                <a:solidFill>
                  <a:srgbClr val="FF0000"/>
                </a:solidFill>
                <a:uFill>
                  <a:solidFill>
                    <a:srgbClr val="FF0000"/>
                  </a:solidFill>
                </a:uFill>
                <a:latin typeface="Microsoft Sans Serif"/>
                <a:cs typeface="Microsoft Sans Serif"/>
              </a:rPr>
              <a:t>Kirlili</a:t>
            </a:r>
            <a:r>
              <a:rPr sz="1500" u="sng" spc="-40" dirty="0">
                <a:solidFill>
                  <a:srgbClr val="FF0000"/>
                </a:solidFill>
                <a:uFill>
                  <a:solidFill>
                    <a:srgbClr val="FF0000"/>
                  </a:solidFill>
                </a:uFill>
                <a:latin typeface="Calibri"/>
                <a:cs typeface="Calibri"/>
              </a:rPr>
              <a:t>ğ</a:t>
            </a:r>
            <a:r>
              <a:rPr sz="1500" u="sng" spc="-40" dirty="0">
                <a:solidFill>
                  <a:srgbClr val="FF0000"/>
                </a:solidFill>
                <a:uFill>
                  <a:solidFill>
                    <a:srgbClr val="FF0000"/>
                  </a:solidFill>
                </a:uFill>
                <a:latin typeface="Microsoft Sans Serif"/>
                <a:cs typeface="Microsoft Sans Serif"/>
              </a:rPr>
              <a:t>ine </a:t>
            </a:r>
            <a:r>
              <a:rPr sz="1500" u="sng" spc="-65" dirty="0">
                <a:solidFill>
                  <a:srgbClr val="FF0000"/>
                </a:solidFill>
                <a:uFill>
                  <a:solidFill>
                    <a:srgbClr val="FF0000"/>
                  </a:solidFill>
                </a:uFill>
                <a:latin typeface="Microsoft Sans Serif"/>
                <a:cs typeface="Microsoft Sans Serif"/>
              </a:rPr>
              <a:t>Neden</a:t>
            </a:r>
            <a:r>
              <a:rPr sz="1500" u="sng" spc="-15" dirty="0">
                <a:solidFill>
                  <a:srgbClr val="FF0000"/>
                </a:solidFill>
                <a:uFill>
                  <a:solidFill>
                    <a:srgbClr val="FF0000"/>
                  </a:solidFill>
                </a:uFill>
                <a:latin typeface="Microsoft Sans Serif"/>
                <a:cs typeface="Microsoft Sans Serif"/>
              </a:rPr>
              <a:t> </a:t>
            </a:r>
            <a:r>
              <a:rPr sz="1500" u="sng" spc="-20" dirty="0">
                <a:solidFill>
                  <a:srgbClr val="FF0000"/>
                </a:solidFill>
                <a:uFill>
                  <a:solidFill>
                    <a:srgbClr val="FF0000"/>
                  </a:solidFill>
                </a:uFill>
                <a:latin typeface="Microsoft Sans Serif"/>
                <a:cs typeface="Microsoft Sans Serif"/>
              </a:rPr>
              <a:t>Olma </a:t>
            </a:r>
            <a:r>
              <a:rPr sz="1500" u="sng" spc="-10" dirty="0">
                <a:solidFill>
                  <a:srgbClr val="FF0000"/>
                </a:solidFill>
                <a:uFill>
                  <a:solidFill>
                    <a:srgbClr val="FF0000"/>
                  </a:solidFill>
                </a:uFill>
                <a:latin typeface="Microsoft Sans Serif"/>
                <a:cs typeface="Microsoft Sans Serif"/>
              </a:rPr>
              <a:t>(184.md)</a:t>
            </a:r>
            <a:endParaRPr sz="1500" dirty="0">
              <a:latin typeface="Microsoft Sans Serif"/>
              <a:cs typeface="Microsoft Sans Serif"/>
            </a:endParaRPr>
          </a:p>
          <a:p>
            <a:pPr marL="12700">
              <a:lnSpc>
                <a:spcPct val="100000"/>
              </a:lnSpc>
              <a:spcBef>
                <a:spcPts val="67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140" dirty="0">
                <a:solidFill>
                  <a:srgbClr val="FF0000"/>
                </a:solidFill>
                <a:uFill>
                  <a:solidFill>
                    <a:srgbClr val="FF0000"/>
                  </a:solidFill>
                </a:uFill>
                <a:latin typeface="Microsoft Sans Serif"/>
                <a:cs typeface="Microsoft Sans Serif"/>
              </a:rPr>
              <a:t>Resmi</a:t>
            </a:r>
            <a:r>
              <a:rPr sz="1500" u="sng" spc="-5" dirty="0">
                <a:solidFill>
                  <a:srgbClr val="FF0000"/>
                </a:solidFill>
                <a:uFill>
                  <a:solidFill>
                    <a:srgbClr val="FF0000"/>
                  </a:solidFill>
                </a:uFill>
                <a:latin typeface="Microsoft Sans Serif"/>
                <a:cs typeface="Microsoft Sans Serif"/>
              </a:rPr>
              <a:t> </a:t>
            </a:r>
            <a:r>
              <a:rPr sz="1500" u="sng" spc="-80" dirty="0">
                <a:solidFill>
                  <a:srgbClr val="FF0000"/>
                </a:solidFill>
                <a:uFill>
                  <a:solidFill>
                    <a:srgbClr val="FF0000"/>
                  </a:solidFill>
                </a:uFill>
                <a:latin typeface="Microsoft Sans Serif"/>
                <a:cs typeface="Microsoft Sans Serif"/>
              </a:rPr>
              <a:t>Belgede</a:t>
            </a:r>
            <a:r>
              <a:rPr sz="1500" u="sng" spc="-15" dirty="0">
                <a:solidFill>
                  <a:srgbClr val="FF0000"/>
                </a:solidFill>
                <a:uFill>
                  <a:solidFill>
                    <a:srgbClr val="FF0000"/>
                  </a:solidFill>
                </a:uFill>
                <a:latin typeface="Microsoft Sans Serif"/>
                <a:cs typeface="Microsoft Sans Serif"/>
              </a:rPr>
              <a:t> </a:t>
            </a:r>
            <a:r>
              <a:rPr sz="1500" u="sng" spc="-50" dirty="0">
                <a:solidFill>
                  <a:srgbClr val="FF0000"/>
                </a:solidFill>
                <a:uFill>
                  <a:solidFill>
                    <a:srgbClr val="FF0000"/>
                  </a:solidFill>
                </a:uFill>
                <a:latin typeface="Microsoft Sans Serif"/>
                <a:cs typeface="Microsoft Sans Serif"/>
              </a:rPr>
              <a:t>Sahtecilik</a:t>
            </a:r>
            <a:r>
              <a:rPr sz="1500" u="sng" spc="10" dirty="0">
                <a:solidFill>
                  <a:srgbClr val="FF0000"/>
                </a:solidFill>
                <a:uFill>
                  <a:solidFill>
                    <a:srgbClr val="FF0000"/>
                  </a:solidFill>
                </a:uFill>
                <a:latin typeface="Microsoft Sans Serif"/>
                <a:cs typeface="Microsoft Sans Serif"/>
              </a:rPr>
              <a:t> </a:t>
            </a:r>
            <a:r>
              <a:rPr sz="1500" u="sng" spc="-130" dirty="0">
                <a:solidFill>
                  <a:srgbClr val="FF0000"/>
                </a:solidFill>
                <a:uFill>
                  <a:solidFill>
                    <a:srgbClr val="FF0000"/>
                  </a:solidFill>
                </a:uFill>
                <a:latin typeface="Microsoft Sans Serif"/>
                <a:cs typeface="Microsoft Sans Serif"/>
              </a:rPr>
              <a:t>Suçu</a:t>
            </a:r>
            <a:r>
              <a:rPr sz="1500" u="sng" spc="-10" dirty="0">
                <a:solidFill>
                  <a:srgbClr val="FF0000"/>
                </a:solidFill>
                <a:uFill>
                  <a:solidFill>
                    <a:srgbClr val="FF0000"/>
                  </a:solidFill>
                </a:uFill>
                <a:latin typeface="Microsoft Sans Serif"/>
                <a:cs typeface="Microsoft Sans Serif"/>
              </a:rPr>
              <a:t> (204.md)</a:t>
            </a:r>
            <a:endParaRPr sz="1500" dirty="0">
              <a:latin typeface="Microsoft Sans Serif"/>
              <a:cs typeface="Microsoft Sans Serif"/>
            </a:endParaRPr>
          </a:p>
          <a:p>
            <a:pPr marL="12700">
              <a:lnSpc>
                <a:spcPct val="100000"/>
              </a:lnSpc>
              <a:spcBef>
                <a:spcPts val="615"/>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40" dirty="0">
                <a:solidFill>
                  <a:srgbClr val="FF0000"/>
                </a:solidFill>
                <a:uFill>
                  <a:solidFill>
                    <a:srgbClr val="FF0000"/>
                  </a:solidFill>
                </a:uFill>
                <a:latin typeface="Microsoft Sans Serif"/>
                <a:cs typeface="Microsoft Sans Serif"/>
              </a:rPr>
              <a:t>Denetim</a:t>
            </a:r>
            <a:r>
              <a:rPr sz="1500" u="sng" spc="-35" dirty="0">
                <a:solidFill>
                  <a:srgbClr val="FF0000"/>
                </a:solidFill>
                <a:uFill>
                  <a:solidFill>
                    <a:srgbClr val="FF0000"/>
                  </a:solidFill>
                </a:uFill>
                <a:latin typeface="Microsoft Sans Serif"/>
                <a:cs typeface="Microsoft Sans Serif"/>
              </a:rPr>
              <a:t> </a:t>
            </a:r>
            <a:r>
              <a:rPr sz="1500" u="sng" spc="-55" dirty="0">
                <a:solidFill>
                  <a:srgbClr val="FF0000"/>
                </a:solidFill>
                <a:uFill>
                  <a:solidFill>
                    <a:srgbClr val="FF0000"/>
                  </a:solidFill>
                </a:uFill>
                <a:latin typeface="Microsoft Sans Serif"/>
                <a:cs typeface="Microsoft Sans Serif"/>
              </a:rPr>
              <a:t>Görevinin</a:t>
            </a:r>
            <a:r>
              <a:rPr sz="1500" u="sng" spc="-35" dirty="0">
                <a:solidFill>
                  <a:srgbClr val="FF0000"/>
                </a:solidFill>
                <a:uFill>
                  <a:solidFill>
                    <a:srgbClr val="FF0000"/>
                  </a:solidFill>
                </a:uFill>
                <a:latin typeface="Microsoft Sans Serif"/>
                <a:cs typeface="Microsoft Sans Serif"/>
              </a:rPr>
              <a:t> </a:t>
            </a:r>
            <a:r>
              <a:rPr sz="1500" u="sng" spc="-10" dirty="0">
                <a:solidFill>
                  <a:srgbClr val="FF0000"/>
                </a:solidFill>
                <a:uFill>
                  <a:solidFill>
                    <a:srgbClr val="FF0000"/>
                  </a:solidFill>
                </a:uFill>
                <a:latin typeface="Calibri"/>
                <a:cs typeface="Calibri"/>
              </a:rPr>
              <a:t>İ</a:t>
            </a:r>
            <a:r>
              <a:rPr sz="1500" u="sng" spc="-10" dirty="0">
                <a:solidFill>
                  <a:srgbClr val="FF0000"/>
                </a:solidFill>
                <a:uFill>
                  <a:solidFill>
                    <a:srgbClr val="FF0000"/>
                  </a:solidFill>
                </a:uFill>
                <a:latin typeface="Microsoft Sans Serif"/>
                <a:cs typeface="Microsoft Sans Serif"/>
              </a:rPr>
              <a:t>hmali</a:t>
            </a:r>
            <a:r>
              <a:rPr sz="1500" u="sng" spc="-60" dirty="0">
                <a:solidFill>
                  <a:srgbClr val="FF0000"/>
                </a:solidFill>
                <a:uFill>
                  <a:solidFill>
                    <a:srgbClr val="FF0000"/>
                  </a:solidFill>
                </a:uFill>
                <a:latin typeface="Microsoft Sans Serif"/>
                <a:cs typeface="Microsoft Sans Serif"/>
              </a:rPr>
              <a:t> </a:t>
            </a:r>
            <a:r>
              <a:rPr sz="1500" u="sng" spc="-10" dirty="0">
                <a:solidFill>
                  <a:srgbClr val="FF0000"/>
                </a:solidFill>
                <a:uFill>
                  <a:solidFill>
                    <a:srgbClr val="FF0000"/>
                  </a:solidFill>
                </a:uFill>
                <a:latin typeface="Microsoft Sans Serif"/>
                <a:cs typeface="Microsoft Sans Serif"/>
              </a:rPr>
              <a:t>(251.md)</a:t>
            </a:r>
            <a:endParaRPr sz="1500" dirty="0">
              <a:latin typeface="Microsoft Sans Serif"/>
              <a:cs typeface="Microsoft Sans Serif"/>
            </a:endParaRPr>
          </a:p>
          <a:p>
            <a:pPr marL="12700">
              <a:lnSpc>
                <a:spcPct val="100000"/>
              </a:lnSpc>
              <a:spcBef>
                <a:spcPts val="675"/>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65" dirty="0">
                <a:solidFill>
                  <a:srgbClr val="FF0000"/>
                </a:solidFill>
                <a:uFill>
                  <a:solidFill>
                    <a:srgbClr val="FF0000"/>
                  </a:solidFill>
                </a:uFill>
                <a:latin typeface="Microsoft Sans Serif"/>
                <a:cs typeface="Microsoft Sans Serif"/>
              </a:rPr>
              <a:t>Görevi</a:t>
            </a:r>
            <a:r>
              <a:rPr sz="1500" u="sng" spc="-35" dirty="0">
                <a:solidFill>
                  <a:srgbClr val="FF0000"/>
                </a:solidFill>
                <a:uFill>
                  <a:solidFill>
                    <a:srgbClr val="FF0000"/>
                  </a:solidFill>
                </a:uFill>
                <a:latin typeface="Microsoft Sans Serif"/>
                <a:cs typeface="Microsoft Sans Serif"/>
              </a:rPr>
              <a:t> </a:t>
            </a:r>
            <a:r>
              <a:rPr sz="1500" u="sng" spc="-40" dirty="0">
                <a:solidFill>
                  <a:srgbClr val="FF0000"/>
                </a:solidFill>
                <a:uFill>
                  <a:solidFill>
                    <a:srgbClr val="FF0000"/>
                  </a:solidFill>
                </a:uFill>
                <a:latin typeface="Microsoft Sans Serif"/>
                <a:cs typeface="Microsoft Sans Serif"/>
              </a:rPr>
              <a:t>Kötüye</a:t>
            </a:r>
            <a:r>
              <a:rPr sz="1500" u="sng" spc="-60" dirty="0">
                <a:solidFill>
                  <a:srgbClr val="FF0000"/>
                </a:solidFill>
                <a:uFill>
                  <a:solidFill>
                    <a:srgbClr val="FF0000"/>
                  </a:solidFill>
                </a:uFill>
                <a:latin typeface="Microsoft Sans Serif"/>
                <a:cs typeface="Microsoft Sans Serif"/>
              </a:rPr>
              <a:t> </a:t>
            </a:r>
            <a:r>
              <a:rPr sz="1500" u="sng" spc="-25" dirty="0">
                <a:solidFill>
                  <a:srgbClr val="FF0000"/>
                </a:solidFill>
                <a:uFill>
                  <a:solidFill>
                    <a:srgbClr val="FF0000"/>
                  </a:solidFill>
                </a:uFill>
                <a:latin typeface="Microsoft Sans Serif"/>
                <a:cs typeface="Microsoft Sans Serif"/>
              </a:rPr>
              <a:t>Kullanma</a:t>
            </a:r>
            <a:r>
              <a:rPr sz="1500" u="sng" spc="-30" dirty="0">
                <a:solidFill>
                  <a:srgbClr val="FF0000"/>
                </a:solidFill>
                <a:uFill>
                  <a:solidFill>
                    <a:srgbClr val="FF0000"/>
                  </a:solidFill>
                </a:uFill>
                <a:latin typeface="Microsoft Sans Serif"/>
                <a:cs typeface="Microsoft Sans Serif"/>
              </a:rPr>
              <a:t> </a:t>
            </a:r>
            <a:r>
              <a:rPr sz="1500" u="sng" spc="-10" dirty="0">
                <a:solidFill>
                  <a:srgbClr val="FF0000"/>
                </a:solidFill>
                <a:uFill>
                  <a:solidFill>
                    <a:srgbClr val="FF0000"/>
                  </a:solidFill>
                </a:uFill>
                <a:latin typeface="Microsoft Sans Serif"/>
                <a:cs typeface="Microsoft Sans Serif"/>
              </a:rPr>
              <a:t>(257.md)</a:t>
            </a:r>
            <a:endParaRPr sz="1500" dirty="0">
              <a:latin typeface="Microsoft Sans Serif"/>
              <a:cs typeface="Microsoft Sans Serif"/>
            </a:endParaRPr>
          </a:p>
          <a:p>
            <a:pPr marL="12700">
              <a:lnSpc>
                <a:spcPct val="100000"/>
              </a:lnSpc>
              <a:spcBef>
                <a:spcPts val="61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85" dirty="0">
                <a:solidFill>
                  <a:srgbClr val="404040"/>
                </a:solidFill>
                <a:uFill>
                  <a:solidFill>
                    <a:srgbClr val="404040"/>
                  </a:solidFill>
                </a:uFill>
                <a:latin typeface="Microsoft Sans Serif"/>
                <a:cs typeface="Microsoft Sans Serif"/>
              </a:rPr>
              <a:t>Göreve</a:t>
            </a:r>
            <a:r>
              <a:rPr sz="1500" u="sng" spc="-10" dirty="0">
                <a:solidFill>
                  <a:srgbClr val="404040"/>
                </a:solidFill>
                <a:uFill>
                  <a:solidFill>
                    <a:srgbClr val="404040"/>
                  </a:solidFill>
                </a:uFill>
                <a:latin typeface="Microsoft Sans Serif"/>
                <a:cs typeface="Microsoft Sans Serif"/>
              </a:rPr>
              <a:t> </a:t>
            </a:r>
            <a:r>
              <a:rPr sz="1500" u="sng" dirty="0">
                <a:solidFill>
                  <a:srgbClr val="404040"/>
                </a:solidFill>
                <a:uFill>
                  <a:solidFill>
                    <a:srgbClr val="404040"/>
                  </a:solidFill>
                </a:uFill>
                <a:latin typeface="Calibri"/>
                <a:cs typeface="Calibri"/>
              </a:rPr>
              <a:t>İ</a:t>
            </a:r>
            <a:r>
              <a:rPr sz="1500" u="sng" dirty="0">
                <a:solidFill>
                  <a:srgbClr val="404040"/>
                </a:solidFill>
                <a:uFill>
                  <a:solidFill>
                    <a:srgbClr val="404040"/>
                  </a:solidFill>
                </a:uFill>
                <a:latin typeface="Microsoft Sans Serif"/>
                <a:cs typeface="Microsoft Sans Serif"/>
              </a:rPr>
              <a:t>li</a:t>
            </a:r>
            <a:r>
              <a:rPr sz="1500" u="sng" dirty="0">
                <a:solidFill>
                  <a:srgbClr val="404040"/>
                </a:solidFill>
                <a:uFill>
                  <a:solidFill>
                    <a:srgbClr val="404040"/>
                  </a:solidFill>
                </a:uFill>
                <a:latin typeface="Calibri"/>
                <a:cs typeface="Calibri"/>
              </a:rPr>
              <a:t>ş</a:t>
            </a:r>
            <a:r>
              <a:rPr sz="1500" u="sng" dirty="0">
                <a:solidFill>
                  <a:srgbClr val="404040"/>
                </a:solidFill>
                <a:uFill>
                  <a:solidFill>
                    <a:srgbClr val="404040"/>
                  </a:solidFill>
                </a:uFill>
                <a:latin typeface="Microsoft Sans Serif"/>
                <a:cs typeface="Microsoft Sans Serif"/>
              </a:rPr>
              <a:t>kin</a:t>
            </a:r>
            <a:r>
              <a:rPr sz="1500" u="sng" spc="-25" dirty="0">
                <a:solidFill>
                  <a:srgbClr val="404040"/>
                </a:solidFill>
                <a:uFill>
                  <a:solidFill>
                    <a:srgbClr val="404040"/>
                  </a:solidFill>
                </a:uFill>
                <a:latin typeface="Microsoft Sans Serif"/>
                <a:cs typeface="Microsoft Sans Serif"/>
              </a:rPr>
              <a:t> </a:t>
            </a:r>
            <a:r>
              <a:rPr sz="1500" u="sng" spc="-70" dirty="0">
                <a:solidFill>
                  <a:srgbClr val="404040"/>
                </a:solidFill>
                <a:uFill>
                  <a:solidFill>
                    <a:srgbClr val="404040"/>
                  </a:solidFill>
                </a:uFill>
                <a:latin typeface="Microsoft Sans Serif"/>
                <a:cs typeface="Microsoft Sans Serif"/>
              </a:rPr>
              <a:t>Sırrın</a:t>
            </a:r>
            <a:r>
              <a:rPr sz="1500" u="sng" spc="-40" dirty="0">
                <a:solidFill>
                  <a:srgbClr val="404040"/>
                </a:solidFill>
                <a:uFill>
                  <a:solidFill>
                    <a:srgbClr val="404040"/>
                  </a:solidFill>
                </a:uFill>
                <a:latin typeface="Microsoft Sans Serif"/>
                <a:cs typeface="Microsoft Sans Serif"/>
              </a:rPr>
              <a:t> </a:t>
            </a:r>
            <a:r>
              <a:rPr sz="1500" u="sng" spc="-50" dirty="0">
                <a:solidFill>
                  <a:srgbClr val="404040"/>
                </a:solidFill>
                <a:uFill>
                  <a:solidFill>
                    <a:srgbClr val="404040"/>
                  </a:solidFill>
                </a:uFill>
                <a:latin typeface="Microsoft Sans Serif"/>
                <a:cs typeface="Microsoft Sans Serif"/>
              </a:rPr>
              <a:t>Açıklanması</a:t>
            </a:r>
            <a:r>
              <a:rPr sz="1500" u="sng" spc="-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(258.md)</a:t>
            </a:r>
            <a:endParaRPr sz="1500" dirty="0">
              <a:latin typeface="Microsoft Sans Serif"/>
              <a:cs typeface="Microsoft Sans Serif"/>
            </a:endParaRPr>
          </a:p>
          <a:p>
            <a:pPr marL="12700">
              <a:lnSpc>
                <a:spcPct val="100000"/>
              </a:lnSpc>
              <a:spcBef>
                <a:spcPts val="635"/>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40" dirty="0">
                <a:solidFill>
                  <a:srgbClr val="404040"/>
                </a:solidFill>
                <a:uFill>
                  <a:solidFill>
                    <a:srgbClr val="404040"/>
                  </a:solidFill>
                </a:uFill>
                <a:latin typeface="Microsoft Sans Serif"/>
                <a:cs typeface="Microsoft Sans Serif"/>
              </a:rPr>
              <a:t>Ki</a:t>
            </a:r>
            <a:r>
              <a:rPr sz="1500" u="sng" spc="-40" dirty="0">
                <a:solidFill>
                  <a:srgbClr val="404040"/>
                </a:solidFill>
                <a:uFill>
                  <a:solidFill>
                    <a:srgbClr val="404040"/>
                  </a:solidFill>
                </a:uFill>
                <a:latin typeface="Calibri"/>
                <a:cs typeface="Calibri"/>
              </a:rPr>
              <a:t>ş</a:t>
            </a:r>
            <a:r>
              <a:rPr sz="1500" u="sng" spc="-40" dirty="0">
                <a:solidFill>
                  <a:srgbClr val="404040"/>
                </a:solidFill>
                <a:uFill>
                  <a:solidFill>
                    <a:srgbClr val="404040"/>
                  </a:solidFill>
                </a:uFill>
                <a:latin typeface="Microsoft Sans Serif"/>
                <a:cs typeface="Microsoft Sans Serif"/>
              </a:rPr>
              <a:t>ilerin</a:t>
            </a:r>
            <a:r>
              <a:rPr sz="1500" u="sng" spc="-15" dirty="0">
                <a:solidFill>
                  <a:srgbClr val="404040"/>
                </a:solidFill>
                <a:uFill>
                  <a:solidFill>
                    <a:srgbClr val="404040"/>
                  </a:solidFill>
                </a:uFill>
                <a:latin typeface="Microsoft Sans Serif"/>
                <a:cs typeface="Microsoft Sans Serif"/>
              </a:rPr>
              <a:t> </a:t>
            </a:r>
            <a:r>
              <a:rPr sz="1500" u="sng" spc="-20" dirty="0">
                <a:solidFill>
                  <a:srgbClr val="404040"/>
                </a:solidFill>
                <a:uFill>
                  <a:solidFill>
                    <a:srgbClr val="404040"/>
                  </a:solidFill>
                </a:uFill>
                <a:latin typeface="Microsoft Sans Serif"/>
                <a:cs typeface="Microsoft Sans Serif"/>
              </a:rPr>
              <a:t>Malları</a:t>
            </a:r>
            <a:r>
              <a:rPr sz="1500" u="sng" spc="-40" dirty="0">
                <a:solidFill>
                  <a:srgbClr val="404040"/>
                </a:solidFill>
                <a:uFill>
                  <a:solidFill>
                    <a:srgbClr val="404040"/>
                  </a:solidFill>
                </a:uFill>
                <a:latin typeface="Microsoft Sans Serif"/>
                <a:cs typeface="Microsoft Sans Serif"/>
              </a:rPr>
              <a:t> </a:t>
            </a:r>
            <a:r>
              <a:rPr sz="1500" u="sng" spc="-70" dirty="0">
                <a:solidFill>
                  <a:srgbClr val="404040"/>
                </a:solidFill>
                <a:uFill>
                  <a:solidFill>
                    <a:srgbClr val="404040"/>
                  </a:solidFill>
                </a:uFill>
                <a:latin typeface="Microsoft Sans Serif"/>
                <a:cs typeface="Microsoft Sans Serif"/>
              </a:rPr>
              <a:t>Üzerinde</a:t>
            </a:r>
            <a:r>
              <a:rPr sz="1500" u="sng" spc="-5" dirty="0">
                <a:solidFill>
                  <a:srgbClr val="404040"/>
                </a:solidFill>
                <a:uFill>
                  <a:solidFill>
                    <a:srgbClr val="404040"/>
                  </a:solidFill>
                </a:uFill>
                <a:latin typeface="Microsoft Sans Serif"/>
                <a:cs typeface="Microsoft Sans Serif"/>
              </a:rPr>
              <a:t> </a:t>
            </a:r>
            <a:r>
              <a:rPr sz="1500" u="sng" spc="-130" dirty="0">
                <a:solidFill>
                  <a:srgbClr val="404040"/>
                </a:solidFill>
                <a:uFill>
                  <a:solidFill>
                    <a:srgbClr val="404040"/>
                  </a:solidFill>
                </a:uFill>
                <a:latin typeface="Microsoft Sans Serif"/>
                <a:cs typeface="Microsoft Sans Serif"/>
              </a:rPr>
              <a:t>Usulsüz</a:t>
            </a:r>
            <a:r>
              <a:rPr sz="1500" u="sng" spc="-25" dirty="0">
                <a:solidFill>
                  <a:srgbClr val="404040"/>
                </a:solidFill>
                <a:uFill>
                  <a:solidFill>
                    <a:srgbClr val="404040"/>
                  </a:solidFill>
                </a:uFill>
                <a:latin typeface="Microsoft Sans Serif"/>
                <a:cs typeface="Microsoft Sans Serif"/>
              </a:rPr>
              <a:t> </a:t>
            </a:r>
            <a:r>
              <a:rPr sz="1500" u="sng" spc="-65" dirty="0">
                <a:solidFill>
                  <a:srgbClr val="404040"/>
                </a:solidFill>
                <a:uFill>
                  <a:solidFill>
                    <a:srgbClr val="404040"/>
                  </a:solidFill>
                </a:uFill>
                <a:latin typeface="Microsoft Sans Serif"/>
                <a:cs typeface="Microsoft Sans Serif"/>
              </a:rPr>
              <a:t>Tasarruf</a:t>
            </a:r>
            <a:r>
              <a:rPr sz="1500" u="sng" spc="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(261.md)</a:t>
            </a:r>
            <a:endParaRPr sz="1500" dirty="0">
              <a:latin typeface="Microsoft Sans Serif"/>
              <a:cs typeface="Microsoft Sans Serif"/>
            </a:endParaRPr>
          </a:p>
          <a:p>
            <a:pPr marL="12700">
              <a:lnSpc>
                <a:spcPct val="100000"/>
              </a:lnSpc>
              <a:spcBef>
                <a:spcPts val="675"/>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20" dirty="0">
                <a:solidFill>
                  <a:srgbClr val="404040"/>
                </a:solidFill>
                <a:uFill>
                  <a:solidFill>
                    <a:srgbClr val="404040"/>
                  </a:solidFill>
                </a:uFill>
                <a:latin typeface="Microsoft Sans Serif"/>
                <a:cs typeface="Microsoft Sans Serif"/>
              </a:rPr>
              <a:t>Kamu</a:t>
            </a:r>
            <a:r>
              <a:rPr sz="1500" u="sng" spc="-35" dirty="0">
                <a:solidFill>
                  <a:srgbClr val="404040"/>
                </a:solidFill>
                <a:uFill>
                  <a:solidFill>
                    <a:srgbClr val="404040"/>
                  </a:solidFill>
                </a:uFill>
                <a:latin typeface="Microsoft Sans Serif"/>
                <a:cs typeface="Microsoft Sans Serif"/>
              </a:rPr>
              <a:t> </a:t>
            </a:r>
            <a:r>
              <a:rPr sz="1500" u="sng" spc="-55" dirty="0">
                <a:solidFill>
                  <a:srgbClr val="404040"/>
                </a:solidFill>
                <a:uFill>
                  <a:solidFill>
                    <a:srgbClr val="404040"/>
                  </a:solidFill>
                </a:uFill>
                <a:latin typeface="Microsoft Sans Serif"/>
                <a:cs typeface="Microsoft Sans Serif"/>
              </a:rPr>
              <a:t>Görevinin</a:t>
            </a:r>
            <a:r>
              <a:rPr sz="1500" u="sng" spc="-10" dirty="0">
                <a:solidFill>
                  <a:srgbClr val="404040"/>
                </a:solidFill>
                <a:uFill>
                  <a:solidFill>
                    <a:srgbClr val="404040"/>
                  </a:solidFill>
                </a:uFill>
                <a:latin typeface="Microsoft Sans Serif"/>
                <a:cs typeface="Microsoft Sans Serif"/>
              </a:rPr>
              <a:t> </a:t>
            </a:r>
            <a:r>
              <a:rPr sz="1500" u="sng" spc="-130" dirty="0">
                <a:solidFill>
                  <a:srgbClr val="404040"/>
                </a:solidFill>
                <a:uFill>
                  <a:solidFill>
                    <a:srgbClr val="404040"/>
                  </a:solidFill>
                </a:uFill>
                <a:latin typeface="Microsoft Sans Serif"/>
                <a:cs typeface="Microsoft Sans Serif"/>
              </a:rPr>
              <a:t>Usulsüz</a:t>
            </a:r>
            <a:r>
              <a:rPr sz="1500" u="sng" spc="-40" dirty="0">
                <a:solidFill>
                  <a:srgbClr val="404040"/>
                </a:solidFill>
                <a:uFill>
                  <a:solidFill>
                    <a:srgbClr val="404040"/>
                  </a:solidFill>
                </a:uFill>
                <a:latin typeface="Microsoft Sans Serif"/>
                <a:cs typeface="Microsoft Sans Serif"/>
              </a:rPr>
              <a:t> </a:t>
            </a:r>
            <a:r>
              <a:rPr sz="1500" u="sng" dirty="0">
                <a:solidFill>
                  <a:srgbClr val="404040"/>
                </a:solidFill>
                <a:uFill>
                  <a:solidFill>
                    <a:srgbClr val="404040"/>
                  </a:solidFill>
                </a:uFill>
                <a:latin typeface="Microsoft Sans Serif"/>
                <a:cs typeface="Microsoft Sans Serif"/>
              </a:rPr>
              <a:t>Olarak</a:t>
            </a:r>
            <a:r>
              <a:rPr sz="1500" u="sng" spc="-30" dirty="0">
                <a:solidFill>
                  <a:srgbClr val="404040"/>
                </a:solidFill>
                <a:uFill>
                  <a:solidFill>
                    <a:srgbClr val="404040"/>
                  </a:solidFill>
                </a:uFill>
                <a:latin typeface="Microsoft Sans Serif"/>
                <a:cs typeface="Microsoft Sans Serif"/>
              </a:rPr>
              <a:t> </a:t>
            </a:r>
            <a:r>
              <a:rPr sz="1500" u="sng" spc="-85" dirty="0">
                <a:solidFill>
                  <a:srgbClr val="404040"/>
                </a:solidFill>
                <a:uFill>
                  <a:solidFill>
                    <a:srgbClr val="404040"/>
                  </a:solidFill>
                </a:uFill>
                <a:latin typeface="Microsoft Sans Serif"/>
                <a:cs typeface="Microsoft Sans Serif"/>
              </a:rPr>
              <a:t>Üstlenilmesi</a:t>
            </a:r>
            <a:r>
              <a:rPr sz="1500" u="sng" spc="-2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(262.md)</a:t>
            </a:r>
            <a:endParaRPr sz="1500" dirty="0">
              <a:latin typeface="Microsoft Sans Serif"/>
              <a:cs typeface="Microsoft Sans Serif"/>
            </a:endParaRPr>
          </a:p>
          <a:p>
            <a:pPr marL="12700">
              <a:lnSpc>
                <a:spcPct val="100000"/>
              </a:lnSpc>
              <a:spcBef>
                <a:spcPts val="635"/>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20" dirty="0">
                <a:solidFill>
                  <a:srgbClr val="404040"/>
                </a:solidFill>
                <a:uFill>
                  <a:solidFill>
                    <a:srgbClr val="404040"/>
                  </a:solidFill>
                </a:uFill>
                <a:latin typeface="Microsoft Sans Serif"/>
                <a:cs typeface="Microsoft Sans Serif"/>
              </a:rPr>
              <a:t>Kamu</a:t>
            </a:r>
            <a:r>
              <a:rPr sz="1500" u="sng" spc="-15" dirty="0">
                <a:solidFill>
                  <a:srgbClr val="404040"/>
                </a:solidFill>
                <a:uFill>
                  <a:solidFill>
                    <a:srgbClr val="404040"/>
                  </a:solidFill>
                </a:uFill>
                <a:latin typeface="Microsoft Sans Serif"/>
                <a:cs typeface="Microsoft Sans Serif"/>
              </a:rPr>
              <a:t> </a:t>
            </a:r>
            <a:r>
              <a:rPr sz="1500" u="sng" spc="-75" dirty="0">
                <a:solidFill>
                  <a:srgbClr val="404040"/>
                </a:solidFill>
                <a:uFill>
                  <a:solidFill>
                    <a:srgbClr val="404040"/>
                  </a:solidFill>
                </a:uFill>
                <a:latin typeface="Microsoft Sans Serif"/>
                <a:cs typeface="Microsoft Sans Serif"/>
              </a:rPr>
              <a:t>Görevine</a:t>
            </a:r>
            <a:r>
              <a:rPr sz="1500" u="sng" spc="-5" dirty="0">
                <a:solidFill>
                  <a:srgbClr val="404040"/>
                </a:solidFill>
                <a:uFill>
                  <a:solidFill>
                    <a:srgbClr val="404040"/>
                  </a:solidFill>
                </a:uFill>
                <a:latin typeface="Microsoft Sans Serif"/>
                <a:cs typeface="Microsoft Sans Serif"/>
              </a:rPr>
              <a:t> </a:t>
            </a:r>
            <a:r>
              <a:rPr sz="1500" u="sng" dirty="0">
                <a:solidFill>
                  <a:srgbClr val="404040"/>
                </a:solidFill>
                <a:uFill>
                  <a:solidFill>
                    <a:srgbClr val="404040"/>
                  </a:solidFill>
                </a:uFill>
                <a:latin typeface="Microsoft Sans Serif"/>
                <a:cs typeface="Microsoft Sans Serif"/>
              </a:rPr>
              <a:t>Ait</a:t>
            </a:r>
            <a:r>
              <a:rPr sz="1500" u="sng" spc="-15" dirty="0">
                <a:solidFill>
                  <a:srgbClr val="404040"/>
                </a:solidFill>
                <a:uFill>
                  <a:solidFill>
                    <a:srgbClr val="404040"/>
                  </a:solidFill>
                </a:uFill>
                <a:latin typeface="Microsoft Sans Serif"/>
                <a:cs typeface="Microsoft Sans Serif"/>
              </a:rPr>
              <a:t> </a:t>
            </a:r>
            <a:r>
              <a:rPr sz="1500" u="sng" spc="-40" dirty="0">
                <a:solidFill>
                  <a:srgbClr val="404040"/>
                </a:solidFill>
                <a:uFill>
                  <a:solidFill>
                    <a:srgbClr val="404040"/>
                  </a:solidFill>
                </a:uFill>
                <a:latin typeface="Microsoft Sans Serif"/>
                <a:cs typeface="Microsoft Sans Serif"/>
              </a:rPr>
              <a:t>Araç</a:t>
            </a:r>
            <a:r>
              <a:rPr sz="1500" u="sng" spc="-15" dirty="0">
                <a:solidFill>
                  <a:srgbClr val="404040"/>
                </a:solidFill>
                <a:uFill>
                  <a:solidFill>
                    <a:srgbClr val="404040"/>
                  </a:solidFill>
                </a:uFill>
                <a:latin typeface="Microsoft Sans Serif"/>
                <a:cs typeface="Microsoft Sans Serif"/>
              </a:rPr>
              <a:t> </a:t>
            </a:r>
            <a:r>
              <a:rPr sz="1500" u="sng" spc="-35" dirty="0">
                <a:solidFill>
                  <a:srgbClr val="404040"/>
                </a:solidFill>
                <a:uFill>
                  <a:solidFill>
                    <a:srgbClr val="404040"/>
                  </a:solidFill>
                </a:uFill>
                <a:latin typeface="Microsoft Sans Serif"/>
                <a:cs typeface="Microsoft Sans Serif"/>
              </a:rPr>
              <a:t>ve</a:t>
            </a:r>
            <a:r>
              <a:rPr sz="1500" u="sng" spc="-20" dirty="0">
                <a:solidFill>
                  <a:srgbClr val="404040"/>
                </a:solidFill>
                <a:uFill>
                  <a:solidFill>
                    <a:srgbClr val="404040"/>
                  </a:solidFill>
                </a:uFill>
                <a:latin typeface="Microsoft Sans Serif"/>
                <a:cs typeface="Microsoft Sans Serif"/>
              </a:rPr>
              <a:t> </a:t>
            </a:r>
            <a:r>
              <a:rPr sz="1500" u="sng" spc="-85" dirty="0">
                <a:solidFill>
                  <a:srgbClr val="404040"/>
                </a:solidFill>
                <a:uFill>
                  <a:solidFill>
                    <a:srgbClr val="404040"/>
                  </a:solidFill>
                </a:uFill>
                <a:latin typeface="Microsoft Sans Serif"/>
                <a:cs typeface="Microsoft Sans Serif"/>
              </a:rPr>
              <a:t>Gereçleri</a:t>
            </a:r>
            <a:r>
              <a:rPr sz="1500" u="sng" spc="-10" dirty="0">
                <a:solidFill>
                  <a:srgbClr val="404040"/>
                </a:solidFill>
                <a:uFill>
                  <a:solidFill>
                    <a:srgbClr val="404040"/>
                  </a:solidFill>
                </a:uFill>
                <a:latin typeface="Microsoft Sans Serif"/>
                <a:cs typeface="Microsoft Sans Serif"/>
              </a:rPr>
              <a:t> </a:t>
            </a:r>
            <a:r>
              <a:rPr sz="1500" u="sng" spc="-80" dirty="0">
                <a:solidFill>
                  <a:srgbClr val="404040"/>
                </a:solidFill>
                <a:uFill>
                  <a:solidFill>
                    <a:srgbClr val="404040"/>
                  </a:solidFill>
                </a:uFill>
                <a:latin typeface="Microsoft Sans Serif"/>
                <a:cs typeface="Microsoft Sans Serif"/>
              </a:rPr>
              <a:t>Suçta</a:t>
            </a:r>
            <a:r>
              <a:rPr sz="1500" u="sng" spc="-10" dirty="0">
                <a:solidFill>
                  <a:srgbClr val="404040"/>
                </a:solidFill>
                <a:uFill>
                  <a:solidFill>
                    <a:srgbClr val="404040"/>
                  </a:solidFill>
                </a:uFill>
                <a:latin typeface="Microsoft Sans Serif"/>
                <a:cs typeface="Microsoft Sans Serif"/>
              </a:rPr>
              <a:t> Kullanma</a:t>
            </a:r>
            <a:r>
              <a:rPr sz="1500" spc="-10" dirty="0">
                <a:solidFill>
                  <a:srgbClr val="404040"/>
                </a:solidFill>
                <a:latin typeface="Microsoft Sans Serif"/>
                <a:cs typeface="Microsoft Sans Serif"/>
              </a:rPr>
              <a:t>(266.md)</a:t>
            </a:r>
            <a:endParaRPr sz="1500" dirty="0">
              <a:latin typeface="Microsoft Sans Serif"/>
              <a:cs typeface="Microsoft Sans Serif"/>
            </a:endParaRPr>
          </a:p>
          <a:p>
            <a:pPr marL="12700">
              <a:lnSpc>
                <a:spcPct val="100000"/>
              </a:lnSpc>
              <a:spcBef>
                <a:spcPts val="615"/>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165" dirty="0">
                <a:solidFill>
                  <a:srgbClr val="404040"/>
                </a:solidFill>
                <a:uFill>
                  <a:solidFill>
                    <a:srgbClr val="404040"/>
                  </a:solidFill>
                </a:uFill>
                <a:latin typeface="Microsoft Sans Serif"/>
                <a:cs typeface="Microsoft Sans Serif"/>
              </a:rPr>
              <a:t>Suç</a:t>
            </a:r>
            <a:r>
              <a:rPr sz="1500" u="sng" spc="-25" dirty="0">
                <a:solidFill>
                  <a:srgbClr val="404040"/>
                </a:solidFill>
                <a:uFill>
                  <a:solidFill>
                    <a:srgbClr val="404040"/>
                  </a:solidFill>
                </a:uFill>
                <a:latin typeface="Microsoft Sans Serif"/>
                <a:cs typeface="Microsoft Sans Serif"/>
              </a:rPr>
              <a:t> </a:t>
            </a:r>
            <a:r>
              <a:rPr sz="1500" u="sng" spc="-40" dirty="0">
                <a:solidFill>
                  <a:srgbClr val="404040"/>
                </a:solidFill>
                <a:uFill>
                  <a:solidFill>
                    <a:srgbClr val="404040"/>
                  </a:solidFill>
                </a:uFill>
                <a:latin typeface="Microsoft Sans Serif"/>
                <a:cs typeface="Microsoft Sans Serif"/>
              </a:rPr>
              <a:t>Delillerini</a:t>
            </a:r>
            <a:r>
              <a:rPr sz="1500" u="sng" spc="-25" dirty="0">
                <a:solidFill>
                  <a:srgbClr val="404040"/>
                </a:solidFill>
                <a:uFill>
                  <a:solidFill>
                    <a:srgbClr val="404040"/>
                  </a:solidFill>
                </a:uFill>
                <a:latin typeface="Microsoft Sans Serif"/>
                <a:cs typeface="Microsoft Sans Serif"/>
              </a:rPr>
              <a:t> </a:t>
            </a:r>
            <a:r>
              <a:rPr sz="1500" u="sng" spc="-40" dirty="0">
                <a:solidFill>
                  <a:srgbClr val="404040"/>
                </a:solidFill>
                <a:uFill>
                  <a:solidFill>
                    <a:srgbClr val="404040"/>
                  </a:solidFill>
                </a:uFill>
                <a:latin typeface="Microsoft Sans Serif"/>
                <a:cs typeface="Microsoft Sans Serif"/>
              </a:rPr>
              <a:t>Yok</a:t>
            </a:r>
            <a:r>
              <a:rPr sz="1500" u="sng" spc="-25" dirty="0">
                <a:solidFill>
                  <a:srgbClr val="404040"/>
                </a:solidFill>
                <a:uFill>
                  <a:solidFill>
                    <a:srgbClr val="404040"/>
                  </a:solidFill>
                </a:uFill>
                <a:latin typeface="Microsoft Sans Serif"/>
                <a:cs typeface="Microsoft Sans Serif"/>
              </a:rPr>
              <a:t> </a:t>
            </a:r>
            <a:r>
              <a:rPr sz="1500" u="sng" spc="-60" dirty="0">
                <a:solidFill>
                  <a:srgbClr val="404040"/>
                </a:solidFill>
                <a:uFill>
                  <a:solidFill>
                    <a:srgbClr val="404040"/>
                  </a:solidFill>
                </a:uFill>
                <a:latin typeface="Microsoft Sans Serif"/>
                <a:cs typeface="Microsoft Sans Serif"/>
              </a:rPr>
              <a:t>Etme,</a:t>
            </a:r>
            <a:r>
              <a:rPr sz="1500" u="sng" spc="-10" dirty="0">
                <a:solidFill>
                  <a:srgbClr val="404040"/>
                </a:solidFill>
                <a:uFill>
                  <a:solidFill>
                    <a:srgbClr val="404040"/>
                  </a:solidFill>
                </a:uFill>
                <a:latin typeface="Microsoft Sans Serif"/>
                <a:cs typeface="Microsoft Sans Serif"/>
              </a:rPr>
              <a:t> </a:t>
            </a:r>
            <a:r>
              <a:rPr sz="1500" u="sng" spc="-85" dirty="0">
                <a:solidFill>
                  <a:srgbClr val="404040"/>
                </a:solidFill>
                <a:uFill>
                  <a:solidFill>
                    <a:srgbClr val="404040"/>
                  </a:solidFill>
                </a:uFill>
                <a:latin typeface="Microsoft Sans Serif"/>
                <a:cs typeface="Microsoft Sans Serif"/>
              </a:rPr>
              <a:t>Gizleme</a:t>
            </a:r>
            <a:r>
              <a:rPr sz="1500" u="sng" spc="-20" dirty="0">
                <a:solidFill>
                  <a:srgbClr val="404040"/>
                </a:solidFill>
                <a:uFill>
                  <a:solidFill>
                    <a:srgbClr val="404040"/>
                  </a:solidFill>
                </a:uFill>
                <a:latin typeface="Microsoft Sans Serif"/>
                <a:cs typeface="Microsoft Sans Serif"/>
              </a:rPr>
              <a:t> </a:t>
            </a:r>
            <a:r>
              <a:rPr sz="1500" u="sng" spc="-35" dirty="0">
                <a:solidFill>
                  <a:srgbClr val="404040"/>
                </a:solidFill>
                <a:uFill>
                  <a:solidFill>
                    <a:srgbClr val="404040"/>
                  </a:solidFill>
                </a:uFill>
                <a:latin typeface="Microsoft Sans Serif"/>
                <a:cs typeface="Microsoft Sans Serif"/>
              </a:rPr>
              <a:t>veya</a:t>
            </a:r>
            <a:r>
              <a:rPr sz="1500" u="sng" dirty="0">
                <a:solidFill>
                  <a:srgbClr val="404040"/>
                </a:solidFill>
                <a:uFill>
                  <a:solidFill>
                    <a:srgbClr val="404040"/>
                  </a:solidFill>
                </a:uFill>
                <a:latin typeface="Microsoft Sans Serif"/>
                <a:cs typeface="Microsoft Sans Serif"/>
              </a:rPr>
              <a:t> </a:t>
            </a:r>
            <a:r>
              <a:rPr sz="1500" u="sng" spc="-25" dirty="0">
                <a:solidFill>
                  <a:srgbClr val="404040"/>
                </a:solidFill>
                <a:uFill>
                  <a:solidFill>
                    <a:srgbClr val="404040"/>
                  </a:solidFill>
                </a:uFill>
                <a:latin typeface="Microsoft Sans Serif"/>
                <a:cs typeface="Microsoft Sans Serif"/>
              </a:rPr>
              <a:t>De</a:t>
            </a:r>
            <a:r>
              <a:rPr sz="1500" u="sng" spc="-25" dirty="0">
                <a:solidFill>
                  <a:srgbClr val="404040"/>
                </a:solidFill>
                <a:uFill>
                  <a:solidFill>
                    <a:srgbClr val="404040"/>
                  </a:solidFill>
                </a:uFill>
                <a:latin typeface="Calibri"/>
                <a:cs typeface="Calibri"/>
              </a:rPr>
              <a:t>ğ</a:t>
            </a:r>
            <a:r>
              <a:rPr sz="1500" u="sng" spc="-25" dirty="0">
                <a:solidFill>
                  <a:srgbClr val="404040"/>
                </a:solidFill>
                <a:uFill>
                  <a:solidFill>
                    <a:srgbClr val="404040"/>
                  </a:solidFill>
                </a:uFill>
                <a:latin typeface="Microsoft Sans Serif"/>
                <a:cs typeface="Microsoft Sans Serif"/>
              </a:rPr>
              <a:t>i</a:t>
            </a:r>
            <a:r>
              <a:rPr sz="1500" u="sng" spc="-25" dirty="0">
                <a:solidFill>
                  <a:srgbClr val="404040"/>
                </a:solidFill>
                <a:uFill>
                  <a:solidFill>
                    <a:srgbClr val="404040"/>
                  </a:solidFill>
                </a:uFill>
                <a:latin typeface="Calibri"/>
                <a:cs typeface="Calibri"/>
              </a:rPr>
              <a:t>ş</a:t>
            </a:r>
            <a:r>
              <a:rPr sz="1500" u="sng" spc="-25" dirty="0">
                <a:solidFill>
                  <a:srgbClr val="404040"/>
                </a:solidFill>
                <a:uFill>
                  <a:solidFill>
                    <a:srgbClr val="404040"/>
                  </a:solidFill>
                </a:uFill>
                <a:latin typeface="Microsoft Sans Serif"/>
                <a:cs typeface="Microsoft Sans Serif"/>
              </a:rPr>
              <a:t>tirme </a:t>
            </a:r>
            <a:r>
              <a:rPr sz="1500" u="sng" spc="-10" dirty="0">
                <a:solidFill>
                  <a:srgbClr val="404040"/>
                </a:solidFill>
                <a:uFill>
                  <a:solidFill>
                    <a:srgbClr val="404040"/>
                  </a:solidFill>
                </a:uFill>
                <a:latin typeface="Microsoft Sans Serif"/>
                <a:cs typeface="Microsoft Sans Serif"/>
              </a:rPr>
              <a:t>(281.md)</a:t>
            </a:r>
            <a:endParaRPr sz="1500" dirty="0">
              <a:latin typeface="Microsoft Sans Serif"/>
              <a:cs typeface="Microsoft Sans Serif"/>
            </a:endParaRPr>
          </a:p>
          <a:p>
            <a:pPr marL="12700">
              <a:lnSpc>
                <a:spcPct val="100000"/>
              </a:lnSpc>
              <a:spcBef>
                <a:spcPts val="67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80" dirty="0">
                <a:solidFill>
                  <a:srgbClr val="404040"/>
                </a:solidFill>
                <a:uFill>
                  <a:solidFill>
                    <a:srgbClr val="404040"/>
                  </a:solidFill>
                </a:uFill>
                <a:latin typeface="Microsoft Sans Serif"/>
                <a:cs typeface="Microsoft Sans Serif"/>
              </a:rPr>
              <a:t>Suçluyu</a:t>
            </a:r>
            <a:r>
              <a:rPr sz="1500" u="sng" spc="-50" dirty="0">
                <a:solidFill>
                  <a:srgbClr val="404040"/>
                </a:solidFill>
                <a:uFill>
                  <a:solidFill>
                    <a:srgbClr val="404040"/>
                  </a:solidFill>
                </a:uFill>
                <a:latin typeface="Microsoft Sans Serif"/>
                <a:cs typeface="Microsoft Sans Serif"/>
              </a:rPr>
              <a:t> </a:t>
            </a:r>
            <a:r>
              <a:rPr sz="1500" u="sng" spc="-25" dirty="0">
                <a:solidFill>
                  <a:srgbClr val="404040"/>
                </a:solidFill>
                <a:uFill>
                  <a:solidFill>
                    <a:srgbClr val="404040"/>
                  </a:solidFill>
                </a:uFill>
                <a:latin typeface="Microsoft Sans Serif"/>
                <a:cs typeface="Microsoft Sans Serif"/>
              </a:rPr>
              <a:t>Kayırma</a:t>
            </a:r>
            <a:r>
              <a:rPr sz="1500" u="sng" spc="-4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(283.md)</a:t>
            </a:r>
            <a:endParaRPr sz="1500" dirty="0">
              <a:latin typeface="Microsoft Sans Serif"/>
              <a:cs typeface="Microsoft Sans Serif"/>
            </a:endParaRPr>
          </a:p>
          <a:p>
            <a:pPr marL="12700">
              <a:lnSpc>
                <a:spcPts val="1575"/>
              </a:lnSpc>
              <a:spcBef>
                <a:spcPts val="64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10" dirty="0">
                <a:solidFill>
                  <a:srgbClr val="404040"/>
                </a:solidFill>
                <a:uFill>
                  <a:solidFill>
                    <a:srgbClr val="404040"/>
                  </a:solidFill>
                </a:uFill>
                <a:latin typeface="Microsoft Sans Serif"/>
                <a:cs typeface="Microsoft Sans Serif"/>
              </a:rPr>
              <a:t>Tutuklu,</a:t>
            </a:r>
            <a:r>
              <a:rPr sz="1500" u="sng" spc="-40" dirty="0">
                <a:solidFill>
                  <a:srgbClr val="404040"/>
                </a:solidFill>
                <a:uFill>
                  <a:solidFill>
                    <a:srgbClr val="404040"/>
                  </a:solidFill>
                </a:uFill>
                <a:latin typeface="Microsoft Sans Serif"/>
                <a:cs typeface="Microsoft Sans Serif"/>
              </a:rPr>
              <a:t> </a:t>
            </a:r>
            <a:r>
              <a:rPr sz="1500" u="sng" dirty="0">
                <a:solidFill>
                  <a:srgbClr val="404040"/>
                </a:solidFill>
                <a:uFill>
                  <a:solidFill>
                    <a:srgbClr val="404040"/>
                  </a:solidFill>
                </a:uFill>
                <a:latin typeface="Microsoft Sans Serif"/>
                <a:cs typeface="Microsoft Sans Serif"/>
              </a:rPr>
              <a:t>Hükümlü</a:t>
            </a:r>
            <a:r>
              <a:rPr sz="1500" u="sng" spc="-30" dirty="0">
                <a:solidFill>
                  <a:srgbClr val="404040"/>
                </a:solidFill>
                <a:uFill>
                  <a:solidFill>
                    <a:srgbClr val="404040"/>
                  </a:solidFill>
                </a:uFill>
                <a:latin typeface="Microsoft Sans Serif"/>
                <a:cs typeface="Microsoft Sans Serif"/>
              </a:rPr>
              <a:t> </a:t>
            </a:r>
            <a:r>
              <a:rPr sz="1500" u="sng" spc="-40" dirty="0">
                <a:solidFill>
                  <a:srgbClr val="404040"/>
                </a:solidFill>
                <a:uFill>
                  <a:solidFill>
                    <a:srgbClr val="404040"/>
                  </a:solidFill>
                </a:uFill>
                <a:latin typeface="Microsoft Sans Serif"/>
                <a:cs typeface="Microsoft Sans Serif"/>
              </a:rPr>
              <a:t>veya</a:t>
            </a:r>
            <a:r>
              <a:rPr sz="1500" u="sng" spc="-25" dirty="0">
                <a:solidFill>
                  <a:srgbClr val="404040"/>
                </a:solidFill>
                <a:uFill>
                  <a:solidFill>
                    <a:srgbClr val="404040"/>
                  </a:solidFill>
                </a:uFill>
                <a:latin typeface="Microsoft Sans Serif"/>
                <a:cs typeface="Microsoft Sans Serif"/>
              </a:rPr>
              <a:t> </a:t>
            </a:r>
            <a:r>
              <a:rPr sz="1500" u="sng" spc="-165" dirty="0">
                <a:solidFill>
                  <a:srgbClr val="404040"/>
                </a:solidFill>
                <a:uFill>
                  <a:solidFill>
                    <a:srgbClr val="404040"/>
                  </a:solidFill>
                </a:uFill>
                <a:latin typeface="Microsoft Sans Serif"/>
                <a:cs typeface="Microsoft Sans Serif"/>
              </a:rPr>
              <a:t>Suç</a:t>
            </a:r>
            <a:r>
              <a:rPr sz="1500" u="sng" spc="-20" dirty="0">
                <a:solidFill>
                  <a:srgbClr val="404040"/>
                </a:solidFill>
                <a:uFill>
                  <a:solidFill>
                    <a:srgbClr val="404040"/>
                  </a:solidFill>
                </a:uFill>
                <a:latin typeface="Microsoft Sans Serif"/>
                <a:cs typeface="Microsoft Sans Serif"/>
              </a:rPr>
              <a:t> </a:t>
            </a:r>
            <a:r>
              <a:rPr sz="1500" u="sng" spc="-45" dirty="0">
                <a:solidFill>
                  <a:srgbClr val="404040"/>
                </a:solidFill>
                <a:uFill>
                  <a:solidFill>
                    <a:srgbClr val="404040"/>
                  </a:solidFill>
                </a:uFill>
                <a:latin typeface="Microsoft Sans Serif"/>
                <a:cs typeface="Microsoft Sans Serif"/>
              </a:rPr>
              <a:t>Delillerini</a:t>
            </a:r>
            <a:r>
              <a:rPr sz="1500" u="sng" spc="-50" dirty="0">
                <a:solidFill>
                  <a:srgbClr val="404040"/>
                </a:solidFill>
                <a:uFill>
                  <a:solidFill>
                    <a:srgbClr val="404040"/>
                  </a:solidFill>
                </a:uFill>
                <a:latin typeface="Microsoft Sans Serif"/>
                <a:cs typeface="Microsoft Sans Serif"/>
              </a:rPr>
              <a:t> </a:t>
            </a:r>
            <a:r>
              <a:rPr sz="1500" u="sng" spc="-40" dirty="0">
                <a:solidFill>
                  <a:srgbClr val="404040"/>
                </a:solidFill>
                <a:uFill>
                  <a:solidFill>
                    <a:srgbClr val="404040"/>
                  </a:solidFill>
                </a:uFill>
                <a:latin typeface="Microsoft Sans Serif"/>
                <a:cs typeface="Microsoft Sans Serif"/>
              </a:rPr>
              <a:t>Bildirmeme</a:t>
            </a:r>
            <a:r>
              <a:rPr sz="1500" u="sng" spc="-3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(284.md)</a:t>
            </a:r>
            <a:endParaRPr sz="1500" dirty="0">
              <a:latin typeface="Microsoft Sans Serif"/>
              <a:cs typeface="Microsoft Sans Serif"/>
            </a:endParaRPr>
          </a:p>
          <a:p>
            <a:pPr marR="5080" algn="r">
              <a:lnSpc>
                <a:spcPts val="1025"/>
              </a:lnSpc>
            </a:pPr>
            <a:r>
              <a:rPr sz="1200" spc="-25" dirty="0">
                <a:solidFill>
                  <a:srgbClr val="9F0000"/>
                </a:solidFill>
                <a:latin typeface="Calibri"/>
                <a:cs typeface="Calibri"/>
              </a:rPr>
              <a:t>1</a:t>
            </a:r>
            <a:r>
              <a:rPr lang="tr-TR" sz="1200" spc="-25" dirty="0">
                <a:solidFill>
                  <a:srgbClr val="9F0000"/>
                </a:solidFill>
                <a:latin typeface="Calibri"/>
                <a:cs typeface="Calibri"/>
              </a:rPr>
              <a:t>5</a:t>
            </a:r>
            <a:endParaRPr sz="1200" dirty="0">
              <a:latin typeface="Calibri"/>
              <a:cs typeface="Calibri"/>
            </a:endParaRPr>
          </a:p>
          <a:p>
            <a:pPr marL="12700">
              <a:lnSpc>
                <a:spcPts val="1614"/>
              </a:lnSpc>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45" dirty="0">
                <a:solidFill>
                  <a:srgbClr val="404040"/>
                </a:solidFill>
                <a:uFill>
                  <a:solidFill>
                    <a:srgbClr val="404040"/>
                  </a:solidFill>
                </a:uFill>
                <a:latin typeface="Microsoft Sans Serif"/>
                <a:cs typeface="Microsoft Sans Serif"/>
              </a:rPr>
              <a:t>Gizlili</a:t>
            </a:r>
            <a:r>
              <a:rPr sz="1500" u="sng" spc="-45" dirty="0">
                <a:solidFill>
                  <a:srgbClr val="404040"/>
                </a:solidFill>
                <a:uFill>
                  <a:solidFill>
                    <a:srgbClr val="404040"/>
                  </a:solidFill>
                </a:uFill>
                <a:latin typeface="Calibri"/>
                <a:cs typeface="Calibri"/>
              </a:rPr>
              <a:t>ğ</a:t>
            </a:r>
            <a:r>
              <a:rPr sz="1500" u="sng" spc="-45" dirty="0">
                <a:solidFill>
                  <a:srgbClr val="404040"/>
                </a:solidFill>
                <a:uFill>
                  <a:solidFill>
                    <a:srgbClr val="404040"/>
                  </a:solidFill>
                </a:uFill>
                <a:latin typeface="Microsoft Sans Serif"/>
                <a:cs typeface="Microsoft Sans Serif"/>
              </a:rPr>
              <a:t>in</a:t>
            </a:r>
            <a:r>
              <a:rPr sz="1500" u="sng" spc="-35" dirty="0">
                <a:solidFill>
                  <a:srgbClr val="404040"/>
                </a:solidFill>
                <a:uFill>
                  <a:solidFill>
                    <a:srgbClr val="404040"/>
                  </a:solidFill>
                </a:uFill>
                <a:latin typeface="Microsoft Sans Serif"/>
                <a:cs typeface="Microsoft Sans Serif"/>
              </a:rPr>
              <a:t> </a:t>
            </a:r>
            <a:r>
              <a:rPr sz="1500" u="sng" spc="-20" dirty="0">
                <a:solidFill>
                  <a:srgbClr val="404040"/>
                </a:solidFill>
                <a:uFill>
                  <a:solidFill>
                    <a:srgbClr val="404040"/>
                  </a:solidFill>
                </a:uFill>
                <a:latin typeface="Calibri"/>
                <a:cs typeface="Calibri"/>
              </a:rPr>
              <a:t>İ</a:t>
            </a:r>
            <a:r>
              <a:rPr sz="1500" u="sng" spc="-20" dirty="0">
                <a:solidFill>
                  <a:srgbClr val="404040"/>
                </a:solidFill>
                <a:uFill>
                  <a:solidFill>
                    <a:srgbClr val="404040"/>
                  </a:solidFill>
                </a:uFill>
                <a:latin typeface="Microsoft Sans Serif"/>
                <a:cs typeface="Microsoft Sans Serif"/>
              </a:rPr>
              <a:t>hlâli</a:t>
            </a:r>
            <a:r>
              <a:rPr sz="1500" u="sng" spc="-40"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(285.md)</a:t>
            </a:r>
            <a:endParaRPr sz="1500" dirty="0">
              <a:latin typeface="Microsoft Sans Serif"/>
              <a:cs typeface="Microsoft Sans Serif"/>
            </a:endParaRPr>
          </a:p>
          <a:p>
            <a:pPr marL="12700">
              <a:lnSpc>
                <a:spcPct val="100000"/>
              </a:lnSpc>
              <a:spcBef>
                <a:spcPts val="670"/>
              </a:spcBef>
              <a:tabLst>
                <a:tab pos="354965" algn="l"/>
              </a:tabLst>
            </a:pPr>
            <a:r>
              <a:rPr sz="1200" spc="50" dirty="0">
                <a:solidFill>
                  <a:srgbClr val="90C225"/>
                </a:solidFill>
                <a:latin typeface="Lucida Sans Unicode"/>
                <a:cs typeface="Lucida Sans Unicode"/>
              </a:rPr>
              <a:t>▶</a:t>
            </a:r>
            <a:r>
              <a:rPr sz="1200" dirty="0">
                <a:solidFill>
                  <a:srgbClr val="90C225"/>
                </a:solidFill>
                <a:latin typeface="Lucida Sans Unicode"/>
                <a:cs typeface="Lucida Sans Unicode"/>
              </a:rPr>
              <a:t>	</a:t>
            </a:r>
            <a:r>
              <a:rPr sz="1500" u="sng" spc="-40" dirty="0">
                <a:solidFill>
                  <a:srgbClr val="404040"/>
                </a:solidFill>
                <a:uFill>
                  <a:solidFill>
                    <a:srgbClr val="404040"/>
                  </a:solidFill>
                </a:uFill>
                <a:latin typeface="Microsoft Sans Serif"/>
                <a:cs typeface="Microsoft Sans Serif"/>
              </a:rPr>
              <a:t>Genital</a:t>
            </a:r>
            <a:r>
              <a:rPr sz="1500" u="sng" spc="-5" dirty="0">
                <a:solidFill>
                  <a:srgbClr val="404040"/>
                </a:solidFill>
                <a:uFill>
                  <a:solidFill>
                    <a:srgbClr val="404040"/>
                  </a:solidFill>
                </a:uFill>
                <a:latin typeface="Microsoft Sans Serif"/>
                <a:cs typeface="Microsoft Sans Serif"/>
              </a:rPr>
              <a:t> </a:t>
            </a:r>
            <a:r>
              <a:rPr sz="1500" u="sng" spc="-65" dirty="0">
                <a:solidFill>
                  <a:srgbClr val="404040"/>
                </a:solidFill>
                <a:uFill>
                  <a:solidFill>
                    <a:srgbClr val="404040"/>
                  </a:solidFill>
                </a:uFill>
                <a:latin typeface="Microsoft Sans Serif"/>
                <a:cs typeface="Microsoft Sans Serif"/>
              </a:rPr>
              <a:t>Muayene</a:t>
            </a:r>
            <a:r>
              <a:rPr sz="1500" u="sng" spc="-25" dirty="0">
                <a:solidFill>
                  <a:srgbClr val="404040"/>
                </a:solidFill>
                <a:uFill>
                  <a:solidFill>
                    <a:srgbClr val="404040"/>
                  </a:solidFill>
                </a:uFill>
                <a:latin typeface="Microsoft Sans Serif"/>
                <a:cs typeface="Microsoft Sans Serif"/>
              </a:rPr>
              <a:t> </a:t>
            </a:r>
            <a:r>
              <a:rPr sz="1500" u="sng" spc="-10" dirty="0">
                <a:solidFill>
                  <a:srgbClr val="404040"/>
                </a:solidFill>
                <a:uFill>
                  <a:solidFill>
                    <a:srgbClr val="404040"/>
                  </a:solidFill>
                </a:uFill>
                <a:latin typeface="Microsoft Sans Serif"/>
                <a:cs typeface="Microsoft Sans Serif"/>
              </a:rPr>
              <a:t>(287.md)</a:t>
            </a:r>
            <a:endParaRPr sz="1500" dirty="0">
              <a:latin typeface="Microsoft Sans Serif"/>
              <a:cs typeface="Microsoft Sans Serif"/>
            </a:endParaRPr>
          </a:p>
        </p:txBody>
      </p:sp>
      <p:pic>
        <p:nvPicPr>
          <p:cNvPr id="4" name="object 4"/>
          <p:cNvPicPr/>
          <p:nvPr/>
        </p:nvPicPr>
        <p:blipFill>
          <a:blip r:embed="rId2" cstate="print"/>
          <a:stretch>
            <a:fillRect/>
          </a:stretch>
        </p:blipFill>
        <p:spPr>
          <a:xfrm>
            <a:off x="7883652" y="115823"/>
            <a:ext cx="937259" cy="93726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231106"/>
          </a:xfrm>
        </p:spPr>
        <p:txBody>
          <a:bodyPr/>
          <a:lstStyle/>
          <a:p>
            <a:pPr algn="ctr"/>
            <a:r>
              <a:rPr lang="tr-TR" sz="2800" u="none" dirty="0">
                <a:latin typeface="Calibri"/>
              </a:rPr>
              <a:t>SORUŞTURMA İZNİ VERMEYE YETKİLİ MERCİLERLE İLGİLİ GENEL PRENSİPLER </a:t>
            </a:r>
            <a:r>
              <a:rPr lang="tr-TR" sz="2400" u="none" dirty="0">
                <a:latin typeface="Calibri"/>
              </a:rPr>
              <a:t>(3.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728000"/>
            <a:ext cx="8146801" cy="4449936"/>
          </a:xfrm>
        </p:spPr>
        <p:txBody>
          <a:bodyPr/>
          <a:lstStyle/>
          <a:p>
            <a:pPr marL="342900" marR="5080" indent="-342900" algn="just">
              <a:lnSpc>
                <a:spcPct val="100000"/>
              </a:lnSpc>
              <a:spcBef>
                <a:spcPts val="100"/>
              </a:spcBef>
              <a:buFont typeface="Arial" panose="020B0604020202020204" pitchFamily="34" charset="0"/>
              <a:buChar char="•"/>
            </a:pPr>
            <a:r>
              <a:rPr lang="tr-TR" sz="2250" dirty="0">
                <a:solidFill>
                  <a:schemeClr val="tx1"/>
                </a:solidFill>
                <a:latin typeface="+mn-lt"/>
              </a:rPr>
              <a:t>Soru</a:t>
            </a:r>
            <a:r>
              <a:rPr lang="tr-TR" sz="2250" dirty="0">
                <a:solidFill>
                  <a:schemeClr val="tx1"/>
                </a:solidFill>
                <a:latin typeface="+mn-lt"/>
                <a:cs typeface="Calibri"/>
              </a:rPr>
              <a:t>ş</a:t>
            </a:r>
            <a:r>
              <a:rPr lang="tr-TR" sz="2250" dirty="0">
                <a:solidFill>
                  <a:schemeClr val="tx1"/>
                </a:solidFill>
                <a:latin typeface="+mn-lt"/>
              </a:rPr>
              <a:t>turma izni verme yetkili mercileri belirlerken genel olarak görev yeri, görev unvanı ve atanma </a:t>
            </a:r>
            <a:r>
              <a:rPr lang="tr-TR" sz="2250" dirty="0">
                <a:solidFill>
                  <a:schemeClr val="tx1"/>
                </a:solidFill>
                <a:latin typeface="+mn-lt"/>
                <a:cs typeface="Calibri"/>
              </a:rPr>
              <a:t>ş</a:t>
            </a:r>
            <a:r>
              <a:rPr lang="tr-TR" sz="2250" dirty="0">
                <a:solidFill>
                  <a:schemeClr val="tx1"/>
                </a:solidFill>
                <a:latin typeface="+mn-lt"/>
              </a:rPr>
              <a:t>ekli esas alınarak tespit edilmi</a:t>
            </a:r>
            <a:r>
              <a:rPr lang="tr-TR" sz="2250" dirty="0">
                <a:solidFill>
                  <a:schemeClr val="tx1"/>
                </a:solidFill>
                <a:latin typeface="+mn-lt"/>
                <a:cs typeface="Calibri"/>
              </a:rPr>
              <a:t>ş</a:t>
            </a:r>
            <a:r>
              <a:rPr lang="tr-TR" sz="2250" dirty="0">
                <a:solidFill>
                  <a:schemeClr val="tx1"/>
                </a:solidFill>
                <a:latin typeface="+mn-lt"/>
              </a:rPr>
              <a:t>tir.</a:t>
            </a:r>
          </a:p>
          <a:p>
            <a:pPr marL="355600" indent="-342900" algn="just">
              <a:lnSpc>
                <a:spcPct val="100000"/>
              </a:lnSpc>
              <a:spcBef>
                <a:spcPts val="1000"/>
              </a:spcBef>
              <a:buFont typeface="Arial" panose="020B0604020202020204" pitchFamily="34" charset="0"/>
              <a:buChar char="•"/>
            </a:pPr>
            <a:r>
              <a:rPr lang="tr-TR" sz="2250" dirty="0">
                <a:solidFill>
                  <a:schemeClr val="tx1"/>
                </a:solidFill>
                <a:latin typeface="+mn-lt"/>
              </a:rPr>
              <a:t>Yetkili ki</a:t>
            </a:r>
            <a:r>
              <a:rPr lang="tr-TR" sz="2250" dirty="0">
                <a:solidFill>
                  <a:schemeClr val="tx1"/>
                </a:solidFill>
                <a:latin typeface="+mn-lt"/>
                <a:cs typeface="Calibri"/>
              </a:rPr>
              <a:t>ş</a:t>
            </a:r>
            <a:r>
              <a:rPr lang="tr-TR" sz="2250" dirty="0">
                <a:solidFill>
                  <a:schemeClr val="tx1"/>
                </a:solidFill>
                <a:latin typeface="+mn-lt"/>
              </a:rPr>
              <a:t>iler için bu münhasır bir yetkidir, devredilemez.</a:t>
            </a:r>
          </a:p>
          <a:p>
            <a:pPr marL="355600" indent="-342900" algn="just">
              <a:lnSpc>
                <a:spcPct val="100000"/>
              </a:lnSpc>
              <a:spcBef>
                <a:spcPts val="1010"/>
              </a:spcBef>
              <a:buFont typeface="Arial" panose="020B0604020202020204" pitchFamily="34" charset="0"/>
              <a:buChar char="•"/>
            </a:pPr>
            <a:r>
              <a:rPr lang="tr-TR" sz="2250" dirty="0">
                <a:solidFill>
                  <a:schemeClr val="tx1"/>
                </a:solidFill>
                <a:latin typeface="+mn-lt"/>
              </a:rPr>
              <a:t>Usulüne göre atanmı</a:t>
            </a:r>
            <a:r>
              <a:rPr lang="tr-TR" sz="2250" dirty="0">
                <a:solidFill>
                  <a:schemeClr val="tx1"/>
                </a:solidFill>
                <a:latin typeface="+mn-lt"/>
                <a:cs typeface="Calibri"/>
              </a:rPr>
              <a:t>ş </a:t>
            </a:r>
            <a:r>
              <a:rPr lang="tr-TR" sz="2250" dirty="0">
                <a:solidFill>
                  <a:schemeClr val="tx1"/>
                </a:solidFill>
                <a:latin typeface="+mn-lt"/>
              </a:rPr>
              <a:t>vekiller karar yetkisini kullanır.</a:t>
            </a:r>
          </a:p>
          <a:p>
            <a:pPr marL="355600" indent="-342900" algn="just">
              <a:lnSpc>
                <a:spcPct val="100000"/>
              </a:lnSpc>
              <a:spcBef>
                <a:spcPts val="1010"/>
              </a:spcBef>
              <a:buFont typeface="Arial" panose="020B0604020202020204" pitchFamily="34" charset="0"/>
              <a:buChar char="•"/>
            </a:pPr>
            <a:r>
              <a:rPr lang="tr-TR" sz="2250" dirty="0">
                <a:solidFill>
                  <a:schemeClr val="tx1"/>
                </a:solidFill>
                <a:latin typeface="+mn-lt"/>
              </a:rPr>
              <a:t>Üst merciler alt mercilerin izin verme yetkisini kullanamaz.</a:t>
            </a:r>
          </a:p>
          <a:p>
            <a:pPr marL="355600" indent="-342900" algn="just">
              <a:lnSpc>
                <a:spcPct val="100000"/>
              </a:lnSpc>
              <a:spcBef>
                <a:spcPts val="1010"/>
              </a:spcBef>
              <a:buFont typeface="Arial" panose="020B0604020202020204" pitchFamily="34" charset="0"/>
              <a:buChar char="•"/>
            </a:pPr>
            <a:r>
              <a:rPr lang="tr-TR" sz="2250" dirty="0">
                <a:solidFill>
                  <a:schemeClr val="tx1"/>
                </a:solidFill>
                <a:latin typeface="+mn-lt"/>
              </a:rPr>
              <a:t>Soruşturma izni vermeye yetkili merciin tespitinde hakkında ön inceleme yapılan memurun suç tarihindeki görevi esas alınacaktır.</a:t>
            </a:r>
          </a:p>
          <a:p>
            <a:pPr marL="355600" indent="-342900" algn="just">
              <a:lnSpc>
                <a:spcPct val="100000"/>
              </a:lnSpc>
              <a:spcBef>
                <a:spcPts val="1010"/>
              </a:spcBef>
              <a:buFont typeface="Arial" panose="020B0604020202020204" pitchFamily="34" charset="0"/>
              <a:buChar char="•"/>
            </a:pPr>
            <a:r>
              <a:rPr lang="tr-TR" sz="2250" dirty="0">
                <a:solidFill>
                  <a:schemeClr val="tx1"/>
                </a:solidFill>
                <a:latin typeface="+mn-lt"/>
              </a:rPr>
              <a:t>İştirak halinde suçlarda üst memur için soruşturma izni vermeye yetkili merci tüm şerikler için karar verecektir.</a:t>
            </a:r>
            <a:endParaRPr lang="tr-TR" sz="2250" b="1" dirty="0">
              <a:solidFill>
                <a:schemeClr val="tx1"/>
              </a:solidFill>
              <a:latin typeface="+mn-lt"/>
              <a:cs typeface="Calibri"/>
            </a:endParaRPr>
          </a:p>
          <a:p>
            <a:pPr marL="12700" marR="6985" algn="just"/>
            <a:endParaRPr lang="tr-TR" sz="2250" b="1" spc="-105" dirty="0">
              <a:solidFill>
                <a:schemeClr val="tx1"/>
              </a:solidFill>
              <a:latin typeface="+mn-lt"/>
              <a:cs typeface="Calibri"/>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760583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Calibri"/>
              </a:rPr>
              <a:t>SORUŞTURMA İZNİ VERMEYE YETKİLİ MERCİLER </a:t>
            </a:r>
            <a:r>
              <a:rPr lang="tr-TR" sz="2400" u="none" dirty="0">
                <a:latin typeface="Calibri"/>
              </a:rPr>
              <a:t>(3.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774172"/>
            <a:ext cx="8083555" cy="4457631"/>
          </a:xfrm>
        </p:spPr>
        <p:txBody>
          <a:bodyPr/>
          <a:lstStyle/>
          <a:p>
            <a:pPr marR="5080" algn="ctr">
              <a:lnSpc>
                <a:spcPct val="100000"/>
              </a:lnSpc>
              <a:spcBef>
                <a:spcPts val="100"/>
              </a:spcBef>
            </a:pPr>
            <a:r>
              <a:rPr lang="tr-TR" i="1" spc="-30" dirty="0">
                <a:solidFill>
                  <a:srgbClr val="FF0000"/>
                </a:solidFill>
                <a:latin typeface="+mn-lt"/>
              </a:rPr>
              <a:t>KAYMAKAM</a:t>
            </a:r>
          </a:p>
          <a:p>
            <a:pPr marR="5080" algn="ctr">
              <a:lnSpc>
                <a:spcPct val="100000"/>
              </a:lnSpc>
              <a:spcBef>
                <a:spcPts val="100"/>
              </a:spcBef>
            </a:pPr>
            <a:endParaRPr lang="tr-TR" sz="2400" spc="-30" dirty="0">
              <a:solidFill>
                <a:srgbClr val="FF0000"/>
              </a:solidFill>
              <a:latin typeface="+mn-lt"/>
            </a:endParaRPr>
          </a:p>
          <a:p>
            <a:pPr marL="469265" marR="5080" indent="-457200" algn="just">
              <a:buClr>
                <a:srgbClr val="90C225"/>
              </a:buClr>
              <a:buSzPct val="80357"/>
              <a:buFont typeface="+mj-lt"/>
              <a:buAutoNum type="arabicPeriod"/>
              <a:tabLst>
                <a:tab pos="527685" algn="l"/>
              </a:tabLst>
            </a:pPr>
            <a:r>
              <a:rPr lang="tr-TR" sz="2400" spc="-100" dirty="0">
                <a:solidFill>
                  <a:schemeClr val="tx1"/>
                </a:solidFill>
                <a:latin typeface="+mn-lt"/>
                <a:cs typeface="Calibri"/>
              </a:rPr>
              <a:t>İ</a:t>
            </a:r>
            <a:r>
              <a:rPr lang="tr-TR" sz="2400" spc="-100" dirty="0">
                <a:solidFill>
                  <a:schemeClr val="tx1"/>
                </a:solidFill>
                <a:latin typeface="+mn-lt"/>
              </a:rPr>
              <a:t>lçede</a:t>
            </a:r>
            <a:r>
              <a:rPr lang="tr-TR" sz="2400" spc="-90" dirty="0">
                <a:solidFill>
                  <a:schemeClr val="tx1"/>
                </a:solidFill>
                <a:latin typeface="+mn-lt"/>
              </a:rPr>
              <a:t> </a:t>
            </a:r>
            <a:r>
              <a:rPr lang="tr-TR" sz="2400" spc="-10" dirty="0">
                <a:solidFill>
                  <a:schemeClr val="tx1"/>
                </a:solidFill>
                <a:latin typeface="+mn-lt"/>
              </a:rPr>
              <a:t>bulunan</a:t>
            </a:r>
            <a:r>
              <a:rPr lang="tr-TR" sz="2400" spc="-90" dirty="0">
                <a:solidFill>
                  <a:schemeClr val="tx1"/>
                </a:solidFill>
                <a:latin typeface="+mn-lt"/>
              </a:rPr>
              <a:t> </a:t>
            </a:r>
            <a:r>
              <a:rPr lang="tr-TR" sz="2400" dirty="0">
                <a:solidFill>
                  <a:schemeClr val="tx1"/>
                </a:solidFill>
                <a:latin typeface="+mn-lt"/>
              </a:rPr>
              <a:t>memur</a:t>
            </a:r>
            <a:r>
              <a:rPr lang="tr-TR" sz="2400" spc="-90" dirty="0">
                <a:solidFill>
                  <a:schemeClr val="tx1"/>
                </a:solidFill>
                <a:latin typeface="+mn-lt"/>
              </a:rPr>
              <a:t> </a:t>
            </a:r>
            <a:r>
              <a:rPr lang="tr-TR" sz="2400" dirty="0">
                <a:solidFill>
                  <a:schemeClr val="tx1"/>
                </a:solidFill>
                <a:latin typeface="+mn-lt"/>
              </a:rPr>
              <a:t>ve</a:t>
            </a:r>
            <a:r>
              <a:rPr lang="tr-TR" sz="2400" spc="-95" dirty="0">
                <a:solidFill>
                  <a:schemeClr val="tx1"/>
                </a:solidFill>
                <a:latin typeface="+mn-lt"/>
              </a:rPr>
              <a:t> </a:t>
            </a:r>
            <a:r>
              <a:rPr lang="tr-TR" sz="2400" dirty="0">
                <a:solidFill>
                  <a:schemeClr val="tx1"/>
                </a:solidFill>
                <a:latin typeface="+mn-lt"/>
              </a:rPr>
              <a:t>di</a:t>
            </a:r>
            <a:r>
              <a:rPr lang="tr-TR" sz="2400" dirty="0">
                <a:solidFill>
                  <a:schemeClr val="tx1"/>
                </a:solidFill>
                <a:latin typeface="+mn-lt"/>
                <a:cs typeface="Calibri"/>
              </a:rPr>
              <a:t>ğ</a:t>
            </a:r>
            <a:r>
              <a:rPr lang="tr-TR" sz="2400" dirty="0">
                <a:solidFill>
                  <a:schemeClr val="tx1"/>
                </a:solidFill>
                <a:latin typeface="+mn-lt"/>
              </a:rPr>
              <a:t>er</a:t>
            </a:r>
            <a:r>
              <a:rPr lang="tr-TR" sz="2400" spc="-95" dirty="0">
                <a:solidFill>
                  <a:schemeClr val="tx1"/>
                </a:solidFill>
                <a:latin typeface="+mn-lt"/>
              </a:rPr>
              <a:t> </a:t>
            </a:r>
            <a:r>
              <a:rPr lang="tr-TR" sz="2400" dirty="0">
                <a:solidFill>
                  <a:schemeClr val="tx1"/>
                </a:solidFill>
                <a:latin typeface="+mn-lt"/>
              </a:rPr>
              <a:t>kamu</a:t>
            </a:r>
            <a:r>
              <a:rPr lang="tr-TR" sz="2400" spc="-80" dirty="0">
                <a:solidFill>
                  <a:schemeClr val="tx1"/>
                </a:solidFill>
                <a:latin typeface="+mn-lt"/>
              </a:rPr>
              <a:t> </a:t>
            </a:r>
            <a:r>
              <a:rPr lang="tr-TR" sz="2400" spc="-65" dirty="0">
                <a:solidFill>
                  <a:schemeClr val="tx1"/>
                </a:solidFill>
                <a:latin typeface="+mn-lt"/>
              </a:rPr>
              <a:t>görevlileri </a:t>
            </a:r>
            <a:r>
              <a:rPr lang="tr-TR" sz="2000" dirty="0">
                <a:solidFill>
                  <a:schemeClr val="tx1"/>
                </a:solidFill>
                <a:latin typeface="+mn-lt"/>
              </a:rPr>
              <a:t>(</a:t>
            </a:r>
            <a:r>
              <a:rPr lang="tr-TR" sz="2000" i="1" dirty="0">
                <a:solidFill>
                  <a:schemeClr val="tx1"/>
                </a:solidFill>
                <a:latin typeface="+mn-lt"/>
              </a:rPr>
              <a:t>K</a:t>
            </a:r>
            <a:r>
              <a:rPr lang="tr-TR" sz="2000" i="1" dirty="0">
                <a:solidFill>
                  <a:schemeClr val="tx1"/>
                </a:solidFill>
                <a:latin typeface="+mn-lt"/>
                <a:cs typeface="Calibri"/>
              </a:rPr>
              <a:t>İ</a:t>
            </a:r>
            <a:r>
              <a:rPr lang="tr-TR" sz="2000" i="1" dirty="0">
                <a:solidFill>
                  <a:schemeClr val="tx1"/>
                </a:solidFill>
                <a:latin typeface="+mn-lt"/>
              </a:rPr>
              <a:t>T’lerde</a:t>
            </a:r>
            <a:r>
              <a:rPr lang="tr-TR" sz="2000" i="1" spc="640" dirty="0">
                <a:solidFill>
                  <a:schemeClr val="tx1"/>
                </a:solidFill>
                <a:latin typeface="+mn-lt"/>
              </a:rPr>
              <a:t> </a:t>
            </a:r>
            <a:r>
              <a:rPr lang="tr-TR" sz="2000" i="1" dirty="0">
                <a:solidFill>
                  <a:schemeClr val="tx1"/>
                </a:solidFill>
                <a:latin typeface="+mn-lt"/>
              </a:rPr>
              <a:t>ve</a:t>
            </a:r>
            <a:r>
              <a:rPr lang="tr-TR" sz="2000" i="1" spc="635" dirty="0">
                <a:solidFill>
                  <a:schemeClr val="tx1"/>
                </a:solidFill>
                <a:latin typeface="+mn-lt"/>
              </a:rPr>
              <a:t> </a:t>
            </a:r>
            <a:r>
              <a:rPr lang="tr-TR" sz="2000" i="1" dirty="0">
                <a:solidFill>
                  <a:schemeClr val="tx1"/>
                </a:solidFill>
                <a:latin typeface="+mn-lt"/>
              </a:rPr>
              <a:t>bölge</a:t>
            </a:r>
            <a:r>
              <a:rPr lang="tr-TR" sz="2000" i="1" spc="640" dirty="0">
                <a:solidFill>
                  <a:schemeClr val="tx1"/>
                </a:solidFill>
                <a:latin typeface="+mn-lt"/>
              </a:rPr>
              <a:t> </a:t>
            </a:r>
            <a:r>
              <a:rPr lang="tr-TR" sz="2000" i="1" dirty="0">
                <a:solidFill>
                  <a:schemeClr val="tx1"/>
                </a:solidFill>
                <a:latin typeface="+mn-lt"/>
              </a:rPr>
              <a:t>düzeyinde</a:t>
            </a:r>
            <a:r>
              <a:rPr lang="tr-TR" sz="2000" i="1" spc="650" dirty="0">
                <a:solidFill>
                  <a:schemeClr val="tx1"/>
                </a:solidFill>
                <a:latin typeface="+mn-lt"/>
              </a:rPr>
              <a:t> </a:t>
            </a:r>
            <a:r>
              <a:rPr lang="tr-TR" sz="2000" i="1" spc="-10" dirty="0">
                <a:solidFill>
                  <a:schemeClr val="tx1"/>
                </a:solidFill>
                <a:latin typeface="+mn-lt"/>
              </a:rPr>
              <a:t>te</a:t>
            </a:r>
            <a:r>
              <a:rPr lang="tr-TR" sz="2000" i="1" spc="-10" dirty="0">
                <a:solidFill>
                  <a:schemeClr val="tx1"/>
                </a:solidFill>
                <a:latin typeface="+mn-lt"/>
                <a:cs typeface="Calibri"/>
              </a:rPr>
              <a:t>ş</a:t>
            </a:r>
            <a:r>
              <a:rPr lang="tr-TR" sz="2000" i="1" spc="-10" dirty="0">
                <a:solidFill>
                  <a:schemeClr val="tx1"/>
                </a:solidFill>
                <a:latin typeface="+mn-lt"/>
              </a:rPr>
              <a:t>kilatlanmı</a:t>
            </a:r>
            <a:r>
              <a:rPr lang="tr-TR" sz="2000" i="1" spc="-10" dirty="0">
                <a:solidFill>
                  <a:schemeClr val="tx1"/>
                </a:solidFill>
                <a:latin typeface="+mn-lt"/>
                <a:cs typeface="Calibri"/>
              </a:rPr>
              <a:t>ş </a:t>
            </a:r>
            <a:r>
              <a:rPr lang="tr-TR" sz="2000" i="1" dirty="0">
                <a:solidFill>
                  <a:schemeClr val="tx1"/>
                </a:solidFill>
                <a:latin typeface="+mn-lt"/>
              </a:rPr>
              <a:t>kurum</a:t>
            </a:r>
            <a:r>
              <a:rPr lang="tr-TR" sz="2000" i="1" spc="-50" dirty="0">
                <a:solidFill>
                  <a:schemeClr val="tx1"/>
                </a:solidFill>
                <a:latin typeface="+mn-lt"/>
              </a:rPr>
              <a:t> </a:t>
            </a:r>
            <a:r>
              <a:rPr lang="tr-TR" sz="2000" i="1" spc="-80" dirty="0">
                <a:solidFill>
                  <a:schemeClr val="tx1"/>
                </a:solidFill>
                <a:latin typeface="+mn-lt"/>
              </a:rPr>
              <a:t>ve</a:t>
            </a:r>
            <a:r>
              <a:rPr lang="tr-TR" sz="2000" i="1" spc="-90" dirty="0">
                <a:solidFill>
                  <a:schemeClr val="tx1"/>
                </a:solidFill>
                <a:latin typeface="+mn-lt"/>
              </a:rPr>
              <a:t> </a:t>
            </a:r>
            <a:r>
              <a:rPr lang="tr-TR" sz="2000" i="1" dirty="0">
                <a:solidFill>
                  <a:schemeClr val="tx1"/>
                </a:solidFill>
                <a:latin typeface="+mn-lt"/>
              </a:rPr>
              <a:t>kurulu</a:t>
            </a:r>
            <a:r>
              <a:rPr lang="tr-TR" sz="2000" i="1" dirty="0">
                <a:solidFill>
                  <a:schemeClr val="tx1"/>
                </a:solidFill>
                <a:latin typeface="+mn-lt"/>
                <a:cs typeface="Calibri"/>
              </a:rPr>
              <a:t>ş</a:t>
            </a:r>
            <a:r>
              <a:rPr lang="tr-TR" sz="2000" i="1" dirty="0">
                <a:solidFill>
                  <a:schemeClr val="tx1"/>
                </a:solidFill>
                <a:latin typeface="+mn-lt"/>
              </a:rPr>
              <a:t>larda</a:t>
            </a:r>
            <a:r>
              <a:rPr lang="tr-TR" sz="2000" i="1" spc="-35" dirty="0">
                <a:solidFill>
                  <a:schemeClr val="tx1"/>
                </a:solidFill>
                <a:latin typeface="+mn-lt"/>
              </a:rPr>
              <a:t> </a:t>
            </a:r>
            <a:r>
              <a:rPr lang="tr-TR" sz="2000" i="1" spc="-50" dirty="0">
                <a:solidFill>
                  <a:schemeClr val="tx1"/>
                </a:solidFill>
                <a:latin typeface="+mn-lt"/>
              </a:rPr>
              <a:t>çalı</a:t>
            </a:r>
            <a:r>
              <a:rPr lang="tr-TR" sz="2000" i="1" spc="-50" dirty="0">
                <a:solidFill>
                  <a:schemeClr val="tx1"/>
                </a:solidFill>
                <a:latin typeface="+mn-lt"/>
                <a:cs typeface="Calibri"/>
              </a:rPr>
              <a:t>ş</a:t>
            </a:r>
            <a:r>
              <a:rPr lang="tr-TR" sz="2000" i="1" spc="-50" dirty="0">
                <a:solidFill>
                  <a:schemeClr val="tx1"/>
                </a:solidFill>
                <a:latin typeface="+mn-lt"/>
              </a:rPr>
              <a:t>anlar</a:t>
            </a:r>
            <a:r>
              <a:rPr lang="tr-TR" sz="2000" i="1" spc="-75" dirty="0">
                <a:solidFill>
                  <a:schemeClr val="tx1"/>
                </a:solidFill>
                <a:latin typeface="+mn-lt"/>
              </a:rPr>
              <a:t> </a:t>
            </a:r>
            <a:r>
              <a:rPr lang="tr-TR" sz="2000" i="1" spc="-10" dirty="0">
                <a:solidFill>
                  <a:schemeClr val="tx1"/>
                </a:solidFill>
                <a:latin typeface="+mn-lt"/>
              </a:rPr>
              <a:t>hariç)</a:t>
            </a:r>
          </a:p>
          <a:p>
            <a:pPr marL="527685" marR="5080" indent="-515620" algn="just">
              <a:buClr>
                <a:srgbClr val="90C225"/>
              </a:buClr>
              <a:buSzPct val="80357"/>
              <a:buFont typeface="Microsoft Sans Serif"/>
              <a:buAutoNum type="arabicPeriod"/>
              <a:tabLst>
                <a:tab pos="527685" algn="l"/>
              </a:tabLst>
            </a:pPr>
            <a:endParaRPr lang="tr-TR" sz="2400" dirty="0">
              <a:solidFill>
                <a:schemeClr val="tx1"/>
              </a:solidFill>
              <a:latin typeface="+mn-lt"/>
            </a:endParaRPr>
          </a:p>
          <a:p>
            <a:pPr marL="469265" marR="6985" indent="-457200" algn="just">
              <a:buClr>
                <a:srgbClr val="90C225"/>
              </a:buClr>
              <a:buSzPct val="80357"/>
              <a:buFont typeface="+mj-lt"/>
              <a:buAutoNum type="arabicPeriod"/>
              <a:tabLst>
                <a:tab pos="527685" algn="l"/>
              </a:tabLst>
            </a:pPr>
            <a:r>
              <a:rPr lang="tr-TR" sz="2400" dirty="0">
                <a:solidFill>
                  <a:schemeClr val="tx1"/>
                </a:solidFill>
                <a:latin typeface="+mn-lt"/>
                <a:cs typeface="Calibri"/>
              </a:rPr>
              <a:t>İ</a:t>
            </a:r>
            <a:r>
              <a:rPr lang="tr-TR" sz="2400" dirty="0">
                <a:solidFill>
                  <a:schemeClr val="tx1"/>
                </a:solidFill>
                <a:latin typeface="+mn-lt"/>
              </a:rPr>
              <a:t>lçe</a:t>
            </a:r>
            <a:r>
              <a:rPr lang="tr-TR" sz="2400" spc="385" dirty="0">
                <a:solidFill>
                  <a:schemeClr val="tx1"/>
                </a:solidFill>
                <a:latin typeface="+mn-lt"/>
              </a:rPr>
              <a:t>  </a:t>
            </a:r>
            <a:r>
              <a:rPr lang="tr-TR" sz="2400" dirty="0">
                <a:solidFill>
                  <a:schemeClr val="tx1"/>
                </a:solidFill>
                <a:latin typeface="+mn-lt"/>
              </a:rPr>
              <a:t>belediyesi</a:t>
            </a:r>
            <a:r>
              <a:rPr lang="tr-TR" sz="2400" spc="395" dirty="0">
                <a:solidFill>
                  <a:schemeClr val="tx1"/>
                </a:solidFill>
                <a:latin typeface="+mn-lt"/>
              </a:rPr>
              <a:t>  </a:t>
            </a:r>
            <a:r>
              <a:rPr lang="tr-TR" sz="2400" dirty="0">
                <a:solidFill>
                  <a:schemeClr val="tx1"/>
                </a:solidFill>
                <a:latin typeface="+mn-lt"/>
              </a:rPr>
              <a:t>memurları</a:t>
            </a:r>
            <a:r>
              <a:rPr lang="tr-TR" sz="2400" spc="395" dirty="0">
                <a:solidFill>
                  <a:schemeClr val="tx1"/>
                </a:solidFill>
                <a:latin typeface="+mn-lt"/>
              </a:rPr>
              <a:t>  </a:t>
            </a:r>
            <a:r>
              <a:rPr lang="tr-TR" sz="2400" dirty="0">
                <a:solidFill>
                  <a:schemeClr val="tx1"/>
                </a:solidFill>
                <a:latin typeface="+mn-lt"/>
              </a:rPr>
              <a:t>ve</a:t>
            </a:r>
            <a:r>
              <a:rPr lang="tr-TR" sz="2400" spc="385" dirty="0">
                <a:solidFill>
                  <a:schemeClr val="tx1"/>
                </a:solidFill>
                <a:latin typeface="+mn-lt"/>
              </a:rPr>
              <a:t>  </a:t>
            </a:r>
            <a:r>
              <a:rPr lang="tr-TR" sz="2400" dirty="0">
                <a:solidFill>
                  <a:schemeClr val="tx1"/>
                </a:solidFill>
                <a:latin typeface="+mn-lt"/>
              </a:rPr>
              <a:t>di</a:t>
            </a:r>
            <a:r>
              <a:rPr lang="tr-TR" sz="2400" dirty="0">
                <a:solidFill>
                  <a:schemeClr val="tx1"/>
                </a:solidFill>
                <a:latin typeface="+mn-lt"/>
                <a:cs typeface="Calibri"/>
              </a:rPr>
              <a:t>ğ</a:t>
            </a:r>
            <a:r>
              <a:rPr lang="tr-TR" sz="2400" dirty="0">
                <a:solidFill>
                  <a:schemeClr val="tx1"/>
                </a:solidFill>
                <a:latin typeface="+mn-lt"/>
              </a:rPr>
              <a:t>er</a:t>
            </a:r>
            <a:r>
              <a:rPr lang="tr-TR" sz="2400" spc="395" dirty="0">
                <a:solidFill>
                  <a:schemeClr val="tx1"/>
                </a:solidFill>
                <a:latin typeface="+mn-lt"/>
              </a:rPr>
              <a:t>  </a:t>
            </a:r>
            <a:r>
              <a:rPr lang="tr-TR" sz="2400" spc="-20" dirty="0">
                <a:solidFill>
                  <a:schemeClr val="tx1"/>
                </a:solidFill>
                <a:latin typeface="+mn-lt"/>
              </a:rPr>
              <a:t>kamu </a:t>
            </a:r>
            <a:r>
              <a:rPr lang="tr-TR" sz="2400" spc="-10" dirty="0">
                <a:solidFill>
                  <a:schemeClr val="tx1"/>
                </a:solidFill>
                <a:latin typeface="+mn-lt"/>
              </a:rPr>
              <a:t>görevlileri,</a:t>
            </a:r>
          </a:p>
          <a:p>
            <a:pPr marL="527685" marR="6985" indent="-515620" algn="just">
              <a:buClr>
                <a:srgbClr val="90C225"/>
              </a:buClr>
              <a:buSzPct val="80357"/>
              <a:buFont typeface="Microsoft Sans Serif"/>
              <a:buAutoNum type="arabicPeriod"/>
              <a:tabLst>
                <a:tab pos="527685" algn="l"/>
              </a:tabLst>
            </a:pPr>
            <a:endParaRPr lang="tr-TR" sz="2400" dirty="0">
              <a:solidFill>
                <a:schemeClr val="tx1"/>
              </a:solidFill>
              <a:latin typeface="+mn-lt"/>
            </a:endParaRPr>
          </a:p>
          <a:p>
            <a:pPr marL="469265" marR="69850" indent="-457200" algn="just">
              <a:buClr>
                <a:srgbClr val="90C225"/>
              </a:buClr>
              <a:buSzPct val="80357"/>
              <a:buFont typeface="+mj-lt"/>
              <a:buAutoNum type="arabicPeriod"/>
              <a:tabLst>
                <a:tab pos="527685" algn="l"/>
              </a:tabLst>
            </a:pPr>
            <a:r>
              <a:rPr lang="tr-TR" sz="2400" spc="-130" dirty="0">
                <a:solidFill>
                  <a:schemeClr val="tx1"/>
                </a:solidFill>
                <a:latin typeface="+mn-lt"/>
              </a:rPr>
              <a:t>Belde</a:t>
            </a:r>
            <a:r>
              <a:rPr lang="tr-TR" sz="2400" spc="-60" dirty="0">
                <a:solidFill>
                  <a:schemeClr val="tx1"/>
                </a:solidFill>
                <a:latin typeface="+mn-lt"/>
              </a:rPr>
              <a:t> </a:t>
            </a:r>
            <a:r>
              <a:rPr lang="tr-TR" sz="2400" spc="-150" dirty="0">
                <a:solidFill>
                  <a:schemeClr val="tx1"/>
                </a:solidFill>
                <a:latin typeface="+mn-lt"/>
              </a:rPr>
              <a:t>belediyesi</a:t>
            </a:r>
            <a:r>
              <a:rPr lang="tr-TR" sz="2400" spc="-20" dirty="0">
                <a:solidFill>
                  <a:schemeClr val="tx1"/>
                </a:solidFill>
                <a:latin typeface="+mn-lt"/>
              </a:rPr>
              <a:t> </a:t>
            </a:r>
            <a:r>
              <a:rPr lang="tr-TR" sz="2400" spc="-25" dirty="0">
                <a:solidFill>
                  <a:schemeClr val="tx1"/>
                </a:solidFill>
                <a:latin typeface="+mn-lt"/>
              </a:rPr>
              <a:t>ba</a:t>
            </a:r>
            <a:r>
              <a:rPr lang="tr-TR" sz="2400" spc="-25" dirty="0">
                <a:solidFill>
                  <a:schemeClr val="tx1"/>
                </a:solidFill>
                <a:latin typeface="+mn-lt"/>
                <a:cs typeface="Calibri"/>
              </a:rPr>
              <a:t>ş</a:t>
            </a:r>
            <a:r>
              <a:rPr lang="tr-TR" sz="2400" spc="-25" dirty="0">
                <a:solidFill>
                  <a:schemeClr val="tx1"/>
                </a:solidFill>
                <a:latin typeface="+mn-lt"/>
              </a:rPr>
              <a:t>kanı,</a:t>
            </a:r>
            <a:r>
              <a:rPr lang="tr-TR" sz="2400" spc="-35" dirty="0">
                <a:solidFill>
                  <a:schemeClr val="tx1"/>
                </a:solidFill>
                <a:latin typeface="+mn-lt"/>
              </a:rPr>
              <a:t> </a:t>
            </a:r>
            <a:r>
              <a:rPr lang="tr-TR" sz="2400" spc="-204" dirty="0">
                <a:solidFill>
                  <a:schemeClr val="tx1"/>
                </a:solidFill>
                <a:latin typeface="+mn-lt"/>
              </a:rPr>
              <a:t>meclis</a:t>
            </a:r>
            <a:r>
              <a:rPr lang="tr-TR" sz="2400" spc="15" dirty="0">
                <a:solidFill>
                  <a:schemeClr val="tx1"/>
                </a:solidFill>
                <a:latin typeface="+mn-lt"/>
              </a:rPr>
              <a:t> </a:t>
            </a:r>
            <a:r>
              <a:rPr lang="tr-TR" sz="2400" spc="-85" dirty="0">
                <a:solidFill>
                  <a:schemeClr val="tx1"/>
                </a:solidFill>
                <a:latin typeface="+mn-lt"/>
              </a:rPr>
              <a:t>üyeleri</a:t>
            </a:r>
            <a:r>
              <a:rPr lang="tr-TR" sz="2400" spc="-35" dirty="0">
                <a:solidFill>
                  <a:schemeClr val="tx1"/>
                </a:solidFill>
                <a:latin typeface="+mn-lt"/>
              </a:rPr>
              <a:t> </a:t>
            </a:r>
            <a:r>
              <a:rPr lang="tr-TR" sz="2400" spc="-25" dirty="0">
                <a:solidFill>
                  <a:schemeClr val="tx1"/>
                </a:solidFill>
                <a:latin typeface="+mn-lt"/>
              </a:rPr>
              <a:t>ve </a:t>
            </a:r>
            <a:r>
              <a:rPr lang="tr-TR" sz="2400" dirty="0">
                <a:solidFill>
                  <a:schemeClr val="tx1"/>
                </a:solidFill>
                <a:latin typeface="+mn-lt"/>
              </a:rPr>
              <a:t>burada</a:t>
            </a:r>
            <a:r>
              <a:rPr lang="tr-TR" sz="2400" spc="-105" dirty="0">
                <a:solidFill>
                  <a:schemeClr val="tx1"/>
                </a:solidFill>
                <a:latin typeface="+mn-lt"/>
              </a:rPr>
              <a:t> </a:t>
            </a:r>
            <a:r>
              <a:rPr lang="tr-TR" sz="2400" spc="-65" dirty="0">
                <a:solidFill>
                  <a:schemeClr val="tx1"/>
                </a:solidFill>
                <a:latin typeface="+mn-lt"/>
              </a:rPr>
              <a:t>çalı</a:t>
            </a:r>
            <a:r>
              <a:rPr lang="tr-TR" sz="2400" spc="-65" dirty="0">
                <a:solidFill>
                  <a:schemeClr val="tx1"/>
                </a:solidFill>
                <a:latin typeface="+mn-lt"/>
                <a:cs typeface="Calibri"/>
              </a:rPr>
              <a:t>ş</a:t>
            </a:r>
            <a:r>
              <a:rPr lang="tr-TR" sz="2400" spc="-65" dirty="0">
                <a:solidFill>
                  <a:schemeClr val="tx1"/>
                </a:solidFill>
                <a:latin typeface="+mn-lt"/>
              </a:rPr>
              <a:t>an</a:t>
            </a:r>
            <a:r>
              <a:rPr lang="tr-TR" sz="2400" spc="-105" dirty="0">
                <a:solidFill>
                  <a:schemeClr val="tx1"/>
                </a:solidFill>
                <a:latin typeface="+mn-lt"/>
              </a:rPr>
              <a:t> </a:t>
            </a:r>
            <a:r>
              <a:rPr lang="tr-TR" sz="2400" spc="-30" dirty="0">
                <a:solidFill>
                  <a:schemeClr val="tx1"/>
                </a:solidFill>
                <a:latin typeface="+mn-lt"/>
              </a:rPr>
              <a:t>memur</a:t>
            </a:r>
            <a:r>
              <a:rPr lang="tr-TR" sz="2400" spc="-80" dirty="0">
                <a:solidFill>
                  <a:schemeClr val="tx1"/>
                </a:solidFill>
                <a:latin typeface="+mn-lt"/>
              </a:rPr>
              <a:t> </a:t>
            </a:r>
            <a:r>
              <a:rPr lang="tr-TR" sz="2400" spc="-65" dirty="0">
                <a:solidFill>
                  <a:schemeClr val="tx1"/>
                </a:solidFill>
                <a:latin typeface="+mn-lt"/>
              </a:rPr>
              <a:t>ve</a:t>
            </a:r>
            <a:r>
              <a:rPr lang="tr-TR" sz="2400" spc="-110" dirty="0">
                <a:solidFill>
                  <a:schemeClr val="tx1"/>
                </a:solidFill>
                <a:latin typeface="+mn-lt"/>
              </a:rPr>
              <a:t> </a:t>
            </a:r>
            <a:r>
              <a:rPr lang="tr-TR" sz="2400" spc="-30" dirty="0">
                <a:solidFill>
                  <a:schemeClr val="tx1"/>
                </a:solidFill>
                <a:latin typeface="+mn-lt"/>
              </a:rPr>
              <a:t>di</a:t>
            </a:r>
            <a:r>
              <a:rPr lang="tr-TR" sz="2400" spc="-30" dirty="0">
                <a:solidFill>
                  <a:schemeClr val="tx1"/>
                </a:solidFill>
                <a:latin typeface="+mn-lt"/>
                <a:cs typeface="Calibri"/>
              </a:rPr>
              <a:t>ğ</a:t>
            </a:r>
            <a:r>
              <a:rPr lang="tr-TR" sz="2400" spc="-30" dirty="0">
                <a:solidFill>
                  <a:schemeClr val="tx1"/>
                </a:solidFill>
                <a:latin typeface="+mn-lt"/>
              </a:rPr>
              <a:t>er</a:t>
            </a:r>
            <a:r>
              <a:rPr lang="tr-TR" sz="2400" spc="-110" dirty="0">
                <a:solidFill>
                  <a:schemeClr val="tx1"/>
                </a:solidFill>
                <a:latin typeface="+mn-lt"/>
              </a:rPr>
              <a:t> </a:t>
            </a:r>
            <a:r>
              <a:rPr lang="tr-TR" sz="2400" dirty="0">
                <a:solidFill>
                  <a:schemeClr val="tx1"/>
                </a:solidFill>
                <a:latin typeface="+mn-lt"/>
              </a:rPr>
              <a:t>kamu</a:t>
            </a:r>
            <a:r>
              <a:rPr lang="tr-TR" sz="2400" spc="-80" dirty="0">
                <a:solidFill>
                  <a:schemeClr val="tx1"/>
                </a:solidFill>
                <a:latin typeface="+mn-lt"/>
              </a:rPr>
              <a:t> </a:t>
            </a:r>
            <a:r>
              <a:rPr lang="tr-TR" sz="2400" spc="-65" dirty="0">
                <a:solidFill>
                  <a:schemeClr val="tx1"/>
                </a:solidFill>
                <a:latin typeface="+mn-lt"/>
              </a:rPr>
              <a:t>görevlileri</a:t>
            </a:r>
          </a:p>
          <a:p>
            <a:pPr marL="527685" marR="69850" indent="-515620" algn="just">
              <a:buClr>
                <a:srgbClr val="90C225"/>
              </a:buClr>
              <a:buSzPct val="80357"/>
              <a:buAutoNum type="arabicPeriod"/>
              <a:tabLst>
                <a:tab pos="527685" algn="l"/>
              </a:tabLst>
            </a:pPr>
            <a:endParaRPr lang="tr-TR" sz="2400" dirty="0">
              <a:solidFill>
                <a:schemeClr val="tx1"/>
              </a:solidFill>
              <a:latin typeface="+mn-lt"/>
            </a:endParaRPr>
          </a:p>
          <a:p>
            <a:pPr marL="469900" indent="-457200" algn="just">
              <a:buClr>
                <a:srgbClr val="90C225"/>
              </a:buClr>
              <a:buSzPct val="80357"/>
              <a:buFont typeface="+mj-lt"/>
              <a:buAutoNum type="arabicPeriod"/>
              <a:tabLst>
                <a:tab pos="528320" algn="l"/>
              </a:tabLst>
            </a:pPr>
            <a:r>
              <a:rPr lang="tr-TR" sz="2400" spc="-145" dirty="0">
                <a:solidFill>
                  <a:schemeClr val="tx1"/>
                </a:solidFill>
                <a:latin typeface="+mn-lt"/>
              </a:rPr>
              <a:t>Köy</a:t>
            </a:r>
            <a:r>
              <a:rPr lang="tr-TR" sz="2400" spc="-45" dirty="0">
                <a:solidFill>
                  <a:schemeClr val="tx1"/>
                </a:solidFill>
                <a:latin typeface="+mn-lt"/>
              </a:rPr>
              <a:t> </a:t>
            </a:r>
            <a:r>
              <a:rPr lang="tr-TR" sz="2400" spc="-65" dirty="0">
                <a:solidFill>
                  <a:schemeClr val="tx1"/>
                </a:solidFill>
                <a:latin typeface="+mn-lt"/>
              </a:rPr>
              <a:t>ve</a:t>
            </a:r>
            <a:r>
              <a:rPr lang="tr-TR" sz="2400" spc="-110" dirty="0">
                <a:solidFill>
                  <a:schemeClr val="tx1"/>
                </a:solidFill>
                <a:latin typeface="+mn-lt"/>
              </a:rPr>
              <a:t> </a:t>
            </a:r>
            <a:r>
              <a:rPr lang="tr-TR" sz="2400" spc="-80" dirty="0">
                <a:solidFill>
                  <a:schemeClr val="tx1"/>
                </a:solidFill>
                <a:latin typeface="+mn-lt"/>
              </a:rPr>
              <a:t>Mahalle</a:t>
            </a:r>
            <a:r>
              <a:rPr lang="tr-TR" sz="2400" spc="-85" dirty="0">
                <a:solidFill>
                  <a:schemeClr val="tx1"/>
                </a:solidFill>
                <a:latin typeface="+mn-lt"/>
              </a:rPr>
              <a:t> </a:t>
            </a:r>
            <a:r>
              <a:rPr lang="tr-TR" sz="2400" spc="-10" dirty="0">
                <a:solidFill>
                  <a:schemeClr val="tx1"/>
                </a:solidFill>
                <a:latin typeface="+mn-lt"/>
              </a:rPr>
              <a:t>Muhtarları</a:t>
            </a:r>
            <a:endParaRPr lang="tr-TR" sz="2400" dirty="0">
              <a:solidFill>
                <a:schemeClr val="tx1"/>
              </a:solidFill>
              <a:latin typeface="+mn-lt"/>
            </a:endParaRPr>
          </a:p>
          <a:p>
            <a:pPr marR="5080" algn="ctr">
              <a:lnSpc>
                <a:spcPct val="100000"/>
              </a:lnSpc>
              <a:spcBef>
                <a:spcPts val="100"/>
              </a:spcBef>
            </a:pPr>
            <a:endParaRPr lang="tr-TR" sz="24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02434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Calibri"/>
              </a:rPr>
              <a:t>SORUŞTURMA İZNİ VERMEYE YETKİLİ MERCİLER </a:t>
            </a:r>
            <a:r>
              <a:rPr lang="tr-TR" sz="2400" u="none" dirty="0">
                <a:latin typeface="Calibri"/>
              </a:rPr>
              <a:t>(3.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774173"/>
            <a:ext cx="8146801" cy="4398028"/>
          </a:xfrm>
        </p:spPr>
        <p:txBody>
          <a:bodyPr/>
          <a:lstStyle/>
          <a:p>
            <a:pPr marR="5080" algn="ctr">
              <a:lnSpc>
                <a:spcPct val="100000"/>
              </a:lnSpc>
              <a:spcBef>
                <a:spcPts val="100"/>
              </a:spcBef>
            </a:pPr>
            <a:r>
              <a:rPr lang="tr-TR" i="1" spc="-30" dirty="0">
                <a:solidFill>
                  <a:srgbClr val="FF0000"/>
                </a:solidFill>
                <a:latin typeface="+mn-lt"/>
              </a:rPr>
              <a:t>VALİ</a:t>
            </a:r>
          </a:p>
          <a:p>
            <a:pPr marL="469265" marR="5080" indent="-457200" algn="just">
              <a:buClr>
                <a:srgbClr val="90C225"/>
              </a:buClr>
              <a:buSzPct val="80357"/>
              <a:buFont typeface="+mj-lt"/>
              <a:buAutoNum type="arabicPeriod"/>
              <a:tabLst>
                <a:tab pos="527685" algn="l"/>
              </a:tabLst>
            </a:pPr>
            <a:r>
              <a:rPr lang="tr-TR" sz="2400" spc="-100" dirty="0">
                <a:solidFill>
                  <a:schemeClr val="tx1"/>
                </a:solidFill>
                <a:latin typeface="+mn-lt"/>
                <a:cs typeface="Calibri"/>
              </a:rPr>
              <a:t>Vali Yardımcıları ve Kaymakamlar,</a:t>
            </a:r>
            <a:endParaRPr lang="tr-TR" sz="2400" dirty="0">
              <a:solidFill>
                <a:schemeClr val="tx1"/>
              </a:solidFill>
              <a:latin typeface="+mn-lt"/>
            </a:endParaRPr>
          </a:p>
          <a:p>
            <a:pPr marL="469265" marR="6985" indent="-457200" algn="just">
              <a:buClr>
                <a:srgbClr val="90C225"/>
              </a:buClr>
              <a:buSzPct val="80357"/>
              <a:buFont typeface="+mj-lt"/>
              <a:buAutoNum type="arabicPeriod"/>
              <a:tabLst>
                <a:tab pos="527685" algn="l"/>
              </a:tabLst>
            </a:pPr>
            <a:r>
              <a:rPr lang="tr-TR" sz="2400" dirty="0">
                <a:solidFill>
                  <a:schemeClr val="tx1"/>
                </a:solidFill>
                <a:latin typeface="+mn-lt"/>
              </a:rPr>
              <a:t>İl ve merkez ilçede memur</a:t>
            </a:r>
            <a:r>
              <a:rPr lang="tr-TR" sz="2400" spc="-90" dirty="0">
                <a:solidFill>
                  <a:schemeClr val="tx1"/>
                </a:solidFill>
                <a:latin typeface="+mn-lt"/>
              </a:rPr>
              <a:t> </a:t>
            </a:r>
            <a:r>
              <a:rPr lang="tr-TR" sz="2400" dirty="0">
                <a:solidFill>
                  <a:schemeClr val="tx1"/>
                </a:solidFill>
                <a:latin typeface="+mn-lt"/>
              </a:rPr>
              <a:t>ve</a:t>
            </a:r>
            <a:r>
              <a:rPr lang="tr-TR" sz="2400" spc="-95" dirty="0">
                <a:solidFill>
                  <a:schemeClr val="tx1"/>
                </a:solidFill>
                <a:latin typeface="+mn-lt"/>
              </a:rPr>
              <a:t> </a:t>
            </a:r>
            <a:r>
              <a:rPr lang="tr-TR" sz="2400" dirty="0">
                <a:solidFill>
                  <a:schemeClr val="tx1"/>
                </a:solidFill>
                <a:latin typeface="+mn-lt"/>
              </a:rPr>
              <a:t>di</a:t>
            </a:r>
            <a:r>
              <a:rPr lang="tr-TR" sz="2400" dirty="0">
                <a:solidFill>
                  <a:schemeClr val="tx1"/>
                </a:solidFill>
                <a:latin typeface="+mn-lt"/>
                <a:cs typeface="Calibri"/>
              </a:rPr>
              <a:t>ğ</a:t>
            </a:r>
            <a:r>
              <a:rPr lang="tr-TR" sz="2400" dirty="0">
                <a:solidFill>
                  <a:schemeClr val="tx1"/>
                </a:solidFill>
                <a:latin typeface="+mn-lt"/>
              </a:rPr>
              <a:t>er</a:t>
            </a:r>
            <a:r>
              <a:rPr lang="tr-TR" sz="2400" spc="-95" dirty="0">
                <a:solidFill>
                  <a:schemeClr val="tx1"/>
                </a:solidFill>
                <a:latin typeface="+mn-lt"/>
              </a:rPr>
              <a:t> </a:t>
            </a:r>
            <a:r>
              <a:rPr lang="tr-TR" sz="2400" dirty="0">
                <a:solidFill>
                  <a:schemeClr val="tx1"/>
                </a:solidFill>
                <a:latin typeface="+mn-lt"/>
              </a:rPr>
              <a:t>kamu</a:t>
            </a:r>
            <a:r>
              <a:rPr lang="tr-TR" sz="2400" spc="-80" dirty="0">
                <a:solidFill>
                  <a:schemeClr val="tx1"/>
                </a:solidFill>
                <a:latin typeface="+mn-lt"/>
              </a:rPr>
              <a:t> </a:t>
            </a:r>
            <a:r>
              <a:rPr lang="tr-TR" sz="2400" spc="-65" dirty="0">
                <a:solidFill>
                  <a:schemeClr val="tx1"/>
                </a:solidFill>
                <a:latin typeface="+mn-lt"/>
              </a:rPr>
              <a:t>görevlileri, </a:t>
            </a:r>
            <a:r>
              <a:rPr lang="tr-TR" sz="1800" i="1" spc="-65" dirty="0">
                <a:solidFill>
                  <a:schemeClr val="tx1"/>
                </a:solidFill>
                <a:latin typeface="+mn-lt"/>
              </a:rPr>
              <a:t>(KİT’ler hariç)</a:t>
            </a:r>
            <a:endParaRPr lang="tr-TR" sz="1800" i="1" dirty="0">
              <a:solidFill>
                <a:schemeClr val="tx1"/>
              </a:solidFill>
              <a:latin typeface="+mn-lt"/>
            </a:endParaRPr>
          </a:p>
          <a:p>
            <a:pPr marL="469265" marR="69850" indent="-457200" algn="just">
              <a:buClr>
                <a:srgbClr val="90C225"/>
              </a:buClr>
              <a:buSzPct val="80357"/>
              <a:buFont typeface="+mj-lt"/>
              <a:buAutoNum type="arabicPeriod"/>
              <a:tabLst>
                <a:tab pos="527685" algn="l"/>
              </a:tabLst>
            </a:pPr>
            <a:r>
              <a:rPr lang="tr-TR" sz="2400" spc="-130" dirty="0">
                <a:solidFill>
                  <a:schemeClr val="tx1"/>
                </a:solidFill>
                <a:latin typeface="+mn-lt"/>
              </a:rPr>
              <a:t>Büyükşehir veya il belediyesi memur ve diğer kamu görevlileri, </a:t>
            </a:r>
            <a:r>
              <a:rPr lang="tr-TR" sz="1800" spc="-130" dirty="0">
                <a:solidFill>
                  <a:schemeClr val="tx1"/>
                </a:solidFill>
                <a:latin typeface="+mn-lt"/>
              </a:rPr>
              <a:t>(</a:t>
            </a:r>
            <a:r>
              <a:rPr lang="tr-TR" sz="1800" i="1" spc="-130" dirty="0">
                <a:solidFill>
                  <a:schemeClr val="tx1"/>
                </a:solidFill>
                <a:latin typeface="+mn-lt"/>
              </a:rPr>
              <a:t>Başkan ve meclis üyeleri hariç)</a:t>
            </a:r>
            <a:endParaRPr lang="tr-TR" sz="1800" i="1" dirty="0">
              <a:solidFill>
                <a:schemeClr val="tx1"/>
              </a:solidFill>
              <a:latin typeface="+mn-lt"/>
            </a:endParaRPr>
          </a:p>
          <a:p>
            <a:pPr marL="469900" indent="-457200" algn="just">
              <a:buClr>
                <a:srgbClr val="90C225"/>
              </a:buClr>
              <a:buSzPct val="80357"/>
              <a:buFont typeface="+mj-lt"/>
              <a:buAutoNum type="arabicPeriod"/>
              <a:tabLst>
                <a:tab pos="528320" algn="l"/>
              </a:tabLst>
            </a:pPr>
            <a:r>
              <a:rPr lang="tr-TR" sz="2400" spc="-145" dirty="0">
                <a:solidFill>
                  <a:schemeClr val="tx1"/>
                </a:solidFill>
                <a:latin typeface="+mn-lt"/>
              </a:rPr>
              <a:t>Merkez ilçelerdeki belde belediye başkanları ve belediye meclis üyeleri,</a:t>
            </a:r>
          </a:p>
          <a:p>
            <a:pPr marL="469900" indent="-457200" algn="just">
              <a:buClr>
                <a:srgbClr val="90C225"/>
              </a:buClr>
              <a:buSzPct val="80357"/>
              <a:buFont typeface="+mj-lt"/>
              <a:buAutoNum type="arabicPeriod"/>
              <a:tabLst>
                <a:tab pos="528320" algn="l"/>
              </a:tabLst>
            </a:pPr>
            <a:r>
              <a:rPr lang="tr-TR" sz="2400" spc="-145" dirty="0">
                <a:solidFill>
                  <a:schemeClr val="tx1"/>
                </a:solidFill>
                <a:latin typeface="+mn-lt"/>
              </a:rPr>
              <a:t>Merkez ilçedeki köy ve mahalle muhtarları,</a:t>
            </a:r>
          </a:p>
          <a:p>
            <a:pPr marL="469265" marR="6985" lvl="0" indent="-457200" algn="just" defTabSz="914400" eaLnBrk="1" fontAlgn="auto" latinLnBrk="0" hangingPunct="1">
              <a:lnSpc>
                <a:spcPct val="100000"/>
              </a:lnSpc>
              <a:spcBef>
                <a:spcPts val="0"/>
              </a:spcBef>
              <a:spcAft>
                <a:spcPts val="0"/>
              </a:spcAft>
              <a:buClr>
                <a:srgbClr val="90C225"/>
              </a:buClr>
              <a:buSzPct val="80357"/>
              <a:buFont typeface="+mj-lt"/>
              <a:buAutoNum type="arabicPeriod"/>
              <a:tabLst>
                <a:tab pos="527685" algn="l"/>
              </a:tabLst>
              <a:defRPr/>
            </a:pPr>
            <a:r>
              <a:rPr lang="tr-TR" sz="2400" spc="-145" dirty="0">
                <a:solidFill>
                  <a:schemeClr val="tx1"/>
                </a:solidFill>
                <a:latin typeface="+mn-lt"/>
              </a:rPr>
              <a:t>İl Özel İdaresi </a:t>
            </a:r>
            <a:r>
              <a:rPr lang="tr-TR" sz="2400" dirty="0">
                <a:solidFill>
                  <a:schemeClr val="tx1"/>
                </a:solidFill>
                <a:latin typeface="+mn-lt"/>
              </a:rPr>
              <a:t>memur</a:t>
            </a:r>
            <a:r>
              <a:rPr lang="tr-TR" sz="2400" spc="-90" dirty="0">
                <a:solidFill>
                  <a:schemeClr val="tx1"/>
                </a:solidFill>
                <a:latin typeface="+mn-lt"/>
              </a:rPr>
              <a:t> </a:t>
            </a:r>
            <a:r>
              <a:rPr lang="tr-TR" sz="2400" dirty="0">
                <a:solidFill>
                  <a:schemeClr val="tx1"/>
                </a:solidFill>
                <a:latin typeface="+mn-lt"/>
              </a:rPr>
              <a:t>ve</a:t>
            </a:r>
            <a:r>
              <a:rPr lang="tr-TR" sz="2400" spc="-95" dirty="0">
                <a:solidFill>
                  <a:schemeClr val="tx1"/>
                </a:solidFill>
                <a:latin typeface="+mn-lt"/>
              </a:rPr>
              <a:t> </a:t>
            </a:r>
            <a:r>
              <a:rPr lang="tr-TR" sz="2400" dirty="0">
                <a:solidFill>
                  <a:schemeClr val="tx1"/>
                </a:solidFill>
                <a:latin typeface="+mn-lt"/>
              </a:rPr>
              <a:t>di</a:t>
            </a:r>
            <a:r>
              <a:rPr lang="tr-TR" sz="2400" dirty="0">
                <a:solidFill>
                  <a:schemeClr val="tx1"/>
                </a:solidFill>
                <a:latin typeface="+mn-lt"/>
                <a:cs typeface="Calibri"/>
              </a:rPr>
              <a:t>ğ</a:t>
            </a:r>
            <a:r>
              <a:rPr lang="tr-TR" sz="2400" dirty="0">
                <a:solidFill>
                  <a:schemeClr val="tx1"/>
                </a:solidFill>
                <a:latin typeface="+mn-lt"/>
              </a:rPr>
              <a:t>er</a:t>
            </a:r>
            <a:r>
              <a:rPr lang="tr-TR" sz="2400" spc="-95" dirty="0">
                <a:solidFill>
                  <a:schemeClr val="tx1"/>
                </a:solidFill>
                <a:latin typeface="+mn-lt"/>
              </a:rPr>
              <a:t> </a:t>
            </a:r>
            <a:r>
              <a:rPr lang="tr-TR" sz="2400" dirty="0">
                <a:solidFill>
                  <a:schemeClr val="tx1"/>
                </a:solidFill>
                <a:latin typeface="+mn-lt"/>
              </a:rPr>
              <a:t>kamu</a:t>
            </a:r>
            <a:r>
              <a:rPr lang="tr-TR" sz="2400" spc="-80" dirty="0">
                <a:solidFill>
                  <a:schemeClr val="tx1"/>
                </a:solidFill>
                <a:latin typeface="+mn-lt"/>
              </a:rPr>
              <a:t> </a:t>
            </a:r>
            <a:r>
              <a:rPr lang="tr-TR" sz="2400" spc="-65" dirty="0">
                <a:solidFill>
                  <a:schemeClr val="tx1"/>
                </a:solidFill>
                <a:latin typeface="+mn-lt"/>
              </a:rPr>
              <a:t>görevlileri, </a:t>
            </a:r>
            <a:r>
              <a:rPr lang="tr-TR" sz="1800" i="1" spc="-65" dirty="0">
                <a:solidFill>
                  <a:schemeClr val="tx1"/>
                </a:solidFill>
                <a:latin typeface="+mn-lt"/>
              </a:rPr>
              <a:t>(İl Genel Meclis Üyeleri hariç)</a:t>
            </a:r>
          </a:p>
          <a:p>
            <a:pPr marL="469900" indent="-457200" algn="just">
              <a:buClr>
                <a:srgbClr val="90C225"/>
              </a:buClr>
              <a:buSzPct val="80357"/>
              <a:buFont typeface="+mj-lt"/>
              <a:buAutoNum type="arabicPeriod"/>
              <a:tabLst>
                <a:tab pos="528320" algn="l"/>
              </a:tabLst>
            </a:pPr>
            <a:r>
              <a:rPr lang="tr-TR" sz="2400" dirty="0">
                <a:solidFill>
                  <a:schemeClr val="tx1"/>
                </a:solidFill>
                <a:latin typeface="+mn-lt"/>
              </a:rPr>
              <a:t>Bölge düzeyinde teşkilatlanan kurum ve kuruluşlarda görev yapan memurlar ve diğer kamu görevlileri hakkında görev yaptıkları ilin Valisi,</a:t>
            </a:r>
          </a:p>
          <a:p>
            <a:pPr marR="5080" algn="ctr">
              <a:lnSpc>
                <a:spcPct val="100000"/>
              </a:lnSpc>
              <a:spcBef>
                <a:spcPts val="100"/>
              </a:spcBef>
            </a:pPr>
            <a:endParaRPr lang="tr-TR" sz="24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587173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Calibri"/>
              </a:rPr>
              <a:t>SORUŞTURMA İZNİ VERMEYE YETKİLİ MERCİLER </a:t>
            </a:r>
            <a:r>
              <a:rPr lang="tr-TR" sz="2400" u="none" dirty="0">
                <a:latin typeface="Calibri"/>
              </a:rPr>
              <a:t>(3.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774172"/>
            <a:ext cx="8172449" cy="4367862"/>
          </a:xfrm>
        </p:spPr>
        <p:txBody>
          <a:bodyPr/>
          <a:lstStyle/>
          <a:p>
            <a:pPr marR="5080" algn="ctr">
              <a:lnSpc>
                <a:spcPct val="100000"/>
              </a:lnSpc>
              <a:spcBef>
                <a:spcPts val="100"/>
              </a:spcBef>
            </a:pPr>
            <a:r>
              <a:rPr lang="tr-TR" sz="2700" spc="-30" dirty="0">
                <a:solidFill>
                  <a:srgbClr val="FF0000"/>
                </a:solidFill>
                <a:latin typeface="+mn-lt"/>
              </a:rPr>
              <a:t>CUMHURBAŞKANI VE İLGİLİ BAKAN</a:t>
            </a:r>
          </a:p>
          <a:p>
            <a:pPr marR="5080" algn="ctr">
              <a:lnSpc>
                <a:spcPct val="100000"/>
              </a:lnSpc>
              <a:spcBef>
                <a:spcPts val="100"/>
              </a:spcBef>
            </a:pPr>
            <a:endParaRPr lang="tr-TR" spc="-30" dirty="0">
              <a:solidFill>
                <a:srgbClr val="FF0000"/>
              </a:solidFill>
              <a:latin typeface="+mn-lt"/>
            </a:endParaRPr>
          </a:p>
          <a:p>
            <a:pPr marL="469265" marR="5080" indent="-457200" algn="just">
              <a:buClr>
                <a:srgbClr val="90C225"/>
              </a:buClr>
              <a:buSzPct val="80357"/>
              <a:buFont typeface="+mj-lt"/>
              <a:buAutoNum type="arabicPeriod"/>
              <a:tabLst>
                <a:tab pos="527685" algn="l"/>
              </a:tabLst>
            </a:pPr>
            <a:r>
              <a:rPr lang="tr-TR" sz="2200" spc="-55" dirty="0">
                <a:solidFill>
                  <a:schemeClr val="tx1"/>
                </a:solidFill>
                <a:latin typeface="+mn-lt"/>
              </a:rPr>
              <a:t>Cumhurba</a:t>
            </a:r>
            <a:r>
              <a:rPr lang="tr-TR" sz="2200" spc="-55" dirty="0">
                <a:solidFill>
                  <a:schemeClr val="tx1"/>
                </a:solidFill>
                <a:latin typeface="+mn-lt"/>
                <a:cs typeface="Calibri"/>
              </a:rPr>
              <a:t>ş</a:t>
            </a:r>
            <a:r>
              <a:rPr lang="tr-TR" sz="2200" spc="-55" dirty="0">
                <a:solidFill>
                  <a:schemeClr val="tx1"/>
                </a:solidFill>
                <a:latin typeface="+mn-lt"/>
              </a:rPr>
              <a:t>kanı</a:t>
            </a:r>
            <a:r>
              <a:rPr lang="tr-TR" sz="2200" spc="-114" dirty="0">
                <a:solidFill>
                  <a:schemeClr val="tx1"/>
                </a:solidFill>
                <a:latin typeface="+mn-lt"/>
              </a:rPr>
              <a:t> </a:t>
            </a:r>
            <a:r>
              <a:rPr lang="tr-TR" sz="2200" dirty="0">
                <a:solidFill>
                  <a:schemeClr val="tx1"/>
                </a:solidFill>
                <a:latin typeface="+mn-lt"/>
              </a:rPr>
              <a:t>kararıyla</a:t>
            </a:r>
            <a:r>
              <a:rPr lang="tr-TR" sz="2200" spc="-114" dirty="0">
                <a:solidFill>
                  <a:schemeClr val="tx1"/>
                </a:solidFill>
                <a:latin typeface="+mn-lt"/>
              </a:rPr>
              <a:t> </a:t>
            </a:r>
            <a:r>
              <a:rPr lang="tr-TR" sz="2200" dirty="0">
                <a:solidFill>
                  <a:schemeClr val="tx1"/>
                </a:solidFill>
                <a:latin typeface="+mn-lt"/>
              </a:rPr>
              <a:t>atanan</a:t>
            </a:r>
            <a:r>
              <a:rPr lang="tr-TR" sz="2200" spc="-130" dirty="0">
                <a:solidFill>
                  <a:schemeClr val="tx1"/>
                </a:solidFill>
                <a:latin typeface="+mn-lt"/>
              </a:rPr>
              <a:t> </a:t>
            </a:r>
            <a:r>
              <a:rPr lang="tr-TR" sz="2200" spc="-30" dirty="0">
                <a:solidFill>
                  <a:schemeClr val="tx1"/>
                </a:solidFill>
                <a:latin typeface="+mn-lt"/>
              </a:rPr>
              <a:t>memurlar</a:t>
            </a:r>
            <a:r>
              <a:rPr lang="tr-TR" sz="2200" spc="-114" dirty="0">
                <a:solidFill>
                  <a:schemeClr val="tx1"/>
                </a:solidFill>
                <a:latin typeface="+mn-lt"/>
              </a:rPr>
              <a:t> </a:t>
            </a:r>
            <a:r>
              <a:rPr lang="tr-TR" sz="2200" spc="-25" dirty="0">
                <a:solidFill>
                  <a:schemeClr val="tx1"/>
                </a:solidFill>
                <a:latin typeface="+mn-lt"/>
              </a:rPr>
              <a:t>ve </a:t>
            </a:r>
            <a:r>
              <a:rPr lang="tr-TR" sz="2200" spc="-40" dirty="0">
                <a:solidFill>
                  <a:schemeClr val="tx1"/>
                </a:solidFill>
                <a:latin typeface="+mn-lt"/>
              </a:rPr>
              <a:t>di</a:t>
            </a:r>
            <a:r>
              <a:rPr lang="tr-TR" sz="2200" spc="-40" dirty="0">
                <a:solidFill>
                  <a:schemeClr val="tx1"/>
                </a:solidFill>
                <a:latin typeface="+mn-lt"/>
                <a:cs typeface="Calibri"/>
              </a:rPr>
              <a:t>ğ</a:t>
            </a:r>
            <a:r>
              <a:rPr lang="tr-TR" sz="2200" spc="-40" dirty="0">
                <a:solidFill>
                  <a:schemeClr val="tx1"/>
                </a:solidFill>
                <a:latin typeface="+mn-lt"/>
              </a:rPr>
              <a:t>er</a:t>
            </a:r>
            <a:r>
              <a:rPr lang="tr-TR" sz="2200" spc="-70" dirty="0">
                <a:solidFill>
                  <a:schemeClr val="tx1"/>
                </a:solidFill>
                <a:latin typeface="+mn-lt"/>
              </a:rPr>
              <a:t> </a:t>
            </a:r>
            <a:r>
              <a:rPr lang="tr-TR" sz="2200" dirty="0">
                <a:solidFill>
                  <a:schemeClr val="tx1"/>
                </a:solidFill>
                <a:latin typeface="+mn-lt"/>
              </a:rPr>
              <a:t>kamu</a:t>
            </a:r>
            <a:r>
              <a:rPr lang="tr-TR" sz="2200" spc="-60" dirty="0">
                <a:solidFill>
                  <a:schemeClr val="tx1"/>
                </a:solidFill>
                <a:latin typeface="+mn-lt"/>
              </a:rPr>
              <a:t> </a:t>
            </a:r>
            <a:r>
              <a:rPr lang="tr-TR" sz="2200" spc="-75" dirty="0">
                <a:solidFill>
                  <a:schemeClr val="tx1"/>
                </a:solidFill>
                <a:latin typeface="+mn-lt"/>
              </a:rPr>
              <a:t>görevlileri</a:t>
            </a:r>
            <a:r>
              <a:rPr lang="tr-TR" sz="2200" spc="-55" dirty="0">
                <a:solidFill>
                  <a:schemeClr val="tx1"/>
                </a:solidFill>
                <a:latin typeface="+mn-lt"/>
              </a:rPr>
              <a:t> </a:t>
            </a:r>
            <a:r>
              <a:rPr lang="tr-TR" sz="2200" spc="-10" dirty="0">
                <a:solidFill>
                  <a:schemeClr val="tx1"/>
                </a:solidFill>
                <a:latin typeface="+mn-lt"/>
              </a:rPr>
              <a:t>hakkında </a:t>
            </a:r>
            <a:r>
              <a:rPr lang="tr-TR" sz="1800" i="1" dirty="0">
                <a:solidFill>
                  <a:schemeClr val="tx1"/>
                </a:solidFill>
                <a:latin typeface="+mn-lt"/>
              </a:rPr>
              <a:t>(İl ve merkez ilçede memur</a:t>
            </a:r>
            <a:r>
              <a:rPr lang="tr-TR" sz="1800" i="1" spc="-90" dirty="0">
                <a:solidFill>
                  <a:schemeClr val="tx1"/>
                </a:solidFill>
                <a:latin typeface="+mn-lt"/>
              </a:rPr>
              <a:t> </a:t>
            </a:r>
            <a:r>
              <a:rPr lang="tr-TR" sz="1800" i="1" dirty="0">
                <a:solidFill>
                  <a:schemeClr val="tx1"/>
                </a:solidFill>
                <a:latin typeface="+mn-lt"/>
              </a:rPr>
              <a:t>ve</a:t>
            </a:r>
            <a:r>
              <a:rPr lang="tr-TR" sz="1800" i="1" spc="-95" dirty="0">
                <a:solidFill>
                  <a:schemeClr val="tx1"/>
                </a:solidFill>
                <a:latin typeface="+mn-lt"/>
              </a:rPr>
              <a:t> </a:t>
            </a:r>
            <a:r>
              <a:rPr lang="tr-TR" sz="1800" i="1" dirty="0">
                <a:solidFill>
                  <a:schemeClr val="tx1"/>
                </a:solidFill>
                <a:latin typeface="+mn-lt"/>
              </a:rPr>
              <a:t>di</a:t>
            </a:r>
            <a:r>
              <a:rPr lang="tr-TR" sz="1800" i="1" dirty="0">
                <a:solidFill>
                  <a:schemeClr val="tx1"/>
                </a:solidFill>
                <a:latin typeface="+mn-lt"/>
                <a:cs typeface="Calibri"/>
              </a:rPr>
              <a:t>ğ</a:t>
            </a:r>
            <a:r>
              <a:rPr lang="tr-TR" sz="1800" i="1" dirty="0">
                <a:solidFill>
                  <a:schemeClr val="tx1"/>
                </a:solidFill>
                <a:latin typeface="+mn-lt"/>
              </a:rPr>
              <a:t>er</a:t>
            </a:r>
            <a:r>
              <a:rPr lang="tr-TR" sz="1800" i="1" spc="-95" dirty="0">
                <a:solidFill>
                  <a:schemeClr val="tx1"/>
                </a:solidFill>
                <a:latin typeface="+mn-lt"/>
              </a:rPr>
              <a:t> </a:t>
            </a:r>
            <a:r>
              <a:rPr lang="tr-TR" sz="1800" i="1" dirty="0">
                <a:solidFill>
                  <a:schemeClr val="tx1"/>
                </a:solidFill>
                <a:latin typeface="+mn-lt"/>
              </a:rPr>
              <a:t>kamu</a:t>
            </a:r>
            <a:r>
              <a:rPr lang="tr-TR" sz="1800" i="1" spc="-80" dirty="0">
                <a:solidFill>
                  <a:schemeClr val="tx1"/>
                </a:solidFill>
                <a:latin typeface="+mn-lt"/>
              </a:rPr>
              <a:t> </a:t>
            </a:r>
            <a:r>
              <a:rPr lang="tr-TR" sz="1800" i="1" spc="-65" dirty="0">
                <a:solidFill>
                  <a:schemeClr val="tx1"/>
                </a:solidFill>
                <a:latin typeface="+mn-lt"/>
              </a:rPr>
              <a:t>görevlileri ile </a:t>
            </a:r>
            <a:r>
              <a:rPr lang="tr-TR" sz="1800" i="1" dirty="0">
                <a:solidFill>
                  <a:schemeClr val="tx1"/>
                </a:solidFill>
                <a:latin typeface="+mn-lt"/>
              </a:rPr>
              <a:t>Bölge düzeyinde teşkilatlanan kurum ve kuruluşlarda görev yapan memurlar ve diğer kamu görevlileri hariç)</a:t>
            </a:r>
          </a:p>
          <a:p>
            <a:pPr marL="469265" marR="5080" indent="-457200" algn="just">
              <a:buClr>
                <a:srgbClr val="90C225"/>
              </a:buClr>
              <a:buSzPct val="80357"/>
              <a:buFont typeface="+mj-lt"/>
              <a:buAutoNum type="arabicPeriod"/>
              <a:tabLst>
                <a:tab pos="527685" algn="l"/>
              </a:tabLst>
            </a:pPr>
            <a:endParaRPr lang="tr-TR" sz="1800" i="1" dirty="0">
              <a:solidFill>
                <a:schemeClr val="tx1"/>
              </a:solidFill>
              <a:latin typeface="+mn-lt"/>
            </a:endParaRPr>
          </a:p>
          <a:p>
            <a:pPr marL="12065" marR="5080" algn="ctr">
              <a:buClr>
                <a:srgbClr val="90C225"/>
              </a:buClr>
              <a:buSzPct val="80357"/>
              <a:tabLst>
                <a:tab pos="527685" algn="l"/>
              </a:tabLst>
            </a:pPr>
            <a:endParaRPr lang="tr-TR" sz="1800" i="1" dirty="0">
              <a:solidFill>
                <a:schemeClr val="tx1"/>
              </a:solidFill>
              <a:latin typeface="+mn-lt"/>
            </a:endParaRPr>
          </a:p>
          <a:p>
            <a:pPr marR="5080" algn="ctr">
              <a:spcBef>
                <a:spcPts val="100"/>
              </a:spcBef>
            </a:pPr>
            <a:r>
              <a:rPr lang="tr-TR" sz="2700" spc="-30" dirty="0">
                <a:solidFill>
                  <a:srgbClr val="FF0000"/>
                </a:solidFill>
                <a:latin typeface="+mn-lt"/>
              </a:rPr>
              <a:t>İÇİŞLERİ BAKANI</a:t>
            </a:r>
          </a:p>
          <a:p>
            <a:pPr marR="5080" algn="ctr">
              <a:spcBef>
                <a:spcPts val="100"/>
              </a:spcBef>
            </a:pPr>
            <a:endParaRPr lang="tr-TR" spc="-30" dirty="0">
              <a:solidFill>
                <a:srgbClr val="FF0000"/>
              </a:solidFill>
              <a:latin typeface="+mn-lt"/>
            </a:endParaRPr>
          </a:p>
          <a:p>
            <a:pPr marL="450850" marR="5080" lvl="0" indent="-439738" algn="just" defTabSz="914400" eaLnBrk="1" fontAlgn="auto" latinLnBrk="0" hangingPunct="1">
              <a:lnSpc>
                <a:spcPct val="100000"/>
              </a:lnSpc>
              <a:spcBef>
                <a:spcPts val="1040"/>
              </a:spcBef>
              <a:spcAft>
                <a:spcPts val="0"/>
              </a:spcAft>
              <a:buClr>
                <a:srgbClr val="90C225"/>
              </a:buClr>
              <a:buSzPct val="80357"/>
              <a:buFont typeface="+mj-lt"/>
              <a:buAutoNum type="arabicPeriod"/>
              <a:defRPr/>
            </a:pPr>
            <a:r>
              <a:rPr lang="tr-TR" sz="2200" dirty="0">
                <a:solidFill>
                  <a:schemeClr val="tx1"/>
                </a:solidFill>
                <a:latin typeface="+mn-lt"/>
              </a:rPr>
              <a:t>Büyük</a:t>
            </a:r>
            <a:r>
              <a:rPr lang="tr-TR" sz="2200" dirty="0">
                <a:solidFill>
                  <a:schemeClr val="tx1"/>
                </a:solidFill>
                <a:latin typeface="+mn-lt"/>
                <a:cs typeface="Calibri"/>
              </a:rPr>
              <a:t>ş</a:t>
            </a:r>
            <a:r>
              <a:rPr lang="tr-TR" sz="2200" dirty="0">
                <a:solidFill>
                  <a:schemeClr val="tx1"/>
                </a:solidFill>
                <a:latin typeface="+mn-lt"/>
              </a:rPr>
              <a:t>ehir Belediye Ba</a:t>
            </a:r>
            <a:r>
              <a:rPr lang="tr-TR" sz="2200" dirty="0">
                <a:solidFill>
                  <a:schemeClr val="tx1"/>
                </a:solidFill>
                <a:latin typeface="+mn-lt"/>
                <a:cs typeface="Calibri"/>
              </a:rPr>
              <a:t>ş</a:t>
            </a:r>
            <a:r>
              <a:rPr lang="tr-TR" sz="2200" dirty="0">
                <a:solidFill>
                  <a:schemeClr val="tx1"/>
                </a:solidFill>
                <a:latin typeface="+mn-lt"/>
              </a:rPr>
              <a:t>kanları, </a:t>
            </a:r>
            <a:r>
              <a:rPr lang="tr-TR" sz="2200" dirty="0">
                <a:solidFill>
                  <a:schemeClr val="tx1"/>
                </a:solidFill>
                <a:latin typeface="+mn-lt"/>
                <a:cs typeface="Calibri"/>
              </a:rPr>
              <a:t>İ</a:t>
            </a:r>
            <a:r>
              <a:rPr lang="tr-TR" sz="2200" dirty="0">
                <a:solidFill>
                  <a:schemeClr val="tx1"/>
                </a:solidFill>
                <a:latin typeface="+mn-lt"/>
              </a:rPr>
              <a:t>l ve </a:t>
            </a:r>
            <a:r>
              <a:rPr lang="tr-TR" sz="2200" dirty="0">
                <a:solidFill>
                  <a:schemeClr val="tx1"/>
                </a:solidFill>
                <a:latin typeface="+mn-lt"/>
                <a:cs typeface="Calibri"/>
              </a:rPr>
              <a:t>İ</a:t>
            </a:r>
            <a:r>
              <a:rPr lang="tr-TR" sz="2200" dirty="0">
                <a:solidFill>
                  <a:schemeClr val="tx1"/>
                </a:solidFill>
                <a:latin typeface="+mn-lt"/>
              </a:rPr>
              <a:t>lçe Belediye Ba</a:t>
            </a:r>
            <a:r>
              <a:rPr lang="tr-TR" sz="2200" dirty="0">
                <a:solidFill>
                  <a:schemeClr val="tx1"/>
                </a:solidFill>
                <a:latin typeface="+mn-lt"/>
                <a:cs typeface="Calibri"/>
              </a:rPr>
              <a:t>ş</a:t>
            </a:r>
            <a:r>
              <a:rPr lang="tr-TR" sz="2200" dirty="0">
                <a:solidFill>
                  <a:schemeClr val="tx1"/>
                </a:solidFill>
                <a:latin typeface="+mn-lt"/>
              </a:rPr>
              <a:t>kanları, Büyük</a:t>
            </a:r>
            <a:r>
              <a:rPr lang="tr-TR" sz="2200" dirty="0">
                <a:solidFill>
                  <a:schemeClr val="tx1"/>
                </a:solidFill>
                <a:latin typeface="+mn-lt"/>
                <a:cs typeface="Calibri"/>
              </a:rPr>
              <a:t>ş</a:t>
            </a:r>
            <a:r>
              <a:rPr lang="tr-TR" sz="2200" dirty="0">
                <a:solidFill>
                  <a:schemeClr val="tx1"/>
                </a:solidFill>
                <a:latin typeface="+mn-lt"/>
              </a:rPr>
              <a:t>ehir, </a:t>
            </a:r>
            <a:r>
              <a:rPr lang="tr-TR" sz="2200" dirty="0">
                <a:solidFill>
                  <a:schemeClr val="tx1"/>
                </a:solidFill>
                <a:latin typeface="+mn-lt"/>
                <a:cs typeface="Calibri"/>
              </a:rPr>
              <a:t>İ</a:t>
            </a:r>
            <a:r>
              <a:rPr lang="tr-TR" sz="2200" dirty="0">
                <a:solidFill>
                  <a:schemeClr val="tx1"/>
                </a:solidFill>
                <a:latin typeface="+mn-lt"/>
              </a:rPr>
              <a:t>l, </a:t>
            </a:r>
            <a:r>
              <a:rPr lang="tr-TR" sz="2200" dirty="0">
                <a:solidFill>
                  <a:schemeClr val="tx1"/>
                </a:solidFill>
                <a:latin typeface="+mn-lt"/>
                <a:cs typeface="Calibri"/>
              </a:rPr>
              <a:t>İ</a:t>
            </a:r>
            <a:r>
              <a:rPr lang="tr-TR" sz="2200" dirty="0">
                <a:solidFill>
                  <a:schemeClr val="tx1"/>
                </a:solidFill>
                <a:latin typeface="+mn-lt"/>
              </a:rPr>
              <a:t>lçe Belediye Meclis üyeleri ile </a:t>
            </a:r>
            <a:r>
              <a:rPr lang="tr-TR" sz="2200" dirty="0">
                <a:solidFill>
                  <a:schemeClr val="tx1"/>
                </a:solidFill>
                <a:latin typeface="+mn-lt"/>
                <a:cs typeface="Calibri"/>
              </a:rPr>
              <a:t>İ</a:t>
            </a:r>
            <a:r>
              <a:rPr lang="tr-TR" sz="2200" dirty="0">
                <a:solidFill>
                  <a:schemeClr val="tx1"/>
                </a:solidFill>
                <a:latin typeface="+mn-lt"/>
              </a:rPr>
              <a:t>l Genel Meclis üyeleri</a:t>
            </a:r>
            <a:endParaRPr lang="tr-TR" sz="220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080862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415772"/>
          </a:xfrm>
        </p:spPr>
        <p:txBody>
          <a:bodyPr/>
          <a:lstStyle/>
          <a:p>
            <a:pPr algn="ctr"/>
            <a:r>
              <a:rPr lang="tr-TR" sz="3200" u="none" dirty="0">
                <a:latin typeface="Calibri"/>
              </a:rPr>
              <a:t>OLAYIN YETKİLİ MERCİLERE İLETİLMESİ, İHBAR VE ŞİKAYETLER </a:t>
            </a:r>
            <a:r>
              <a:rPr lang="tr-TR" u="none" dirty="0">
                <a:latin typeface="Calibri"/>
              </a:rPr>
              <a:t> </a:t>
            </a:r>
            <a:r>
              <a:rPr lang="tr-TR" sz="2400" u="none" dirty="0">
                <a:latin typeface="Calibri"/>
              </a:rPr>
              <a:t>(4.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872000"/>
            <a:ext cx="8146801" cy="4300200"/>
          </a:xfrm>
        </p:spPr>
        <p:txBody>
          <a:bodyPr/>
          <a:lstStyle/>
          <a:p>
            <a:pPr marL="342900" marR="5080" indent="-342900" algn="just">
              <a:lnSpc>
                <a:spcPct val="100000"/>
              </a:lnSpc>
              <a:spcBef>
                <a:spcPts val="100"/>
              </a:spcBef>
              <a:buFont typeface="Arial" panose="020B0604020202020204" pitchFamily="34" charset="0"/>
              <a:buChar char="•"/>
            </a:pPr>
            <a:r>
              <a:rPr lang="tr-TR" sz="2100" dirty="0">
                <a:solidFill>
                  <a:srgbClr val="FF0000"/>
                </a:solidFill>
                <a:latin typeface="+mn-lt"/>
              </a:rPr>
              <a:t>Yetkili merciler olayı bizzat </a:t>
            </a:r>
            <a:r>
              <a:rPr lang="tr-TR" sz="2100" dirty="0">
                <a:solidFill>
                  <a:schemeClr val="tx1"/>
                </a:solidFill>
                <a:latin typeface="+mn-lt"/>
              </a:rPr>
              <a:t>kendileri ortaya çıkarabildikleri gibi pek çok şekilde de öğrenebilirler</a:t>
            </a:r>
          </a:p>
          <a:p>
            <a:pPr marL="342900" marR="5080" indent="-342900" algn="just">
              <a:lnSpc>
                <a:spcPct val="100000"/>
              </a:lnSpc>
              <a:spcBef>
                <a:spcPts val="100"/>
              </a:spcBef>
              <a:buFont typeface="Arial" panose="020B0604020202020204" pitchFamily="34" charset="0"/>
              <a:buChar char="•"/>
            </a:pPr>
            <a:endParaRPr lang="tr-TR" sz="2100" dirty="0">
              <a:solidFill>
                <a:schemeClr val="tx1"/>
              </a:solidFill>
              <a:latin typeface="+mn-lt"/>
            </a:endParaRPr>
          </a:p>
          <a:p>
            <a:pPr marL="342900" marR="5080" indent="-342900" algn="just">
              <a:lnSpc>
                <a:spcPct val="100000"/>
              </a:lnSpc>
              <a:spcBef>
                <a:spcPts val="100"/>
              </a:spcBef>
              <a:buFont typeface="Arial" panose="020B0604020202020204" pitchFamily="34" charset="0"/>
              <a:buChar char="•"/>
            </a:pPr>
            <a:r>
              <a:rPr lang="tr-TR" sz="2100" dirty="0">
                <a:solidFill>
                  <a:srgbClr val="FF0000"/>
                </a:solidFill>
                <a:latin typeface="+mn-lt"/>
              </a:rPr>
              <a:t>Cumhuriyet savcısının </a:t>
            </a:r>
            <a:r>
              <a:rPr lang="tr-TR" sz="2100" dirty="0">
                <a:solidFill>
                  <a:schemeClr val="tx1"/>
                </a:solidFill>
                <a:latin typeface="+mn-lt"/>
              </a:rPr>
              <a:t>önüne 4483 sayılı Kanun kapsamında bir olay  geldi</a:t>
            </a:r>
            <a:r>
              <a:rPr lang="tr-TR" sz="2100" dirty="0">
                <a:solidFill>
                  <a:schemeClr val="tx1"/>
                </a:solidFill>
                <a:latin typeface="+mn-lt"/>
                <a:cs typeface="Calibri"/>
              </a:rPr>
              <a:t>ğ</a:t>
            </a:r>
            <a:r>
              <a:rPr lang="tr-TR" sz="2100" dirty="0">
                <a:solidFill>
                  <a:schemeClr val="tx1"/>
                </a:solidFill>
                <a:latin typeface="+mn-lt"/>
              </a:rPr>
              <a:t>inde  esas  kural  bunu  soru</a:t>
            </a:r>
            <a:r>
              <a:rPr lang="tr-TR" sz="2100" dirty="0">
                <a:solidFill>
                  <a:schemeClr val="tx1"/>
                </a:solidFill>
                <a:latin typeface="+mn-lt"/>
                <a:cs typeface="Calibri"/>
              </a:rPr>
              <a:t>ş</a:t>
            </a:r>
            <a:r>
              <a:rPr lang="tr-TR" sz="2100" dirty="0">
                <a:solidFill>
                  <a:schemeClr val="tx1"/>
                </a:solidFill>
                <a:latin typeface="+mn-lt"/>
              </a:rPr>
              <a:t>turma  izni vermeye  yetkili  mercie  göndermesidir.  Ancak ivedilikle toplanması gerekli ve kaybolma ihtimali bulunan delilleri tespit yapabilirler. Memur ve di</a:t>
            </a:r>
            <a:r>
              <a:rPr lang="tr-TR" sz="2100" dirty="0">
                <a:solidFill>
                  <a:schemeClr val="tx1"/>
                </a:solidFill>
                <a:latin typeface="+mn-lt"/>
                <a:cs typeface="Calibri"/>
              </a:rPr>
              <a:t>ğ</a:t>
            </a:r>
            <a:r>
              <a:rPr lang="tr-TR" sz="2100" dirty="0">
                <a:solidFill>
                  <a:schemeClr val="tx1"/>
                </a:solidFill>
                <a:latin typeface="+mn-lt"/>
              </a:rPr>
              <a:t>er kamu görevlisinin ifadesine ba</a:t>
            </a:r>
            <a:r>
              <a:rPr lang="tr-TR" sz="2100" dirty="0">
                <a:solidFill>
                  <a:schemeClr val="tx1"/>
                </a:solidFill>
                <a:latin typeface="+mn-lt"/>
                <a:cs typeface="Calibri"/>
              </a:rPr>
              <a:t>ş</a:t>
            </a:r>
            <a:r>
              <a:rPr lang="tr-TR" sz="2100" dirty="0">
                <a:solidFill>
                  <a:schemeClr val="tx1"/>
                </a:solidFill>
                <a:latin typeface="+mn-lt"/>
              </a:rPr>
              <a:t>vuramazlar.</a:t>
            </a:r>
          </a:p>
          <a:p>
            <a:pPr marR="5080" algn="just">
              <a:lnSpc>
                <a:spcPct val="100000"/>
              </a:lnSpc>
              <a:spcBef>
                <a:spcPts val="100"/>
              </a:spcBef>
            </a:pPr>
            <a:endParaRPr lang="tr-TR" sz="2100" dirty="0">
              <a:solidFill>
                <a:schemeClr val="tx1"/>
              </a:solidFill>
              <a:latin typeface="+mn-lt"/>
            </a:endParaRPr>
          </a:p>
          <a:p>
            <a:pPr marL="342900" marR="6350" indent="-342900" algn="just">
              <a:lnSpc>
                <a:spcPct val="100600"/>
              </a:lnSpc>
              <a:spcBef>
                <a:spcPts val="990"/>
              </a:spcBef>
              <a:buFont typeface="Arial" panose="020B0604020202020204" pitchFamily="34" charset="0"/>
              <a:buChar char="•"/>
            </a:pPr>
            <a:r>
              <a:rPr lang="tr-TR" sz="2100" dirty="0">
                <a:solidFill>
                  <a:srgbClr val="FF0000"/>
                </a:solidFill>
                <a:latin typeface="+mn-lt"/>
              </a:rPr>
              <a:t>Di</a:t>
            </a:r>
            <a:r>
              <a:rPr lang="tr-TR" sz="2100" dirty="0">
                <a:solidFill>
                  <a:srgbClr val="FF0000"/>
                </a:solidFill>
                <a:latin typeface="+mn-lt"/>
                <a:cs typeface="Calibri"/>
              </a:rPr>
              <a:t>ğ</a:t>
            </a:r>
            <a:r>
              <a:rPr lang="tr-TR" sz="2100" dirty="0">
                <a:solidFill>
                  <a:srgbClr val="FF0000"/>
                </a:solidFill>
                <a:latin typeface="+mn-lt"/>
              </a:rPr>
              <a:t>er makam ve memurlarla kamu görevlileri </a:t>
            </a:r>
            <a:r>
              <a:rPr lang="tr-TR" sz="2100" dirty="0">
                <a:solidFill>
                  <a:schemeClr val="tx1"/>
                </a:solidFill>
                <a:latin typeface="+mn-lt"/>
              </a:rPr>
              <a:t>de, bu Kanun  kapsamına  giren  bir suç i</a:t>
            </a:r>
            <a:r>
              <a:rPr lang="tr-TR" sz="2100" dirty="0">
                <a:solidFill>
                  <a:schemeClr val="tx1"/>
                </a:solidFill>
                <a:latin typeface="+mn-lt"/>
                <a:cs typeface="Calibri"/>
              </a:rPr>
              <a:t>ş</a:t>
            </a:r>
            <a:r>
              <a:rPr lang="tr-TR" sz="2100" dirty="0">
                <a:solidFill>
                  <a:schemeClr val="tx1"/>
                </a:solidFill>
                <a:latin typeface="+mn-lt"/>
              </a:rPr>
              <a:t>lendi</a:t>
            </a:r>
            <a:r>
              <a:rPr lang="tr-TR" sz="2100" dirty="0">
                <a:solidFill>
                  <a:schemeClr val="tx1"/>
                </a:solidFill>
                <a:latin typeface="+mn-lt"/>
                <a:cs typeface="Calibri"/>
              </a:rPr>
              <a:t>ğ</a:t>
            </a:r>
            <a:r>
              <a:rPr lang="tr-TR" sz="2100" dirty="0">
                <a:solidFill>
                  <a:schemeClr val="tx1"/>
                </a:solidFill>
                <a:latin typeface="+mn-lt"/>
              </a:rPr>
              <a:t>ini ihbar, </a:t>
            </a:r>
            <a:r>
              <a:rPr lang="tr-TR" sz="2100" dirty="0">
                <a:solidFill>
                  <a:schemeClr val="tx1"/>
                </a:solidFill>
                <a:latin typeface="+mn-lt"/>
                <a:cs typeface="Calibri"/>
              </a:rPr>
              <a:t>ş</a:t>
            </a:r>
            <a:r>
              <a:rPr lang="tr-TR" sz="2100" dirty="0">
                <a:solidFill>
                  <a:schemeClr val="tx1"/>
                </a:solidFill>
                <a:latin typeface="+mn-lt"/>
              </a:rPr>
              <a:t>ikayet,  bilgi,  belge  veya  bulgulara  dayanarak ö</a:t>
            </a:r>
            <a:r>
              <a:rPr lang="tr-TR" sz="2100" dirty="0">
                <a:solidFill>
                  <a:schemeClr val="tx1"/>
                </a:solidFill>
                <a:latin typeface="+mn-lt"/>
                <a:cs typeface="Calibri"/>
              </a:rPr>
              <a:t>ğ</a:t>
            </a:r>
            <a:r>
              <a:rPr lang="tr-TR" sz="2100" dirty="0">
                <a:solidFill>
                  <a:schemeClr val="tx1"/>
                </a:solidFill>
                <a:latin typeface="+mn-lt"/>
              </a:rPr>
              <a:t>rendiklerinde durumu izin vermeye yetkili mercie iletirler.</a:t>
            </a:r>
            <a:endParaRPr lang="tr-TR" sz="2100" dirty="0">
              <a:solidFill>
                <a:srgbClr val="FF0000"/>
              </a:solidFill>
              <a:latin typeface="+mn-lt"/>
            </a:endParaRPr>
          </a:p>
          <a:p>
            <a:pPr marR="5080" algn="ctr">
              <a:lnSpc>
                <a:spcPct val="100000"/>
              </a:lnSpc>
              <a:spcBef>
                <a:spcPts val="100"/>
              </a:spcBef>
            </a:pPr>
            <a:endParaRPr lang="tr-TR" sz="21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287505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sz="3300" u="none" dirty="0">
                <a:latin typeface="Calibri"/>
              </a:rPr>
              <a:t>İŞLEME KONULMAYACAK İHBAR VE ŞİKAYETLER  </a:t>
            </a:r>
            <a:r>
              <a:rPr lang="tr-TR" sz="2400" u="none" dirty="0">
                <a:latin typeface="Calibri"/>
              </a:rPr>
              <a:t>(4.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223001" cy="4093428"/>
          </a:xfrm>
        </p:spPr>
        <p:txBody>
          <a:bodyPr/>
          <a:lstStyle/>
          <a:p>
            <a:pPr marL="355600" marR="0" lvl="0" indent="-342900" defTabSz="914400" eaLnBrk="1" fontAlgn="auto" latinLnBrk="0" hangingPunct="1">
              <a:lnSpc>
                <a:spcPct val="100000"/>
              </a:lnSpc>
              <a:spcBef>
                <a:spcPts val="1180"/>
              </a:spcBef>
              <a:spcAft>
                <a:spcPts val="0"/>
              </a:spcAft>
              <a:buClrTx/>
              <a:buSzTx/>
              <a:buFont typeface="Arial" panose="020B0604020202020204" pitchFamily="34" charset="0"/>
              <a:buChar char="•"/>
              <a:tabLst>
                <a:tab pos="354965" algn="l"/>
              </a:tabLst>
              <a:defRPr/>
            </a:pPr>
            <a:r>
              <a:rPr lang="tr-TR" sz="2400" spc="-10" dirty="0">
                <a:solidFill>
                  <a:schemeClr val="tx1"/>
                </a:solidFill>
                <a:latin typeface="+mn-lt"/>
                <a:cs typeface="Calibri"/>
              </a:rPr>
              <a:t>İ</a:t>
            </a:r>
            <a:r>
              <a:rPr lang="tr-TR" sz="2400" spc="-10" dirty="0">
                <a:solidFill>
                  <a:schemeClr val="tx1"/>
                </a:solidFill>
                <a:latin typeface="+mn-lt"/>
              </a:rPr>
              <a:t>hbar</a:t>
            </a:r>
            <a:r>
              <a:rPr lang="tr-TR" sz="2400" spc="-145" dirty="0">
                <a:solidFill>
                  <a:schemeClr val="tx1"/>
                </a:solidFill>
                <a:latin typeface="+mn-lt"/>
              </a:rPr>
              <a:t> </a:t>
            </a:r>
            <a:r>
              <a:rPr lang="tr-TR" sz="2400" spc="-55" dirty="0">
                <a:solidFill>
                  <a:schemeClr val="tx1"/>
                </a:solidFill>
                <a:latin typeface="+mn-lt"/>
              </a:rPr>
              <a:t>ve</a:t>
            </a:r>
            <a:r>
              <a:rPr lang="tr-TR" sz="2400" spc="-105" dirty="0">
                <a:solidFill>
                  <a:schemeClr val="tx1"/>
                </a:solidFill>
                <a:latin typeface="+mn-lt"/>
              </a:rPr>
              <a:t> </a:t>
            </a:r>
            <a:r>
              <a:rPr lang="tr-TR" sz="2400" spc="-10" dirty="0">
                <a:solidFill>
                  <a:schemeClr val="tx1"/>
                </a:solidFill>
                <a:latin typeface="+mn-lt"/>
                <a:cs typeface="Calibri"/>
              </a:rPr>
              <a:t>ş</a:t>
            </a:r>
            <a:r>
              <a:rPr lang="tr-TR" sz="2400" spc="-10" dirty="0">
                <a:solidFill>
                  <a:schemeClr val="tx1"/>
                </a:solidFill>
                <a:latin typeface="+mn-lt"/>
              </a:rPr>
              <a:t>ikayetler;</a:t>
            </a:r>
            <a:endParaRPr lang="tr-TR" sz="2400" dirty="0">
              <a:solidFill>
                <a:schemeClr val="tx1"/>
              </a:solidFill>
              <a:latin typeface="+mn-lt"/>
            </a:endParaRPr>
          </a:p>
          <a:p>
            <a:pPr marL="354965" marR="0" lvl="0" indent="-342265" defTabSz="914400" eaLnBrk="1" fontAlgn="auto" latinLnBrk="0" hangingPunct="1">
              <a:lnSpc>
                <a:spcPct val="100000"/>
              </a:lnSpc>
              <a:spcBef>
                <a:spcPts val="1080"/>
              </a:spcBef>
              <a:spcAft>
                <a:spcPts val="0"/>
              </a:spcAft>
              <a:buClr>
                <a:srgbClr val="90C225"/>
              </a:buClr>
              <a:buSzPct val="79166"/>
              <a:buFont typeface="Wingdings"/>
              <a:buChar char=""/>
              <a:tabLst>
                <a:tab pos="354965" algn="l"/>
              </a:tabLst>
              <a:defRPr/>
            </a:pPr>
            <a:r>
              <a:rPr lang="tr-TR" sz="2400" b="1" spc="-105" dirty="0">
                <a:solidFill>
                  <a:schemeClr val="tx1"/>
                </a:solidFill>
                <a:latin typeface="+mn-lt"/>
              </a:rPr>
              <a:t>Soyut</a:t>
            </a:r>
            <a:r>
              <a:rPr lang="tr-TR" sz="2400" b="1" spc="-55" dirty="0">
                <a:solidFill>
                  <a:schemeClr val="tx1"/>
                </a:solidFill>
                <a:latin typeface="+mn-lt"/>
              </a:rPr>
              <a:t> </a:t>
            </a:r>
            <a:r>
              <a:rPr lang="tr-TR" sz="2400" b="1" spc="-60" dirty="0">
                <a:solidFill>
                  <a:schemeClr val="tx1"/>
                </a:solidFill>
                <a:latin typeface="+mn-lt"/>
              </a:rPr>
              <a:t>ve</a:t>
            </a:r>
            <a:r>
              <a:rPr lang="tr-TR" sz="2400" b="1" spc="-100" dirty="0">
                <a:solidFill>
                  <a:schemeClr val="tx1"/>
                </a:solidFill>
                <a:latin typeface="+mn-lt"/>
              </a:rPr>
              <a:t> </a:t>
            </a:r>
            <a:r>
              <a:rPr lang="tr-TR" sz="2400" b="1" spc="-125" dirty="0">
                <a:solidFill>
                  <a:schemeClr val="tx1"/>
                </a:solidFill>
                <a:latin typeface="+mn-lt"/>
              </a:rPr>
              <a:t>genel</a:t>
            </a:r>
            <a:r>
              <a:rPr lang="tr-TR" sz="2400" b="1" spc="-35" dirty="0">
                <a:solidFill>
                  <a:schemeClr val="tx1"/>
                </a:solidFill>
                <a:latin typeface="+mn-lt"/>
              </a:rPr>
              <a:t> </a:t>
            </a:r>
            <a:r>
              <a:rPr lang="tr-TR" sz="2400" b="1" spc="-10" dirty="0">
                <a:solidFill>
                  <a:schemeClr val="tx1"/>
                </a:solidFill>
                <a:latin typeface="+mn-lt"/>
              </a:rPr>
              <a:t>nitelikte</a:t>
            </a:r>
            <a:r>
              <a:rPr lang="tr-TR" sz="2400" b="1" spc="-65" dirty="0">
                <a:solidFill>
                  <a:schemeClr val="tx1"/>
                </a:solidFill>
                <a:latin typeface="+mn-lt"/>
              </a:rPr>
              <a:t> </a:t>
            </a:r>
            <a:r>
              <a:rPr lang="tr-TR" sz="2400" b="1" spc="-20" dirty="0">
                <a:solidFill>
                  <a:schemeClr val="tx1"/>
                </a:solidFill>
                <a:latin typeface="+mn-lt"/>
              </a:rPr>
              <a:t>ise,</a:t>
            </a:r>
            <a:endParaRPr lang="tr-TR" sz="2400" b="1" dirty="0">
              <a:solidFill>
                <a:schemeClr val="tx1"/>
              </a:solidFill>
              <a:latin typeface="+mn-lt"/>
            </a:endParaRPr>
          </a:p>
          <a:p>
            <a:pPr marL="354965" marR="0" lvl="0" indent="-342265" defTabSz="914400" eaLnBrk="1" fontAlgn="auto" latinLnBrk="0" hangingPunct="1">
              <a:lnSpc>
                <a:spcPct val="100000"/>
              </a:lnSpc>
              <a:spcBef>
                <a:spcPts val="925"/>
              </a:spcBef>
              <a:spcAft>
                <a:spcPts val="0"/>
              </a:spcAft>
              <a:buClr>
                <a:srgbClr val="90C225"/>
              </a:buClr>
              <a:buSzPct val="79166"/>
              <a:buFont typeface="Wingdings"/>
              <a:buChar char=""/>
              <a:tabLst>
                <a:tab pos="354965" algn="l"/>
              </a:tabLst>
              <a:defRPr/>
            </a:pPr>
            <a:r>
              <a:rPr lang="tr-TR" sz="2400" b="1" spc="-50" dirty="0">
                <a:solidFill>
                  <a:schemeClr val="tx1"/>
                </a:solidFill>
                <a:latin typeface="+mn-lt"/>
              </a:rPr>
              <a:t>Ki</a:t>
            </a:r>
            <a:r>
              <a:rPr lang="tr-TR" sz="2400" b="1" spc="-50" dirty="0">
                <a:solidFill>
                  <a:schemeClr val="tx1"/>
                </a:solidFill>
                <a:latin typeface="+mn-lt"/>
                <a:cs typeface="Calibri"/>
              </a:rPr>
              <a:t>ş</a:t>
            </a:r>
            <a:r>
              <a:rPr lang="tr-TR" sz="2400" b="1" spc="-50" dirty="0">
                <a:solidFill>
                  <a:schemeClr val="tx1"/>
                </a:solidFill>
                <a:latin typeface="+mn-lt"/>
              </a:rPr>
              <a:t>i</a:t>
            </a:r>
            <a:r>
              <a:rPr lang="tr-TR" sz="2400" b="1" spc="-100" dirty="0">
                <a:solidFill>
                  <a:schemeClr val="tx1"/>
                </a:solidFill>
                <a:latin typeface="+mn-lt"/>
              </a:rPr>
              <a:t> </a:t>
            </a:r>
            <a:r>
              <a:rPr lang="tr-TR" sz="2400" b="1" spc="-50" dirty="0">
                <a:solidFill>
                  <a:schemeClr val="tx1"/>
                </a:solidFill>
                <a:latin typeface="+mn-lt"/>
              </a:rPr>
              <a:t>veya</a:t>
            </a:r>
            <a:r>
              <a:rPr lang="tr-TR" sz="2400" b="1" spc="-95" dirty="0">
                <a:solidFill>
                  <a:schemeClr val="tx1"/>
                </a:solidFill>
                <a:latin typeface="+mn-lt"/>
              </a:rPr>
              <a:t> </a:t>
            </a:r>
            <a:r>
              <a:rPr lang="tr-TR" sz="2400" b="1" spc="-35" dirty="0">
                <a:solidFill>
                  <a:schemeClr val="tx1"/>
                </a:solidFill>
                <a:latin typeface="+mn-lt"/>
              </a:rPr>
              <a:t>olay</a:t>
            </a:r>
            <a:r>
              <a:rPr lang="tr-TR" sz="2400" b="1" spc="-95" dirty="0">
                <a:solidFill>
                  <a:schemeClr val="tx1"/>
                </a:solidFill>
                <a:latin typeface="+mn-lt"/>
              </a:rPr>
              <a:t> </a:t>
            </a:r>
            <a:r>
              <a:rPr lang="tr-TR" sz="2400" b="1" spc="-25" dirty="0">
                <a:solidFill>
                  <a:schemeClr val="tx1"/>
                </a:solidFill>
                <a:latin typeface="+mn-lt"/>
              </a:rPr>
              <a:t>belirtilmemi</a:t>
            </a:r>
            <a:r>
              <a:rPr lang="tr-TR" sz="2400" b="1" spc="-25" dirty="0">
                <a:solidFill>
                  <a:schemeClr val="tx1"/>
                </a:solidFill>
                <a:latin typeface="+mn-lt"/>
                <a:cs typeface="Calibri"/>
              </a:rPr>
              <a:t>ş</a:t>
            </a:r>
            <a:r>
              <a:rPr lang="tr-TR" sz="2400" b="1" spc="-35" dirty="0">
                <a:solidFill>
                  <a:schemeClr val="tx1"/>
                </a:solidFill>
                <a:latin typeface="+mn-lt"/>
                <a:cs typeface="Calibri"/>
              </a:rPr>
              <a:t> </a:t>
            </a:r>
            <a:r>
              <a:rPr lang="tr-TR" sz="2400" b="1" spc="-20" dirty="0">
                <a:solidFill>
                  <a:schemeClr val="tx1"/>
                </a:solidFill>
                <a:latin typeface="+mn-lt"/>
              </a:rPr>
              <a:t>ise,</a:t>
            </a:r>
            <a:endParaRPr lang="tr-TR" sz="2400" b="1" dirty="0">
              <a:solidFill>
                <a:schemeClr val="tx1"/>
              </a:solidFill>
              <a:latin typeface="+mn-lt"/>
            </a:endParaRPr>
          </a:p>
          <a:p>
            <a:pPr marL="354965" marR="0" lvl="0" indent="-342265" defTabSz="914400" eaLnBrk="1" fontAlgn="auto" latinLnBrk="0" hangingPunct="1">
              <a:lnSpc>
                <a:spcPct val="100000"/>
              </a:lnSpc>
              <a:spcBef>
                <a:spcPts val="994"/>
              </a:spcBef>
              <a:spcAft>
                <a:spcPts val="0"/>
              </a:spcAft>
              <a:buClr>
                <a:srgbClr val="90C225"/>
              </a:buClr>
              <a:buSzPct val="79166"/>
              <a:buFont typeface="Wingdings"/>
              <a:buChar char=""/>
              <a:tabLst>
                <a:tab pos="354965" algn="l"/>
              </a:tabLst>
              <a:defRPr/>
            </a:pPr>
            <a:r>
              <a:rPr lang="tr-TR" sz="2400" b="1" spc="-10" dirty="0">
                <a:solidFill>
                  <a:schemeClr val="tx1"/>
                </a:solidFill>
                <a:latin typeface="+mn-lt"/>
                <a:cs typeface="Calibri"/>
              </a:rPr>
              <a:t>İ</a:t>
            </a:r>
            <a:r>
              <a:rPr lang="tr-TR" sz="2400" b="1" spc="-10" dirty="0">
                <a:solidFill>
                  <a:schemeClr val="tx1"/>
                </a:solidFill>
                <a:latin typeface="+mn-lt"/>
              </a:rPr>
              <a:t>ddialar</a:t>
            </a:r>
            <a:r>
              <a:rPr lang="tr-TR" sz="2400" b="1" spc="-120" dirty="0">
                <a:solidFill>
                  <a:schemeClr val="tx1"/>
                </a:solidFill>
                <a:latin typeface="+mn-lt"/>
              </a:rPr>
              <a:t> </a:t>
            </a:r>
            <a:r>
              <a:rPr lang="tr-TR" sz="2400" b="1" spc="-60" dirty="0">
                <a:solidFill>
                  <a:schemeClr val="tx1"/>
                </a:solidFill>
                <a:latin typeface="+mn-lt"/>
              </a:rPr>
              <a:t>ciddi</a:t>
            </a:r>
            <a:r>
              <a:rPr lang="tr-TR" sz="2400" b="1" spc="-70" dirty="0">
                <a:solidFill>
                  <a:schemeClr val="tx1"/>
                </a:solidFill>
                <a:latin typeface="+mn-lt"/>
              </a:rPr>
              <a:t> </a:t>
            </a:r>
            <a:r>
              <a:rPr lang="tr-TR" sz="2400" b="1" spc="-20" dirty="0">
                <a:solidFill>
                  <a:schemeClr val="tx1"/>
                </a:solidFill>
                <a:latin typeface="+mn-lt"/>
              </a:rPr>
              <a:t>bulgu</a:t>
            </a:r>
            <a:r>
              <a:rPr lang="tr-TR" sz="2400" b="1" spc="-95" dirty="0">
                <a:solidFill>
                  <a:schemeClr val="tx1"/>
                </a:solidFill>
                <a:latin typeface="+mn-lt"/>
              </a:rPr>
              <a:t> </a:t>
            </a:r>
            <a:r>
              <a:rPr lang="tr-TR" sz="2400" b="1" spc="-60" dirty="0">
                <a:solidFill>
                  <a:schemeClr val="tx1"/>
                </a:solidFill>
                <a:latin typeface="+mn-lt"/>
              </a:rPr>
              <a:t>ve</a:t>
            </a:r>
            <a:r>
              <a:rPr lang="tr-TR" sz="2400" b="1" spc="-80" dirty="0">
                <a:solidFill>
                  <a:schemeClr val="tx1"/>
                </a:solidFill>
                <a:latin typeface="+mn-lt"/>
              </a:rPr>
              <a:t> </a:t>
            </a:r>
            <a:r>
              <a:rPr lang="tr-TR" sz="2400" b="1" spc="-105" dirty="0">
                <a:solidFill>
                  <a:schemeClr val="tx1"/>
                </a:solidFill>
                <a:latin typeface="+mn-lt"/>
              </a:rPr>
              <a:t>belgelere</a:t>
            </a:r>
            <a:r>
              <a:rPr lang="tr-TR" sz="2400" b="1" spc="-50" dirty="0">
                <a:solidFill>
                  <a:schemeClr val="tx1"/>
                </a:solidFill>
                <a:latin typeface="+mn-lt"/>
              </a:rPr>
              <a:t> </a:t>
            </a:r>
            <a:r>
              <a:rPr lang="tr-TR" sz="2400" b="1" spc="-40" dirty="0">
                <a:solidFill>
                  <a:schemeClr val="tx1"/>
                </a:solidFill>
                <a:latin typeface="+mn-lt"/>
              </a:rPr>
              <a:t>dayanmıyor</a:t>
            </a:r>
            <a:r>
              <a:rPr lang="tr-TR" sz="2400" b="1" spc="-114" dirty="0">
                <a:solidFill>
                  <a:schemeClr val="tx1"/>
                </a:solidFill>
                <a:latin typeface="+mn-lt"/>
              </a:rPr>
              <a:t> ise,</a:t>
            </a:r>
            <a:endParaRPr lang="tr-TR" sz="2400" b="1" dirty="0">
              <a:solidFill>
                <a:schemeClr val="tx1"/>
              </a:solidFill>
              <a:latin typeface="+mn-lt"/>
            </a:endParaRPr>
          </a:p>
          <a:p>
            <a:pPr marL="354965" marR="0" lvl="0" indent="-342265" defTabSz="914400" eaLnBrk="1" fontAlgn="auto" latinLnBrk="0" hangingPunct="1">
              <a:lnSpc>
                <a:spcPct val="100000"/>
              </a:lnSpc>
              <a:spcBef>
                <a:spcPts val="1000"/>
              </a:spcBef>
              <a:spcAft>
                <a:spcPts val="0"/>
              </a:spcAft>
              <a:buClr>
                <a:srgbClr val="90C225"/>
              </a:buClr>
              <a:buSzPct val="79166"/>
              <a:buFont typeface="Wingdings"/>
              <a:buChar char=""/>
              <a:tabLst>
                <a:tab pos="88900" algn="l"/>
                <a:tab pos="354965" algn="l"/>
              </a:tabLst>
              <a:defRPr/>
            </a:pPr>
            <a:r>
              <a:rPr lang="tr-TR" sz="2400" b="1" spc="-100" dirty="0">
                <a:solidFill>
                  <a:schemeClr val="tx1"/>
                </a:solidFill>
                <a:latin typeface="+mn-lt"/>
              </a:rPr>
              <a:t>Dilekçede</a:t>
            </a:r>
            <a:r>
              <a:rPr lang="tr-TR" sz="2400" b="1" spc="-60" dirty="0">
                <a:solidFill>
                  <a:schemeClr val="tx1"/>
                </a:solidFill>
                <a:latin typeface="+mn-lt"/>
              </a:rPr>
              <a:t> </a:t>
            </a:r>
            <a:r>
              <a:rPr lang="tr-TR" sz="2400" b="1" spc="-20" dirty="0">
                <a:solidFill>
                  <a:schemeClr val="tx1"/>
                </a:solidFill>
                <a:latin typeface="+mn-lt"/>
              </a:rPr>
              <a:t>do</a:t>
            </a:r>
            <a:r>
              <a:rPr lang="tr-TR" sz="2400" b="1" spc="-20" dirty="0">
                <a:solidFill>
                  <a:schemeClr val="tx1"/>
                </a:solidFill>
                <a:latin typeface="+mn-lt"/>
                <a:cs typeface="Calibri"/>
              </a:rPr>
              <a:t>ğ</a:t>
            </a:r>
            <a:r>
              <a:rPr lang="tr-TR" sz="2400" b="1" spc="-20" dirty="0">
                <a:solidFill>
                  <a:schemeClr val="tx1"/>
                </a:solidFill>
                <a:latin typeface="+mn-lt"/>
              </a:rPr>
              <a:t>ru</a:t>
            </a:r>
            <a:r>
              <a:rPr lang="tr-TR" sz="2400" b="1" spc="-75" dirty="0">
                <a:solidFill>
                  <a:schemeClr val="tx1"/>
                </a:solidFill>
                <a:latin typeface="+mn-lt"/>
              </a:rPr>
              <a:t> </a:t>
            </a:r>
            <a:r>
              <a:rPr lang="tr-TR" sz="2400" b="1" spc="-25" dirty="0">
                <a:solidFill>
                  <a:schemeClr val="tx1"/>
                </a:solidFill>
                <a:latin typeface="+mn-lt"/>
              </a:rPr>
              <a:t>ad,</a:t>
            </a:r>
            <a:r>
              <a:rPr lang="tr-TR" sz="2400" b="1" spc="-60" dirty="0">
                <a:solidFill>
                  <a:schemeClr val="tx1"/>
                </a:solidFill>
                <a:latin typeface="+mn-lt"/>
              </a:rPr>
              <a:t> </a:t>
            </a:r>
            <a:r>
              <a:rPr lang="tr-TR" sz="2400" b="1" spc="-155" dirty="0" err="1">
                <a:solidFill>
                  <a:schemeClr val="tx1"/>
                </a:solidFill>
                <a:latin typeface="+mn-lt"/>
              </a:rPr>
              <a:t>soyad</a:t>
            </a:r>
            <a:r>
              <a:rPr lang="tr-TR" sz="2400" b="1" spc="-155" dirty="0">
                <a:solidFill>
                  <a:schemeClr val="tx1"/>
                </a:solidFill>
                <a:latin typeface="+mn-lt"/>
              </a:rPr>
              <a:t>,</a:t>
            </a:r>
            <a:r>
              <a:rPr lang="tr-TR" sz="2400" b="1" spc="-65" dirty="0">
                <a:solidFill>
                  <a:schemeClr val="tx1"/>
                </a:solidFill>
                <a:latin typeface="+mn-lt"/>
              </a:rPr>
              <a:t> </a:t>
            </a:r>
            <a:r>
              <a:rPr lang="tr-TR" sz="2400" b="1" spc="-55" dirty="0">
                <a:solidFill>
                  <a:schemeClr val="tx1"/>
                </a:solidFill>
                <a:latin typeface="+mn-lt"/>
              </a:rPr>
              <a:t>imza</a:t>
            </a:r>
            <a:r>
              <a:rPr lang="tr-TR" sz="2400" b="1" spc="-60" dirty="0">
                <a:solidFill>
                  <a:schemeClr val="tx1"/>
                </a:solidFill>
                <a:latin typeface="+mn-lt"/>
              </a:rPr>
              <a:t> </a:t>
            </a:r>
            <a:r>
              <a:rPr lang="tr-TR" sz="2400" b="1" spc="-70" dirty="0">
                <a:solidFill>
                  <a:schemeClr val="tx1"/>
                </a:solidFill>
                <a:latin typeface="+mn-lt"/>
              </a:rPr>
              <a:t>ile</a:t>
            </a:r>
            <a:r>
              <a:rPr lang="tr-TR" sz="2400" b="1" spc="-75" dirty="0">
                <a:solidFill>
                  <a:schemeClr val="tx1"/>
                </a:solidFill>
                <a:latin typeface="+mn-lt"/>
              </a:rPr>
              <a:t> </a:t>
            </a:r>
            <a:r>
              <a:rPr lang="tr-TR" sz="2400" b="1" spc="-150" dirty="0">
                <a:solidFill>
                  <a:schemeClr val="tx1"/>
                </a:solidFill>
                <a:latin typeface="+mn-lt"/>
              </a:rPr>
              <a:t>adres</a:t>
            </a:r>
            <a:r>
              <a:rPr lang="tr-TR" sz="2400" b="1" spc="-40" dirty="0">
                <a:solidFill>
                  <a:schemeClr val="tx1"/>
                </a:solidFill>
                <a:latin typeface="+mn-lt"/>
              </a:rPr>
              <a:t> </a:t>
            </a:r>
            <a:r>
              <a:rPr lang="tr-TR" sz="2400" b="1" spc="-10" dirty="0">
                <a:solidFill>
                  <a:schemeClr val="tx1"/>
                </a:solidFill>
                <a:latin typeface="+mn-lt"/>
              </a:rPr>
              <a:t>yoksa,</a:t>
            </a:r>
            <a:endParaRPr lang="tr-TR" sz="2400" b="1" dirty="0">
              <a:solidFill>
                <a:schemeClr val="tx1"/>
              </a:solidFill>
              <a:latin typeface="+mn-lt"/>
            </a:endParaRPr>
          </a:p>
          <a:p>
            <a:pPr marL="12700" marR="0" lvl="0" algn="just" defTabSz="914400" eaLnBrk="1" fontAlgn="auto" latinLnBrk="0" hangingPunct="1">
              <a:lnSpc>
                <a:spcPct val="100000"/>
              </a:lnSpc>
              <a:spcBef>
                <a:spcPts val="1000"/>
              </a:spcBef>
              <a:spcAft>
                <a:spcPts val="0"/>
              </a:spcAft>
              <a:buClr>
                <a:srgbClr val="90C225"/>
              </a:buClr>
              <a:buSzPct val="79166"/>
              <a:tabLst>
                <a:tab pos="88900" algn="l"/>
                <a:tab pos="354965" algn="l"/>
              </a:tabLst>
              <a:defRPr/>
            </a:pPr>
            <a:r>
              <a:rPr lang="tr-TR" sz="2400" spc="-125" dirty="0">
                <a:solidFill>
                  <a:schemeClr val="tx1"/>
                </a:solidFill>
                <a:latin typeface="+mn-lt"/>
              </a:rPr>
              <a:t>Ba</a:t>
            </a:r>
            <a:r>
              <a:rPr lang="tr-TR" sz="2400" spc="-125" dirty="0">
                <a:solidFill>
                  <a:schemeClr val="tx1"/>
                </a:solidFill>
                <a:latin typeface="+mn-lt"/>
                <a:cs typeface="Calibri"/>
              </a:rPr>
              <a:t>ş</a:t>
            </a:r>
            <a:r>
              <a:rPr lang="tr-TR" sz="2400" spc="-125" dirty="0">
                <a:solidFill>
                  <a:schemeClr val="tx1"/>
                </a:solidFill>
                <a:latin typeface="+mn-lt"/>
              </a:rPr>
              <a:t>savcı</a:t>
            </a:r>
            <a:r>
              <a:rPr lang="tr-TR" sz="2400" spc="-65" dirty="0">
                <a:solidFill>
                  <a:schemeClr val="tx1"/>
                </a:solidFill>
                <a:latin typeface="+mn-lt"/>
              </a:rPr>
              <a:t> </a:t>
            </a:r>
            <a:r>
              <a:rPr lang="tr-TR" sz="2400" dirty="0">
                <a:solidFill>
                  <a:schemeClr val="tx1"/>
                </a:solidFill>
                <a:latin typeface="+mn-lt"/>
              </a:rPr>
              <a:t>ya</a:t>
            </a:r>
            <a:r>
              <a:rPr lang="tr-TR" sz="2400" spc="-110" dirty="0">
                <a:solidFill>
                  <a:schemeClr val="tx1"/>
                </a:solidFill>
                <a:latin typeface="+mn-lt"/>
              </a:rPr>
              <a:t> </a:t>
            </a:r>
            <a:r>
              <a:rPr lang="tr-TR" sz="2400" dirty="0">
                <a:solidFill>
                  <a:schemeClr val="tx1"/>
                </a:solidFill>
                <a:latin typeface="+mn-lt"/>
              </a:rPr>
              <a:t>da</a:t>
            </a:r>
            <a:r>
              <a:rPr lang="tr-TR" sz="2400" spc="-60" dirty="0">
                <a:solidFill>
                  <a:schemeClr val="tx1"/>
                </a:solidFill>
                <a:latin typeface="+mn-lt"/>
              </a:rPr>
              <a:t> </a:t>
            </a:r>
            <a:r>
              <a:rPr lang="tr-TR" sz="2400" dirty="0">
                <a:solidFill>
                  <a:schemeClr val="tx1"/>
                </a:solidFill>
                <a:latin typeface="+mn-lt"/>
              </a:rPr>
              <a:t>yetkili</a:t>
            </a:r>
            <a:r>
              <a:rPr lang="tr-TR" sz="2400" spc="-60" dirty="0">
                <a:solidFill>
                  <a:schemeClr val="tx1"/>
                </a:solidFill>
                <a:latin typeface="+mn-lt"/>
              </a:rPr>
              <a:t> </a:t>
            </a:r>
            <a:r>
              <a:rPr lang="tr-TR" sz="2400" spc="-95" dirty="0">
                <a:solidFill>
                  <a:schemeClr val="tx1"/>
                </a:solidFill>
                <a:latin typeface="+mn-lt"/>
              </a:rPr>
              <a:t>merci</a:t>
            </a:r>
            <a:r>
              <a:rPr lang="tr-TR" sz="2400" spc="-55" dirty="0">
                <a:solidFill>
                  <a:schemeClr val="tx1"/>
                </a:solidFill>
                <a:latin typeface="+mn-lt"/>
              </a:rPr>
              <a:t> </a:t>
            </a:r>
            <a:r>
              <a:rPr lang="tr-TR" sz="2400" spc="-265" dirty="0">
                <a:solidFill>
                  <a:schemeClr val="tx1"/>
                </a:solidFill>
                <a:latin typeface="+mn-lt"/>
              </a:rPr>
              <a:t>söz</a:t>
            </a:r>
            <a:r>
              <a:rPr lang="tr-TR" sz="2400" spc="-55" dirty="0">
                <a:solidFill>
                  <a:schemeClr val="tx1"/>
                </a:solidFill>
                <a:latin typeface="+mn-lt"/>
              </a:rPr>
              <a:t> </a:t>
            </a:r>
            <a:r>
              <a:rPr lang="tr-TR" sz="2400" spc="-105" dirty="0">
                <a:solidFill>
                  <a:schemeClr val="tx1"/>
                </a:solidFill>
                <a:latin typeface="+mn-lt"/>
              </a:rPr>
              <a:t>konusu</a:t>
            </a:r>
            <a:r>
              <a:rPr lang="tr-TR" sz="2400" spc="-55" dirty="0">
                <a:solidFill>
                  <a:schemeClr val="tx1"/>
                </a:solidFill>
                <a:latin typeface="+mn-lt"/>
              </a:rPr>
              <a:t> </a:t>
            </a:r>
            <a:r>
              <a:rPr lang="tr-TR" sz="2400" dirty="0">
                <a:solidFill>
                  <a:schemeClr val="tx1"/>
                </a:solidFill>
                <a:latin typeface="+mn-lt"/>
                <a:cs typeface="Calibri"/>
              </a:rPr>
              <a:t>ş</a:t>
            </a:r>
            <a:r>
              <a:rPr lang="tr-TR" sz="2400" dirty="0">
                <a:solidFill>
                  <a:schemeClr val="tx1"/>
                </a:solidFill>
                <a:latin typeface="+mn-lt"/>
              </a:rPr>
              <a:t>ikayet</a:t>
            </a:r>
            <a:r>
              <a:rPr lang="tr-TR" sz="2400" spc="-55" dirty="0">
                <a:solidFill>
                  <a:schemeClr val="tx1"/>
                </a:solidFill>
                <a:latin typeface="+mn-lt"/>
              </a:rPr>
              <a:t> </a:t>
            </a:r>
            <a:r>
              <a:rPr lang="tr-TR" sz="2400" spc="-25" dirty="0">
                <a:solidFill>
                  <a:schemeClr val="tx1"/>
                </a:solidFill>
                <a:latin typeface="+mn-lt"/>
              </a:rPr>
              <a:t>ve </a:t>
            </a:r>
            <a:r>
              <a:rPr lang="tr-TR" sz="2400" spc="-20" dirty="0">
                <a:solidFill>
                  <a:schemeClr val="tx1"/>
                </a:solidFill>
                <a:latin typeface="+mn-lt"/>
              </a:rPr>
              <a:t>ihbar</a:t>
            </a:r>
            <a:r>
              <a:rPr lang="tr-TR" sz="2400" spc="-75" dirty="0">
                <a:solidFill>
                  <a:schemeClr val="tx1"/>
                </a:solidFill>
                <a:latin typeface="+mn-lt"/>
              </a:rPr>
              <a:t> </a:t>
            </a:r>
            <a:r>
              <a:rPr lang="tr-TR" sz="2400" dirty="0">
                <a:solidFill>
                  <a:schemeClr val="tx1"/>
                </a:solidFill>
                <a:latin typeface="+mn-lt"/>
              </a:rPr>
              <a:t>hakkında </a:t>
            </a:r>
            <a:r>
              <a:rPr lang="tr-TR" sz="2400" spc="-70" dirty="0">
                <a:solidFill>
                  <a:srgbClr val="FF0000"/>
                </a:solidFill>
                <a:latin typeface="+mn-lt"/>
              </a:rPr>
              <a:t>i</a:t>
            </a:r>
            <a:r>
              <a:rPr lang="tr-TR" sz="2400" spc="-70" dirty="0">
                <a:solidFill>
                  <a:srgbClr val="FF0000"/>
                </a:solidFill>
                <a:latin typeface="+mn-lt"/>
                <a:cs typeface="Calibri"/>
              </a:rPr>
              <a:t>ş</a:t>
            </a:r>
            <a:r>
              <a:rPr lang="tr-TR" sz="2400" spc="-70" dirty="0">
                <a:solidFill>
                  <a:srgbClr val="FF0000"/>
                </a:solidFill>
                <a:latin typeface="+mn-lt"/>
              </a:rPr>
              <a:t>leme</a:t>
            </a:r>
            <a:r>
              <a:rPr lang="tr-TR" sz="2400" spc="-65" dirty="0">
                <a:solidFill>
                  <a:srgbClr val="FF0000"/>
                </a:solidFill>
                <a:latin typeface="+mn-lt"/>
              </a:rPr>
              <a:t> </a:t>
            </a:r>
            <a:r>
              <a:rPr lang="tr-TR" sz="2400" spc="-20" dirty="0">
                <a:solidFill>
                  <a:srgbClr val="FF0000"/>
                </a:solidFill>
                <a:latin typeface="+mn-lt"/>
              </a:rPr>
              <a:t>konulmama</a:t>
            </a:r>
            <a:r>
              <a:rPr lang="tr-TR" sz="2400" spc="-85" dirty="0">
                <a:solidFill>
                  <a:srgbClr val="FF0000"/>
                </a:solidFill>
                <a:latin typeface="+mn-lt"/>
              </a:rPr>
              <a:t> </a:t>
            </a:r>
            <a:r>
              <a:rPr lang="tr-TR" sz="2400" dirty="0">
                <a:solidFill>
                  <a:srgbClr val="FF0000"/>
                </a:solidFill>
                <a:latin typeface="+mn-lt"/>
              </a:rPr>
              <a:t>kararı</a:t>
            </a:r>
            <a:r>
              <a:rPr lang="tr-TR" sz="2400" spc="-80" dirty="0">
                <a:solidFill>
                  <a:srgbClr val="FF0000"/>
                </a:solidFill>
                <a:latin typeface="+mn-lt"/>
              </a:rPr>
              <a:t> </a:t>
            </a:r>
            <a:r>
              <a:rPr lang="tr-TR" sz="2400" spc="-10" dirty="0">
                <a:solidFill>
                  <a:srgbClr val="FF0000"/>
                </a:solidFill>
                <a:latin typeface="+mn-lt"/>
              </a:rPr>
              <a:t>verir.</a:t>
            </a:r>
          </a:p>
          <a:p>
            <a:pPr marL="355600" marR="0" lvl="0" indent="-342900" algn="just" defTabSz="914400" eaLnBrk="1" fontAlgn="auto" latinLnBrk="0" hangingPunct="1">
              <a:lnSpc>
                <a:spcPct val="100000"/>
              </a:lnSpc>
              <a:spcBef>
                <a:spcPts val="995"/>
              </a:spcBef>
              <a:spcAft>
                <a:spcPts val="0"/>
              </a:spcAft>
              <a:buClrTx/>
              <a:buSzTx/>
              <a:buFont typeface="Arial" panose="020B0604020202020204" pitchFamily="34" charset="0"/>
              <a:buChar char="•"/>
              <a:tabLst>
                <a:tab pos="354965" algn="l"/>
              </a:tabLst>
              <a:defRPr/>
            </a:pPr>
            <a:r>
              <a:rPr lang="tr-TR" sz="2400" spc="-60" dirty="0">
                <a:solidFill>
                  <a:schemeClr val="tx1"/>
                </a:solidFill>
                <a:latin typeface="+mn-lt"/>
              </a:rPr>
              <a:t>Ayrıca</a:t>
            </a:r>
            <a:r>
              <a:rPr lang="tr-TR" sz="2400" spc="-90" dirty="0">
                <a:solidFill>
                  <a:schemeClr val="tx1"/>
                </a:solidFill>
                <a:latin typeface="+mn-lt"/>
              </a:rPr>
              <a:t> </a:t>
            </a:r>
            <a:r>
              <a:rPr lang="tr-TR" sz="2400" dirty="0">
                <a:solidFill>
                  <a:schemeClr val="tx1"/>
                </a:solidFill>
                <a:latin typeface="+mn-lt"/>
              </a:rPr>
              <a:t>bu</a:t>
            </a:r>
            <a:r>
              <a:rPr lang="tr-TR" sz="2400" spc="-75" dirty="0">
                <a:solidFill>
                  <a:schemeClr val="tx1"/>
                </a:solidFill>
                <a:latin typeface="+mn-lt"/>
              </a:rPr>
              <a:t> </a:t>
            </a:r>
            <a:r>
              <a:rPr lang="tr-TR" sz="2400" dirty="0">
                <a:solidFill>
                  <a:schemeClr val="tx1"/>
                </a:solidFill>
                <a:latin typeface="+mn-lt"/>
              </a:rPr>
              <a:t>karar</a:t>
            </a:r>
            <a:r>
              <a:rPr lang="tr-TR" sz="2400" spc="-80" dirty="0">
                <a:solidFill>
                  <a:schemeClr val="tx1"/>
                </a:solidFill>
                <a:latin typeface="+mn-lt"/>
              </a:rPr>
              <a:t> </a:t>
            </a:r>
            <a:r>
              <a:rPr lang="tr-TR" sz="2400" spc="-20" dirty="0">
                <a:solidFill>
                  <a:schemeClr val="tx1"/>
                </a:solidFill>
                <a:latin typeface="+mn-lt"/>
              </a:rPr>
              <a:t>ihbar</a:t>
            </a:r>
            <a:r>
              <a:rPr lang="tr-TR" sz="2400" spc="-95" dirty="0">
                <a:solidFill>
                  <a:schemeClr val="tx1"/>
                </a:solidFill>
                <a:latin typeface="+mn-lt"/>
              </a:rPr>
              <a:t> </a:t>
            </a:r>
            <a:r>
              <a:rPr lang="tr-TR" sz="2400" spc="-55" dirty="0">
                <a:solidFill>
                  <a:schemeClr val="tx1"/>
                </a:solidFill>
                <a:latin typeface="+mn-lt"/>
              </a:rPr>
              <a:t>veya</a:t>
            </a:r>
            <a:r>
              <a:rPr lang="tr-TR" sz="2400" spc="-75" dirty="0">
                <a:solidFill>
                  <a:schemeClr val="tx1"/>
                </a:solidFill>
                <a:latin typeface="+mn-lt"/>
              </a:rPr>
              <a:t> </a:t>
            </a:r>
            <a:r>
              <a:rPr lang="tr-TR" sz="2400" dirty="0">
                <a:solidFill>
                  <a:schemeClr val="tx1"/>
                </a:solidFill>
                <a:latin typeface="+mn-lt"/>
                <a:cs typeface="Calibri"/>
              </a:rPr>
              <a:t>ş</a:t>
            </a:r>
            <a:r>
              <a:rPr lang="tr-TR" sz="2400" dirty="0">
                <a:solidFill>
                  <a:schemeClr val="tx1"/>
                </a:solidFill>
                <a:latin typeface="+mn-lt"/>
              </a:rPr>
              <a:t>ikayette</a:t>
            </a:r>
            <a:r>
              <a:rPr lang="tr-TR" sz="2400" spc="-60" dirty="0">
                <a:solidFill>
                  <a:schemeClr val="tx1"/>
                </a:solidFill>
                <a:latin typeface="+mn-lt"/>
              </a:rPr>
              <a:t> </a:t>
            </a:r>
            <a:r>
              <a:rPr lang="tr-TR" sz="2400" spc="-10" dirty="0">
                <a:solidFill>
                  <a:schemeClr val="tx1"/>
                </a:solidFill>
                <a:latin typeface="+mn-lt"/>
              </a:rPr>
              <a:t>bulunana </a:t>
            </a:r>
            <a:r>
              <a:rPr lang="tr-TR" sz="2400" spc="-65" dirty="0">
                <a:solidFill>
                  <a:schemeClr val="tx1"/>
                </a:solidFill>
                <a:latin typeface="+mn-lt"/>
              </a:rPr>
              <a:t>yazılı</a:t>
            </a:r>
            <a:r>
              <a:rPr lang="tr-TR" sz="2400" spc="-90" dirty="0">
                <a:solidFill>
                  <a:schemeClr val="tx1"/>
                </a:solidFill>
                <a:latin typeface="+mn-lt"/>
              </a:rPr>
              <a:t> </a:t>
            </a:r>
            <a:r>
              <a:rPr lang="tr-TR" sz="2400" dirty="0">
                <a:solidFill>
                  <a:schemeClr val="tx1"/>
                </a:solidFill>
                <a:latin typeface="+mn-lt"/>
              </a:rPr>
              <a:t>olarak</a:t>
            </a:r>
            <a:r>
              <a:rPr lang="tr-TR" sz="2400" spc="-95" dirty="0">
                <a:solidFill>
                  <a:schemeClr val="tx1"/>
                </a:solidFill>
                <a:latin typeface="+mn-lt"/>
              </a:rPr>
              <a:t> </a:t>
            </a:r>
            <a:r>
              <a:rPr lang="tr-TR" sz="2400" spc="-10" dirty="0">
                <a:solidFill>
                  <a:schemeClr val="tx1"/>
                </a:solidFill>
                <a:latin typeface="+mn-lt"/>
              </a:rPr>
              <a:t>bildirilir.</a:t>
            </a:r>
            <a:endParaRPr lang="tr-TR" sz="2400" spc="-3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705884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sz="3300" u="none" dirty="0">
                <a:latin typeface="Calibri"/>
              </a:rPr>
              <a:t>İŞLEME KONULMAYACAK İHBAR VE ŞİKAYETLER  </a:t>
            </a:r>
            <a:r>
              <a:rPr lang="tr-TR" sz="2400" u="none" dirty="0">
                <a:latin typeface="Calibri"/>
              </a:rPr>
              <a:t>(4.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552200"/>
          </a:xfrm>
        </p:spPr>
        <p:txBody>
          <a:bodyPr/>
          <a:lstStyle/>
          <a:p>
            <a:pPr marL="342900" marR="5715" lvl="0" indent="-342900" algn="just" defTabSz="914400" eaLnBrk="1" fontAlgn="auto" latinLnBrk="0" hangingPunct="1">
              <a:lnSpc>
                <a:spcPct val="100000"/>
              </a:lnSpc>
              <a:spcBef>
                <a:spcPts val="100"/>
              </a:spcBef>
              <a:spcAft>
                <a:spcPts val="0"/>
              </a:spcAft>
              <a:buClrTx/>
              <a:buSzTx/>
              <a:buFont typeface="Arial" panose="020B0604020202020204" pitchFamily="34" charset="0"/>
              <a:buChar char="•"/>
              <a:tabLst/>
              <a:defRPr/>
            </a:pPr>
            <a:r>
              <a:rPr lang="tr-TR" sz="2400" dirty="0">
                <a:solidFill>
                  <a:schemeClr val="tx1"/>
                </a:solidFill>
                <a:latin typeface="+mn-lt"/>
              </a:rPr>
              <a:t>Ancak</a:t>
            </a:r>
            <a:r>
              <a:rPr lang="tr-TR" sz="2400" spc="45" dirty="0">
                <a:latin typeface="+mn-lt"/>
              </a:rPr>
              <a:t>  </a:t>
            </a:r>
            <a:r>
              <a:rPr lang="tr-TR" sz="2400" b="1" dirty="0">
                <a:solidFill>
                  <a:schemeClr val="tx1"/>
                </a:solidFill>
                <a:latin typeface="+mn-lt"/>
              </a:rPr>
              <a:t>iddialar</a:t>
            </a:r>
            <a:r>
              <a:rPr lang="tr-TR" sz="2400" b="1" spc="45" dirty="0">
                <a:solidFill>
                  <a:schemeClr val="tx1"/>
                </a:solidFill>
                <a:latin typeface="+mn-lt"/>
              </a:rPr>
              <a:t>  </a:t>
            </a:r>
            <a:r>
              <a:rPr lang="tr-TR" sz="2400" b="1" dirty="0">
                <a:solidFill>
                  <a:schemeClr val="tx1"/>
                </a:solidFill>
                <a:latin typeface="+mn-lt"/>
              </a:rPr>
              <a:t>sıhhat</a:t>
            </a:r>
            <a:r>
              <a:rPr lang="tr-TR" sz="2400" b="1" spc="50" dirty="0">
                <a:solidFill>
                  <a:schemeClr val="tx1"/>
                </a:solidFill>
                <a:latin typeface="+mn-lt"/>
              </a:rPr>
              <a:t>  </a:t>
            </a:r>
            <a:r>
              <a:rPr lang="tr-TR" sz="2400" b="1" dirty="0">
                <a:solidFill>
                  <a:schemeClr val="tx1"/>
                </a:solidFill>
                <a:latin typeface="+mn-lt"/>
              </a:rPr>
              <a:t>ve</a:t>
            </a:r>
            <a:r>
              <a:rPr lang="tr-TR" sz="2400" b="1" spc="45" dirty="0">
                <a:solidFill>
                  <a:schemeClr val="tx1"/>
                </a:solidFill>
                <a:latin typeface="+mn-lt"/>
              </a:rPr>
              <a:t>  </a:t>
            </a:r>
            <a:r>
              <a:rPr lang="tr-TR" sz="2400" b="1" dirty="0">
                <a:solidFill>
                  <a:schemeClr val="tx1"/>
                </a:solidFill>
                <a:latin typeface="+mn-lt"/>
                <a:cs typeface="Calibri"/>
              </a:rPr>
              <a:t>ş</a:t>
            </a:r>
            <a:r>
              <a:rPr lang="tr-TR" sz="2400" b="1" dirty="0">
                <a:solidFill>
                  <a:schemeClr val="tx1"/>
                </a:solidFill>
                <a:latin typeface="+mn-lt"/>
              </a:rPr>
              <a:t>üpheye</a:t>
            </a:r>
            <a:r>
              <a:rPr lang="tr-TR" sz="2400" b="1" spc="50" dirty="0">
                <a:solidFill>
                  <a:schemeClr val="tx1"/>
                </a:solidFill>
                <a:latin typeface="+mn-lt"/>
              </a:rPr>
              <a:t>  </a:t>
            </a:r>
            <a:r>
              <a:rPr lang="tr-TR" sz="2400" b="1" spc="-10" dirty="0">
                <a:solidFill>
                  <a:schemeClr val="tx1"/>
                </a:solidFill>
                <a:latin typeface="+mn-lt"/>
              </a:rPr>
              <a:t>mahal </a:t>
            </a:r>
            <a:r>
              <a:rPr lang="tr-TR" sz="2400" b="1" spc="-45" dirty="0">
                <a:solidFill>
                  <a:schemeClr val="tx1"/>
                </a:solidFill>
                <a:latin typeface="+mn-lt"/>
              </a:rPr>
              <a:t>vermeyecek</a:t>
            </a:r>
            <a:r>
              <a:rPr lang="tr-TR" sz="2400" b="1" spc="-10" dirty="0">
                <a:solidFill>
                  <a:schemeClr val="tx1"/>
                </a:solidFill>
                <a:latin typeface="+mn-lt"/>
              </a:rPr>
              <a:t> </a:t>
            </a:r>
            <a:r>
              <a:rPr lang="tr-TR" sz="2400" b="1" spc="-50" dirty="0">
                <a:solidFill>
                  <a:schemeClr val="tx1"/>
                </a:solidFill>
                <a:latin typeface="+mn-lt"/>
              </a:rPr>
              <a:t>belgelerle</a:t>
            </a:r>
            <a:r>
              <a:rPr lang="tr-TR" sz="2400" b="1" dirty="0">
                <a:solidFill>
                  <a:schemeClr val="tx1"/>
                </a:solidFill>
                <a:latin typeface="+mn-lt"/>
              </a:rPr>
              <a:t> ortaya</a:t>
            </a:r>
            <a:r>
              <a:rPr lang="tr-TR" sz="2400" b="1" spc="-15" dirty="0">
                <a:solidFill>
                  <a:schemeClr val="tx1"/>
                </a:solidFill>
                <a:latin typeface="+mn-lt"/>
              </a:rPr>
              <a:t> </a:t>
            </a:r>
            <a:r>
              <a:rPr lang="tr-TR" sz="2400" b="1" spc="-25" dirty="0">
                <a:solidFill>
                  <a:schemeClr val="tx1"/>
                </a:solidFill>
                <a:latin typeface="+mn-lt"/>
              </a:rPr>
              <a:t>konulmu</a:t>
            </a:r>
            <a:r>
              <a:rPr lang="tr-TR" sz="2400" b="1" spc="-25" dirty="0">
                <a:solidFill>
                  <a:schemeClr val="tx1"/>
                </a:solidFill>
                <a:latin typeface="+mn-lt"/>
                <a:cs typeface="Calibri"/>
              </a:rPr>
              <a:t>ş</a:t>
            </a:r>
            <a:r>
              <a:rPr lang="tr-TR" sz="2400" b="1" spc="-25" dirty="0">
                <a:solidFill>
                  <a:schemeClr val="tx1"/>
                </a:solidFill>
                <a:latin typeface="+mn-lt"/>
              </a:rPr>
              <a:t>sa</a:t>
            </a:r>
            <a:r>
              <a:rPr lang="tr-TR" sz="2400" b="1" spc="-10" dirty="0">
                <a:solidFill>
                  <a:schemeClr val="tx1"/>
                </a:solidFill>
                <a:latin typeface="+mn-lt"/>
              </a:rPr>
              <a:t> </a:t>
            </a:r>
            <a:r>
              <a:rPr lang="tr-TR" sz="2400" spc="-25" dirty="0">
                <a:solidFill>
                  <a:schemeClr val="tx1"/>
                </a:solidFill>
                <a:latin typeface="+mn-lt"/>
              </a:rPr>
              <a:t>ad, </a:t>
            </a:r>
            <a:r>
              <a:rPr lang="tr-TR" sz="2400" spc="-90" dirty="0" err="1">
                <a:solidFill>
                  <a:schemeClr val="tx1"/>
                </a:solidFill>
                <a:latin typeface="+mn-lt"/>
              </a:rPr>
              <a:t>soyad</a:t>
            </a:r>
            <a:r>
              <a:rPr lang="tr-TR" sz="2400" spc="5" dirty="0">
                <a:solidFill>
                  <a:schemeClr val="tx1"/>
                </a:solidFill>
                <a:latin typeface="+mn-lt"/>
              </a:rPr>
              <a:t> </a:t>
            </a:r>
            <a:r>
              <a:rPr lang="tr-TR" sz="2400" dirty="0">
                <a:solidFill>
                  <a:schemeClr val="tx1"/>
                </a:solidFill>
                <a:latin typeface="+mn-lt"/>
              </a:rPr>
              <a:t>ve</a:t>
            </a:r>
            <a:r>
              <a:rPr lang="tr-TR" sz="2400" spc="10" dirty="0">
                <a:solidFill>
                  <a:schemeClr val="tx1"/>
                </a:solidFill>
                <a:latin typeface="+mn-lt"/>
              </a:rPr>
              <a:t> </a:t>
            </a:r>
            <a:r>
              <a:rPr lang="tr-TR" sz="2400" dirty="0">
                <a:solidFill>
                  <a:schemeClr val="tx1"/>
                </a:solidFill>
                <a:latin typeface="+mn-lt"/>
              </a:rPr>
              <a:t>imza</a:t>
            </a:r>
            <a:r>
              <a:rPr lang="tr-TR" sz="2400" spc="15" dirty="0">
                <a:solidFill>
                  <a:schemeClr val="tx1"/>
                </a:solidFill>
                <a:latin typeface="+mn-lt"/>
              </a:rPr>
              <a:t> </a:t>
            </a:r>
            <a:r>
              <a:rPr lang="tr-TR" sz="2400" dirty="0">
                <a:solidFill>
                  <a:schemeClr val="tx1"/>
                </a:solidFill>
                <a:latin typeface="+mn-lt"/>
              </a:rPr>
              <a:t>ile</a:t>
            </a:r>
            <a:r>
              <a:rPr lang="tr-TR" sz="2400" spc="10" dirty="0">
                <a:solidFill>
                  <a:schemeClr val="tx1"/>
                </a:solidFill>
                <a:latin typeface="+mn-lt"/>
              </a:rPr>
              <a:t> </a:t>
            </a:r>
            <a:r>
              <a:rPr lang="tr-TR" sz="2400" dirty="0">
                <a:solidFill>
                  <a:schemeClr val="tx1"/>
                </a:solidFill>
                <a:latin typeface="+mn-lt"/>
              </a:rPr>
              <a:t>i</a:t>
            </a:r>
            <a:r>
              <a:rPr lang="tr-TR" sz="2400" dirty="0">
                <a:solidFill>
                  <a:schemeClr val="tx1"/>
                </a:solidFill>
                <a:latin typeface="+mn-lt"/>
                <a:cs typeface="Calibri"/>
              </a:rPr>
              <a:t>ş</a:t>
            </a:r>
            <a:r>
              <a:rPr lang="tr-TR" sz="2400" spc="100" dirty="0">
                <a:solidFill>
                  <a:schemeClr val="tx1"/>
                </a:solidFill>
                <a:latin typeface="+mn-lt"/>
                <a:cs typeface="Calibri"/>
              </a:rPr>
              <a:t> </a:t>
            </a:r>
            <a:r>
              <a:rPr lang="tr-TR" sz="2400" dirty="0">
                <a:solidFill>
                  <a:schemeClr val="tx1"/>
                </a:solidFill>
                <a:latin typeface="+mn-lt"/>
              </a:rPr>
              <a:t>veya</a:t>
            </a:r>
            <a:r>
              <a:rPr lang="tr-TR" sz="2400" spc="20" dirty="0">
                <a:solidFill>
                  <a:schemeClr val="tx1"/>
                </a:solidFill>
                <a:latin typeface="+mn-lt"/>
              </a:rPr>
              <a:t> </a:t>
            </a:r>
            <a:r>
              <a:rPr lang="tr-TR" sz="2400" dirty="0">
                <a:solidFill>
                  <a:schemeClr val="tx1"/>
                </a:solidFill>
                <a:latin typeface="+mn-lt"/>
              </a:rPr>
              <a:t>ikametgâh</a:t>
            </a:r>
            <a:r>
              <a:rPr lang="tr-TR" sz="2400" spc="15" dirty="0">
                <a:solidFill>
                  <a:schemeClr val="tx1"/>
                </a:solidFill>
                <a:latin typeface="+mn-lt"/>
              </a:rPr>
              <a:t> </a:t>
            </a:r>
            <a:r>
              <a:rPr lang="tr-TR" sz="2400" spc="-70" dirty="0">
                <a:solidFill>
                  <a:schemeClr val="tx1"/>
                </a:solidFill>
                <a:latin typeface="+mn-lt"/>
              </a:rPr>
              <a:t>adresinin </a:t>
            </a:r>
            <a:r>
              <a:rPr lang="tr-TR" sz="2400" dirty="0">
                <a:solidFill>
                  <a:schemeClr val="tx1"/>
                </a:solidFill>
                <a:latin typeface="+mn-lt"/>
              </a:rPr>
              <a:t>do</a:t>
            </a:r>
            <a:r>
              <a:rPr lang="tr-TR" sz="2400" dirty="0">
                <a:solidFill>
                  <a:schemeClr val="tx1"/>
                </a:solidFill>
                <a:latin typeface="+mn-lt"/>
                <a:cs typeface="Calibri"/>
              </a:rPr>
              <a:t>ğ</a:t>
            </a:r>
            <a:r>
              <a:rPr lang="tr-TR" sz="2400" dirty="0">
                <a:solidFill>
                  <a:schemeClr val="tx1"/>
                </a:solidFill>
                <a:latin typeface="+mn-lt"/>
              </a:rPr>
              <a:t>rulu</a:t>
            </a:r>
            <a:r>
              <a:rPr lang="tr-TR" sz="2400" dirty="0">
                <a:solidFill>
                  <a:schemeClr val="tx1"/>
                </a:solidFill>
                <a:latin typeface="+mn-lt"/>
                <a:cs typeface="Calibri"/>
              </a:rPr>
              <a:t>ğ</a:t>
            </a:r>
            <a:r>
              <a:rPr lang="tr-TR" sz="2400" dirty="0">
                <a:solidFill>
                  <a:schemeClr val="tx1"/>
                </a:solidFill>
                <a:latin typeface="+mn-lt"/>
              </a:rPr>
              <a:t>u</a:t>
            </a:r>
            <a:r>
              <a:rPr lang="tr-TR" sz="2400" spc="100" dirty="0">
                <a:solidFill>
                  <a:schemeClr val="tx1"/>
                </a:solidFill>
                <a:latin typeface="+mn-lt"/>
              </a:rPr>
              <a:t> </a:t>
            </a:r>
            <a:r>
              <a:rPr lang="tr-TR" sz="2400" dirty="0">
                <a:solidFill>
                  <a:schemeClr val="tx1"/>
                </a:solidFill>
                <a:latin typeface="+mn-lt"/>
                <a:cs typeface="Calibri"/>
              </a:rPr>
              <a:t>ş</a:t>
            </a:r>
            <a:r>
              <a:rPr lang="tr-TR" sz="2400" dirty="0">
                <a:solidFill>
                  <a:schemeClr val="tx1"/>
                </a:solidFill>
                <a:latin typeface="+mn-lt"/>
              </a:rPr>
              <a:t>artı</a:t>
            </a:r>
            <a:r>
              <a:rPr lang="tr-TR" sz="2400" spc="105" dirty="0">
                <a:solidFill>
                  <a:schemeClr val="tx1"/>
                </a:solidFill>
                <a:latin typeface="+mn-lt"/>
              </a:rPr>
              <a:t> </a:t>
            </a:r>
            <a:r>
              <a:rPr lang="tr-TR" sz="2400" dirty="0">
                <a:solidFill>
                  <a:schemeClr val="tx1"/>
                </a:solidFill>
                <a:latin typeface="+mn-lt"/>
              </a:rPr>
              <a:t>aranmayarak</a:t>
            </a:r>
            <a:r>
              <a:rPr lang="tr-TR" sz="2400" spc="105" dirty="0">
                <a:solidFill>
                  <a:schemeClr val="tx1"/>
                </a:solidFill>
                <a:latin typeface="+mn-lt"/>
              </a:rPr>
              <a:t> </a:t>
            </a:r>
            <a:r>
              <a:rPr lang="tr-TR" sz="2400" dirty="0">
                <a:solidFill>
                  <a:srgbClr val="FF0000"/>
                </a:solidFill>
                <a:latin typeface="+mn-lt"/>
              </a:rPr>
              <a:t>ihbar</a:t>
            </a:r>
            <a:r>
              <a:rPr lang="tr-TR" sz="2400" spc="110" dirty="0">
                <a:solidFill>
                  <a:srgbClr val="FF0000"/>
                </a:solidFill>
                <a:latin typeface="+mn-lt"/>
              </a:rPr>
              <a:t> </a:t>
            </a:r>
            <a:r>
              <a:rPr lang="tr-TR" sz="2400" dirty="0">
                <a:solidFill>
                  <a:srgbClr val="FF0000"/>
                </a:solidFill>
                <a:latin typeface="+mn-lt"/>
              </a:rPr>
              <a:t>ve</a:t>
            </a:r>
            <a:r>
              <a:rPr lang="tr-TR" sz="2400" spc="100" dirty="0">
                <a:solidFill>
                  <a:srgbClr val="FF0000"/>
                </a:solidFill>
                <a:latin typeface="+mn-lt"/>
              </a:rPr>
              <a:t> </a:t>
            </a:r>
            <a:r>
              <a:rPr lang="tr-TR" sz="2400" spc="-50" dirty="0">
                <a:solidFill>
                  <a:srgbClr val="FF0000"/>
                </a:solidFill>
                <a:latin typeface="+mn-lt"/>
              </a:rPr>
              <a:t>dilekçe </a:t>
            </a:r>
            <a:r>
              <a:rPr lang="tr-TR" sz="2400" spc="-70" dirty="0">
                <a:solidFill>
                  <a:srgbClr val="FF0000"/>
                </a:solidFill>
                <a:latin typeface="+mn-lt"/>
              </a:rPr>
              <a:t>i</a:t>
            </a:r>
            <a:r>
              <a:rPr lang="tr-TR" sz="2400" spc="-70" dirty="0">
                <a:solidFill>
                  <a:srgbClr val="FF0000"/>
                </a:solidFill>
                <a:latin typeface="+mn-lt"/>
                <a:cs typeface="Calibri"/>
              </a:rPr>
              <a:t>ş</a:t>
            </a:r>
            <a:r>
              <a:rPr lang="tr-TR" sz="2400" spc="-70" dirty="0">
                <a:solidFill>
                  <a:srgbClr val="FF0000"/>
                </a:solidFill>
                <a:latin typeface="+mn-lt"/>
              </a:rPr>
              <a:t>leme</a:t>
            </a:r>
            <a:r>
              <a:rPr lang="tr-TR" sz="2400" spc="-50" dirty="0">
                <a:solidFill>
                  <a:srgbClr val="FF0000"/>
                </a:solidFill>
                <a:latin typeface="+mn-lt"/>
              </a:rPr>
              <a:t> </a:t>
            </a:r>
            <a:r>
              <a:rPr lang="tr-TR" sz="2400" spc="-10" dirty="0">
                <a:solidFill>
                  <a:srgbClr val="FF0000"/>
                </a:solidFill>
                <a:latin typeface="+mn-lt"/>
              </a:rPr>
              <a:t>konulur.</a:t>
            </a:r>
            <a:endParaRPr lang="tr-TR" sz="2400" dirty="0">
              <a:solidFill>
                <a:srgbClr val="FF0000"/>
              </a:solidFill>
              <a:latin typeface="+mn-lt"/>
            </a:endParaRPr>
          </a:p>
          <a:p>
            <a:pPr marL="342900" marR="5080" lvl="0" indent="-342900" algn="just" defTabSz="914400" eaLnBrk="1" fontAlgn="auto" latinLnBrk="0" hangingPunct="1">
              <a:lnSpc>
                <a:spcPct val="101499"/>
              </a:lnSpc>
              <a:spcBef>
                <a:spcPts val="955"/>
              </a:spcBef>
              <a:spcAft>
                <a:spcPts val="0"/>
              </a:spcAft>
              <a:buClrTx/>
              <a:buSzTx/>
              <a:buFont typeface="Arial" panose="020B0604020202020204" pitchFamily="34" charset="0"/>
              <a:buChar char="•"/>
              <a:tabLst/>
              <a:defRPr/>
            </a:pPr>
            <a:r>
              <a:rPr lang="tr-TR" sz="2400" dirty="0">
                <a:solidFill>
                  <a:srgbClr val="FF0000"/>
                </a:solidFill>
                <a:latin typeface="+mn-lt"/>
              </a:rPr>
              <a:t>Cumhuriyet</a:t>
            </a:r>
            <a:r>
              <a:rPr lang="tr-TR" sz="2400" spc="409" dirty="0">
                <a:solidFill>
                  <a:srgbClr val="FF0000"/>
                </a:solidFill>
                <a:latin typeface="+mn-lt"/>
              </a:rPr>
              <a:t>  </a:t>
            </a:r>
            <a:r>
              <a:rPr lang="tr-TR" sz="2400" dirty="0">
                <a:solidFill>
                  <a:srgbClr val="FF0000"/>
                </a:solidFill>
                <a:latin typeface="+mn-lt"/>
              </a:rPr>
              <a:t>Savcıları</a:t>
            </a:r>
            <a:r>
              <a:rPr lang="tr-TR" sz="2400" spc="409" dirty="0">
                <a:solidFill>
                  <a:srgbClr val="FF0000"/>
                </a:solidFill>
                <a:latin typeface="+mn-lt"/>
              </a:rPr>
              <a:t>  </a:t>
            </a:r>
            <a:r>
              <a:rPr lang="tr-TR" sz="2400" dirty="0">
                <a:latin typeface="+mn-lt"/>
              </a:rPr>
              <a:t>ve</a:t>
            </a:r>
            <a:r>
              <a:rPr lang="tr-TR" sz="2400" spc="409" dirty="0">
                <a:latin typeface="+mn-lt"/>
              </a:rPr>
              <a:t>  </a:t>
            </a:r>
            <a:r>
              <a:rPr lang="tr-TR" sz="2400" dirty="0">
                <a:solidFill>
                  <a:srgbClr val="FF0000"/>
                </a:solidFill>
                <a:latin typeface="+mn-lt"/>
              </a:rPr>
              <a:t>soru</a:t>
            </a:r>
            <a:r>
              <a:rPr lang="tr-TR" sz="2400" dirty="0">
                <a:solidFill>
                  <a:srgbClr val="FF0000"/>
                </a:solidFill>
                <a:latin typeface="+mn-lt"/>
                <a:cs typeface="Calibri"/>
              </a:rPr>
              <a:t>ş</a:t>
            </a:r>
            <a:r>
              <a:rPr lang="tr-TR" sz="2400" dirty="0">
                <a:solidFill>
                  <a:srgbClr val="FF0000"/>
                </a:solidFill>
                <a:latin typeface="+mn-lt"/>
              </a:rPr>
              <a:t>turma</a:t>
            </a:r>
            <a:r>
              <a:rPr lang="tr-TR" sz="2400" spc="415" dirty="0">
                <a:solidFill>
                  <a:srgbClr val="FF0000"/>
                </a:solidFill>
                <a:latin typeface="+mn-lt"/>
              </a:rPr>
              <a:t>  </a:t>
            </a:r>
            <a:r>
              <a:rPr lang="tr-TR" sz="2400" spc="-30" dirty="0">
                <a:solidFill>
                  <a:srgbClr val="FF0000"/>
                </a:solidFill>
                <a:latin typeface="+mn-lt"/>
              </a:rPr>
              <a:t>izni </a:t>
            </a:r>
            <a:r>
              <a:rPr lang="tr-TR" sz="2400" spc="-45" dirty="0">
                <a:solidFill>
                  <a:srgbClr val="FF0000"/>
                </a:solidFill>
                <a:latin typeface="+mn-lt"/>
              </a:rPr>
              <a:t>vermeye</a:t>
            </a:r>
            <a:r>
              <a:rPr lang="tr-TR" sz="2400" spc="-35" dirty="0">
                <a:solidFill>
                  <a:srgbClr val="FF0000"/>
                </a:solidFill>
                <a:latin typeface="+mn-lt"/>
              </a:rPr>
              <a:t> </a:t>
            </a:r>
            <a:r>
              <a:rPr lang="tr-TR" sz="2400" dirty="0">
                <a:solidFill>
                  <a:srgbClr val="FF0000"/>
                </a:solidFill>
                <a:latin typeface="+mn-lt"/>
              </a:rPr>
              <a:t>yetkili</a:t>
            </a:r>
            <a:r>
              <a:rPr lang="tr-TR" sz="2400" spc="-35" dirty="0">
                <a:solidFill>
                  <a:srgbClr val="FF0000"/>
                </a:solidFill>
                <a:latin typeface="+mn-lt"/>
              </a:rPr>
              <a:t> </a:t>
            </a:r>
            <a:r>
              <a:rPr lang="tr-TR" sz="2400" spc="-60" dirty="0">
                <a:solidFill>
                  <a:schemeClr val="tx1"/>
                </a:solidFill>
                <a:latin typeface="+mn-lt"/>
              </a:rPr>
              <a:t>merciler</a:t>
            </a:r>
            <a:r>
              <a:rPr lang="tr-TR" sz="2400" spc="-30" dirty="0">
                <a:solidFill>
                  <a:schemeClr val="tx1"/>
                </a:solidFill>
                <a:latin typeface="+mn-lt"/>
              </a:rPr>
              <a:t> </a:t>
            </a:r>
            <a:r>
              <a:rPr lang="tr-TR" sz="2400" spc="-25" dirty="0">
                <a:solidFill>
                  <a:schemeClr val="tx1"/>
                </a:solidFill>
                <a:latin typeface="+mn-lt"/>
              </a:rPr>
              <a:t>ihbarcı</a:t>
            </a:r>
            <a:r>
              <a:rPr lang="tr-TR" sz="2400" spc="-35" dirty="0">
                <a:solidFill>
                  <a:schemeClr val="tx1"/>
                </a:solidFill>
                <a:latin typeface="+mn-lt"/>
              </a:rPr>
              <a:t> </a:t>
            </a:r>
            <a:r>
              <a:rPr lang="tr-TR" sz="2400" dirty="0">
                <a:solidFill>
                  <a:schemeClr val="tx1"/>
                </a:solidFill>
                <a:latin typeface="+mn-lt"/>
              </a:rPr>
              <a:t>ve</a:t>
            </a:r>
            <a:r>
              <a:rPr lang="tr-TR" sz="2400" spc="-35" dirty="0">
                <a:solidFill>
                  <a:schemeClr val="tx1"/>
                </a:solidFill>
                <a:latin typeface="+mn-lt"/>
              </a:rPr>
              <a:t> </a:t>
            </a:r>
            <a:r>
              <a:rPr lang="tr-TR" sz="2400" spc="-30" dirty="0">
                <a:solidFill>
                  <a:schemeClr val="tx1"/>
                </a:solidFill>
                <a:latin typeface="+mn-lt"/>
                <a:cs typeface="Calibri"/>
              </a:rPr>
              <a:t>ş</a:t>
            </a:r>
            <a:r>
              <a:rPr lang="tr-TR" sz="2400" spc="-30" dirty="0">
                <a:solidFill>
                  <a:schemeClr val="tx1"/>
                </a:solidFill>
                <a:latin typeface="+mn-lt"/>
              </a:rPr>
              <a:t>ikayetçinin </a:t>
            </a:r>
            <a:r>
              <a:rPr lang="tr-TR" sz="2400" dirty="0">
                <a:solidFill>
                  <a:srgbClr val="FF0000"/>
                </a:solidFill>
                <a:latin typeface="+mn-lt"/>
              </a:rPr>
              <a:t>kimlik</a:t>
            </a:r>
            <a:r>
              <a:rPr lang="tr-TR" sz="2400" spc="-30" dirty="0">
                <a:solidFill>
                  <a:srgbClr val="FF0000"/>
                </a:solidFill>
                <a:latin typeface="+mn-lt"/>
              </a:rPr>
              <a:t> </a:t>
            </a:r>
            <a:r>
              <a:rPr lang="tr-TR" sz="2400" spc="-55" dirty="0">
                <a:solidFill>
                  <a:srgbClr val="FF0000"/>
                </a:solidFill>
                <a:latin typeface="+mn-lt"/>
              </a:rPr>
              <a:t>bilgilerini</a:t>
            </a:r>
            <a:r>
              <a:rPr lang="tr-TR" sz="2400" spc="-35" dirty="0">
                <a:solidFill>
                  <a:srgbClr val="FF0000"/>
                </a:solidFill>
                <a:latin typeface="+mn-lt"/>
              </a:rPr>
              <a:t> </a:t>
            </a:r>
            <a:r>
              <a:rPr lang="tr-TR" sz="2400" spc="-70" dirty="0">
                <a:solidFill>
                  <a:srgbClr val="FF0000"/>
                </a:solidFill>
                <a:latin typeface="+mn-lt"/>
              </a:rPr>
              <a:t>gizli</a:t>
            </a:r>
            <a:r>
              <a:rPr lang="tr-TR" sz="2400" spc="-30" dirty="0">
                <a:solidFill>
                  <a:srgbClr val="FF0000"/>
                </a:solidFill>
                <a:latin typeface="+mn-lt"/>
              </a:rPr>
              <a:t> </a:t>
            </a:r>
            <a:r>
              <a:rPr lang="tr-TR" sz="2400" spc="65" dirty="0">
                <a:solidFill>
                  <a:srgbClr val="FF0000"/>
                </a:solidFill>
                <a:latin typeface="+mn-lt"/>
              </a:rPr>
              <a:t>tutmak</a:t>
            </a:r>
            <a:r>
              <a:rPr lang="tr-TR" sz="2400" spc="10" dirty="0">
                <a:solidFill>
                  <a:srgbClr val="FF0000"/>
                </a:solidFill>
                <a:latin typeface="+mn-lt"/>
              </a:rPr>
              <a:t> </a:t>
            </a:r>
            <a:r>
              <a:rPr lang="tr-TR" sz="2400" spc="-10" dirty="0">
                <a:solidFill>
                  <a:srgbClr val="FF0000"/>
                </a:solidFill>
                <a:latin typeface="+mn-lt"/>
              </a:rPr>
              <a:t>zorundadır.</a:t>
            </a:r>
          </a:p>
          <a:p>
            <a:pPr marL="342900" marR="5080" lvl="0" indent="-342900" algn="just" defTabSz="914400" eaLnBrk="1" fontAlgn="auto" latinLnBrk="0" hangingPunct="1">
              <a:lnSpc>
                <a:spcPct val="101499"/>
              </a:lnSpc>
              <a:spcBef>
                <a:spcPts val="955"/>
              </a:spcBef>
              <a:spcAft>
                <a:spcPts val="0"/>
              </a:spcAft>
              <a:buClrTx/>
              <a:buSzTx/>
              <a:buFont typeface="Arial" panose="020B0604020202020204" pitchFamily="34" charset="0"/>
              <a:buChar char="•"/>
              <a:tabLst/>
              <a:defRPr/>
            </a:pPr>
            <a:r>
              <a:rPr lang="tr-TR" sz="2400" dirty="0">
                <a:solidFill>
                  <a:sysClr val="windowText" lastClr="000000"/>
                </a:solidFill>
                <a:latin typeface="+mn-lt"/>
              </a:rPr>
              <a:t>Ön inceleme görevlileri için bu yönde kanundan kaynaklanan bir zorunluluk bulunmamaktadır. Ancak bu konuya riayet etmeleri; gerçeğin ortaya çıkarılmasını sağlayacağı gibi soruşturmanın gizliliğine uygun hareket edilmiş olur.</a:t>
            </a:r>
          </a:p>
          <a:p>
            <a:pPr marL="12700" marR="0" lvl="0" defTabSz="914400" eaLnBrk="1" fontAlgn="auto" latinLnBrk="0" hangingPunct="1">
              <a:lnSpc>
                <a:spcPct val="100000"/>
              </a:lnSpc>
              <a:spcBef>
                <a:spcPts val="1180"/>
              </a:spcBef>
              <a:spcAft>
                <a:spcPts val="0"/>
              </a:spcAft>
              <a:buClrTx/>
              <a:buSzTx/>
              <a:tabLst>
                <a:tab pos="354965" algn="l"/>
              </a:tabLst>
              <a:defRPr/>
            </a:pPr>
            <a:endParaRPr lang="tr-TR" sz="24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940235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ÖN İNCELEME </a:t>
            </a:r>
            <a:r>
              <a:rPr lang="tr-TR" sz="2400" u="none" dirty="0">
                <a:latin typeface="Calibri"/>
              </a:rPr>
              <a:t>(5.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223001" cy="4490973"/>
          </a:xfrm>
        </p:spPr>
        <p:txBody>
          <a:bodyPr/>
          <a:lstStyle/>
          <a:p>
            <a:pPr marL="12700">
              <a:lnSpc>
                <a:spcPct val="100000"/>
              </a:lnSpc>
              <a:spcBef>
                <a:spcPts val="1210"/>
              </a:spcBef>
              <a:tabLst>
                <a:tab pos="354965" algn="l"/>
              </a:tabLst>
            </a:pPr>
            <a:r>
              <a:rPr lang="tr-TR" sz="2050" spc="-114" dirty="0">
                <a:solidFill>
                  <a:srgbClr val="FF0000"/>
                </a:solidFill>
                <a:latin typeface="+mn-lt"/>
              </a:rPr>
              <a:t>Ön</a:t>
            </a:r>
            <a:r>
              <a:rPr lang="tr-TR" sz="2050" spc="-45" dirty="0">
                <a:solidFill>
                  <a:srgbClr val="FF0000"/>
                </a:solidFill>
                <a:latin typeface="+mn-lt"/>
              </a:rPr>
              <a:t> </a:t>
            </a:r>
            <a:r>
              <a:rPr lang="tr-TR" sz="2050" spc="-20" dirty="0">
                <a:solidFill>
                  <a:srgbClr val="FF0000"/>
                </a:solidFill>
                <a:latin typeface="+mn-lt"/>
              </a:rPr>
              <a:t>inceleme,</a:t>
            </a:r>
            <a:endParaRPr lang="tr-TR" sz="2050" dirty="0">
              <a:solidFill>
                <a:srgbClr val="FF0000"/>
              </a:solidFill>
              <a:latin typeface="+mn-lt"/>
            </a:endParaRPr>
          </a:p>
          <a:p>
            <a:pPr marL="629920" indent="-274955">
              <a:lnSpc>
                <a:spcPct val="100000"/>
              </a:lnSpc>
              <a:spcBef>
                <a:spcPts val="1115"/>
              </a:spcBef>
              <a:buSzPct val="95833"/>
              <a:buFont typeface="Microsoft Sans Serif"/>
              <a:buAutoNum type="alphaLcParenR"/>
              <a:tabLst>
                <a:tab pos="629920" algn="l"/>
                <a:tab pos="1231265" algn="l"/>
                <a:tab pos="2499995" algn="l"/>
                <a:tab pos="3435985" algn="l"/>
                <a:tab pos="4366895" algn="l"/>
                <a:tab pos="5892800" algn="l"/>
                <a:tab pos="6827520" algn="l"/>
              </a:tabLst>
            </a:pPr>
            <a:r>
              <a:rPr lang="tr-TR" sz="2050" b="1" u="sng" spc="-20" dirty="0">
                <a:solidFill>
                  <a:schemeClr val="tx1"/>
                </a:solidFill>
                <a:latin typeface="+mn-lt"/>
                <a:cs typeface="Calibri"/>
              </a:rPr>
              <a:t>İ</a:t>
            </a:r>
            <a:r>
              <a:rPr lang="tr-TR" sz="2050" b="1" u="sng" spc="-20" dirty="0">
                <a:solidFill>
                  <a:schemeClr val="tx1"/>
                </a:solidFill>
                <a:latin typeface="+mn-lt"/>
              </a:rPr>
              <a:t>zin</a:t>
            </a:r>
            <a:r>
              <a:rPr lang="tr-TR" sz="2050" b="1" u="sng" dirty="0">
                <a:solidFill>
                  <a:schemeClr val="tx1"/>
                </a:solidFill>
                <a:latin typeface="+mn-lt"/>
              </a:rPr>
              <a:t>	</a:t>
            </a:r>
            <a:r>
              <a:rPr lang="tr-TR" sz="2050" b="1" u="sng" spc="-10" dirty="0">
                <a:solidFill>
                  <a:schemeClr val="tx1"/>
                </a:solidFill>
                <a:latin typeface="+mn-lt"/>
              </a:rPr>
              <a:t>vermeye</a:t>
            </a:r>
            <a:r>
              <a:rPr lang="tr-TR" sz="2050" b="1" u="sng" dirty="0">
                <a:solidFill>
                  <a:schemeClr val="tx1"/>
                </a:solidFill>
                <a:latin typeface="+mn-lt"/>
              </a:rPr>
              <a:t>	</a:t>
            </a:r>
            <a:r>
              <a:rPr lang="tr-TR" sz="2050" b="1" u="sng" spc="-10" dirty="0">
                <a:solidFill>
                  <a:schemeClr val="tx1"/>
                </a:solidFill>
                <a:latin typeface="+mn-lt"/>
              </a:rPr>
              <a:t>yetkili</a:t>
            </a:r>
            <a:r>
              <a:rPr lang="tr-TR" sz="2050" b="1" u="sng" dirty="0">
                <a:solidFill>
                  <a:schemeClr val="tx1"/>
                </a:solidFill>
                <a:latin typeface="+mn-lt"/>
              </a:rPr>
              <a:t>	</a:t>
            </a:r>
            <a:r>
              <a:rPr lang="tr-TR" sz="2050" b="1" u="sng" spc="-10" dirty="0">
                <a:solidFill>
                  <a:schemeClr val="tx1"/>
                </a:solidFill>
                <a:latin typeface="+mn-lt"/>
              </a:rPr>
              <a:t>mercii</a:t>
            </a:r>
            <a:r>
              <a:rPr lang="tr-TR" sz="2050" b="1" u="sng" dirty="0">
                <a:solidFill>
                  <a:schemeClr val="tx1"/>
                </a:solidFill>
                <a:latin typeface="+mn-lt"/>
              </a:rPr>
              <a:t> </a:t>
            </a:r>
            <a:r>
              <a:rPr lang="tr-TR" sz="2050" b="1" u="sng" spc="-10" dirty="0">
                <a:solidFill>
                  <a:schemeClr val="tx1"/>
                </a:solidFill>
                <a:latin typeface="+mn-lt"/>
              </a:rPr>
              <a:t>tarafından</a:t>
            </a:r>
            <a:r>
              <a:rPr lang="tr-TR" sz="2050" b="1" u="sng" dirty="0">
                <a:solidFill>
                  <a:schemeClr val="tx1"/>
                </a:solidFill>
                <a:latin typeface="+mn-lt"/>
              </a:rPr>
              <a:t> </a:t>
            </a:r>
            <a:r>
              <a:rPr lang="tr-TR" sz="2050" b="1" u="sng" spc="-10" dirty="0">
                <a:solidFill>
                  <a:schemeClr val="tx1"/>
                </a:solidFill>
                <a:latin typeface="+mn-lt"/>
              </a:rPr>
              <a:t>bizzat</a:t>
            </a:r>
            <a:r>
              <a:rPr lang="tr-TR" sz="2050" u="sng" spc="-10" dirty="0">
                <a:solidFill>
                  <a:schemeClr val="tx1"/>
                </a:solidFill>
                <a:latin typeface="+mn-lt"/>
              </a:rPr>
              <a:t> </a:t>
            </a:r>
            <a:r>
              <a:rPr lang="tr-TR" sz="2050" spc="-20" dirty="0">
                <a:solidFill>
                  <a:schemeClr val="tx1"/>
                </a:solidFill>
                <a:latin typeface="+mn-lt"/>
              </a:rPr>
              <a:t>yapılabildi</a:t>
            </a:r>
            <a:r>
              <a:rPr lang="tr-TR" sz="2050" spc="-20" dirty="0">
                <a:solidFill>
                  <a:schemeClr val="tx1"/>
                </a:solidFill>
                <a:latin typeface="+mn-lt"/>
                <a:cs typeface="Calibri"/>
              </a:rPr>
              <a:t>ğ</a:t>
            </a:r>
            <a:r>
              <a:rPr lang="tr-TR" sz="2050" spc="-20" dirty="0">
                <a:solidFill>
                  <a:schemeClr val="tx1"/>
                </a:solidFill>
                <a:latin typeface="+mn-lt"/>
              </a:rPr>
              <a:t>i</a:t>
            </a:r>
            <a:r>
              <a:rPr lang="tr-TR" sz="2050" dirty="0">
                <a:solidFill>
                  <a:schemeClr val="tx1"/>
                </a:solidFill>
                <a:latin typeface="+mn-lt"/>
              </a:rPr>
              <a:t> </a:t>
            </a:r>
            <a:r>
              <a:rPr lang="tr-TR" sz="2050" spc="-10" dirty="0">
                <a:solidFill>
                  <a:schemeClr val="tx1"/>
                </a:solidFill>
                <a:latin typeface="+mn-lt"/>
              </a:rPr>
              <a:t>gibi,</a:t>
            </a:r>
            <a:endParaRPr lang="tr-TR" sz="2050" dirty="0">
              <a:solidFill>
                <a:schemeClr val="tx1"/>
              </a:solidFill>
              <a:latin typeface="+mn-lt"/>
            </a:endParaRPr>
          </a:p>
          <a:p>
            <a:pPr marL="469265" marR="99695" indent="-114300">
              <a:lnSpc>
                <a:spcPts val="4160"/>
              </a:lnSpc>
              <a:spcBef>
                <a:spcPts val="185"/>
              </a:spcBef>
              <a:buSzPct val="95833"/>
              <a:buAutoNum type="alphaLcParenR" startAt="2"/>
              <a:tabLst>
                <a:tab pos="469265" algn="l"/>
                <a:tab pos="630555" algn="l"/>
              </a:tabLst>
            </a:pPr>
            <a:r>
              <a:rPr lang="tr-TR" sz="2050" spc="-45" dirty="0">
                <a:solidFill>
                  <a:schemeClr val="tx1"/>
                </a:solidFill>
                <a:latin typeface="+mn-lt"/>
              </a:rPr>
              <a:t>	Soru</a:t>
            </a:r>
            <a:r>
              <a:rPr lang="tr-TR" sz="2050" spc="-45" dirty="0">
                <a:solidFill>
                  <a:schemeClr val="tx1"/>
                </a:solidFill>
                <a:latin typeface="+mn-lt"/>
                <a:cs typeface="Calibri"/>
              </a:rPr>
              <a:t>ş</a:t>
            </a:r>
            <a:r>
              <a:rPr lang="tr-TR" sz="2050" spc="-45" dirty="0">
                <a:solidFill>
                  <a:schemeClr val="tx1"/>
                </a:solidFill>
                <a:latin typeface="+mn-lt"/>
              </a:rPr>
              <a:t>turma</a:t>
            </a:r>
            <a:r>
              <a:rPr lang="tr-TR" sz="2050" spc="-80" dirty="0">
                <a:solidFill>
                  <a:schemeClr val="tx1"/>
                </a:solidFill>
                <a:latin typeface="+mn-lt"/>
              </a:rPr>
              <a:t> izni </a:t>
            </a:r>
            <a:r>
              <a:rPr lang="tr-TR" sz="2050" spc="-90" dirty="0">
                <a:solidFill>
                  <a:schemeClr val="tx1"/>
                </a:solidFill>
                <a:latin typeface="+mn-lt"/>
              </a:rPr>
              <a:t>vermeye</a:t>
            </a:r>
            <a:r>
              <a:rPr lang="tr-TR" sz="2050" spc="-55" dirty="0">
                <a:solidFill>
                  <a:schemeClr val="tx1"/>
                </a:solidFill>
                <a:latin typeface="+mn-lt"/>
              </a:rPr>
              <a:t> </a:t>
            </a:r>
            <a:r>
              <a:rPr lang="tr-TR" sz="2050" dirty="0">
                <a:solidFill>
                  <a:schemeClr val="tx1"/>
                </a:solidFill>
                <a:latin typeface="+mn-lt"/>
              </a:rPr>
              <a:t>yetkili</a:t>
            </a:r>
            <a:r>
              <a:rPr lang="tr-TR" sz="2050" spc="-70" dirty="0">
                <a:solidFill>
                  <a:schemeClr val="tx1"/>
                </a:solidFill>
                <a:latin typeface="+mn-lt"/>
              </a:rPr>
              <a:t> </a:t>
            </a:r>
            <a:r>
              <a:rPr lang="tr-TR" sz="2050" spc="-110" dirty="0">
                <a:solidFill>
                  <a:schemeClr val="tx1"/>
                </a:solidFill>
                <a:latin typeface="+mn-lt"/>
              </a:rPr>
              <a:t>mercilerce</a:t>
            </a:r>
            <a:r>
              <a:rPr lang="tr-TR" sz="2050" spc="-50" dirty="0">
                <a:solidFill>
                  <a:schemeClr val="tx1"/>
                </a:solidFill>
                <a:latin typeface="+mn-lt"/>
              </a:rPr>
              <a:t> </a:t>
            </a:r>
            <a:r>
              <a:rPr lang="tr-TR" sz="2050" spc="-75" dirty="0">
                <a:solidFill>
                  <a:schemeClr val="tx1"/>
                </a:solidFill>
                <a:latin typeface="+mn-lt"/>
              </a:rPr>
              <a:t>görevlendirilecek; </a:t>
            </a:r>
          </a:p>
          <a:p>
            <a:pPr marL="697865" marR="99695" indent="-342900">
              <a:buSzPct val="95833"/>
              <a:buFont typeface="Arial" panose="020B0604020202020204" pitchFamily="34" charset="0"/>
              <a:buChar char="•"/>
              <a:tabLst>
                <a:tab pos="630238" algn="l"/>
                <a:tab pos="717550" algn="l"/>
              </a:tabLst>
            </a:pPr>
            <a:r>
              <a:rPr lang="tr-TR" sz="2050" b="1" u="sng" spc="-60" dirty="0">
                <a:solidFill>
                  <a:schemeClr val="tx1"/>
                </a:solidFill>
                <a:latin typeface="+mn-lt"/>
              </a:rPr>
              <a:t>Denetim</a:t>
            </a:r>
            <a:r>
              <a:rPr lang="tr-TR" sz="2050" b="1" u="sng" spc="-65" dirty="0">
                <a:solidFill>
                  <a:schemeClr val="tx1"/>
                </a:solidFill>
                <a:latin typeface="+mn-lt"/>
              </a:rPr>
              <a:t> </a:t>
            </a:r>
            <a:r>
              <a:rPr lang="tr-TR" sz="2050" b="1" u="sng" spc="-10" dirty="0">
                <a:solidFill>
                  <a:schemeClr val="tx1"/>
                </a:solidFill>
                <a:latin typeface="+mn-lt"/>
              </a:rPr>
              <a:t>elemanları</a:t>
            </a:r>
            <a:endParaRPr lang="tr-TR" sz="2050" b="1" u="sng" dirty="0">
              <a:solidFill>
                <a:schemeClr val="tx1"/>
              </a:solidFill>
              <a:latin typeface="+mn-lt"/>
            </a:endParaRPr>
          </a:p>
          <a:p>
            <a:pPr marL="697865" marR="99695" indent="-342900">
              <a:buSzPct val="95833"/>
              <a:buFont typeface="Arial" panose="020B0604020202020204" pitchFamily="34" charset="0"/>
              <a:buChar char="•"/>
              <a:tabLst>
                <a:tab pos="809625" algn="l"/>
              </a:tabLst>
            </a:pPr>
            <a:r>
              <a:rPr lang="tr-TR" sz="2050" spc="-10" dirty="0">
                <a:solidFill>
                  <a:schemeClr val="tx1"/>
                </a:solidFill>
                <a:latin typeface="+mn-lt"/>
              </a:rPr>
              <a:t>Hakkında</a:t>
            </a:r>
            <a:r>
              <a:rPr lang="tr-TR" sz="2050" dirty="0">
                <a:solidFill>
                  <a:schemeClr val="tx1"/>
                </a:solidFill>
                <a:latin typeface="+mn-lt"/>
              </a:rPr>
              <a:t> </a:t>
            </a:r>
            <a:r>
              <a:rPr lang="tr-TR" sz="2050" b="1" u="sng" spc="-25" dirty="0">
                <a:solidFill>
                  <a:schemeClr val="tx1"/>
                </a:solidFill>
                <a:latin typeface="+mn-lt"/>
              </a:rPr>
              <a:t>ön</a:t>
            </a:r>
            <a:r>
              <a:rPr lang="tr-TR" sz="2050" b="1" u="sng" dirty="0">
                <a:solidFill>
                  <a:schemeClr val="tx1"/>
                </a:solidFill>
                <a:latin typeface="+mn-lt"/>
              </a:rPr>
              <a:t> </a:t>
            </a:r>
            <a:r>
              <a:rPr lang="tr-TR" sz="2050" b="1" u="sng" spc="-10" dirty="0">
                <a:solidFill>
                  <a:schemeClr val="tx1"/>
                </a:solidFill>
                <a:latin typeface="+mn-lt"/>
              </a:rPr>
              <a:t>inceleme</a:t>
            </a:r>
            <a:r>
              <a:rPr lang="tr-TR" sz="2050" b="1" u="sng" dirty="0">
                <a:solidFill>
                  <a:schemeClr val="tx1"/>
                </a:solidFill>
                <a:latin typeface="+mn-lt"/>
              </a:rPr>
              <a:t> </a:t>
            </a:r>
            <a:r>
              <a:rPr lang="tr-TR" sz="2050" b="1" u="sng" spc="-10" dirty="0">
                <a:solidFill>
                  <a:schemeClr val="tx1"/>
                </a:solidFill>
                <a:latin typeface="+mn-lt"/>
              </a:rPr>
              <a:t>yapılanın</a:t>
            </a:r>
            <a:r>
              <a:rPr lang="tr-TR" sz="2050" b="1" u="sng" dirty="0">
                <a:solidFill>
                  <a:schemeClr val="tx1"/>
                </a:solidFill>
                <a:latin typeface="+mn-lt"/>
              </a:rPr>
              <a:t> </a:t>
            </a:r>
            <a:r>
              <a:rPr lang="tr-TR" sz="2050" b="1" u="sng" spc="-20" dirty="0">
                <a:solidFill>
                  <a:schemeClr val="tx1"/>
                </a:solidFill>
                <a:latin typeface="+mn-lt"/>
              </a:rPr>
              <a:t>üstü</a:t>
            </a:r>
            <a:r>
              <a:rPr lang="tr-TR" sz="2050" b="1" u="sng" dirty="0">
                <a:solidFill>
                  <a:schemeClr val="tx1"/>
                </a:solidFill>
                <a:latin typeface="+mn-lt"/>
              </a:rPr>
              <a:t> </a:t>
            </a:r>
            <a:r>
              <a:rPr lang="tr-TR" sz="2050" b="1" u="sng" spc="-20" dirty="0">
                <a:solidFill>
                  <a:schemeClr val="tx1"/>
                </a:solidFill>
                <a:latin typeface="+mn-lt"/>
              </a:rPr>
              <a:t>konumundaki </a:t>
            </a:r>
            <a:r>
              <a:rPr lang="tr-TR" sz="2050" b="1" u="sng" spc="-30" dirty="0">
                <a:solidFill>
                  <a:schemeClr val="tx1"/>
                </a:solidFill>
                <a:latin typeface="+mn-lt"/>
              </a:rPr>
              <a:t>memur</a:t>
            </a:r>
            <a:r>
              <a:rPr lang="tr-TR" sz="2050" b="1" u="sng" spc="-100" dirty="0">
                <a:solidFill>
                  <a:schemeClr val="tx1"/>
                </a:solidFill>
                <a:latin typeface="+mn-lt"/>
              </a:rPr>
              <a:t> </a:t>
            </a:r>
            <a:r>
              <a:rPr lang="tr-TR" sz="2050" spc="-10" dirty="0">
                <a:solidFill>
                  <a:schemeClr val="tx1"/>
                </a:solidFill>
                <a:latin typeface="+mn-lt"/>
              </a:rPr>
              <a:t>ya da</a:t>
            </a:r>
            <a:r>
              <a:rPr lang="tr-TR" sz="2050" spc="-100" dirty="0">
                <a:solidFill>
                  <a:schemeClr val="tx1"/>
                </a:solidFill>
                <a:latin typeface="+mn-lt"/>
              </a:rPr>
              <a:t> </a:t>
            </a:r>
            <a:r>
              <a:rPr lang="tr-TR" sz="2050" spc="-30" dirty="0">
                <a:solidFill>
                  <a:schemeClr val="tx1"/>
                </a:solidFill>
                <a:latin typeface="+mn-lt"/>
              </a:rPr>
              <a:t>di</a:t>
            </a:r>
            <a:r>
              <a:rPr lang="tr-TR" sz="2050" spc="-30" dirty="0">
                <a:solidFill>
                  <a:schemeClr val="tx1"/>
                </a:solidFill>
                <a:latin typeface="+mn-lt"/>
                <a:cs typeface="Calibri"/>
              </a:rPr>
              <a:t>ğ</a:t>
            </a:r>
            <a:r>
              <a:rPr lang="tr-TR" sz="2050" spc="-30" dirty="0">
                <a:solidFill>
                  <a:schemeClr val="tx1"/>
                </a:solidFill>
                <a:latin typeface="+mn-lt"/>
              </a:rPr>
              <a:t>er</a:t>
            </a:r>
            <a:r>
              <a:rPr lang="tr-TR" sz="2050" spc="-75" dirty="0">
                <a:solidFill>
                  <a:schemeClr val="tx1"/>
                </a:solidFill>
                <a:latin typeface="+mn-lt"/>
              </a:rPr>
              <a:t> </a:t>
            </a:r>
            <a:r>
              <a:rPr lang="tr-TR" sz="2050" dirty="0">
                <a:solidFill>
                  <a:schemeClr val="tx1"/>
                </a:solidFill>
                <a:latin typeface="+mn-lt"/>
              </a:rPr>
              <a:t>kamu</a:t>
            </a:r>
            <a:r>
              <a:rPr lang="tr-TR" sz="2050" spc="-95" dirty="0">
                <a:solidFill>
                  <a:schemeClr val="tx1"/>
                </a:solidFill>
                <a:latin typeface="+mn-lt"/>
              </a:rPr>
              <a:t> </a:t>
            </a:r>
            <a:r>
              <a:rPr lang="tr-TR" sz="2050" spc="-60" dirty="0">
                <a:solidFill>
                  <a:schemeClr val="tx1"/>
                </a:solidFill>
                <a:latin typeface="+mn-lt"/>
              </a:rPr>
              <a:t>görevlileri</a:t>
            </a:r>
            <a:r>
              <a:rPr lang="tr-TR" sz="2050" spc="-100" dirty="0">
                <a:solidFill>
                  <a:schemeClr val="tx1"/>
                </a:solidFill>
                <a:latin typeface="+mn-lt"/>
              </a:rPr>
              <a:t> </a:t>
            </a:r>
            <a:r>
              <a:rPr lang="tr-TR" sz="2050" dirty="0">
                <a:solidFill>
                  <a:schemeClr val="tx1"/>
                </a:solidFill>
                <a:latin typeface="+mn-lt"/>
              </a:rPr>
              <a:t>tarafından</a:t>
            </a:r>
            <a:r>
              <a:rPr lang="tr-TR" sz="2050" spc="-120" dirty="0">
                <a:solidFill>
                  <a:schemeClr val="tx1"/>
                </a:solidFill>
                <a:latin typeface="+mn-lt"/>
              </a:rPr>
              <a:t> </a:t>
            </a:r>
            <a:r>
              <a:rPr lang="tr-TR" sz="2050" spc="-10" dirty="0">
                <a:solidFill>
                  <a:schemeClr val="tx1"/>
                </a:solidFill>
                <a:latin typeface="+mn-lt"/>
              </a:rPr>
              <a:t>yapılabilir.</a:t>
            </a:r>
          </a:p>
          <a:p>
            <a:pPr marL="354965" marR="99695">
              <a:buSzPct val="95833"/>
              <a:tabLst>
                <a:tab pos="809625" algn="l"/>
              </a:tabLst>
            </a:pPr>
            <a:endParaRPr lang="tr-TR" sz="2050" spc="-10" dirty="0">
              <a:solidFill>
                <a:schemeClr val="tx1"/>
              </a:solidFill>
              <a:latin typeface="+mn-lt"/>
            </a:endParaRPr>
          </a:p>
          <a:p>
            <a:pPr marL="342900" marR="99695" indent="-342900" algn="just">
              <a:buSzPct val="95833"/>
              <a:buFont typeface="Arial" panose="020B0604020202020204" pitchFamily="34" charset="0"/>
              <a:buChar char="•"/>
            </a:pPr>
            <a:r>
              <a:rPr lang="tr-TR" sz="2050" spc="-10" dirty="0">
                <a:solidFill>
                  <a:schemeClr val="tx1"/>
                </a:solidFill>
                <a:latin typeface="+mn-lt"/>
              </a:rPr>
              <a:t>Ön incelemecilerin izin vermeye yetkili merciin bulunduğu kamu kurum veya kuruluşunun içerisinden belirlenmesi esastır.</a:t>
            </a:r>
          </a:p>
          <a:p>
            <a:pPr marR="99695" indent="4763">
              <a:buSzPct val="95833"/>
            </a:pPr>
            <a:endParaRPr lang="tr-TR" sz="2050" spc="-10" dirty="0">
              <a:solidFill>
                <a:schemeClr val="tx1"/>
              </a:solidFill>
              <a:latin typeface="+mn-lt"/>
            </a:endParaRPr>
          </a:p>
          <a:p>
            <a:pPr marL="342900" marR="99695" indent="-342900" algn="just">
              <a:buSzPct val="95833"/>
              <a:buFont typeface="Arial" panose="020B0604020202020204" pitchFamily="34" charset="0"/>
              <a:buChar char="•"/>
            </a:pPr>
            <a:r>
              <a:rPr lang="tr-TR" sz="2050" dirty="0">
                <a:solidFill>
                  <a:schemeClr val="tx1"/>
                </a:solidFill>
                <a:latin typeface="+mn-lt"/>
                <a:cs typeface="Calibri"/>
              </a:rPr>
              <a:t>İş</a:t>
            </a:r>
            <a:r>
              <a:rPr lang="tr-TR" sz="2050" dirty="0">
                <a:solidFill>
                  <a:schemeClr val="tx1"/>
                </a:solidFill>
                <a:latin typeface="+mn-lt"/>
              </a:rPr>
              <a:t>in</a:t>
            </a:r>
            <a:r>
              <a:rPr lang="tr-TR" sz="2050" spc="370" dirty="0">
                <a:solidFill>
                  <a:schemeClr val="tx1"/>
                </a:solidFill>
                <a:latin typeface="+mn-lt"/>
              </a:rPr>
              <a:t> </a:t>
            </a:r>
            <a:r>
              <a:rPr lang="tr-TR" sz="2050" spc="-10" dirty="0">
                <a:solidFill>
                  <a:schemeClr val="tx1"/>
                </a:solidFill>
                <a:latin typeface="+mn-lt"/>
              </a:rPr>
              <a:t>özelli</a:t>
            </a:r>
            <a:r>
              <a:rPr lang="tr-TR" sz="2050" spc="-10" dirty="0">
                <a:solidFill>
                  <a:schemeClr val="tx1"/>
                </a:solidFill>
                <a:latin typeface="+mn-lt"/>
                <a:cs typeface="Calibri"/>
              </a:rPr>
              <a:t>ğ</a:t>
            </a:r>
            <a:r>
              <a:rPr lang="tr-TR" sz="2050" spc="-10" dirty="0">
                <a:solidFill>
                  <a:schemeClr val="tx1"/>
                </a:solidFill>
                <a:latin typeface="+mn-lt"/>
              </a:rPr>
              <a:t>ine</a:t>
            </a:r>
            <a:r>
              <a:rPr lang="tr-TR" sz="2050" spc="365" dirty="0">
                <a:solidFill>
                  <a:schemeClr val="tx1"/>
                </a:solidFill>
                <a:latin typeface="+mn-lt"/>
              </a:rPr>
              <a:t> </a:t>
            </a:r>
            <a:r>
              <a:rPr lang="tr-TR" sz="2050" dirty="0">
                <a:solidFill>
                  <a:schemeClr val="tx1"/>
                </a:solidFill>
                <a:latin typeface="+mn-lt"/>
              </a:rPr>
              <a:t>göre</a:t>
            </a:r>
            <a:r>
              <a:rPr lang="tr-TR" sz="2050" spc="365" dirty="0">
                <a:solidFill>
                  <a:schemeClr val="tx1"/>
                </a:solidFill>
                <a:latin typeface="+mn-lt"/>
              </a:rPr>
              <a:t> </a:t>
            </a:r>
            <a:r>
              <a:rPr lang="tr-TR" sz="2050" dirty="0">
                <a:solidFill>
                  <a:schemeClr val="tx1"/>
                </a:solidFill>
                <a:latin typeface="+mn-lt"/>
              </a:rPr>
              <a:t>bu</a:t>
            </a:r>
            <a:r>
              <a:rPr lang="tr-TR" sz="2050" spc="370" dirty="0">
                <a:solidFill>
                  <a:schemeClr val="tx1"/>
                </a:solidFill>
                <a:latin typeface="+mn-lt"/>
              </a:rPr>
              <a:t> </a:t>
            </a:r>
            <a:r>
              <a:rPr lang="tr-TR" sz="2050" dirty="0">
                <a:solidFill>
                  <a:schemeClr val="tx1"/>
                </a:solidFill>
                <a:latin typeface="+mn-lt"/>
              </a:rPr>
              <a:t>merci,</a:t>
            </a:r>
            <a:r>
              <a:rPr lang="tr-TR" sz="2050" spc="365" dirty="0">
                <a:solidFill>
                  <a:schemeClr val="tx1"/>
                </a:solidFill>
                <a:latin typeface="+mn-lt"/>
              </a:rPr>
              <a:t> </a:t>
            </a:r>
            <a:r>
              <a:rPr lang="tr-TR" sz="2050" dirty="0">
                <a:solidFill>
                  <a:schemeClr val="tx1"/>
                </a:solidFill>
                <a:latin typeface="+mn-lt"/>
              </a:rPr>
              <a:t>anılan</a:t>
            </a:r>
            <a:r>
              <a:rPr lang="tr-TR" sz="2050" spc="370" dirty="0">
                <a:solidFill>
                  <a:schemeClr val="tx1"/>
                </a:solidFill>
                <a:latin typeface="+mn-lt"/>
              </a:rPr>
              <a:t> </a:t>
            </a:r>
            <a:r>
              <a:rPr lang="tr-TR" sz="2050" spc="-35" dirty="0">
                <a:solidFill>
                  <a:schemeClr val="tx1"/>
                </a:solidFill>
                <a:latin typeface="+mn-lt"/>
              </a:rPr>
              <a:t>incelemenin</a:t>
            </a:r>
            <a:r>
              <a:rPr lang="tr-TR" sz="2050" spc="365" dirty="0">
                <a:solidFill>
                  <a:schemeClr val="tx1"/>
                </a:solidFill>
                <a:latin typeface="+mn-lt"/>
              </a:rPr>
              <a:t> </a:t>
            </a:r>
            <a:r>
              <a:rPr lang="tr-TR" sz="2050" dirty="0">
                <a:solidFill>
                  <a:schemeClr val="tx1"/>
                </a:solidFill>
                <a:latin typeface="+mn-lt"/>
              </a:rPr>
              <a:t>ba</a:t>
            </a:r>
            <a:r>
              <a:rPr lang="tr-TR" sz="2050" dirty="0">
                <a:solidFill>
                  <a:schemeClr val="tx1"/>
                </a:solidFill>
                <a:latin typeface="+mn-lt"/>
                <a:cs typeface="Calibri"/>
              </a:rPr>
              <a:t>ş</a:t>
            </a:r>
            <a:r>
              <a:rPr lang="tr-TR" sz="2050" dirty="0">
                <a:solidFill>
                  <a:schemeClr val="tx1"/>
                </a:solidFill>
                <a:latin typeface="+mn-lt"/>
              </a:rPr>
              <a:t>ka</a:t>
            </a:r>
            <a:r>
              <a:rPr lang="tr-TR" sz="2050" spc="360" dirty="0">
                <a:solidFill>
                  <a:schemeClr val="tx1"/>
                </a:solidFill>
                <a:latin typeface="+mn-lt"/>
              </a:rPr>
              <a:t> </a:t>
            </a:r>
            <a:r>
              <a:rPr lang="tr-TR" sz="2050" spc="-25" dirty="0">
                <a:solidFill>
                  <a:schemeClr val="tx1"/>
                </a:solidFill>
                <a:latin typeface="+mn-lt"/>
              </a:rPr>
              <a:t>bir </a:t>
            </a:r>
            <a:r>
              <a:rPr lang="tr-TR" sz="2050" dirty="0">
                <a:solidFill>
                  <a:schemeClr val="tx1"/>
                </a:solidFill>
                <a:latin typeface="+mn-lt"/>
              </a:rPr>
              <a:t>kamu</a:t>
            </a:r>
            <a:r>
              <a:rPr lang="tr-TR" sz="2050" spc="315" dirty="0">
                <a:solidFill>
                  <a:schemeClr val="tx1"/>
                </a:solidFill>
                <a:latin typeface="+mn-lt"/>
              </a:rPr>
              <a:t> </a:t>
            </a:r>
            <a:r>
              <a:rPr lang="tr-TR" sz="2050" dirty="0">
                <a:solidFill>
                  <a:schemeClr val="tx1"/>
                </a:solidFill>
                <a:latin typeface="+mn-lt"/>
              </a:rPr>
              <a:t>kurum</a:t>
            </a:r>
            <a:r>
              <a:rPr lang="tr-TR" sz="2050" spc="330" dirty="0">
                <a:solidFill>
                  <a:schemeClr val="tx1"/>
                </a:solidFill>
                <a:latin typeface="+mn-lt"/>
              </a:rPr>
              <a:t> </a:t>
            </a:r>
            <a:r>
              <a:rPr lang="tr-TR" sz="2050" dirty="0">
                <a:solidFill>
                  <a:schemeClr val="tx1"/>
                </a:solidFill>
                <a:latin typeface="+mn-lt"/>
              </a:rPr>
              <a:t>veya</a:t>
            </a:r>
            <a:r>
              <a:rPr lang="tr-TR" sz="2050" spc="325" dirty="0">
                <a:solidFill>
                  <a:schemeClr val="tx1"/>
                </a:solidFill>
                <a:latin typeface="+mn-lt"/>
              </a:rPr>
              <a:t> </a:t>
            </a:r>
            <a:r>
              <a:rPr lang="tr-TR" sz="2050" dirty="0">
                <a:solidFill>
                  <a:schemeClr val="tx1"/>
                </a:solidFill>
                <a:latin typeface="+mn-lt"/>
              </a:rPr>
              <a:t>kurulu</a:t>
            </a:r>
            <a:r>
              <a:rPr lang="tr-TR" sz="2050" dirty="0">
                <a:solidFill>
                  <a:schemeClr val="tx1"/>
                </a:solidFill>
                <a:latin typeface="+mn-lt"/>
                <a:cs typeface="Calibri"/>
              </a:rPr>
              <a:t>ş</a:t>
            </a:r>
            <a:r>
              <a:rPr lang="tr-TR" sz="2050" dirty="0">
                <a:solidFill>
                  <a:schemeClr val="tx1"/>
                </a:solidFill>
                <a:latin typeface="+mn-lt"/>
              </a:rPr>
              <a:t>unun</a:t>
            </a:r>
            <a:r>
              <a:rPr lang="tr-TR" sz="2050" spc="315" dirty="0">
                <a:solidFill>
                  <a:schemeClr val="tx1"/>
                </a:solidFill>
                <a:latin typeface="+mn-lt"/>
              </a:rPr>
              <a:t> </a:t>
            </a:r>
            <a:r>
              <a:rPr lang="tr-TR" sz="2050" spc="-10" dirty="0">
                <a:solidFill>
                  <a:schemeClr val="tx1"/>
                </a:solidFill>
                <a:latin typeface="+mn-lt"/>
              </a:rPr>
              <a:t>elemanlarıyla</a:t>
            </a:r>
            <a:r>
              <a:rPr lang="tr-TR" sz="2050" spc="325" dirty="0">
                <a:solidFill>
                  <a:schemeClr val="tx1"/>
                </a:solidFill>
                <a:latin typeface="+mn-lt"/>
              </a:rPr>
              <a:t> </a:t>
            </a:r>
            <a:r>
              <a:rPr lang="tr-TR" sz="2050" spc="-30" dirty="0">
                <a:solidFill>
                  <a:schemeClr val="tx1"/>
                </a:solidFill>
                <a:latin typeface="+mn-lt"/>
              </a:rPr>
              <a:t>yaptırılmasını </a:t>
            </a:r>
            <a:r>
              <a:rPr lang="tr-TR" sz="2050" dirty="0">
                <a:solidFill>
                  <a:schemeClr val="tx1"/>
                </a:solidFill>
                <a:latin typeface="+mn-lt"/>
              </a:rPr>
              <a:t>da</a:t>
            </a:r>
            <a:r>
              <a:rPr lang="tr-TR" sz="2050" spc="15" dirty="0">
                <a:solidFill>
                  <a:schemeClr val="tx1"/>
                </a:solidFill>
                <a:latin typeface="+mn-lt"/>
              </a:rPr>
              <a:t> </a:t>
            </a:r>
            <a:r>
              <a:rPr lang="tr-TR" sz="2050" dirty="0">
                <a:solidFill>
                  <a:schemeClr val="tx1"/>
                </a:solidFill>
                <a:latin typeface="+mn-lt"/>
              </a:rPr>
              <a:t>ilgili</a:t>
            </a:r>
            <a:r>
              <a:rPr lang="tr-TR" sz="2050" spc="25" dirty="0">
                <a:solidFill>
                  <a:schemeClr val="tx1"/>
                </a:solidFill>
                <a:latin typeface="+mn-lt"/>
              </a:rPr>
              <a:t> </a:t>
            </a:r>
            <a:r>
              <a:rPr lang="tr-TR" sz="2050" dirty="0">
                <a:solidFill>
                  <a:schemeClr val="tx1"/>
                </a:solidFill>
                <a:latin typeface="+mn-lt"/>
              </a:rPr>
              <a:t>kurulu</a:t>
            </a:r>
            <a:r>
              <a:rPr lang="tr-TR" sz="2050" dirty="0">
                <a:solidFill>
                  <a:schemeClr val="tx1"/>
                </a:solidFill>
                <a:latin typeface="+mn-lt"/>
                <a:cs typeface="Calibri"/>
              </a:rPr>
              <a:t>ş</a:t>
            </a:r>
            <a:r>
              <a:rPr lang="tr-TR" sz="2050" dirty="0">
                <a:solidFill>
                  <a:schemeClr val="tx1"/>
                </a:solidFill>
                <a:latin typeface="+mn-lt"/>
              </a:rPr>
              <a:t>tan</a:t>
            </a:r>
            <a:r>
              <a:rPr lang="tr-TR" sz="2050" spc="20" dirty="0">
                <a:solidFill>
                  <a:schemeClr val="tx1"/>
                </a:solidFill>
                <a:latin typeface="+mn-lt"/>
              </a:rPr>
              <a:t> </a:t>
            </a:r>
            <a:r>
              <a:rPr lang="tr-TR" sz="2050" spc="-75" dirty="0">
                <a:solidFill>
                  <a:schemeClr val="tx1"/>
                </a:solidFill>
                <a:latin typeface="+mn-lt"/>
              </a:rPr>
              <a:t>isteyebilir.</a:t>
            </a:r>
            <a:r>
              <a:rPr lang="tr-TR" sz="2050" spc="20" dirty="0">
                <a:solidFill>
                  <a:schemeClr val="tx1"/>
                </a:solidFill>
                <a:latin typeface="+mn-lt"/>
              </a:rPr>
              <a:t> </a:t>
            </a:r>
            <a:r>
              <a:rPr lang="tr-TR" sz="2050" dirty="0">
                <a:solidFill>
                  <a:schemeClr val="tx1"/>
                </a:solidFill>
                <a:latin typeface="+mn-lt"/>
              </a:rPr>
              <a:t>Bu</a:t>
            </a:r>
            <a:r>
              <a:rPr lang="tr-TR" sz="2050" spc="15" dirty="0">
                <a:solidFill>
                  <a:schemeClr val="tx1"/>
                </a:solidFill>
                <a:latin typeface="+mn-lt"/>
              </a:rPr>
              <a:t> </a:t>
            </a:r>
            <a:r>
              <a:rPr lang="tr-TR" sz="2050" spc="-70" dirty="0">
                <a:solidFill>
                  <a:schemeClr val="tx1"/>
                </a:solidFill>
                <a:latin typeface="+mn-lt"/>
              </a:rPr>
              <a:t>iste</a:t>
            </a:r>
            <a:r>
              <a:rPr lang="tr-TR" sz="2050" spc="-70" dirty="0">
                <a:solidFill>
                  <a:schemeClr val="tx1"/>
                </a:solidFill>
                <a:latin typeface="+mn-lt"/>
                <a:cs typeface="Calibri"/>
              </a:rPr>
              <a:t>ğ</a:t>
            </a:r>
            <a:r>
              <a:rPr lang="tr-TR" sz="2050" spc="-70" dirty="0">
                <a:solidFill>
                  <a:schemeClr val="tx1"/>
                </a:solidFill>
                <a:latin typeface="+mn-lt"/>
              </a:rPr>
              <a:t>in</a:t>
            </a:r>
            <a:r>
              <a:rPr lang="tr-TR" sz="2050" spc="25" dirty="0">
                <a:solidFill>
                  <a:schemeClr val="tx1"/>
                </a:solidFill>
                <a:latin typeface="+mn-lt"/>
              </a:rPr>
              <a:t> </a:t>
            </a:r>
            <a:r>
              <a:rPr lang="tr-TR" sz="2050" spc="-55" dirty="0">
                <a:solidFill>
                  <a:schemeClr val="tx1"/>
                </a:solidFill>
                <a:latin typeface="+mn-lt"/>
              </a:rPr>
              <a:t>yerine</a:t>
            </a:r>
            <a:r>
              <a:rPr lang="tr-TR" sz="2050" spc="15" dirty="0">
                <a:solidFill>
                  <a:schemeClr val="tx1"/>
                </a:solidFill>
                <a:latin typeface="+mn-lt"/>
              </a:rPr>
              <a:t> </a:t>
            </a:r>
            <a:r>
              <a:rPr lang="tr-TR" sz="2050" spc="-75" dirty="0">
                <a:solidFill>
                  <a:schemeClr val="tx1"/>
                </a:solidFill>
                <a:latin typeface="+mn-lt"/>
              </a:rPr>
              <a:t>getirilmesi,</a:t>
            </a:r>
            <a:r>
              <a:rPr lang="tr-TR" sz="2050" spc="30" dirty="0">
                <a:solidFill>
                  <a:schemeClr val="tx1"/>
                </a:solidFill>
                <a:latin typeface="+mn-lt"/>
              </a:rPr>
              <a:t> </a:t>
            </a:r>
            <a:r>
              <a:rPr lang="tr-TR" sz="2050" spc="-10" dirty="0">
                <a:solidFill>
                  <a:schemeClr val="tx1"/>
                </a:solidFill>
                <a:latin typeface="+mn-lt"/>
              </a:rPr>
              <a:t>ilgili </a:t>
            </a:r>
            <a:r>
              <a:rPr lang="tr-TR" sz="2050" dirty="0">
                <a:solidFill>
                  <a:schemeClr val="tx1"/>
                </a:solidFill>
                <a:latin typeface="+mn-lt"/>
              </a:rPr>
              <a:t>kurulu</a:t>
            </a:r>
            <a:r>
              <a:rPr lang="tr-TR" sz="2050" dirty="0">
                <a:solidFill>
                  <a:schemeClr val="tx1"/>
                </a:solidFill>
                <a:latin typeface="+mn-lt"/>
                <a:cs typeface="Calibri"/>
              </a:rPr>
              <a:t>ş</a:t>
            </a:r>
            <a:r>
              <a:rPr lang="tr-TR" sz="2050" dirty="0">
                <a:solidFill>
                  <a:schemeClr val="tx1"/>
                </a:solidFill>
                <a:latin typeface="+mn-lt"/>
              </a:rPr>
              <a:t>un</a:t>
            </a:r>
            <a:r>
              <a:rPr lang="tr-TR" sz="2050" spc="-135" dirty="0">
                <a:solidFill>
                  <a:schemeClr val="tx1"/>
                </a:solidFill>
                <a:latin typeface="+mn-lt"/>
              </a:rPr>
              <a:t> </a:t>
            </a:r>
            <a:r>
              <a:rPr lang="tr-TR" sz="2050" dirty="0">
                <a:solidFill>
                  <a:schemeClr val="tx1"/>
                </a:solidFill>
                <a:latin typeface="+mn-lt"/>
              </a:rPr>
              <a:t>takdirine</a:t>
            </a:r>
            <a:r>
              <a:rPr lang="tr-TR" sz="2050" spc="-150" dirty="0">
                <a:solidFill>
                  <a:schemeClr val="tx1"/>
                </a:solidFill>
                <a:latin typeface="+mn-lt"/>
              </a:rPr>
              <a:t> </a:t>
            </a:r>
            <a:r>
              <a:rPr lang="tr-TR" sz="2050" spc="-10" dirty="0">
                <a:solidFill>
                  <a:schemeClr val="tx1"/>
                </a:solidFill>
                <a:latin typeface="+mn-lt"/>
              </a:rPr>
              <a:t>ba</a:t>
            </a:r>
            <a:r>
              <a:rPr lang="tr-TR" sz="2050" spc="-10" dirty="0">
                <a:solidFill>
                  <a:schemeClr val="tx1"/>
                </a:solidFill>
                <a:latin typeface="+mn-lt"/>
                <a:cs typeface="Calibri"/>
              </a:rPr>
              <a:t>ğ</a:t>
            </a:r>
            <a:r>
              <a:rPr lang="tr-TR" sz="2050" spc="-10" dirty="0">
                <a:solidFill>
                  <a:schemeClr val="tx1"/>
                </a:solidFill>
                <a:latin typeface="+mn-lt"/>
              </a:rPr>
              <a:t>lıdır.</a:t>
            </a:r>
            <a:endParaRPr lang="tr-TR" sz="2050" spc="-3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812188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23330"/>
          </a:xfrm>
        </p:spPr>
        <p:txBody>
          <a:bodyPr/>
          <a:lstStyle/>
          <a:p>
            <a:pPr algn="ctr"/>
            <a:r>
              <a:rPr lang="tr-TR" u="none" dirty="0">
                <a:latin typeface="Calibri"/>
              </a:rPr>
              <a:t>ÖN İNCELEME </a:t>
            </a:r>
            <a:br>
              <a:rPr lang="tr-TR" u="none" dirty="0">
                <a:latin typeface="Calibri"/>
              </a:rPr>
            </a:br>
            <a:r>
              <a:rPr lang="tr-TR" sz="2400" u="none" dirty="0">
                <a:latin typeface="Calibri"/>
              </a:rPr>
              <a:t>(5.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0"/>
            <a:ext cx="8246961" cy="4552200"/>
          </a:xfrm>
        </p:spPr>
        <p:txBody>
          <a:bodyPr/>
          <a:lstStyle/>
          <a:p>
            <a:pPr marL="12700" marR="179070" lvl="0" algn="just" defTabSz="914400" eaLnBrk="1" fontAlgn="auto" latinLnBrk="0" hangingPunct="1">
              <a:spcAft>
                <a:spcPts val="0"/>
              </a:spcAft>
              <a:buClr>
                <a:srgbClr val="539F20"/>
              </a:buClr>
              <a:buSzTx/>
              <a:tabLst>
                <a:tab pos="469900" algn="l"/>
              </a:tabLst>
              <a:defRPr/>
            </a:pPr>
            <a:r>
              <a:rPr lang="tr-TR" sz="2400" dirty="0">
                <a:solidFill>
                  <a:sysClr val="windowText" lastClr="000000"/>
                </a:solidFill>
                <a:latin typeface="+mn-lt"/>
              </a:rPr>
              <a:t>Ön</a:t>
            </a:r>
            <a:r>
              <a:rPr lang="tr-TR" sz="2400" spc="-35" dirty="0">
                <a:solidFill>
                  <a:sysClr val="windowText" lastClr="000000"/>
                </a:solidFill>
                <a:latin typeface="+mn-lt"/>
              </a:rPr>
              <a:t> </a:t>
            </a:r>
            <a:r>
              <a:rPr lang="tr-TR" sz="2400" spc="-105" dirty="0">
                <a:solidFill>
                  <a:sysClr val="windowText" lastClr="000000"/>
                </a:solidFill>
                <a:latin typeface="+mn-lt"/>
              </a:rPr>
              <a:t>inceleme</a:t>
            </a:r>
            <a:r>
              <a:rPr lang="tr-TR" sz="2400" spc="-25" dirty="0">
                <a:solidFill>
                  <a:sysClr val="windowText" lastClr="000000"/>
                </a:solidFill>
                <a:latin typeface="+mn-lt"/>
              </a:rPr>
              <a:t> </a:t>
            </a:r>
            <a:r>
              <a:rPr lang="tr-TR" sz="2400" dirty="0">
                <a:solidFill>
                  <a:sysClr val="windowText" lastClr="000000"/>
                </a:solidFill>
                <a:latin typeface="+mn-lt"/>
              </a:rPr>
              <a:t>ile</a:t>
            </a:r>
            <a:r>
              <a:rPr lang="tr-TR" sz="2400" spc="-35" dirty="0">
                <a:solidFill>
                  <a:sysClr val="windowText" lastClr="000000"/>
                </a:solidFill>
                <a:latin typeface="+mn-lt"/>
              </a:rPr>
              <a:t> </a:t>
            </a:r>
            <a:r>
              <a:rPr lang="tr-TR" sz="2400" spc="-70" dirty="0">
                <a:solidFill>
                  <a:sysClr val="windowText" lastClr="000000"/>
                </a:solidFill>
                <a:latin typeface="+mn-lt"/>
              </a:rPr>
              <a:t>görevlendirilen</a:t>
            </a:r>
            <a:r>
              <a:rPr lang="tr-TR" sz="2400" spc="-30" dirty="0">
                <a:solidFill>
                  <a:sysClr val="windowText" lastClr="000000"/>
                </a:solidFill>
                <a:latin typeface="+mn-lt"/>
              </a:rPr>
              <a:t> </a:t>
            </a:r>
            <a:r>
              <a:rPr lang="tr-TR" sz="2400" dirty="0">
                <a:solidFill>
                  <a:sysClr val="windowText" lastClr="000000"/>
                </a:solidFill>
                <a:latin typeface="+mn-lt"/>
              </a:rPr>
              <a:t>ki</a:t>
            </a:r>
            <a:r>
              <a:rPr lang="tr-TR" sz="2400" dirty="0">
                <a:solidFill>
                  <a:sysClr val="windowText" lastClr="000000"/>
                </a:solidFill>
                <a:latin typeface="+mn-lt"/>
                <a:cs typeface="Calibri"/>
              </a:rPr>
              <a:t>ş</a:t>
            </a:r>
            <a:r>
              <a:rPr lang="tr-TR" sz="2400" dirty="0">
                <a:solidFill>
                  <a:sysClr val="windowText" lastClr="000000"/>
                </a:solidFill>
                <a:latin typeface="+mn-lt"/>
              </a:rPr>
              <a:t>iler</a:t>
            </a:r>
            <a:r>
              <a:rPr lang="tr-TR" sz="2400" spc="-30" dirty="0">
                <a:solidFill>
                  <a:sysClr val="windowText" lastClr="000000"/>
                </a:solidFill>
                <a:latin typeface="+mn-lt"/>
              </a:rPr>
              <a:t> </a:t>
            </a:r>
            <a:r>
              <a:rPr lang="tr-TR" sz="2400" spc="-10" dirty="0">
                <a:solidFill>
                  <a:sysClr val="windowText" lastClr="000000"/>
                </a:solidFill>
                <a:latin typeface="+mn-lt"/>
              </a:rPr>
              <a:t>birden</a:t>
            </a:r>
            <a:r>
              <a:rPr lang="tr-TR" sz="2400" spc="-25" dirty="0">
                <a:solidFill>
                  <a:sysClr val="windowText" lastClr="000000"/>
                </a:solidFill>
                <a:latin typeface="+mn-lt"/>
              </a:rPr>
              <a:t> </a:t>
            </a:r>
            <a:r>
              <a:rPr lang="tr-TR" sz="2400" dirty="0">
                <a:solidFill>
                  <a:sysClr val="windowText" lastClr="000000"/>
                </a:solidFill>
                <a:latin typeface="+mn-lt"/>
              </a:rPr>
              <a:t>fazla</a:t>
            </a:r>
            <a:r>
              <a:rPr lang="tr-TR" sz="2400" spc="-30" dirty="0">
                <a:solidFill>
                  <a:sysClr val="windowText" lastClr="000000"/>
                </a:solidFill>
                <a:latin typeface="+mn-lt"/>
              </a:rPr>
              <a:t> </a:t>
            </a:r>
            <a:r>
              <a:rPr lang="tr-TR" sz="2400" spc="-305" dirty="0">
                <a:solidFill>
                  <a:sysClr val="windowText" lastClr="000000"/>
                </a:solidFill>
                <a:latin typeface="+mn-lt"/>
              </a:rPr>
              <a:t>ise </a:t>
            </a:r>
            <a:r>
              <a:rPr lang="tr-TR" sz="2400" spc="-110" dirty="0">
                <a:solidFill>
                  <a:sysClr val="windowText" lastClr="000000"/>
                </a:solidFill>
                <a:latin typeface="+mn-lt"/>
              </a:rPr>
              <a:t>içlerinden</a:t>
            </a:r>
            <a:r>
              <a:rPr lang="tr-TR" sz="2400" spc="-90" dirty="0">
                <a:solidFill>
                  <a:sysClr val="windowText" lastClr="000000"/>
                </a:solidFill>
                <a:latin typeface="+mn-lt"/>
              </a:rPr>
              <a:t> </a:t>
            </a:r>
            <a:r>
              <a:rPr lang="tr-TR" sz="2400" dirty="0">
                <a:solidFill>
                  <a:sysClr val="windowText" lastClr="000000"/>
                </a:solidFill>
                <a:latin typeface="+mn-lt"/>
              </a:rPr>
              <a:t>biri</a:t>
            </a:r>
            <a:r>
              <a:rPr lang="tr-TR" sz="2400" spc="-100" dirty="0">
                <a:solidFill>
                  <a:sysClr val="windowText" lastClr="000000"/>
                </a:solidFill>
                <a:latin typeface="+mn-lt"/>
              </a:rPr>
              <a:t> </a:t>
            </a:r>
            <a:r>
              <a:rPr lang="tr-TR" sz="2400" dirty="0">
                <a:solidFill>
                  <a:sysClr val="windowText" lastClr="000000"/>
                </a:solidFill>
                <a:latin typeface="+mn-lt"/>
              </a:rPr>
              <a:t>ba</a:t>
            </a:r>
            <a:r>
              <a:rPr lang="tr-TR" sz="2400" dirty="0">
                <a:solidFill>
                  <a:sysClr val="windowText" lastClr="000000"/>
                </a:solidFill>
                <a:latin typeface="+mn-lt"/>
                <a:cs typeface="Calibri"/>
              </a:rPr>
              <a:t>ş</a:t>
            </a:r>
            <a:r>
              <a:rPr lang="tr-TR" sz="2400" dirty="0">
                <a:solidFill>
                  <a:sysClr val="windowText" lastClr="000000"/>
                </a:solidFill>
                <a:latin typeface="+mn-lt"/>
              </a:rPr>
              <a:t>kan</a:t>
            </a:r>
            <a:r>
              <a:rPr lang="tr-TR" sz="2400" spc="-75" dirty="0">
                <a:solidFill>
                  <a:sysClr val="windowText" lastClr="000000"/>
                </a:solidFill>
                <a:latin typeface="+mn-lt"/>
              </a:rPr>
              <a:t> </a:t>
            </a:r>
            <a:r>
              <a:rPr lang="tr-TR" sz="2400" dirty="0">
                <a:solidFill>
                  <a:sysClr val="windowText" lastClr="000000"/>
                </a:solidFill>
                <a:latin typeface="+mn-lt"/>
              </a:rPr>
              <a:t>olarak</a:t>
            </a:r>
            <a:r>
              <a:rPr lang="tr-TR" sz="2400" spc="-85" dirty="0">
                <a:solidFill>
                  <a:sysClr val="windowText" lastClr="000000"/>
                </a:solidFill>
                <a:latin typeface="+mn-lt"/>
              </a:rPr>
              <a:t> </a:t>
            </a:r>
            <a:r>
              <a:rPr lang="tr-TR" sz="2400" spc="-10" dirty="0">
                <a:solidFill>
                  <a:sysClr val="windowText" lastClr="000000"/>
                </a:solidFill>
                <a:latin typeface="+mn-lt"/>
              </a:rPr>
              <a:t>belirlenir.</a:t>
            </a:r>
            <a:endParaRPr lang="tr-TR" sz="2400" dirty="0">
              <a:solidFill>
                <a:sysClr val="windowText" lastClr="000000"/>
              </a:solidFill>
              <a:latin typeface="+mn-lt"/>
            </a:endParaRPr>
          </a:p>
          <a:p>
            <a:pPr marL="12700" marR="180975" lvl="0" algn="just" defTabSz="914400" eaLnBrk="1" fontAlgn="auto" latinLnBrk="0" hangingPunct="1">
              <a:spcAft>
                <a:spcPts val="0"/>
              </a:spcAft>
              <a:buClr>
                <a:srgbClr val="539F20"/>
              </a:buClr>
              <a:buSzTx/>
              <a:tabLst>
                <a:tab pos="469900" algn="l"/>
                <a:tab pos="1517015" algn="l"/>
                <a:tab pos="3032125" algn="l"/>
                <a:tab pos="3622040" algn="l"/>
                <a:tab pos="4277360" algn="l"/>
                <a:tab pos="6449695" algn="l"/>
                <a:tab pos="8121650" algn="l"/>
              </a:tabLst>
              <a:defRPr/>
            </a:pPr>
            <a:r>
              <a:rPr lang="tr-TR" sz="2400" spc="-10" dirty="0">
                <a:solidFill>
                  <a:sysClr val="windowText" lastClr="000000"/>
                </a:solidFill>
                <a:latin typeface="+mn-lt"/>
              </a:rPr>
              <a:t>Yargı</a:t>
            </a:r>
            <a:r>
              <a:rPr lang="tr-TR" sz="2400" dirty="0">
                <a:solidFill>
                  <a:sysClr val="windowText" lastClr="000000"/>
                </a:solidFill>
                <a:latin typeface="+mn-lt"/>
              </a:rPr>
              <a:t> </a:t>
            </a:r>
            <a:r>
              <a:rPr lang="tr-TR" sz="2400" spc="-10" dirty="0">
                <a:solidFill>
                  <a:sysClr val="windowText" lastClr="000000"/>
                </a:solidFill>
                <a:latin typeface="+mn-lt"/>
              </a:rPr>
              <a:t>mercileri</a:t>
            </a:r>
            <a:r>
              <a:rPr lang="tr-TR" sz="2400" dirty="0">
                <a:solidFill>
                  <a:sysClr val="windowText" lastClr="000000"/>
                </a:solidFill>
                <a:latin typeface="+mn-lt"/>
              </a:rPr>
              <a:t> </a:t>
            </a:r>
            <a:r>
              <a:rPr lang="tr-TR" sz="2400" spc="-25" dirty="0">
                <a:solidFill>
                  <a:sysClr val="windowText" lastClr="000000"/>
                </a:solidFill>
                <a:latin typeface="+mn-lt"/>
              </a:rPr>
              <a:t>ile</a:t>
            </a:r>
            <a:r>
              <a:rPr lang="tr-TR" sz="2400" dirty="0">
                <a:solidFill>
                  <a:sysClr val="windowText" lastClr="000000"/>
                </a:solidFill>
                <a:latin typeface="+mn-lt"/>
              </a:rPr>
              <a:t> </a:t>
            </a:r>
            <a:r>
              <a:rPr lang="tr-TR" sz="2400" spc="-25" dirty="0">
                <a:solidFill>
                  <a:sysClr val="windowText" lastClr="000000"/>
                </a:solidFill>
                <a:latin typeface="+mn-lt"/>
              </a:rPr>
              <a:t>bu</a:t>
            </a:r>
            <a:r>
              <a:rPr lang="tr-TR" sz="2400" dirty="0">
                <a:solidFill>
                  <a:sysClr val="windowText" lastClr="000000"/>
                </a:solidFill>
                <a:latin typeface="+mn-lt"/>
              </a:rPr>
              <a:t> </a:t>
            </a:r>
            <a:r>
              <a:rPr lang="tr-TR" sz="2400" spc="-10" dirty="0">
                <a:solidFill>
                  <a:sysClr val="windowText" lastClr="000000"/>
                </a:solidFill>
                <a:latin typeface="+mn-lt"/>
              </a:rPr>
              <a:t>kurulu</a:t>
            </a:r>
            <a:r>
              <a:rPr lang="tr-TR" sz="2400" spc="-10" dirty="0">
                <a:solidFill>
                  <a:sysClr val="windowText" lastClr="000000"/>
                </a:solidFill>
                <a:latin typeface="+mn-lt"/>
                <a:cs typeface="Calibri"/>
              </a:rPr>
              <a:t>ş</a:t>
            </a:r>
            <a:r>
              <a:rPr lang="tr-TR" sz="2400" spc="-10" dirty="0">
                <a:solidFill>
                  <a:sysClr val="windowText" lastClr="000000"/>
                </a:solidFill>
                <a:latin typeface="+mn-lt"/>
              </a:rPr>
              <a:t>larda çalı</a:t>
            </a:r>
            <a:r>
              <a:rPr lang="tr-TR" sz="2400" spc="-10" dirty="0">
                <a:solidFill>
                  <a:sysClr val="windowText" lastClr="000000"/>
                </a:solidFill>
                <a:latin typeface="+mn-lt"/>
                <a:cs typeface="Calibri"/>
              </a:rPr>
              <a:t>ş</a:t>
            </a:r>
            <a:r>
              <a:rPr lang="tr-TR" sz="2400" spc="-10" dirty="0">
                <a:solidFill>
                  <a:sysClr val="windowText" lastClr="000000"/>
                </a:solidFill>
                <a:latin typeface="+mn-lt"/>
              </a:rPr>
              <a:t>anlar</a:t>
            </a:r>
            <a:r>
              <a:rPr lang="tr-TR" sz="2400" dirty="0">
                <a:solidFill>
                  <a:sysClr val="windowText" lastClr="000000"/>
                </a:solidFill>
                <a:latin typeface="+mn-lt"/>
              </a:rPr>
              <a:t> </a:t>
            </a:r>
            <a:r>
              <a:rPr lang="tr-TR" sz="2400" spc="-125" dirty="0">
                <a:solidFill>
                  <a:sysClr val="windowText" lastClr="000000"/>
                </a:solidFill>
                <a:latin typeface="+mn-lt"/>
              </a:rPr>
              <a:t>ve askerler</a:t>
            </a:r>
            <a:r>
              <a:rPr lang="tr-TR" sz="2400" spc="-5" dirty="0">
                <a:solidFill>
                  <a:sysClr val="windowText" lastClr="000000"/>
                </a:solidFill>
                <a:latin typeface="+mn-lt"/>
              </a:rPr>
              <a:t> </a:t>
            </a:r>
            <a:r>
              <a:rPr lang="tr-TR" sz="2400" spc="-110" dirty="0">
                <a:solidFill>
                  <a:sysClr val="windowText" lastClr="000000"/>
                </a:solidFill>
                <a:latin typeface="+mn-lt"/>
              </a:rPr>
              <a:t>ön</a:t>
            </a:r>
            <a:r>
              <a:rPr lang="tr-TR" sz="2400" spc="-35" dirty="0">
                <a:solidFill>
                  <a:sysClr val="windowText" lastClr="000000"/>
                </a:solidFill>
                <a:latin typeface="+mn-lt"/>
              </a:rPr>
              <a:t> </a:t>
            </a:r>
            <a:r>
              <a:rPr lang="tr-TR" sz="2400" spc="-130" dirty="0">
                <a:solidFill>
                  <a:sysClr val="windowText" lastClr="000000"/>
                </a:solidFill>
                <a:latin typeface="+mn-lt"/>
              </a:rPr>
              <a:t>incelemelerde</a:t>
            </a:r>
            <a:r>
              <a:rPr lang="tr-TR" sz="2400" dirty="0">
                <a:solidFill>
                  <a:sysClr val="windowText" lastClr="000000"/>
                </a:solidFill>
                <a:latin typeface="+mn-lt"/>
              </a:rPr>
              <a:t> </a:t>
            </a:r>
            <a:r>
              <a:rPr lang="tr-TR" sz="2400" spc="-40" dirty="0">
                <a:solidFill>
                  <a:sysClr val="windowText" lastClr="000000"/>
                </a:solidFill>
                <a:latin typeface="+mn-lt"/>
              </a:rPr>
              <a:t>görevlendirilmezler.</a:t>
            </a:r>
          </a:p>
          <a:p>
            <a:pPr marL="12700" marR="180975" lvl="0" algn="just" defTabSz="914400" eaLnBrk="1" fontAlgn="auto" latinLnBrk="0" hangingPunct="1">
              <a:spcAft>
                <a:spcPts val="0"/>
              </a:spcAft>
              <a:buClr>
                <a:srgbClr val="539F20"/>
              </a:buClr>
              <a:buSzTx/>
              <a:tabLst>
                <a:tab pos="469900" algn="l"/>
                <a:tab pos="1517015" algn="l"/>
                <a:tab pos="3032125" algn="l"/>
                <a:tab pos="3622040" algn="l"/>
                <a:tab pos="4277360" algn="l"/>
                <a:tab pos="6449695" algn="l"/>
                <a:tab pos="8121650" algn="l"/>
              </a:tabLst>
              <a:defRPr/>
            </a:pPr>
            <a:endParaRPr lang="tr-TR" sz="2400" dirty="0">
              <a:solidFill>
                <a:sysClr val="windowText" lastClr="000000"/>
              </a:solidFill>
              <a:latin typeface="+mn-lt"/>
            </a:endParaRPr>
          </a:p>
          <a:p>
            <a:pPr marL="12700" algn="ctr">
              <a:lnSpc>
                <a:spcPct val="100000"/>
              </a:lnSpc>
              <a:spcBef>
                <a:spcPts val="1210"/>
              </a:spcBef>
              <a:tabLst>
                <a:tab pos="354965" algn="l"/>
              </a:tabLst>
            </a:pPr>
            <a:r>
              <a:rPr lang="tr-TR" spc="-30" dirty="0">
                <a:solidFill>
                  <a:srgbClr val="FF0000"/>
                </a:solidFill>
                <a:latin typeface="+mn-lt"/>
              </a:rPr>
              <a:t>MÜKERRER ÖN İNCELEME</a:t>
            </a:r>
          </a:p>
          <a:p>
            <a:pPr marL="12700" algn="l">
              <a:lnSpc>
                <a:spcPct val="100000"/>
              </a:lnSpc>
              <a:spcBef>
                <a:spcPts val="1210"/>
              </a:spcBef>
              <a:tabLst>
                <a:tab pos="354965" algn="l"/>
              </a:tabLst>
            </a:pPr>
            <a:r>
              <a:rPr lang="tr-TR" sz="2400" spc="-30" dirty="0">
                <a:solidFill>
                  <a:schemeClr val="tx1"/>
                </a:solidFill>
                <a:latin typeface="+mn-lt"/>
              </a:rPr>
              <a:t>Cumhuriyet Başsavcılıkları ile izin vermeye yetkili merciler ihbar ve şikayet hakkında </a:t>
            </a:r>
            <a:r>
              <a:rPr lang="tr-TR" sz="2400" spc="-30" dirty="0">
                <a:solidFill>
                  <a:srgbClr val="FF0000"/>
                </a:solidFill>
                <a:latin typeface="+mn-lt"/>
              </a:rPr>
              <a:t>daha önce sonuçlandırılmış bir ön inceleme olması halinde müracaatı işleme koymazlar.</a:t>
            </a:r>
          </a:p>
          <a:p>
            <a:pPr marL="12700" algn="just">
              <a:lnSpc>
                <a:spcPct val="100000"/>
              </a:lnSpc>
              <a:spcBef>
                <a:spcPts val="1210"/>
              </a:spcBef>
              <a:tabLst>
                <a:tab pos="354965" algn="l"/>
              </a:tabLst>
            </a:pPr>
            <a:r>
              <a:rPr lang="tr-TR" sz="2400" spc="-30" dirty="0">
                <a:solidFill>
                  <a:schemeClr val="tx1"/>
                </a:solidFill>
                <a:latin typeface="+mn-lt"/>
              </a:rPr>
              <a:t>Daha önceki ön incelemenin sonucunu etkileyecek yeni bir belge sunarsa müracaat işleme konabilir.</a:t>
            </a:r>
          </a:p>
          <a:p>
            <a:pPr marL="12700" algn="ctr">
              <a:lnSpc>
                <a:spcPct val="100000"/>
              </a:lnSpc>
              <a:spcBef>
                <a:spcPts val="1210"/>
              </a:spcBef>
              <a:tabLst>
                <a:tab pos="354965" algn="l"/>
              </a:tabLst>
            </a:pPr>
            <a:endParaRPr lang="tr-TR"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05679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a:extLst>
              <a:ext uri="{FF2B5EF4-FFF2-40B4-BE49-F238E27FC236}">
                <a16:creationId xmlns:a16="http://schemas.microsoft.com/office/drawing/2014/main" id="{7C1F27FA-4956-47E7-83C9-9A0C41600296}"/>
              </a:ext>
            </a:extLst>
          </p:cNvPr>
          <p:cNvSpPr>
            <a:spLocks noGrp="1" noChangeArrowheads="1"/>
          </p:cNvSpPr>
          <p:nvPr>
            <p:ph type="title"/>
          </p:nvPr>
        </p:nvSpPr>
        <p:spPr>
          <a:xfrm>
            <a:off x="1619999" y="115888"/>
            <a:ext cx="6381001" cy="553998"/>
          </a:xfrm>
        </p:spPr>
        <p:txBody>
          <a:bodyPr/>
          <a:lstStyle/>
          <a:p>
            <a:pPr algn="ctr"/>
            <a:r>
              <a:rPr lang="tr-TR" altLang="tr-TR" u="none" dirty="0"/>
              <a:t>KONU İLE İLGİLİ MEVZUAT </a:t>
            </a:r>
          </a:p>
        </p:txBody>
      </p:sp>
      <p:sp>
        <p:nvSpPr>
          <p:cNvPr id="3" name="İçerik Yer Tutucusu 2">
            <a:extLst>
              <a:ext uri="{FF2B5EF4-FFF2-40B4-BE49-F238E27FC236}">
                <a16:creationId xmlns:a16="http://schemas.microsoft.com/office/drawing/2014/main" id="{A14CA54E-0FCF-4C1C-8BEA-447F1F4489DB}"/>
              </a:ext>
            </a:extLst>
          </p:cNvPr>
          <p:cNvSpPr>
            <a:spLocks noGrp="1"/>
          </p:cNvSpPr>
          <p:nvPr>
            <p:ph sz="quarter" idx="1"/>
          </p:nvPr>
        </p:nvSpPr>
        <p:spPr>
          <a:xfrm>
            <a:off x="540000" y="1620000"/>
            <a:ext cx="8137525" cy="4797152"/>
          </a:xfrm>
        </p:spPr>
        <p:txBody>
          <a:bodyPr>
            <a:normAutofit lnSpcReduction="10000"/>
          </a:bodyPr>
          <a:lstStyle/>
          <a:p>
            <a:pPr fontAlgn="auto">
              <a:spcAft>
                <a:spcPts val="0"/>
              </a:spcAft>
              <a:defRPr/>
            </a:pPr>
            <a:r>
              <a:rPr lang="tr-TR" b="1" dirty="0"/>
              <a:t>-Anayasa</a:t>
            </a:r>
            <a:r>
              <a:rPr lang="tr-TR" dirty="0">
                <a:solidFill>
                  <a:srgbClr val="FF0000"/>
                </a:solidFill>
              </a:rPr>
              <a:t> </a:t>
            </a:r>
            <a:r>
              <a:rPr lang="tr-TR" dirty="0"/>
              <a:t>(36, 39, 125, 128, 129. maddeleri)</a:t>
            </a:r>
          </a:p>
          <a:p>
            <a:pPr algn="just" fontAlgn="auto">
              <a:spcAft>
                <a:spcPts val="0"/>
              </a:spcAft>
              <a:defRPr/>
            </a:pPr>
            <a:r>
              <a:rPr lang="tr-TR" b="1" dirty="0"/>
              <a:t>-4483 Sayılı Memurlar ve Diğer Kamu Görevlilerinin Yargılanması Hakkında Kanun</a:t>
            </a:r>
          </a:p>
          <a:p>
            <a:pPr fontAlgn="auto">
              <a:spcAft>
                <a:spcPts val="0"/>
              </a:spcAft>
              <a:defRPr/>
            </a:pPr>
            <a:r>
              <a:rPr lang="tr-TR" b="1" dirty="0"/>
              <a:t>-657 Sayılı Devlet Memurları Kanunu  </a:t>
            </a:r>
            <a:r>
              <a:rPr lang="tr-TR" dirty="0"/>
              <a:t>(4, 24, 137, 138, 142. maddeleri)</a:t>
            </a:r>
          </a:p>
          <a:p>
            <a:pPr fontAlgn="auto">
              <a:spcAft>
                <a:spcPts val="0"/>
              </a:spcAft>
              <a:defRPr/>
            </a:pPr>
            <a:r>
              <a:rPr lang="tr-TR" b="1" dirty="0"/>
              <a:t>-5237</a:t>
            </a:r>
            <a:r>
              <a:rPr lang="tr-TR" dirty="0"/>
              <a:t> </a:t>
            </a:r>
            <a:r>
              <a:rPr lang="tr-TR" b="1" dirty="0"/>
              <a:t>Sayılı Türk Ceza Kanunu</a:t>
            </a:r>
            <a:endParaRPr lang="tr-TR" dirty="0"/>
          </a:p>
          <a:p>
            <a:pPr fontAlgn="auto">
              <a:spcAft>
                <a:spcPts val="0"/>
              </a:spcAft>
              <a:defRPr/>
            </a:pPr>
            <a:r>
              <a:rPr lang="tr-TR" b="1" dirty="0"/>
              <a:t>-5271 Sayılı Ceza Muhakemesi Kanunu</a:t>
            </a:r>
          </a:p>
          <a:p>
            <a:pPr fontAlgn="auto">
              <a:spcAft>
                <a:spcPts val="0"/>
              </a:spcAft>
              <a:defRPr/>
            </a:pPr>
            <a:r>
              <a:rPr lang="tr-TR" b="1" dirty="0"/>
              <a:t>-2577 Sayılı İdari Yargılama Usulü Kanunu</a:t>
            </a:r>
          </a:p>
          <a:p>
            <a:pPr algn="just" fontAlgn="auto">
              <a:spcAft>
                <a:spcPts val="0"/>
              </a:spcAft>
              <a:defRPr/>
            </a:pPr>
            <a:r>
              <a:rPr lang="tr-TR" b="1" dirty="0"/>
              <a:t>-Memurlar Ve Diğer Kamu Görevlilerinin Yargılanması Hakkında Kanunun Uygulaması İle İlgili Olarak İçişleri Bakanlığınca Yürütülecek İşlemlere İlişkin Yönerge  (2000 Yılı)</a:t>
            </a:r>
            <a:endParaRPr lang="tr-TR" dirty="0"/>
          </a:p>
          <a:p>
            <a:pPr marL="274320" indent="-274320" fontAlgn="auto">
              <a:spcAft>
                <a:spcPts val="0"/>
              </a:spcAft>
              <a:buFont typeface="Wingdings"/>
              <a:buChar char=""/>
              <a:defRPr/>
            </a:pPr>
            <a:endParaRPr lang="tr-TR" dirty="0"/>
          </a:p>
        </p:txBody>
      </p:sp>
      <p:pic>
        <p:nvPicPr>
          <p:cNvPr id="4" name="object 5">
            <a:extLst>
              <a:ext uri="{FF2B5EF4-FFF2-40B4-BE49-F238E27FC236}">
                <a16:creationId xmlns:a16="http://schemas.microsoft.com/office/drawing/2014/main" id="{C9E58ACE-694F-4990-A4DE-077191BCC793}"/>
              </a:ext>
            </a:extLst>
          </p:cNvPr>
          <p:cNvPicPr/>
          <p:nvPr/>
        </p:nvPicPr>
        <p:blipFill>
          <a:blip r:embed="rId2" cstate="print"/>
          <a:stretch>
            <a:fillRect/>
          </a:stretch>
        </p:blipFill>
        <p:spPr>
          <a:xfrm>
            <a:off x="539999" y="180000"/>
            <a:ext cx="1080000" cy="10800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Calibri"/>
              </a:rPr>
              <a:t>ÖN İNCELEME YAPANLARIN YETKİSİ VE RAPOR </a:t>
            </a:r>
            <a:r>
              <a:rPr lang="tr-TR" sz="2400" u="none" dirty="0">
                <a:latin typeface="Calibri"/>
              </a:rPr>
              <a:t>(6.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299201" cy="4480200"/>
          </a:xfrm>
        </p:spPr>
        <p:txBody>
          <a:bodyPr/>
          <a:lstStyle/>
          <a:p>
            <a:pPr marL="355600" marR="179070" lvl="0" indent="-342900" algn="just" defTabSz="914400" eaLnBrk="1" fontAlgn="auto" latinLnBrk="0" hangingPunct="1">
              <a:spcAft>
                <a:spcPts val="0"/>
              </a:spcAft>
              <a:buClr>
                <a:srgbClr val="539F20"/>
              </a:buClr>
              <a:buSzTx/>
              <a:buFont typeface="Arial" panose="020B0604020202020204" pitchFamily="34" charset="0"/>
              <a:buChar char="•"/>
              <a:tabLst>
                <a:tab pos="469900" algn="l"/>
              </a:tabLst>
              <a:defRPr/>
            </a:pPr>
            <a:r>
              <a:rPr lang="tr-TR" sz="2300" dirty="0">
                <a:solidFill>
                  <a:srgbClr val="FF0000"/>
                </a:solidFill>
                <a:latin typeface="+mn-lt"/>
              </a:rPr>
              <a:t>Ön incelemeciler </a:t>
            </a:r>
            <a:r>
              <a:rPr lang="tr-TR" sz="2300" dirty="0">
                <a:solidFill>
                  <a:schemeClr val="tx1"/>
                </a:solidFill>
                <a:latin typeface="+mn-lt"/>
              </a:rPr>
              <a:t>bakanlık müfettişleri ve kendilerini görevlendiren merciin tüm yetkilerine sahiptir. </a:t>
            </a:r>
          </a:p>
          <a:p>
            <a:pPr marL="355600" marR="179070" lvl="0" indent="-342900" algn="just" defTabSz="914400" eaLnBrk="1" fontAlgn="auto" latinLnBrk="0" hangingPunct="1">
              <a:spcAft>
                <a:spcPts val="0"/>
              </a:spcAft>
              <a:buClr>
                <a:srgbClr val="539F20"/>
              </a:buClr>
              <a:buSzTx/>
              <a:buFont typeface="Arial" panose="020B0604020202020204" pitchFamily="34" charset="0"/>
              <a:buChar char="•"/>
              <a:tabLst>
                <a:tab pos="469900" algn="l"/>
              </a:tabLst>
              <a:defRPr/>
            </a:pPr>
            <a:r>
              <a:rPr lang="tr-TR" sz="2300" dirty="0">
                <a:solidFill>
                  <a:schemeClr val="tx1"/>
                </a:solidFill>
                <a:latin typeface="+mn-lt"/>
              </a:rPr>
              <a:t>Ön incelemeciler 4483 sayılı Kanunda hüküm bulunmayan hususlarda Ceza Muhakemeleri Kanununa (CMK) göre işlem yapabilirler.  </a:t>
            </a:r>
          </a:p>
          <a:p>
            <a:pPr marL="355600" marR="179070" lvl="0" indent="-342900" algn="just" defTabSz="914400" eaLnBrk="1" fontAlgn="auto" latinLnBrk="0" hangingPunct="1">
              <a:spcAft>
                <a:spcPts val="0"/>
              </a:spcAft>
              <a:buClr>
                <a:srgbClr val="539F20"/>
              </a:buClr>
              <a:buSzTx/>
              <a:buFont typeface="Arial" panose="020B0604020202020204" pitchFamily="34" charset="0"/>
              <a:buChar char="•"/>
              <a:tabLst>
                <a:tab pos="469900" algn="l"/>
              </a:tabLst>
              <a:defRPr/>
            </a:pPr>
            <a:r>
              <a:rPr lang="tr-TR" sz="2300" dirty="0">
                <a:solidFill>
                  <a:schemeClr val="tx1"/>
                </a:solidFill>
                <a:latin typeface="+mn-lt"/>
              </a:rPr>
              <a:t>Ön incelemeciler, hakkında inceleme yapılan memur veya diğer kamu görevlisinin ifadesini de almak suretiyle yetkileri dahilinde bulunan gerekli bilgi ve belgeleri toplayıp, görüşlerini içeren bir rapor düzenleyerek durumu izin vermeye yetkili mercie sunarlar.</a:t>
            </a:r>
          </a:p>
          <a:p>
            <a:pPr marL="355600" marR="179070" lvl="0" indent="-342900" algn="just" defTabSz="914400" eaLnBrk="1" fontAlgn="auto" latinLnBrk="0" hangingPunct="1">
              <a:spcAft>
                <a:spcPts val="0"/>
              </a:spcAft>
              <a:buClr>
                <a:srgbClr val="539F20"/>
              </a:buClr>
              <a:buSzTx/>
              <a:buFont typeface="Arial" panose="020B0604020202020204" pitchFamily="34" charset="0"/>
              <a:buChar char="•"/>
              <a:tabLst>
                <a:tab pos="469900" algn="l"/>
              </a:tabLst>
              <a:defRPr/>
            </a:pPr>
            <a:r>
              <a:rPr lang="tr-TR" sz="2300" dirty="0">
                <a:solidFill>
                  <a:schemeClr val="tx1"/>
                </a:solidFill>
                <a:latin typeface="+mn-lt"/>
              </a:rPr>
              <a:t>Yetkili merci bu rapor üzerine soruşturma izni verilmesine veya verilmemesine kararı verir. Bu kararlarda gerekçe gösterilmesi zorunludur.</a:t>
            </a:r>
          </a:p>
          <a:p>
            <a:pPr marL="12700" algn="ctr">
              <a:lnSpc>
                <a:spcPct val="100000"/>
              </a:lnSpc>
              <a:spcBef>
                <a:spcPts val="1210"/>
              </a:spcBef>
              <a:tabLst>
                <a:tab pos="354965" algn="l"/>
              </a:tabLst>
            </a:pPr>
            <a:endParaRPr lang="tr-TR"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4327790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84885"/>
          </a:xfrm>
        </p:spPr>
        <p:txBody>
          <a:bodyPr/>
          <a:lstStyle/>
          <a:p>
            <a:pPr algn="ctr"/>
            <a:r>
              <a:rPr lang="tr-TR" sz="3200" u="none" dirty="0">
                <a:latin typeface="Calibri"/>
              </a:rPr>
              <a:t>ÖN İNCELEMECİLERİN CMK’NA GÖRE KULLANABİLECEĞİ YETKİ</a:t>
            </a:r>
            <a:endParaRPr lang="tr-TR" sz="32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146801" cy="5009064"/>
          </a:xfrm>
        </p:spPr>
        <p:txBody>
          <a:bodyPr/>
          <a:lstStyle/>
          <a:p>
            <a:pPr marR="5715" lvl="0" indent="12700" algn="just" defTabSz="914400" eaLnBrk="1" fontAlgn="auto" latinLnBrk="0" hangingPunct="1">
              <a:lnSpc>
                <a:spcPts val="2510"/>
              </a:lnSpc>
              <a:spcBef>
                <a:spcPts val="490"/>
              </a:spcBef>
              <a:spcAft>
                <a:spcPts val="0"/>
              </a:spcAft>
              <a:buClrTx/>
              <a:buSzTx/>
              <a:buFontTx/>
              <a:buNone/>
              <a:tabLst/>
              <a:defRPr/>
            </a:pPr>
            <a:r>
              <a:rPr lang="tr-TR" sz="2000" dirty="0">
                <a:solidFill>
                  <a:schemeClr val="tx1"/>
                </a:solidFill>
                <a:latin typeface="+mn-lt"/>
              </a:rPr>
              <a:t>Ön incelemeciler, 4483 sayılı kanunda hüküm bulunmayan hallerde CMK hükümlerine i</a:t>
            </a:r>
            <a:r>
              <a:rPr lang="tr-TR" sz="2000" dirty="0">
                <a:solidFill>
                  <a:schemeClr val="tx1"/>
                </a:solidFill>
                <a:latin typeface="+mn-lt"/>
                <a:cs typeface="Calibri"/>
              </a:rPr>
              <a:t>ş</a:t>
            </a:r>
            <a:r>
              <a:rPr lang="tr-TR" sz="2000" dirty="0">
                <a:solidFill>
                  <a:schemeClr val="tx1"/>
                </a:solidFill>
                <a:latin typeface="+mn-lt"/>
              </a:rPr>
              <a:t>lem yapabileceklerdir. Bunlar;</a:t>
            </a:r>
          </a:p>
          <a:p>
            <a:pPr marR="5715" lvl="0" indent="12700" algn="just" defTabSz="914400" eaLnBrk="1" fontAlgn="auto" latinLnBrk="0" hangingPunct="1">
              <a:lnSpc>
                <a:spcPts val="2510"/>
              </a:lnSpc>
              <a:spcBef>
                <a:spcPts val="490"/>
              </a:spcBef>
              <a:spcAft>
                <a:spcPts val="0"/>
              </a:spcAft>
              <a:buClrTx/>
              <a:buSzTx/>
              <a:buFontTx/>
              <a:buNone/>
              <a:tabLst/>
              <a:defRPr/>
            </a:pPr>
            <a:r>
              <a:rPr lang="tr-TR" sz="2000" dirty="0">
                <a:solidFill>
                  <a:srgbClr val="FF0000"/>
                </a:solidFill>
                <a:latin typeface="+mn-lt"/>
              </a:rPr>
              <a:t>Yeminli katip bulundurma: </a:t>
            </a:r>
            <a:r>
              <a:rPr lang="tr-TR" sz="2000" dirty="0">
                <a:solidFill>
                  <a:schemeClr val="tx1"/>
                </a:solidFill>
                <a:latin typeface="+mn-lt"/>
              </a:rPr>
              <a:t>5271 Sayılı Kanunun 169. maddesine göre ihbar ya da </a:t>
            </a:r>
            <a:r>
              <a:rPr lang="tr-TR" sz="2000" dirty="0">
                <a:solidFill>
                  <a:schemeClr val="tx1"/>
                </a:solidFill>
                <a:latin typeface="+mn-lt"/>
                <a:cs typeface="Calibri"/>
              </a:rPr>
              <a:t>ş</a:t>
            </a:r>
            <a:r>
              <a:rPr lang="tr-TR" sz="2000" dirty="0">
                <a:solidFill>
                  <a:schemeClr val="tx1"/>
                </a:solidFill>
                <a:latin typeface="+mn-lt"/>
              </a:rPr>
              <a:t>ikayetçilerin, tanıkların, haklarında i</a:t>
            </a:r>
            <a:r>
              <a:rPr lang="tr-TR" sz="2000" dirty="0">
                <a:solidFill>
                  <a:schemeClr val="tx1"/>
                </a:solidFill>
                <a:latin typeface="+mn-lt"/>
                <a:cs typeface="Calibri"/>
              </a:rPr>
              <a:t>ş</a:t>
            </a:r>
            <a:r>
              <a:rPr lang="tr-TR" sz="2000" dirty="0">
                <a:solidFill>
                  <a:schemeClr val="tx1"/>
                </a:solidFill>
                <a:latin typeface="+mn-lt"/>
              </a:rPr>
              <a:t>lem yapılanların ifadelerini tutana</a:t>
            </a:r>
            <a:r>
              <a:rPr lang="tr-TR" sz="2000" dirty="0">
                <a:solidFill>
                  <a:schemeClr val="tx1"/>
                </a:solidFill>
                <a:latin typeface="+mn-lt"/>
                <a:cs typeface="Calibri"/>
              </a:rPr>
              <a:t>ğ</a:t>
            </a:r>
            <a:r>
              <a:rPr lang="tr-TR" sz="2000" dirty="0">
                <a:solidFill>
                  <a:schemeClr val="tx1"/>
                </a:solidFill>
                <a:latin typeface="+mn-lt"/>
              </a:rPr>
              <a:t>a ba</a:t>
            </a:r>
            <a:r>
              <a:rPr lang="tr-TR" sz="2000" dirty="0">
                <a:solidFill>
                  <a:schemeClr val="tx1"/>
                </a:solidFill>
                <a:latin typeface="+mn-lt"/>
                <a:cs typeface="Calibri"/>
              </a:rPr>
              <a:t>ğ</a:t>
            </a:r>
            <a:r>
              <a:rPr lang="tr-TR" sz="2000" dirty="0">
                <a:solidFill>
                  <a:schemeClr val="tx1"/>
                </a:solidFill>
                <a:latin typeface="+mn-lt"/>
              </a:rPr>
              <a:t>lamak, bilirki</a:t>
            </a:r>
            <a:r>
              <a:rPr lang="tr-TR" sz="2000" dirty="0">
                <a:solidFill>
                  <a:schemeClr val="tx1"/>
                </a:solidFill>
                <a:latin typeface="+mn-lt"/>
                <a:cs typeface="Calibri"/>
              </a:rPr>
              <a:t>ş</a:t>
            </a:r>
            <a:r>
              <a:rPr lang="tr-TR" sz="2000" dirty="0">
                <a:solidFill>
                  <a:schemeClr val="tx1"/>
                </a:solidFill>
                <a:latin typeface="+mn-lt"/>
              </a:rPr>
              <a:t>i görevlendirmesi, ke</a:t>
            </a:r>
            <a:r>
              <a:rPr lang="tr-TR" sz="2000" dirty="0">
                <a:solidFill>
                  <a:schemeClr val="tx1"/>
                </a:solidFill>
                <a:latin typeface="+mn-lt"/>
                <a:cs typeface="Calibri"/>
              </a:rPr>
              <a:t>ş</a:t>
            </a:r>
            <a:r>
              <a:rPr lang="tr-TR" sz="2000" dirty="0">
                <a:solidFill>
                  <a:schemeClr val="tx1"/>
                </a:solidFill>
                <a:latin typeface="+mn-lt"/>
              </a:rPr>
              <a:t>if yapılması, tutanak düzenlenmesi gibi i</a:t>
            </a:r>
            <a:r>
              <a:rPr lang="tr-TR" sz="2000" dirty="0">
                <a:solidFill>
                  <a:schemeClr val="tx1"/>
                </a:solidFill>
                <a:latin typeface="+mn-lt"/>
                <a:cs typeface="Calibri"/>
              </a:rPr>
              <a:t>ş</a:t>
            </a:r>
            <a:r>
              <a:rPr lang="tr-TR" sz="2000" dirty="0">
                <a:solidFill>
                  <a:schemeClr val="tx1"/>
                </a:solidFill>
                <a:latin typeface="+mn-lt"/>
              </a:rPr>
              <a:t>lemlerde yeminli katip bulundurulması gerekir.</a:t>
            </a:r>
          </a:p>
          <a:p>
            <a:pPr marR="5715" lvl="0" indent="12700" algn="just" defTabSz="914400" eaLnBrk="1" fontAlgn="auto" latinLnBrk="0" hangingPunct="1">
              <a:lnSpc>
                <a:spcPts val="2510"/>
              </a:lnSpc>
              <a:spcBef>
                <a:spcPts val="490"/>
              </a:spcBef>
              <a:spcAft>
                <a:spcPts val="0"/>
              </a:spcAft>
              <a:buClrTx/>
              <a:buSzTx/>
              <a:buFontTx/>
              <a:buNone/>
              <a:tabLst/>
              <a:defRPr/>
            </a:pPr>
            <a:r>
              <a:rPr lang="tr-TR" sz="2000" dirty="0">
                <a:solidFill>
                  <a:srgbClr val="FF0000"/>
                </a:solidFill>
                <a:latin typeface="+mn-lt"/>
                <a:cs typeface="Calibri"/>
              </a:rPr>
              <a:t>İ</a:t>
            </a:r>
            <a:r>
              <a:rPr lang="tr-TR" sz="2000" dirty="0">
                <a:solidFill>
                  <a:srgbClr val="FF0000"/>
                </a:solidFill>
                <a:latin typeface="+mn-lt"/>
              </a:rPr>
              <a:t>hbar ya da </a:t>
            </a:r>
            <a:r>
              <a:rPr lang="tr-TR" sz="2000" dirty="0">
                <a:solidFill>
                  <a:srgbClr val="FF0000"/>
                </a:solidFill>
                <a:latin typeface="+mn-lt"/>
                <a:cs typeface="Calibri"/>
              </a:rPr>
              <a:t>ş</a:t>
            </a:r>
            <a:r>
              <a:rPr lang="tr-TR" sz="2000" dirty="0">
                <a:solidFill>
                  <a:srgbClr val="FF0000"/>
                </a:solidFill>
                <a:latin typeface="+mn-lt"/>
              </a:rPr>
              <a:t>ikayetçinin ifadesini alma: </a:t>
            </a:r>
            <a:r>
              <a:rPr lang="tr-TR" sz="2000" dirty="0">
                <a:solidFill>
                  <a:schemeClr val="tx1"/>
                </a:solidFill>
                <a:latin typeface="+mn-lt"/>
              </a:rPr>
              <a:t>5271 sayılı kanunun 158. maddesinde suça ili</a:t>
            </a:r>
            <a:r>
              <a:rPr lang="tr-TR" sz="2000" dirty="0">
                <a:solidFill>
                  <a:schemeClr val="tx1"/>
                </a:solidFill>
                <a:latin typeface="+mn-lt"/>
                <a:cs typeface="Calibri"/>
              </a:rPr>
              <a:t>ş</a:t>
            </a:r>
            <a:r>
              <a:rPr lang="tr-TR" sz="2000" dirty="0">
                <a:solidFill>
                  <a:schemeClr val="tx1"/>
                </a:solidFill>
                <a:latin typeface="+mn-lt"/>
              </a:rPr>
              <a:t>kin ihbar ve </a:t>
            </a:r>
            <a:r>
              <a:rPr lang="tr-TR" sz="2000" dirty="0">
                <a:solidFill>
                  <a:schemeClr val="tx1"/>
                </a:solidFill>
                <a:latin typeface="+mn-lt"/>
                <a:cs typeface="Calibri"/>
              </a:rPr>
              <a:t>ş</a:t>
            </a:r>
            <a:r>
              <a:rPr lang="tr-TR" sz="2000" dirty="0">
                <a:solidFill>
                  <a:schemeClr val="tx1"/>
                </a:solidFill>
                <a:latin typeface="+mn-lt"/>
              </a:rPr>
              <a:t>ikayetler, Cumhuriyet Ba</a:t>
            </a:r>
            <a:r>
              <a:rPr lang="tr-TR" sz="2000" dirty="0">
                <a:solidFill>
                  <a:schemeClr val="tx1"/>
                </a:solidFill>
                <a:latin typeface="+mn-lt"/>
                <a:cs typeface="Calibri"/>
              </a:rPr>
              <a:t>ş</a:t>
            </a:r>
            <a:r>
              <a:rPr lang="tr-TR" sz="2000" dirty="0">
                <a:solidFill>
                  <a:schemeClr val="tx1"/>
                </a:solidFill>
                <a:latin typeface="+mn-lt"/>
              </a:rPr>
              <a:t>savcılı</a:t>
            </a:r>
            <a:r>
              <a:rPr lang="tr-TR" sz="2000" dirty="0">
                <a:solidFill>
                  <a:schemeClr val="tx1"/>
                </a:solidFill>
                <a:latin typeface="+mn-lt"/>
                <a:cs typeface="Calibri"/>
              </a:rPr>
              <a:t>ğ</a:t>
            </a:r>
            <a:r>
              <a:rPr lang="tr-TR" sz="2000" dirty="0">
                <a:solidFill>
                  <a:schemeClr val="tx1"/>
                </a:solidFill>
                <a:latin typeface="+mn-lt"/>
              </a:rPr>
              <a:t>ına veya kolluk makamlarına yapılabilir. Ancak 4483 sayılı kanun özel bir kanun oldu</a:t>
            </a:r>
            <a:r>
              <a:rPr lang="tr-TR" sz="2000" dirty="0">
                <a:solidFill>
                  <a:schemeClr val="tx1"/>
                </a:solidFill>
                <a:latin typeface="+mn-lt"/>
                <a:cs typeface="Calibri"/>
              </a:rPr>
              <a:t>ğ</a:t>
            </a:r>
            <a:r>
              <a:rPr lang="tr-TR" sz="2000" dirty="0">
                <a:solidFill>
                  <a:schemeClr val="tx1"/>
                </a:solidFill>
                <a:latin typeface="+mn-lt"/>
              </a:rPr>
              <a:t>u için kanun kapsamına giren suçlar ve görevliler için ihbar ve </a:t>
            </a:r>
            <a:r>
              <a:rPr lang="tr-TR" sz="2000" dirty="0">
                <a:solidFill>
                  <a:schemeClr val="tx1"/>
                </a:solidFill>
                <a:latin typeface="+mn-lt"/>
                <a:cs typeface="Calibri"/>
              </a:rPr>
              <a:t>ş</a:t>
            </a:r>
            <a:r>
              <a:rPr lang="tr-TR" sz="2000" dirty="0">
                <a:solidFill>
                  <a:schemeClr val="tx1"/>
                </a:solidFill>
                <a:latin typeface="+mn-lt"/>
              </a:rPr>
              <a:t>ikayetler belirlenen usul ve i</a:t>
            </a:r>
            <a:r>
              <a:rPr lang="tr-TR" sz="2000" dirty="0">
                <a:solidFill>
                  <a:schemeClr val="tx1"/>
                </a:solidFill>
                <a:latin typeface="+mn-lt"/>
                <a:cs typeface="Calibri"/>
              </a:rPr>
              <a:t>ş</a:t>
            </a:r>
            <a:r>
              <a:rPr lang="tr-TR" sz="2000" dirty="0">
                <a:solidFill>
                  <a:schemeClr val="tx1"/>
                </a:solidFill>
                <a:latin typeface="+mn-lt"/>
              </a:rPr>
              <a:t>lemler yapıldıktan sonra savcılı</a:t>
            </a:r>
            <a:r>
              <a:rPr lang="tr-TR" sz="2000" dirty="0">
                <a:solidFill>
                  <a:schemeClr val="tx1"/>
                </a:solidFill>
                <a:latin typeface="+mn-lt"/>
                <a:cs typeface="Calibri"/>
              </a:rPr>
              <a:t>ğ</a:t>
            </a:r>
            <a:r>
              <a:rPr lang="tr-TR" sz="2000" dirty="0">
                <a:solidFill>
                  <a:schemeClr val="tx1"/>
                </a:solidFill>
                <a:latin typeface="+mn-lt"/>
              </a:rPr>
              <a:t>a gönderilir.</a:t>
            </a:r>
          </a:p>
          <a:p>
            <a:pPr marL="12700" lvl="0" algn="l">
              <a:spcBef>
                <a:spcPts val="1210"/>
              </a:spcBef>
              <a:tabLst>
                <a:tab pos="354965" algn="l"/>
              </a:tabLst>
            </a:pPr>
            <a:r>
              <a:rPr lang="tr-TR" sz="2000" dirty="0">
                <a:solidFill>
                  <a:srgbClr val="FF0000"/>
                </a:solidFill>
                <a:latin typeface="+mn-lt"/>
              </a:rPr>
              <a:t>Yeminli tanık dinleme: </a:t>
            </a:r>
            <a:r>
              <a:rPr lang="tr-TR" sz="2000" dirty="0">
                <a:solidFill>
                  <a:schemeClr val="tx1"/>
                </a:solidFill>
                <a:latin typeface="+mn-lt"/>
                <a:cs typeface="Calibri"/>
              </a:rPr>
              <a:t>İ</a:t>
            </a:r>
            <a:r>
              <a:rPr lang="tr-TR" sz="2000" dirty="0">
                <a:solidFill>
                  <a:schemeClr val="tx1"/>
                </a:solidFill>
                <a:latin typeface="+mn-lt"/>
              </a:rPr>
              <a:t>hbarcı ve </a:t>
            </a:r>
            <a:r>
              <a:rPr lang="tr-TR" sz="2000" dirty="0">
                <a:solidFill>
                  <a:schemeClr val="tx1"/>
                </a:solidFill>
                <a:latin typeface="+mn-lt"/>
                <a:cs typeface="Calibri"/>
              </a:rPr>
              <a:t>ş</a:t>
            </a:r>
            <a:r>
              <a:rPr lang="tr-TR" sz="2000" dirty="0">
                <a:solidFill>
                  <a:schemeClr val="tx1"/>
                </a:solidFill>
                <a:latin typeface="+mn-lt"/>
              </a:rPr>
              <a:t>ikayetçi dı</a:t>
            </a:r>
            <a:r>
              <a:rPr lang="tr-TR" sz="2000" dirty="0">
                <a:solidFill>
                  <a:schemeClr val="tx1"/>
                </a:solidFill>
                <a:latin typeface="+mn-lt"/>
                <a:cs typeface="Calibri"/>
              </a:rPr>
              <a:t>ş</a:t>
            </a:r>
            <a:r>
              <a:rPr lang="tr-TR" sz="2000" dirty="0">
                <a:solidFill>
                  <a:schemeClr val="tx1"/>
                </a:solidFill>
                <a:latin typeface="+mn-lt"/>
              </a:rPr>
              <a:t>ındaki olayla ilgili bilgi sahibi olan ki</a:t>
            </a:r>
            <a:r>
              <a:rPr lang="tr-TR" sz="2000" dirty="0">
                <a:solidFill>
                  <a:schemeClr val="tx1"/>
                </a:solidFill>
                <a:latin typeface="+mn-lt"/>
                <a:cs typeface="Calibri"/>
              </a:rPr>
              <a:t>ş</a:t>
            </a:r>
            <a:r>
              <a:rPr lang="tr-TR" sz="2000" dirty="0">
                <a:solidFill>
                  <a:schemeClr val="tx1"/>
                </a:solidFill>
                <a:latin typeface="+mn-lt"/>
              </a:rPr>
              <a:t>idir. </a:t>
            </a:r>
            <a:r>
              <a:rPr lang="tr-TR" sz="2000" dirty="0" err="1">
                <a:solidFill>
                  <a:schemeClr val="tx1"/>
                </a:solidFill>
                <a:latin typeface="+mn-lt"/>
              </a:rPr>
              <a:t>CMK’nun</a:t>
            </a:r>
            <a:r>
              <a:rPr lang="tr-TR" sz="2000" dirty="0">
                <a:solidFill>
                  <a:schemeClr val="tx1"/>
                </a:solidFill>
                <a:latin typeface="+mn-lt"/>
              </a:rPr>
              <a:t> 43-61. maddelerinde düzenlenmi</a:t>
            </a:r>
            <a:r>
              <a:rPr lang="tr-TR" sz="2000" dirty="0">
                <a:solidFill>
                  <a:schemeClr val="tx1"/>
                </a:solidFill>
                <a:latin typeface="+mn-lt"/>
                <a:cs typeface="Calibri"/>
              </a:rPr>
              <a:t>ş</a:t>
            </a:r>
            <a:r>
              <a:rPr lang="tr-TR" sz="2000" dirty="0">
                <a:solidFill>
                  <a:schemeClr val="tx1"/>
                </a:solidFill>
                <a:latin typeface="+mn-lt"/>
              </a:rPr>
              <a:t>tir.</a:t>
            </a:r>
          </a:p>
          <a:p>
            <a:pPr marL="12700" algn="l">
              <a:lnSpc>
                <a:spcPct val="100000"/>
              </a:lnSpc>
              <a:spcBef>
                <a:spcPts val="1210"/>
              </a:spcBef>
              <a:tabLst>
                <a:tab pos="354965" algn="l"/>
              </a:tabLst>
            </a:pPr>
            <a:endParaRPr lang="tr-TR"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769992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84885"/>
          </a:xfrm>
        </p:spPr>
        <p:txBody>
          <a:bodyPr/>
          <a:lstStyle/>
          <a:p>
            <a:pPr algn="ctr"/>
            <a:r>
              <a:rPr lang="tr-TR" sz="3200" u="none" dirty="0">
                <a:latin typeface="Calibri"/>
              </a:rPr>
              <a:t>ÖN İNCELEMECİLERİN CMK’NA GÖRE KULLANABİLECEĞİ YETKİ</a:t>
            </a:r>
            <a:endParaRPr lang="tr-TR" sz="32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146801" cy="5142433"/>
          </a:xfrm>
        </p:spPr>
        <p:txBody>
          <a:bodyPr/>
          <a:lstStyle/>
          <a:p>
            <a:pPr marR="5080" algn="just">
              <a:lnSpc>
                <a:spcPct val="98800"/>
              </a:lnSpc>
              <a:spcBef>
                <a:spcPts val="135"/>
              </a:spcBef>
            </a:pPr>
            <a:r>
              <a:rPr lang="tr-TR" sz="2150" dirty="0">
                <a:solidFill>
                  <a:srgbClr val="FF0000"/>
                </a:solidFill>
                <a:latin typeface="+mn-lt"/>
              </a:rPr>
              <a:t>Bilgi</a:t>
            </a:r>
            <a:r>
              <a:rPr lang="tr-TR" sz="2150" spc="240" dirty="0">
                <a:solidFill>
                  <a:srgbClr val="FF0000"/>
                </a:solidFill>
                <a:latin typeface="+mn-lt"/>
              </a:rPr>
              <a:t>  </a:t>
            </a:r>
            <a:r>
              <a:rPr lang="tr-TR" sz="2150" dirty="0">
                <a:solidFill>
                  <a:srgbClr val="FF0000"/>
                </a:solidFill>
                <a:latin typeface="+mn-lt"/>
              </a:rPr>
              <a:t>ve</a:t>
            </a:r>
            <a:r>
              <a:rPr lang="tr-TR" sz="2150" spc="235" dirty="0">
                <a:solidFill>
                  <a:srgbClr val="FF0000"/>
                </a:solidFill>
                <a:latin typeface="+mn-lt"/>
              </a:rPr>
              <a:t>  </a:t>
            </a:r>
            <a:r>
              <a:rPr lang="tr-TR" sz="2150" dirty="0">
                <a:solidFill>
                  <a:srgbClr val="FF0000"/>
                </a:solidFill>
                <a:latin typeface="+mn-lt"/>
              </a:rPr>
              <a:t>Belgelerin</a:t>
            </a:r>
            <a:r>
              <a:rPr lang="tr-TR" sz="2150" spc="240" dirty="0">
                <a:solidFill>
                  <a:srgbClr val="FF0000"/>
                </a:solidFill>
                <a:latin typeface="+mn-lt"/>
              </a:rPr>
              <a:t>  </a:t>
            </a:r>
            <a:r>
              <a:rPr lang="tr-TR" sz="2150" dirty="0">
                <a:solidFill>
                  <a:srgbClr val="FF0000"/>
                </a:solidFill>
                <a:latin typeface="+mn-lt"/>
              </a:rPr>
              <a:t>Toplanması:</a:t>
            </a:r>
            <a:r>
              <a:rPr lang="tr-TR" sz="2150" spc="240" dirty="0">
                <a:solidFill>
                  <a:srgbClr val="FF0000"/>
                </a:solidFill>
                <a:latin typeface="+mn-lt"/>
              </a:rPr>
              <a:t> </a:t>
            </a:r>
            <a:r>
              <a:rPr lang="tr-TR" sz="2150" dirty="0">
                <a:solidFill>
                  <a:schemeClr val="tx1"/>
                </a:solidFill>
                <a:latin typeface="+mn-lt"/>
              </a:rPr>
              <a:t>Ön</a:t>
            </a:r>
            <a:r>
              <a:rPr lang="tr-TR" sz="2150" spc="245" dirty="0">
                <a:solidFill>
                  <a:schemeClr val="tx1"/>
                </a:solidFill>
                <a:latin typeface="+mn-lt"/>
              </a:rPr>
              <a:t> </a:t>
            </a:r>
            <a:r>
              <a:rPr lang="tr-TR" sz="2150" dirty="0">
                <a:solidFill>
                  <a:schemeClr val="tx1"/>
                </a:solidFill>
                <a:latin typeface="+mn-lt"/>
              </a:rPr>
              <a:t>incelemeciler</a:t>
            </a:r>
            <a:r>
              <a:rPr lang="tr-TR" sz="2150" spc="235" dirty="0">
                <a:solidFill>
                  <a:schemeClr val="tx1"/>
                </a:solidFill>
                <a:latin typeface="+mn-lt"/>
              </a:rPr>
              <a:t> </a:t>
            </a:r>
            <a:r>
              <a:rPr lang="tr-TR" sz="2150" spc="-25" dirty="0">
                <a:solidFill>
                  <a:schemeClr val="tx1"/>
                </a:solidFill>
                <a:latin typeface="+mn-lt"/>
              </a:rPr>
              <a:t>ön </a:t>
            </a:r>
            <a:r>
              <a:rPr lang="tr-TR" sz="2150" spc="-100" dirty="0">
                <a:solidFill>
                  <a:schemeClr val="tx1"/>
                </a:solidFill>
                <a:latin typeface="+mn-lt"/>
              </a:rPr>
              <a:t>incelemenin</a:t>
            </a:r>
            <a:r>
              <a:rPr lang="tr-TR" sz="2150" spc="-60" dirty="0">
                <a:solidFill>
                  <a:schemeClr val="tx1"/>
                </a:solidFill>
                <a:latin typeface="+mn-lt"/>
              </a:rPr>
              <a:t> </a:t>
            </a:r>
            <a:r>
              <a:rPr lang="tr-TR" sz="2150" dirty="0">
                <a:solidFill>
                  <a:schemeClr val="tx1"/>
                </a:solidFill>
                <a:latin typeface="+mn-lt"/>
              </a:rPr>
              <a:t>ba</a:t>
            </a:r>
            <a:r>
              <a:rPr lang="tr-TR" sz="2150" dirty="0">
                <a:solidFill>
                  <a:schemeClr val="tx1"/>
                </a:solidFill>
                <a:latin typeface="+mn-lt"/>
                <a:cs typeface="Calibri"/>
              </a:rPr>
              <a:t>ş</a:t>
            </a:r>
            <a:r>
              <a:rPr lang="tr-TR" sz="2150" dirty="0">
                <a:solidFill>
                  <a:schemeClr val="tx1"/>
                </a:solidFill>
                <a:latin typeface="+mn-lt"/>
              </a:rPr>
              <a:t>ında,</a:t>
            </a:r>
            <a:r>
              <a:rPr lang="tr-TR" sz="2150" spc="484" dirty="0">
                <a:solidFill>
                  <a:schemeClr val="tx1"/>
                </a:solidFill>
                <a:latin typeface="+mn-lt"/>
              </a:rPr>
              <a:t> </a:t>
            </a:r>
            <a:r>
              <a:rPr lang="tr-TR" sz="2150" spc="-10" dirty="0">
                <a:solidFill>
                  <a:schemeClr val="tx1"/>
                </a:solidFill>
                <a:latin typeface="+mn-lt"/>
              </a:rPr>
              <a:t>yetkileri</a:t>
            </a:r>
            <a:r>
              <a:rPr lang="tr-TR" sz="2150" spc="-60" dirty="0">
                <a:solidFill>
                  <a:schemeClr val="tx1"/>
                </a:solidFill>
                <a:latin typeface="+mn-lt"/>
              </a:rPr>
              <a:t> </a:t>
            </a:r>
            <a:r>
              <a:rPr lang="tr-TR" sz="2150" spc="-20" dirty="0">
                <a:solidFill>
                  <a:schemeClr val="tx1"/>
                </a:solidFill>
                <a:latin typeface="+mn-lt"/>
              </a:rPr>
              <a:t>dâhilindeki</a:t>
            </a:r>
            <a:r>
              <a:rPr lang="tr-TR" sz="2150" spc="-75" dirty="0">
                <a:solidFill>
                  <a:schemeClr val="tx1"/>
                </a:solidFill>
                <a:latin typeface="+mn-lt"/>
              </a:rPr>
              <a:t> </a:t>
            </a:r>
            <a:r>
              <a:rPr lang="tr-TR" sz="2150" dirty="0">
                <a:solidFill>
                  <a:schemeClr val="tx1"/>
                </a:solidFill>
                <a:latin typeface="+mn-lt"/>
              </a:rPr>
              <a:t>konuya</a:t>
            </a:r>
            <a:r>
              <a:rPr lang="tr-TR" sz="2150" spc="-65" dirty="0">
                <a:solidFill>
                  <a:schemeClr val="tx1"/>
                </a:solidFill>
                <a:latin typeface="+mn-lt"/>
              </a:rPr>
              <a:t> </a:t>
            </a:r>
            <a:r>
              <a:rPr lang="tr-TR" sz="2150" dirty="0">
                <a:solidFill>
                  <a:schemeClr val="tx1"/>
                </a:solidFill>
                <a:latin typeface="+mn-lt"/>
              </a:rPr>
              <a:t>ili</a:t>
            </a:r>
            <a:r>
              <a:rPr lang="tr-TR" sz="2150" dirty="0">
                <a:solidFill>
                  <a:schemeClr val="tx1"/>
                </a:solidFill>
                <a:latin typeface="+mn-lt"/>
                <a:cs typeface="Calibri"/>
              </a:rPr>
              <a:t>ş</a:t>
            </a:r>
            <a:r>
              <a:rPr lang="tr-TR" sz="2150" dirty="0">
                <a:solidFill>
                  <a:schemeClr val="tx1"/>
                </a:solidFill>
                <a:latin typeface="+mn-lt"/>
              </a:rPr>
              <a:t>kin</a:t>
            </a:r>
            <a:r>
              <a:rPr lang="tr-TR" sz="2150" spc="-65" dirty="0">
                <a:solidFill>
                  <a:schemeClr val="tx1"/>
                </a:solidFill>
                <a:latin typeface="+mn-lt"/>
              </a:rPr>
              <a:t> </a:t>
            </a:r>
            <a:r>
              <a:rPr lang="tr-TR" sz="2150" spc="-10" dirty="0">
                <a:solidFill>
                  <a:schemeClr val="tx1"/>
                </a:solidFill>
                <a:latin typeface="+mn-lt"/>
              </a:rPr>
              <a:t>bilgi </a:t>
            </a:r>
            <a:r>
              <a:rPr lang="tr-TR" sz="2150" spc="-55" dirty="0">
                <a:solidFill>
                  <a:schemeClr val="tx1"/>
                </a:solidFill>
                <a:latin typeface="+mn-lt"/>
              </a:rPr>
              <a:t>ve</a:t>
            </a:r>
            <a:r>
              <a:rPr lang="tr-TR" sz="2150" spc="-60" dirty="0">
                <a:solidFill>
                  <a:schemeClr val="tx1"/>
                </a:solidFill>
                <a:latin typeface="+mn-lt"/>
              </a:rPr>
              <a:t> </a:t>
            </a:r>
            <a:r>
              <a:rPr lang="tr-TR" sz="2150" spc="-95" dirty="0">
                <a:solidFill>
                  <a:schemeClr val="tx1"/>
                </a:solidFill>
                <a:latin typeface="+mn-lt"/>
              </a:rPr>
              <a:t>belgeleri</a:t>
            </a:r>
            <a:r>
              <a:rPr lang="tr-TR" sz="2150" spc="-65" dirty="0">
                <a:solidFill>
                  <a:schemeClr val="tx1"/>
                </a:solidFill>
                <a:latin typeface="+mn-lt"/>
              </a:rPr>
              <a:t> </a:t>
            </a:r>
            <a:r>
              <a:rPr lang="tr-TR" sz="2150" spc="-30" dirty="0">
                <a:solidFill>
                  <a:schemeClr val="tx1"/>
                </a:solidFill>
                <a:latin typeface="+mn-lt"/>
              </a:rPr>
              <a:t>ilgili</a:t>
            </a:r>
            <a:r>
              <a:rPr lang="tr-TR" sz="2150" spc="-90" dirty="0">
                <a:solidFill>
                  <a:schemeClr val="tx1"/>
                </a:solidFill>
                <a:latin typeface="+mn-lt"/>
              </a:rPr>
              <a:t> </a:t>
            </a:r>
            <a:r>
              <a:rPr lang="tr-TR" sz="2150" dirty="0">
                <a:solidFill>
                  <a:schemeClr val="tx1"/>
                </a:solidFill>
                <a:latin typeface="+mn-lt"/>
              </a:rPr>
              <a:t>kurum</a:t>
            </a:r>
            <a:r>
              <a:rPr lang="tr-TR" sz="2150" spc="-45" dirty="0">
                <a:solidFill>
                  <a:schemeClr val="tx1"/>
                </a:solidFill>
                <a:latin typeface="+mn-lt"/>
              </a:rPr>
              <a:t> </a:t>
            </a:r>
            <a:r>
              <a:rPr lang="tr-TR" sz="2150" spc="-55" dirty="0">
                <a:solidFill>
                  <a:schemeClr val="tx1"/>
                </a:solidFill>
                <a:latin typeface="+mn-lt"/>
              </a:rPr>
              <a:t>ve</a:t>
            </a:r>
            <a:r>
              <a:rPr lang="tr-TR" sz="2150" spc="-50" dirty="0">
                <a:solidFill>
                  <a:schemeClr val="tx1"/>
                </a:solidFill>
                <a:latin typeface="+mn-lt"/>
              </a:rPr>
              <a:t> </a:t>
            </a:r>
            <a:r>
              <a:rPr lang="tr-TR" sz="2150" spc="-10" dirty="0">
                <a:solidFill>
                  <a:schemeClr val="tx1"/>
                </a:solidFill>
                <a:latin typeface="+mn-lt"/>
              </a:rPr>
              <a:t>kurulu</a:t>
            </a:r>
            <a:r>
              <a:rPr lang="tr-TR" sz="2150" spc="-10" dirty="0">
                <a:solidFill>
                  <a:schemeClr val="tx1"/>
                </a:solidFill>
                <a:latin typeface="+mn-lt"/>
                <a:cs typeface="Calibri"/>
              </a:rPr>
              <a:t>ş</a:t>
            </a:r>
            <a:r>
              <a:rPr lang="tr-TR" sz="2150" spc="-10" dirty="0">
                <a:solidFill>
                  <a:schemeClr val="tx1"/>
                </a:solidFill>
                <a:latin typeface="+mn-lt"/>
              </a:rPr>
              <a:t>lardan</a:t>
            </a:r>
            <a:r>
              <a:rPr lang="tr-TR" sz="2150" spc="-80" dirty="0">
                <a:solidFill>
                  <a:schemeClr val="tx1"/>
                </a:solidFill>
                <a:latin typeface="+mn-lt"/>
              </a:rPr>
              <a:t> </a:t>
            </a:r>
            <a:r>
              <a:rPr lang="tr-TR" sz="2150" spc="-10" dirty="0">
                <a:solidFill>
                  <a:schemeClr val="tx1"/>
                </a:solidFill>
                <a:latin typeface="+mn-lt"/>
              </a:rPr>
              <a:t>isteyebilir.</a:t>
            </a:r>
            <a:endParaRPr lang="tr-TR" sz="2150" dirty="0">
              <a:solidFill>
                <a:schemeClr val="tx1"/>
              </a:solidFill>
              <a:latin typeface="+mn-lt"/>
            </a:endParaRPr>
          </a:p>
          <a:p>
            <a:pPr marR="5080" indent="12700" algn="just">
              <a:lnSpc>
                <a:spcPct val="100000"/>
              </a:lnSpc>
              <a:spcBef>
                <a:spcPts val="994"/>
              </a:spcBef>
            </a:pPr>
            <a:r>
              <a:rPr lang="tr-TR" sz="2150" dirty="0">
                <a:solidFill>
                  <a:srgbClr val="FF0000"/>
                </a:solidFill>
                <a:latin typeface="+mn-lt"/>
              </a:rPr>
              <a:t>Bilirki</a:t>
            </a:r>
            <a:r>
              <a:rPr lang="tr-TR" sz="2150" dirty="0">
                <a:solidFill>
                  <a:srgbClr val="FF0000"/>
                </a:solidFill>
                <a:latin typeface="+mn-lt"/>
                <a:cs typeface="Calibri"/>
              </a:rPr>
              <a:t>ş</a:t>
            </a:r>
            <a:r>
              <a:rPr lang="tr-TR" sz="2150" dirty="0">
                <a:solidFill>
                  <a:srgbClr val="FF0000"/>
                </a:solidFill>
                <a:latin typeface="+mn-lt"/>
              </a:rPr>
              <a:t>i</a:t>
            </a:r>
            <a:r>
              <a:rPr lang="tr-TR" sz="2150" spc="105" dirty="0">
                <a:solidFill>
                  <a:srgbClr val="FF0000"/>
                </a:solidFill>
                <a:latin typeface="+mn-lt"/>
              </a:rPr>
              <a:t> </a:t>
            </a:r>
            <a:r>
              <a:rPr lang="tr-TR" sz="2150" dirty="0">
                <a:solidFill>
                  <a:srgbClr val="FF0000"/>
                </a:solidFill>
                <a:latin typeface="+mn-lt"/>
              </a:rPr>
              <a:t>Atama:</a:t>
            </a:r>
            <a:r>
              <a:rPr lang="tr-TR" sz="2150" spc="105" dirty="0">
                <a:solidFill>
                  <a:srgbClr val="FF0000"/>
                </a:solidFill>
                <a:latin typeface="+mn-lt"/>
              </a:rPr>
              <a:t> </a:t>
            </a:r>
            <a:r>
              <a:rPr lang="tr-TR" sz="2150" spc="-65" dirty="0">
                <a:solidFill>
                  <a:schemeClr val="tx1"/>
                </a:solidFill>
                <a:latin typeface="+mn-lt"/>
              </a:rPr>
              <a:t>Çözümü</a:t>
            </a:r>
            <a:r>
              <a:rPr lang="tr-TR" sz="2150" spc="100" dirty="0">
                <a:solidFill>
                  <a:schemeClr val="tx1"/>
                </a:solidFill>
                <a:latin typeface="+mn-lt"/>
              </a:rPr>
              <a:t> </a:t>
            </a:r>
            <a:r>
              <a:rPr lang="tr-TR" sz="2150" dirty="0">
                <a:solidFill>
                  <a:schemeClr val="tx1"/>
                </a:solidFill>
                <a:latin typeface="+mn-lt"/>
              </a:rPr>
              <a:t>uzmanlık,</a:t>
            </a:r>
            <a:r>
              <a:rPr lang="tr-TR" sz="2150" spc="90" dirty="0">
                <a:solidFill>
                  <a:schemeClr val="tx1"/>
                </a:solidFill>
                <a:latin typeface="+mn-lt"/>
              </a:rPr>
              <a:t> </a:t>
            </a:r>
            <a:r>
              <a:rPr lang="tr-TR" sz="2150" spc="-30" dirty="0">
                <a:solidFill>
                  <a:schemeClr val="tx1"/>
                </a:solidFill>
                <a:latin typeface="+mn-lt"/>
              </a:rPr>
              <a:t>özel</a:t>
            </a:r>
            <a:r>
              <a:rPr lang="tr-TR" sz="2150" spc="114" dirty="0">
                <a:solidFill>
                  <a:schemeClr val="tx1"/>
                </a:solidFill>
                <a:latin typeface="+mn-lt"/>
              </a:rPr>
              <a:t> </a:t>
            </a:r>
            <a:r>
              <a:rPr lang="tr-TR" sz="2150" dirty="0">
                <a:solidFill>
                  <a:schemeClr val="tx1"/>
                </a:solidFill>
                <a:latin typeface="+mn-lt"/>
              </a:rPr>
              <a:t>ve</a:t>
            </a:r>
            <a:r>
              <a:rPr lang="tr-TR" sz="2150" spc="105" dirty="0">
                <a:solidFill>
                  <a:schemeClr val="tx1"/>
                </a:solidFill>
                <a:latin typeface="+mn-lt"/>
              </a:rPr>
              <a:t> </a:t>
            </a:r>
            <a:r>
              <a:rPr lang="tr-TR" sz="2150" dirty="0">
                <a:solidFill>
                  <a:schemeClr val="tx1"/>
                </a:solidFill>
                <a:latin typeface="+mn-lt"/>
              </a:rPr>
              <a:t>teknik</a:t>
            </a:r>
            <a:r>
              <a:rPr lang="tr-TR" sz="2150" spc="100" dirty="0">
                <a:solidFill>
                  <a:schemeClr val="tx1"/>
                </a:solidFill>
                <a:latin typeface="+mn-lt"/>
              </a:rPr>
              <a:t> </a:t>
            </a:r>
            <a:r>
              <a:rPr lang="tr-TR" sz="2150" dirty="0">
                <a:solidFill>
                  <a:schemeClr val="tx1"/>
                </a:solidFill>
                <a:latin typeface="+mn-lt"/>
              </a:rPr>
              <a:t>bir</a:t>
            </a:r>
            <a:r>
              <a:rPr lang="tr-TR" sz="2150" spc="110" dirty="0">
                <a:solidFill>
                  <a:schemeClr val="tx1"/>
                </a:solidFill>
                <a:latin typeface="+mn-lt"/>
              </a:rPr>
              <a:t> </a:t>
            </a:r>
            <a:r>
              <a:rPr lang="tr-TR" sz="2150" spc="-10" dirty="0">
                <a:solidFill>
                  <a:schemeClr val="tx1"/>
                </a:solidFill>
                <a:latin typeface="+mn-lt"/>
              </a:rPr>
              <a:t>bilgiyi </a:t>
            </a:r>
            <a:r>
              <a:rPr lang="tr-TR" sz="2150" dirty="0">
                <a:solidFill>
                  <a:schemeClr val="tx1"/>
                </a:solidFill>
                <a:latin typeface="+mn-lt"/>
              </a:rPr>
              <a:t>gerektiren</a:t>
            </a:r>
            <a:r>
              <a:rPr lang="tr-TR" sz="2150" spc="295" dirty="0">
                <a:solidFill>
                  <a:schemeClr val="tx1"/>
                </a:solidFill>
                <a:latin typeface="+mn-lt"/>
              </a:rPr>
              <a:t> </a:t>
            </a:r>
            <a:r>
              <a:rPr lang="tr-TR" sz="2150" dirty="0">
                <a:solidFill>
                  <a:schemeClr val="tx1"/>
                </a:solidFill>
                <a:latin typeface="+mn-lt"/>
              </a:rPr>
              <a:t>hallerde</a:t>
            </a:r>
            <a:r>
              <a:rPr lang="tr-TR" sz="2150" spc="295" dirty="0">
                <a:solidFill>
                  <a:schemeClr val="tx1"/>
                </a:solidFill>
                <a:latin typeface="+mn-lt"/>
              </a:rPr>
              <a:t> </a:t>
            </a:r>
            <a:r>
              <a:rPr lang="tr-TR" sz="2150" dirty="0">
                <a:solidFill>
                  <a:schemeClr val="tx1"/>
                </a:solidFill>
                <a:latin typeface="+mn-lt"/>
              </a:rPr>
              <a:t>bilirki</a:t>
            </a:r>
            <a:r>
              <a:rPr lang="tr-TR" sz="2150" dirty="0">
                <a:solidFill>
                  <a:schemeClr val="tx1"/>
                </a:solidFill>
                <a:latin typeface="+mn-lt"/>
                <a:cs typeface="Calibri"/>
              </a:rPr>
              <a:t>ş</a:t>
            </a:r>
            <a:r>
              <a:rPr lang="tr-TR" sz="2150" dirty="0">
                <a:solidFill>
                  <a:schemeClr val="tx1"/>
                </a:solidFill>
                <a:latin typeface="+mn-lt"/>
              </a:rPr>
              <a:t>iye</a:t>
            </a:r>
            <a:r>
              <a:rPr lang="tr-TR" sz="2150" spc="290" dirty="0">
                <a:solidFill>
                  <a:schemeClr val="tx1"/>
                </a:solidFill>
                <a:latin typeface="+mn-lt"/>
              </a:rPr>
              <a:t> </a:t>
            </a:r>
            <a:r>
              <a:rPr lang="tr-TR" sz="2150" dirty="0">
                <a:solidFill>
                  <a:schemeClr val="tx1"/>
                </a:solidFill>
                <a:latin typeface="+mn-lt"/>
              </a:rPr>
              <a:t>ba</a:t>
            </a:r>
            <a:r>
              <a:rPr lang="tr-TR" sz="2150" dirty="0">
                <a:solidFill>
                  <a:schemeClr val="tx1"/>
                </a:solidFill>
                <a:latin typeface="+mn-lt"/>
                <a:cs typeface="Calibri"/>
              </a:rPr>
              <a:t>ş</a:t>
            </a:r>
            <a:r>
              <a:rPr lang="tr-TR" sz="2150" dirty="0">
                <a:solidFill>
                  <a:schemeClr val="tx1"/>
                </a:solidFill>
                <a:latin typeface="+mn-lt"/>
              </a:rPr>
              <a:t>vurulur.</a:t>
            </a:r>
            <a:r>
              <a:rPr lang="tr-TR" sz="2150" spc="300" dirty="0">
                <a:solidFill>
                  <a:schemeClr val="tx1"/>
                </a:solidFill>
                <a:latin typeface="+mn-lt"/>
              </a:rPr>
              <a:t> </a:t>
            </a:r>
            <a:r>
              <a:rPr lang="tr-TR" sz="2150" dirty="0" err="1">
                <a:solidFill>
                  <a:schemeClr val="tx1"/>
                </a:solidFill>
                <a:latin typeface="+mn-lt"/>
              </a:rPr>
              <a:t>CMK’nun</a:t>
            </a:r>
            <a:r>
              <a:rPr lang="tr-TR" sz="2150" spc="300" dirty="0">
                <a:solidFill>
                  <a:schemeClr val="tx1"/>
                </a:solidFill>
                <a:latin typeface="+mn-lt"/>
              </a:rPr>
              <a:t> </a:t>
            </a:r>
            <a:r>
              <a:rPr lang="tr-TR" sz="2150" spc="-70" dirty="0">
                <a:solidFill>
                  <a:schemeClr val="tx1"/>
                </a:solidFill>
                <a:latin typeface="+mn-lt"/>
              </a:rPr>
              <a:t>62-</a:t>
            </a:r>
            <a:r>
              <a:rPr lang="tr-TR" sz="2150" spc="-114" dirty="0">
                <a:solidFill>
                  <a:schemeClr val="tx1"/>
                </a:solidFill>
                <a:latin typeface="+mn-lt"/>
              </a:rPr>
              <a:t>73. </a:t>
            </a:r>
            <a:r>
              <a:rPr lang="tr-TR" sz="2150" spc="-65" dirty="0">
                <a:solidFill>
                  <a:schemeClr val="tx1"/>
                </a:solidFill>
                <a:latin typeface="+mn-lt"/>
              </a:rPr>
              <a:t>maddelerinde</a:t>
            </a:r>
            <a:r>
              <a:rPr lang="tr-TR" sz="2150" spc="-55" dirty="0">
                <a:solidFill>
                  <a:schemeClr val="tx1"/>
                </a:solidFill>
                <a:latin typeface="+mn-lt"/>
              </a:rPr>
              <a:t> </a:t>
            </a:r>
            <a:r>
              <a:rPr lang="tr-TR" sz="2150" spc="-10" dirty="0">
                <a:solidFill>
                  <a:schemeClr val="tx1"/>
                </a:solidFill>
                <a:latin typeface="+mn-lt"/>
              </a:rPr>
              <a:t>düzenlenmi</a:t>
            </a:r>
            <a:r>
              <a:rPr lang="tr-TR" sz="2150" spc="-10" dirty="0">
                <a:solidFill>
                  <a:schemeClr val="tx1"/>
                </a:solidFill>
                <a:latin typeface="+mn-lt"/>
                <a:cs typeface="Calibri"/>
              </a:rPr>
              <a:t>ş</a:t>
            </a:r>
            <a:r>
              <a:rPr lang="tr-TR" sz="2150" spc="-10" dirty="0">
                <a:solidFill>
                  <a:schemeClr val="tx1"/>
                </a:solidFill>
                <a:latin typeface="+mn-lt"/>
              </a:rPr>
              <a:t>tir.</a:t>
            </a:r>
            <a:endParaRPr lang="tr-TR" sz="2150" dirty="0">
              <a:solidFill>
                <a:schemeClr val="tx1"/>
              </a:solidFill>
              <a:latin typeface="+mn-lt"/>
            </a:endParaRPr>
          </a:p>
          <a:p>
            <a:pPr marR="5715" indent="12700" algn="just">
              <a:lnSpc>
                <a:spcPct val="100000"/>
              </a:lnSpc>
            </a:pPr>
            <a:r>
              <a:rPr lang="tr-TR" sz="2150" dirty="0">
                <a:solidFill>
                  <a:srgbClr val="FF0000"/>
                </a:solidFill>
                <a:latin typeface="+mn-lt"/>
              </a:rPr>
              <a:t>Tutanak</a:t>
            </a:r>
            <a:r>
              <a:rPr lang="tr-TR" sz="2150" spc="70" dirty="0">
                <a:solidFill>
                  <a:srgbClr val="FF0000"/>
                </a:solidFill>
                <a:latin typeface="+mn-lt"/>
              </a:rPr>
              <a:t> </a:t>
            </a:r>
            <a:r>
              <a:rPr lang="tr-TR" sz="2150" spc="-90" dirty="0">
                <a:solidFill>
                  <a:srgbClr val="FF0000"/>
                </a:solidFill>
                <a:latin typeface="+mn-lt"/>
              </a:rPr>
              <a:t>Düzenleme:</a:t>
            </a:r>
            <a:r>
              <a:rPr lang="tr-TR" sz="2150" spc="55" dirty="0">
                <a:solidFill>
                  <a:srgbClr val="FF0000"/>
                </a:solidFill>
                <a:latin typeface="+mn-lt"/>
              </a:rPr>
              <a:t> </a:t>
            </a:r>
            <a:r>
              <a:rPr lang="tr-TR" sz="2150" spc="-110" dirty="0">
                <a:solidFill>
                  <a:schemeClr val="tx1"/>
                </a:solidFill>
                <a:latin typeface="+mn-lt"/>
              </a:rPr>
              <a:t>CMK</a:t>
            </a:r>
            <a:r>
              <a:rPr lang="tr-TR" sz="2150" spc="65" dirty="0">
                <a:solidFill>
                  <a:schemeClr val="tx1"/>
                </a:solidFill>
                <a:latin typeface="+mn-lt"/>
              </a:rPr>
              <a:t> </a:t>
            </a:r>
            <a:r>
              <a:rPr lang="tr-TR" sz="2150" spc="-300" dirty="0">
                <a:solidFill>
                  <a:schemeClr val="tx1"/>
                </a:solidFill>
                <a:latin typeface="+mn-lt"/>
              </a:rPr>
              <a:t>169.</a:t>
            </a:r>
            <a:r>
              <a:rPr lang="tr-TR" sz="2150" spc="65" dirty="0">
                <a:solidFill>
                  <a:schemeClr val="tx1"/>
                </a:solidFill>
                <a:latin typeface="+mn-lt"/>
              </a:rPr>
              <a:t> </a:t>
            </a:r>
            <a:r>
              <a:rPr lang="tr-TR" sz="2150" spc="-60" dirty="0">
                <a:solidFill>
                  <a:schemeClr val="tx1"/>
                </a:solidFill>
                <a:latin typeface="+mn-lt"/>
              </a:rPr>
              <a:t>maddesinde</a:t>
            </a:r>
            <a:r>
              <a:rPr lang="tr-TR" sz="2150" spc="70" dirty="0">
                <a:solidFill>
                  <a:schemeClr val="tx1"/>
                </a:solidFill>
                <a:latin typeface="+mn-lt"/>
              </a:rPr>
              <a:t> </a:t>
            </a:r>
            <a:r>
              <a:rPr lang="tr-TR" sz="2150" dirty="0">
                <a:solidFill>
                  <a:schemeClr val="tx1"/>
                </a:solidFill>
                <a:latin typeface="+mn-lt"/>
              </a:rPr>
              <a:t>‘her</a:t>
            </a:r>
            <a:r>
              <a:rPr lang="tr-TR" sz="2150" spc="70" dirty="0">
                <a:solidFill>
                  <a:schemeClr val="tx1"/>
                </a:solidFill>
                <a:latin typeface="+mn-lt"/>
              </a:rPr>
              <a:t> </a:t>
            </a:r>
            <a:r>
              <a:rPr lang="tr-TR" sz="2150" spc="-25" dirty="0">
                <a:solidFill>
                  <a:schemeClr val="tx1"/>
                </a:solidFill>
                <a:latin typeface="+mn-lt"/>
              </a:rPr>
              <a:t>soru</a:t>
            </a:r>
            <a:r>
              <a:rPr lang="tr-TR" sz="2150" spc="-25" dirty="0">
                <a:solidFill>
                  <a:schemeClr val="tx1"/>
                </a:solidFill>
                <a:latin typeface="+mn-lt"/>
                <a:cs typeface="Calibri"/>
              </a:rPr>
              <a:t>ş</a:t>
            </a:r>
            <a:r>
              <a:rPr lang="tr-TR" sz="2150" spc="-25" dirty="0">
                <a:solidFill>
                  <a:schemeClr val="tx1"/>
                </a:solidFill>
                <a:latin typeface="+mn-lt"/>
              </a:rPr>
              <a:t>turma </a:t>
            </a:r>
            <a:r>
              <a:rPr lang="tr-TR" sz="2150" dirty="0">
                <a:solidFill>
                  <a:schemeClr val="tx1"/>
                </a:solidFill>
                <a:latin typeface="+mn-lt"/>
              </a:rPr>
              <a:t>i</a:t>
            </a:r>
            <a:r>
              <a:rPr lang="tr-TR" sz="2150" dirty="0">
                <a:solidFill>
                  <a:schemeClr val="tx1"/>
                </a:solidFill>
                <a:latin typeface="+mn-lt"/>
                <a:cs typeface="Calibri"/>
              </a:rPr>
              <a:t>ş</a:t>
            </a:r>
            <a:r>
              <a:rPr lang="tr-TR" sz="2150" dirty="0">
                <a:solidFill>
                  <a:schemeClr val="tx1"/>
                </a:solidFill>
                <a:latin typeface="+mn-lt"/>
              </a:rPr>
              <a:t>leminin</a:t>
            </a:r>
            <a:r>
              <a:rPr lang="tr-TR" sz="2150" spc="145" dirty="0">
                <a:solidFill>
                  <a:schemeClr val="tx1"/>
                </a:solidFill>
                <a:latin typeface="+mn-lt"/>
              </a:rPr>
              <a:t>  </a:t>
            </a:r>
            <a:r>
              <a:rPr lang="tr-TR" sz="2150" dirty="0">
                <a:solidFill>
                  <a:schemeClr val="tx1"/>
                </a:solidFill>
                <a:latin typeface="+mn-lt"/>
              </a:rPr>
              <a:t>tutana</a:t>
            </a:r>
            <a:r>
              <a:rPr lang="tr-TR" sz="2150" dirty="0">
                <a:solidFill>
                  <a:schemeClr val="tx1"/>
                </a:solidFill>
                <a:latin typeface="+mn-lt"/>
                <a:cs typeface="Calibri"/>
              </a:rPr>
              <a:t>ğ</a:t>
            </a:r>
            <a:r>
              <a:rPr lang="tr-TR" sz="2150" dirty="0">
                <a:solidFill>
                  <a:schemeClr val="tx1"/>
                </a:solidFill>
                <a:latin typeface="+mn-lt"/>
              </a:rPr>
              <a:t>a</a:t>
            </a:r>
            <a:r>
              <a:rPr lang="tr-TR" sz="2150" spc="140" dirty="0">
                <a:solidFill>
                  <a:schemeClr val="tx1"/>
                </a:solidFill>
                <a:latin typeface="+mn-lt"/>
              </a:rPr>
              <a:t>  </a:t>
            </a:r>
            <a:r>
              <a:rPr lang="tr-TR" sz="2150" dirty="0">
                <a:solidFill>
                  <a:schemeClr val="tx1"/>
                </a:solidFill>
                <a:latin typeface="+mn-lt"/>
              </a:rPr>
              <a:t>ba</a:t>
            </a:r>
            <a:r>
              <a:rPr lang="tr-TR" sz="2150" dirty="0">
                <a:solidFill>
                  <a:schemeClr val="tx1"/>
                </a:solidFill>
                <a:latin typeface="+mn-lt"/>
                <a:cs typeface="Calibri"/>
              </a:rPr>
              <a:t>ğ</a:t>
            </a:r>
            <a:r>
              <a:rPr lang="tr-TR" sz="2150" dirty="0">
                <a:solidFill>
                  <a:schemeClr val="tx1"/>
                </a:solidFill>
                <a:latin typeface="+mn-lt"/>
              </a:rPr>
              <a:t>lanaca</a:t>
            </a:r>
            <a:r>
              <a:rPr lang="tr-TR" sz="2150" dirty="0">
                <a:solidFill>
                  <a:schemeClr val="tx1"/>
                </a:solidFill>
                <a:latin typeface="+mn-lt"/>
                <a:cs typeface="Calibri"/>
              </a:rPr>
              <a:t>ğ</a:t>
            </a:r>
            <a:r>
              <a:rPr lang="tr-TR" sz="2150" dirty="0">
                <a:solidFill>
                  <a:schemeClr val="tx1"/>
                </a:solidFill>
                <a:latin typeface="+mn-lt"/>
              </a:rPr>
              <a:t>ı’</a:t>
            </a:r>
            <a:r>
              <a:rPr lang="tr-TR" sz="2150" spc="145" dirty="0">
                <a:solidFill>
                  <a:schemeClr val="tx1"/>
                </a:solidFill>
                <a:latin typeface="+mn-lt"/>
              </a:rPr>
              <a:t>  </a:t>
            </a:r>
            <a:r>
              <a:rPr lang="tr-TR" sz="2150" dirty="0">
                <a:solidFill>
                  <a:schemeClr val="tx1"/>
                </a:solidFill>
                <a:latin typeface="+mn-lt"/>
              </a:rPr>
              <a:t>hükmü</a:t>
            </a:r>
            <a:r>
              <a:rPr lang="tr-TR" sz="2150" spc="140" dirty="0">
                <a:solidFill>
                  <a:schemeClr val="tx1"/>
                </a:solidFill>
                <a:latin typeface="+mn-lt"/>
              </a:rPr>
              <a:t>  </a:t>
            </a:r>
            <a:r>
              <a:rPr lang="tr-TR" sz="2150" dirty="0">
                <a:solidFill>
                  <a:schemeClr val="tx1"/>
                </a:solidFill>
                <a:latin typeface="+mn-lt"/>
              </a:rPr>
              <a:t>vardır.</a:t>
            </a:r>
            <a:r>
              <a:rPr lang="tr-TR" sz="2150" spc="140" dirty="0">
                <a:solidFill>
                  <a:schemeClr val="tx1"/>
                </a:solidFill>
                <a:latin typeface="+mn-lt"/>
              </a:rPr>
              <a:t>  </a:t>
            </a:r>
            <a:r>
              <a:rPr lang="tr-TR" sz="2150" spc="-20" dirty="0">
                <a:solidFill>
                  <a:schemeClr val="tx1"/>
                </a:solidFill>
                <a:latin typeface="+mn-lt"/>
              </a:rPr>
              <a:t>Bundan </a:t>
            </a:r>
            <a:r>
              <a:rPr lang="tr-TR" sz="2150" dirty="0">
                <a:solidFill>
                  <a:schemeClr val="tx1"/>
                </a:solidFill>
                <a:latin typeface="+mn-lt"/>
              </a:rPr>
              <a:t>dolayı</a:t>
            </a:r>
            <a:r>
              <a:rPr lang="tr-TR" sz="2150" spc="40" dirty="0">
                <a:solidFill>
                  <a:schemeClr val="tx1"/>
                </a:solidFill>
                <a:latin typeface="+mn-lt"/>
              </a:rPr>
              <a:t>  </a:t>
            </a:r>
            <a:r>
              <a:rPr lang="tr-TR" sz="2150" dirty="0">
                <a:solidFill>
                  <a:schemeClr val="tx1"/>
                </a:solidFill>
                <a:latin typeface="+mn-lt"/>
              </a:rPr>
              <a:t>ön</a:t>
            </a:r>
            <a:r>
              <a:rPr lang="tr-TR" sz="2150" spc="40" dirty="0">
                <a:solidFill>
                  <a:schemeClr val="tx1"/>
                </a:solidFill>
                <a:latin typeface="+mn-lt"/>
              </a:rPr>
              <a:t>  </a:t>
            </a:r>
            <a:r>
              <a:rPr lang="tr-TR" sz="2150" dirty="0">
                <a:solidFill>
                  <a:schemeClr val="tx1"/>
                </a:solidFill>
                <a:latin typeface="+mn-lt"/>
              </a:rPr>
              <a:t>inceleme</a:t>
            </a:r>
            <a:r>
              <a:rPr lang="tr-TR" sz="2150" spc="35" dirty="0">
                <a:solidFill>
                  <a:schemeClr val="tx1"/>
                </a:solidFill>
                <a:latin typeface="+mn-lt"/>
              </a:rPr>
              <a:t>  </a:t>
            </a:r>
            <a:r>
              <a:rPr lang="tr-TR" sz="2150" dirty="0">
                <a:solidFill>
                  <a:schemeClr val="tx1"/>
                </a:solidFill>
                <a:latin typeface="+mn-lt"/>
              </a:rPr>
              <a:t>sırasında</a:t>
            </a:r>
            <a:r>
              <a:rPr lang="tr-TR" sz="2150" spc="45" dirty="0">
                <a:solidFill>
                  <a:schemeClr val="tx1"/>
                </a:solidFill>
                <a:latin typeface="+mn-lt"/>
              </a:rPr>
              <a:t>  </a:t>
            </a:r>
            <a:r>
              <a:rPr lang="tr-TR" sz="2150" dirty="0">
                <a:solidFill>
                  <a:schemeClr val="tx1"/>
                </a:solidFill>
                <a:latin typeface="+mn-lt"/>
              </a:rPr>
              <a:t>yürütülen</a:t>
            </a:r>
            <a:r>
              <a:rPr lang="tr-TR" sz="2150" spc="40" dirty="0">
                <a:solidFill>
                  <a:schemeClr val="tx1"/>
                </a:solidFill>
                <a:latin typeface="+mn-lt"/>
              </a:rPr>
              <a:t>  </a:t>
            </a:r>
            <a:r>
              <a:rPr lang="tr-TR" sz="2150" dirty="0">
                <a:solidFill>
                  <a:schemeClr val="tx1"/>
                </a:solidFill>
                <a:latin typeface="+mn-lt"/>
              </a:rPr>
              <a:t>her</a:t>
            </a:r>
            <a:r>
              <a:rPr lang="tr-TR" sz="2150" spc="40" dirty="0">
                <a:solidFill>
                  <a:schemeClr val="tx1"/>
                </a:solidFill>
                <a:latin typeface="+mn-lt"/>
              </a:rPr>
              <a:t>  </a:t>
            </a:r>
            <a:r>
              <a:rPr lang="tr-TR" sz="2150" dirty="0">
                <a:solidFill>
                  <a:schemeClr val="tx1"/>
                </a:solidFill>
                <a:latin typeface="+mn-lt"/>
              </a:rPr>
              <a:t>türlü</a:t>
            </a:r>
            <a:r>
              <a:rPr lang="tr-TR" sz="2150" spc="40" dirty="0">
                <a:solidFill>
                  <a:schemeClr val="tx1"/>
                </a:solidFill>
                <a:latin typeface="+mn-lt"/>
              </a:rPr>
              <a:t>  </a:t>
            </a:r>
            <a:r>
              <a:rPr lang="tr-TR" sz="2150" spc="-10" dirty="0">
                <a:solidFill>
                  <a:schemeClr val="tx1"/>
                </a:solidFill>
                <a:latin typeface="+mn-lt"/>
              </a:rPr>
              <a:t>i</a:t>
            </a:r>
            <a:r>
              <a:rPr lang="tr-TR" sz="2150" spc="-10" dirty="0">
                <a:solidFill>
                  <a:schemeClr val="tx1"/>
                </a:solidFill>
                <a:latin typeface="+mn-lt"/>
                <a:cs typeface="Calibri"/>
              </a:rPr>
              <a:t>ş</a:t>
            </a:r>
            <a:r>
              <a:rPr lang="tr-TR" sz="2150" spc="-10" dirty="0">
                <a:solidFill>
                  <a:schemeClr val="tx1"/>
                </a:solidFill>
                <a:latin typeface="+mn-lt"/>
              </a:rPr>
              <a:t>lem </a:t>
            </a:r>
            <a:r>
              <a:rPr lang="tr-TR" sz="2150" dirty="0">
                <a:solidFill>
                  <a:schemeClr val="tx1"/>
                </a:solidFill>
                <a:latin typeface="+mn-lt"/>
              </a:rPr>
              <a:t>tutana</a:t>
            </a:r>
            <a:r>
              <a:rPr lang="tr-TR" sz="2150" dirty="0">
                <a:solidFill>
                  <a:schemeClr val="tx1"/>
                </a:solidFill>
                <a:latin typeface="+mn-lt"/>
                <a:cs typeface="Calibri"/>
              </a:rPr>
              <a:t>ğ</a:t>
            </a:r>
            <a:r>
              <a:rPr lang="tr-TR" sz="2150" dirty="0">
                <a:solidFill>
                  <a:schemeClr val="tx1"/>
                </a:solidFill>
                <a:latin typeface="+mn-lt"/>
              </a:rPr>
              <a:t>a</a:t>
            </a:r>
            <a:r>
              <a:rPr lang="tr-TR" sz="2150" spc="525" dirty="0">
                <a:solidFill>
                  <a:schemeClr val="tx1"/>
                </a:solidFill>
                <a:latin typeface="+mn-lt"/>
              </a:rPr>
              <a:t> </a:t>
            </a:r>
            <a:r>
              <a:rPr lang="tr-TR" sz="2150" dirty="0">
                <a:solidFill>
                  <a:schemeClr val="tx1"/>
                </a:solidFill>
                <a:latin typeface="+mn-lt"/>
              </a:rPr>
              <a:t>ba</a:t>
            </a:r>
            <a:r>
              <a:rPr lang="tr-TR" sz="2150" dirty="0">
                <a:solidFill>
                  <a:schemeClr val="tx1"/>
                </a:solidFill>
                <a:latin typeface="+mn-lt"/>
                <a:cs typeface="Calibri"/>
              </a:rPr>
              <a:t>ğ</a:t>
            </a:r>
            <a:r>
              <a:rPr lang="tr-TR" sz="2150" dirty="0">
                <a:solidFill>
                  <a:schemeClr val="tx1"/>
                </a:solidFill>
                <a:latin typeface="+mn-lt"/>
              </a:rPr>
              <a:t>lanır.</a:t>
            </a:r>
            <a:r>
              <a:rPr lang="tr-TR" sz="2150" spc="530" dirty="0">
                <a:solidFill>
                  <a:schemeClr val="tx1"/>
                </a:solidFill>
                <a:latin typeface="+mn-lt"/>
              </a:rPr>
              <a:t> </a:t>
            </a:r>
            <a:r>
              <a:rPr lang="tr-TR" sz="2150" dirty="0">
                <a:solidFill>
                  <a:schemeClr val="tx1"/>
                </a:solidFill>
                <a:latin typeface="+mn-lt"/>
                <a:cs typeface="Calibri"/>
              </a:rPr>
              <a:t>İ</a:t>
            </a:r>
            <a:r>
              <a:rPr lang="tr-TR" sz="2150" dirty="0">
                <a:solidFill>
                  <a:schemeClr val="tx1"/>
                </a:solidFill>
                <a:latin typeface="+mn-lt"/>
              </a:rPr>
              <a:t>fade</a:t>
            </a:r>
            <a:r>
              <a:rPr lang="tr-TR" sz="2150" spc="525" dirty="0">
                <a:solidFill>
                  <a:schemeClr val="tx1"/>
                </a:solidFill>
                <a:latin typeface="+mn-lt"/>
              </a:rPr>
              <a:t> </a:t>
            </a:r>
            <a:r>
              <a:rPr lang="tr-TR" sz="2150" dirty="0">
                <a:solidFill>
                  <a:schemeClr val="tx1"/>
                </a:solidFill>
                <a:latin typeface="+mn-lt"/>
              </a:rPr>
              <a:t>Tutana</a:t>
            </a:r>
            <a:r>
              <a:rPr lang="tr-TR" sz="2150" dirty="0">
                <a:solidFill>
                  <a:schemeClr val="tx1"/>
                </a:solidFill>
                <a:latin typeface="+mn-lt"/>
                <a:cs typeface="Calibri"/>
              </a:rPr>
              <a:t>ğ</a:t>
            </a:r>
            <a:r>
              <a:rPr lang="tr-TR" sz="2150" dirty="0">
                <a:solidFill>
                  <a:schemeClr val="tx1"/>
                </a:solidFill>
                <a:latin typeface="+mn-lt"/>
              </a:rPr>
              <a:t>ı,</a:t>
            </a:r>
            <a:r>
              <a:rPr lang="tr-TR" sz="2150" spc="530" dirty="0">
                <a:solidFill>
                  <a:schemeClr val="tx1"/>
                </a:solidFill>
                <a:latin typeface="+mn-lt"/>
              </a:rPr>
              <a:t> </a:t>
            </a:r>
            <a:r>
              <a:rPr lang="tr-TR" sz="2150" spc="-55" dirty="0">
                <a:solidFill>
                  <a:schemeClr val="tx1"/>
                </a:solidFill>
                <a:latin typeface="+mn-lt"/>
              </a:rPr>
              <a:t>Tespit</a:t>
            </a:r>
            <a:r>
              <a:rPr lang="tr-TR" sz="2150" spc="530" dirty="0">
                <a:solidFill>
                  <a:schemeClr val="tx1"/>
                </a:solidFill>
                <a:latin typeface="+mn-lt"/>
              </a:rPr>
              <a:t> </a:t>
            </a:r>
            <a:r>
              <a:rPr lang="tr-TR" sz="2150" dirty="0">
                <a:solidFill>
                  <a:schemeClr val="tx1"/>
                </a:solidFill>
                <a:latin typeface="+mn-lt"/>
              </a:rPr>
              <a:t>Tutana</a:t>
            </a:r>
            <a:r>
              <a:rPr lang="tr-TR" sz="2150" dirty="0">
                <a:solidFill>
                  <a:schemeClr val="tx1"/>
                </a:solidFill>
                <a:latin typeface="+mn-lt"/>
                <a:cs typeface="Calibri"/>
              </a:rPr>
              <a:t>ğ</a:t>
            </a:r>
            <a:r>
              <a:rPr lang="tr-TR" sz="2150" dirty="0">
                <a:solidFill>
                  <a:schemeClr val="tx1"/>
                </a:solidFill>
                <a:latin typeface="+mn-lt"/>
              </a:rPr>
              <a:t>ı,</a:t>
            </a:r>
            <a:r>
              <a:rPr lang="tr-TR" sz="2150" spc="530" dirty="0">
                <a:solidFill>
                  <a:schemeClr val="tx1"/>
                </a:solidFill>
                <a:latin typeface="+mn-lt"/>
              </a:rPr>
              <a:t> </a:t>
            </a:r>
            <a:r>
              <a:rPr lang="tr-TR" sz="2150" spc="-20" dirty="0">
                <a:solidFill>
                  <a:schemeClr val="tx1"/>
                </a:solidFill>
                <a:latin typeface="+mn-lt"/>
              </a:rPr>
              <a:t>Ke</a:t>
            </a:r>
            <a:r>
              <a:rPr lang="tr-TR" sz="2150" spc="-20" dirty="0">
                <a:solidFill>
                  <a:schemeClr val="tx1"/>
                </a:solidFill>
                <a:latin typeface="+mn-lt"/>
                <a:cs typeface="Calibri"/>
              </a:rPr>
              <a:t>ş</a:t>
            </a:r>
            <a:r>
              <a:rPr lang="tr-TR" sz="2150" spc="-20" dirty="0">
                <a:solidFill>
                  <a:schemeClr val="tx1"/>
                </a:solidFill>
                <a:latin typeface="+mn-lt"/>
              </a:rPr>
              <a:t>if Tutanağı gibi.</a:t>
            </a:r>
            <a:endParaRPr lang="tr-TR" sz="2150" dirty="0">
              <a:solidFill>
                <a:schemeClr val="tx1"/>
              </a:solidFill>
              <a:latin typeface="+mn-lt"/>
            </a:endParaRPr>
          </a:p>
          <a:p>
            <a:pPr marR="5080" lvl="0" indent="12700" algn="just">
              <a:lnSpc>
                <a:spcPct val="101000"/>
              </a:lnSpc>
              <a:spcBef>
                <a:spcPts val="970"/>
              </a:spcBef>
            </a:pPr>
            <a:r>
              <a:rPr lang="tr-TR" sz="2150" spc="-30" dirty="0">
                <a:solidFill>
                  <a:srgbClr val="FF0000"/>
                </a:solidFill>
                <a:latin typeface="+mn-lt"/>
                <a:cs typeface="Calibri"/>
              </a:rPr>
              <a:t>İ</a:t>
            </a:r>
            <a:r>
              <a:rPr lang="tr-TR" sz="2150" spc="-30" dirty="0">
                <a:solidFill>
                  <a:srgbClr val="FF0000"/>
                </a:solidFill>
                <a:latin typeface="+mn-lt"/>
              </a:rPr>
              <a:t>stinabe</a:t>
            </a:r>
            <a:r>
              <a:rPr lang="tr-TR" sz="2150" spc="5" dirty="0">
                <a:solidFill>
                  <a:srgbClr val="FF0000"/>
                </a:solidFill>
                <a:latin typeface="+mn-lt"/>
              </a:rPr>
              <a:t> </a:t>
            </a:r>
            <a:r>
              <a:rPr lang="tr-TR" sz="2150" spc="-55" dirty="0">
                <a:solidFill>
                  <a:srgbClr val="FF0000"/>
                </a:solidFill>
                <a:latin typeface="+mn-lt"/>
              </a:rPr>
              <a:t>Usulünü</a:t>
            </a:r>
            <a:r>
              <a:rPr lang="tr-TR" sz="2150" spc="5" dirty="0">
                <a:solidFill>
                  <a:srgbClr val="FF0000"/>
                </a:solidFill>
                <a:latin typeface="+mn-lt"/>
              </a:rPr>
              <a:t> </a:t>
            </a:r>
            <a:r>
              <a:rPr lang="tr-TR" sz="2150" spc="-20" dirty="0">
                <a:solidFill>
                  <a:srgbClr val="FF0000"/>
                </a:solidFill>
                <a:latin typeface="+mn-lt"/>
              </a:rPr>
              <a:t>Kullanma:</a:t>
            </a:r>
            <a:r>
              <a:rPr lang="tr-TR" sz="2150" spc="15" dirty="0">
                <a:solidFill>
                  <a:srgbClr val="FF0000"/>
                </a:solidFill>
                <a:latin typeface="+mn-lt"/>
              </a:rPr>
              <a:t> </a:t>
            </a:r>
            <a:r>
              <a:rPr lang="tr-TR" sz="2150" dirty="0">
                <a:solidFill>
                  <a:schemeClr val="tx1"/>
                </a:solidFill>
                <a:latin typeface="+mn-lt"/>
              </a:rPr>
              <a:t>Ön</a:t>
            </a:r>
            <a:r>
              <a:rPr lang="tr-TR" sz="2150" spc="10" dirty="0">
                <a:solidFill>
                  <a:schemeClr val="tx1"/>
                </a:solidFill>
                <a:latin typeface="+mn-lt"/>
              </a:rPr>
              <a:t> </a:t>
            </a:r>
            <a:r>
              <a:rPr lang="tr-TR" sz="2150" spc="-75" dirty="0">
                <a:solidFill>
                  <a:schemeClr val="tx1"/>
                </a:solidFill>
                <a:latin typeface="+mn-lt"/>
              </a:rPr>
              <a:t>inceleme</a:t>
            </a:r>
            <a:r>
              <a:rPr lang="tr-TR" sz="2150" spc="10" dirty="0">
                <a:solidFill>
                  <a:schemeClr val="tx1"/>
                </a:solidFill>
                <a:latin typeface="+mn-lt"/>
              </a:rPr>
              <a:t> </a:t>
            </a:r>
            <a:r>
              <a:rPr lang="tr-TR" sz="2150" spc="-95" dirty="0">
                <a:solidFill>
                  <a:schemeClr val="tx1"/>
                </a:solidFill>
                <a:latin typeface="+mn-lt"/>
              </a:rPr>
              <a:t>sırasında</a:t>
            </a:r>
            <a:r>
              <a:rPr lang="tr-TR" sz="2150" spc="10" dirty="0">
                <a:solidFill>
                  <a:schemeClr val="tx1"/>
                </a:solidFill>
                <a:latin typeface="+mn-lt"/>
              </a:rPr>
              <a:t> </a:t>
            </a:r>
            <a:r>
              <a:rPr lang="tr-TR" sz="2150" dirty="0">
                <a:solidFill>
                  <a:schemeClr val="tx1"/>
                </a:solidFill>
                <a:latin typeface="+mn-lt"/>
              </a:rPr>
              <a:t>görev</a:t>
            </a:r>
            <a:r>
              <a:rPr lang="tr-TR" sz="2150" spc="5" dirty="0">
                <a:solidFill>
                  <a:schemeClr val="tx1"/>
                </a:solidFill>
                <a:latin typeface="+mn-lt"/>
              </a:rPr>
              <a:t> </a:t>
            </a:r>
            <a:r>
              <a:rPr lang="tr-TR" sz="2150" spc="-10" dirty="0">
                <a:solidFill>
                  <a:schemeClr val="tx1"/>
                </a:solidFill>
                <a:latin typeface="+mn-lt"/>
              </a:rPr>
              <a:t>yapılan </a:t>
            </a:r>
            <a:r>
              <a:rPr lang="tr-TR" sz="2150" dirty="0">
                <a:solidFill>
                  <a:schemeClr val="tx1"/>
                </a:solidFill>
                <a:latin typeface="+mn-lt"/>
              </a:rPr>
              <a:t>yerin</a:t>
            </a:r>
            <a:r>
              <a:rPr lang="tr-TR" sz="2150" spc="35" dirty="0">
                <a:solidFill>
                  <a:schemeClr val="tx1"/>
                </a:solidFill>
                <a:latin typeface="+mn-lt"/>
              </a:rPr>
              <a:t> </a:t>
            </a:r>
            <a:r>
              <a:rPr lang="tr-TR" sz="2150" dirty="0">
                <a:solidFill>
                  <a:schemeClr val="tx1"/>
                </a:solidFill>
                <a:latin typeface="+mn-lt"/>
              </a:rPr>
              <a:t>dı</a:t>
            </a:r>
            <a:r>
              <a:rPr lang="tr-TR" sz="2150" dirty="0">
                <a:solidFill>
                  <a:schemeClr val="tx1"/>
                </a:solidFill>
                <a:latin typeface="+mn-lt"/>
                <a:cs typeface="Calibri"/>
              </a:rPr>
              <a:t>ş</a:t>
            </a:r>
            <a:r>
              <a:rPr lang="tr-TR" sz="2150" dirty="0">
                <a:solidFill>
                  <a:schemeClr val="tx1"/>
                </a:solidFill>
                <a:latin typeface="+mn-lt"/>
              </a:rPr>
              <a:t>ında</a:t>
            </a:r>
            <a:r>
              <a:rPr lang="tr-TR" sz="2150" spc="35" dirty="0">
                <a:solidFill>
                  <a:schemeClr val="tx1"/>
                </a:solidFill>
                <a:latin typeface="+mn-lt"/>
              </a:rPr>
              <a:t> </a:t>
            </a:r>
            <a:r>
              <a:rPr lang="tr-TR" sz="2150" dirty="0">
                <a:solidFill>
                  <a:schemeClr val="tx1"/>
                </a:solidFill>
                <a:latin typeface="+mn-lt"/>
              </a:rPr>
              <a:t>ihbarcı</a:t>
            </a:r>
            <a:r>
              <a:rPr lang="tr-TR" sz="2150" spc="30" dirty="0">
                <a:solidFill>
                  <a:schemeClr val="tx1"/>
                </a:solidFill>
                <a:latin typeface="+mn-lt"/>
              </a:rPr>
              <a:t> </a:t>
            </a:r>
            <a:r>
              <a:rPr lang="tr-TR" sz="2150" dirty="0">
                <a:solidFill>
                  <a:schemeClr val="tx1"/>
                </a:solidFill>
                <a:latin typeface="+mn-lt"/>
              </a:rPr>
              <a:t>yada</a:t>
            </a:r>
            <a:r>
              <a:rPr lang="tr-TR" sz="2150" spc="35" dirty="0">
                <a:solidFill>
                  <a:schemeClr val="tx1"/>
                </a:solidFill>
                <a:latin typeface="+mn-lt"/>
              </a:rPr>
              <a:t> </a:t>
            </a:r>
            <a:r>
              <a:rPr lang="tr-TR" sz="2150" spc="-10" dirty="0">
                <a:solidFill>
                  <a:schemeClr val="tx1"/>
                </a:solidFill>
                <a:latin typeface="+mn-lt"/>
                <a:cs typeface="Calibri"/>
              </a:rPr>
              <a:t>ş</a:t>
            </a:r>
            <a:r>
              <a:rPr lang="tr-TR" sz="2150" spc="-10" dirty="0">
                <a:solidFill>
                  <a:schemeClr val="tx1"/>
                </a:solidFill>
                <a:latin typeface="+mn-lt"/>
              </a:rPr>
              <a:t>ikayetçinin</a:t>
            </a:r>
            <a:r>
              <a:rPr lang="tr-TR" sz="2150" spc="25" dirty="0">
                <a:solidFill>
                  <a:schemeClr val="tx1"/>
                </a:solidFill>
                <a:latin typeface="+mn-lt"/>
              </a:rPr>
              <a:t> </a:t>
            </a:r>
            <a:r>
              <a:rPr lang="tr-TR" sz="2150" spc="-45" dirty="0">
                <a:solidFill>
                  <a:schemeClr val="tx1"/>
                </a:solidFill>
                <a:latin typeface="+mn-lt"/>
              </a:rPr>
              <a:t>ifadesinin</a:t>
            </a:r>
            <a:r>
              <a:rPr lang="tr-TR" sz="2150" spc="25" dirty="0">
                <a:solidFill>
                  <a:schemeClr val="tx1"/>
                </a:solidFill>
                <a:latin typeface="+mn-lt"/>
              </a:rPr>
              <a:t> </a:t>
            </a:r>
            <a:r>
              <a:rPr lang="tr-TR" sz="2150" spc="-45" dirty="0">
                <a:solidFill>
                  <a:schemeClr val="tx1"/>
                </a:solidFill>
                <a:latin typeface="+mn-lt"/>
              </a:rPr>
              <a:t>alınması,</a:t>
            </a:r>
            <a:r>
              <a:rPr lang="tr-TR" sz="2150" spc="35" dirty="0">
                <a:solidFill>
                  <a:schemeClr val="tx1"/>
                </a:solidFill>
                <a:latin typeface="+mn-lt"/>
              </a:rPr>
              <a:t> </a:t>
            </a:r>
            <a:r>
              <a:rPr lang="tr-TR" sz="2150" spc="-10" dirty="0">
                <a:solidFill>
                  <a:schemeClr val="tx1"/>
                </a:solidFill>
                <a:latin typeface="+mn-lt"/>
              </a:rPr>
              <a:t>tanık </a:t>
            </a:r>
            <a:r>
              <a:rPr lang="tr-TR" sz="2150" spc="-125" dirty="0">
                <a:solidFill>
                  <a:schemeClr val="tx1"/>
                </a:solidFill>
                <a:latin typeface="+mn-lt"/>
              </a:rPr>
              <a:t>dinlenmesi</a:t>
            </a:r>
            <a:r>
              <a:rPr lang="tr-TR" sz="2150" spc="-25" dirty="0">
                <a:solidFill>
                  <a:schemeClr val="tx1"/>
                </a:solidFill>
                <a:latin typeface="+mn-lt"/>
              </a:rPr>
              <a:t> </a:t>
            </a:r>
            <a:r>
              <a:rPr lang="tr-TR" sz="2150" spc="-265" dirty="0">
                <a:solidFill>
                  <a:schemeClr val="tx1"/>
                </a:solidFill>
                <a:latin typeface="+mn-lt"/>
              </a:rPr>
              <a:t>söz</a:t>
            </a:r>
            <a:r>
              <a:rPr lang="tr-TR" sz="2150" spc="-5" dirty="0">
                <a:solidFill>
                  <a:schemeClr val="tx1"/>
                </a:solidFill>
                <a:latin typeface="+mn-lt"/>
              </a:rPr>
              <a:t> </a:t>
            </a:r>
            <a:r>
              <a:rPr lang="tr-TR" sz="2150" spc="-110" dirty="0">
                <a:solidFill>
                  <a:schemeClr val="tx1"/>
                </a:solidFill>
                <a:latin typeface="+mn-lt"/>
              </a:rPr>
              <a:t>konusu</a:t>
            </a:r>
            <a:r>
              <a:rPr lang="tr-TR" sz="2150" spc="-5" dirty="0">
                <a:solidFill>
                  <a:schemeClr val="tx1"/>
                </a:solidFill>
                <a:latin typeface="+mn-lt"/>
              </a:rPr>
              <a:t> </a:t>
            </a:r>
            <a:r>
              <a:rPr lang="tr-TR" sz="2150" spc="-120" dirty="0">
                <a:solidFill>
                  <a:schemeClr val="tx1"/>
                </a:solidFill>
                <a:latin typeface="+mn-lt"/>
              </a:rPr>
              <a:t>olursa</a:t>
            </a:r>
            <a:r>
              <a:rPr lang="tr-TR" sz="2150" spc="-30" dirty="0">
                <a:solidFill>
                  <a:schemeClr val="tx1"/>
                </a:solidFill>
                <a:latin typeface="+mn-lt"/>
              </a:rPr>
              <a:t> </a:t>
            </a:r>
            <a:r>
              <a:rPr lang="tr-TR" sz="2150" spc="-90" dirty="0">
                <a:solidFill>
                  <a:schemeClr val="tx1"/>
                </a:solidFill>
                <a:latin typeface="+mn-lt"/>
              </a:rPr>
              <a:t>istinabe</a:t>
            </a:r>
            <a:r>
              <a:rPr lang="tr-TR" sz="2150" spc="-20" dirty="0">
                <a:solidFill>
                  <a:schemeClr val="tx1"/>
                </a:solidFill>
                <a:latin typeface="+mn-lt"/>
              </a:rPr>
              <a:t> </a:t>
            </a:r>
            <a:r>
              <a:rPr lang="tr-TR" sz="2150" spc="-65" dirty="0">
                <a:solidFill>
                  <a:schemeClr val="tx1"/>
                </a:solidFill>
                <a:latin typeface="+mn-lt"/>
              </a:rPr>
              <a:t>yoluna</a:t>
            </a:r>
            <a:r>
              <a:rPr lang="tr-TR" sz="2150" spc="-35" dirty="0">
                <a:solidFill>
                  <a:schemeClr val="tx1"/>
                </a:solidFill>
                <a:latin typeface="+mn-lt"/>
              </a:rPr>
              <a:t> </a:t>
            </a:r>
            <a:r>
              <a:rPr lang="tr-TR" sz="2150" spc="-10" dirty="0">
                <a:solidFill>
                  <a:schemeClr val="tx1"/>
                </a:solidFill>
                <a:latin typeface="+mn-lt"/>
              </a:rPr>
              <a:t>ba</a:t>
            </a:r>
            <a:r>
              <a:rPr lang="tr-TR" sz="2150" spc="-10" dirty="0">
                <a:solidFill>
                  <a:schemeClr val="tx1"/>
                </a:solidFill>
                <a:latin typeface="+mn-lt"/>
                <a:cs typeface="Calibri"/>
              </a:rPr>
              <a:t>ş</a:t>
            </a:r>
            <a:r>
              <a:rPr lang="tr-TR" sz="2150" spc="-10" dirty="0">
                <a:solidFill>
                  <a:schemeClr val="tx1"/>
                </a:solidFill>
                <a:latin typeface="+mn-lt"/>
              </a:rPr>
              <a:t>vurulabilir. CMK 180. Madde</a:t>
            </a:r>
            <a:endParaRPr lang="tr-TR" sz="2150" dirty="0">
              <a:solidFill>
                <a:schemeClr val="tx1"/>
              </a:solidFill>
              <a:latin typeface="+mn-lt"/>
            </a:endParaRPr>
          </a:p>
          <a:p>
            <a:pPr marL="12700" algn="l">
              <a:lnSpc>
                <a:spcPct val="100000"/>
              </a:lnSpc>
              <a:spcBef>
                <a:spcPts val="1210"/>
              </a:spcBef>
              <a:tabLst>
                <a:tab pos="354965" algn="l"/>
              </a:tabLst>
            </a:pPr>
            <a:endParaRPr lang="tr-TR"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422240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84885"/>
          </a:xfrm>
        </p:spPr>
        <p:txBody>
          <a:bodyPr/>
          <a:lstStyle/>
          <a:p>
            <a:pPr algn="ctr"/>
            <a:r>
              <a:rPr lang="tr-TR" sz="3200" u="none" dirty="0">
                <a:latin typeface="Calibri"/>
              </a:rPr>
              <a:t>ÖN İNCELEMECİLERİN CMK’NA GÖRE KULLANABİLECEĞİ YETKİ</a:t>
            </a:r>
            <a:endParaRPr lang="tr-TR" sz="32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1"/>
            <a:ext cx="8146801" cy="5067541"/>
          </a:xfrm>
        </p:spPr>
        <p:txBody>
          <a:bodyPr/>
          <a:lstStyle/>
          <a:p>
            <a:pPr marR="6350" indent="12700" algn="just">
              <a:lnSpc>
                <a:spcPct val="100000"/>
              </a:lnSpc>
              <a:spcBef>
                <a:spcPts val="100"/>
              </a:spcBef>
            </a:pPr>
            <a:r>
              <a:rPr lang="tr-TR" sz="2250" dirty="0">
                <a:solidFill>
                  <a:srgbClr val="FF0000"/>
                </a:solidFill>
                <a:latin typeface="+mn-lt"/>
              </a:rPr>
              <a:t>Ke</a:t>
            </a:r>
            <a:r>
              <a:rPr lang="tr-TR" sz="2250" dirty="0">
                <a:solidFill>
                  <a:srgbClr val="FF0000"/>
                </a:solidFill>
                <a:latin typeface="+mn-lt"/>
                <a:cs typeface="Calibri"/>
              </a:rPr>
              <a:t>ş</a:t>
            </a:r>
            <a:r>
              <a:rPr lang="tr-TR" sz="2250" dirty="0">
                <a:solidFill>
                  <a:srgbClr val="FF0000"/>
                </a:solidFill>
                <a:latin typeface="+mn-lt"/>
              </a:rPr>
              <a:t>if:  </a:t>
            </a:r>
            <a:r>
              <a:rPr lang="tr-TR" sz="2250" dirty="0">
                <a:solidFill>
                  <a:schemeClr val="tx1"/>
                </a:solidFill>
                <a:latin typeface="+mn-lt"/>
              </a:rPr>
              <a:t>Suç  konusu  delillerin  ve  olay  yerinin  ara</a:t>
            </a:r>
            <a:r>
              <a:rPr lang="tr-TR" sz="2250" dirty="0">
                <a:solidFill>
                  <a:schemeClr val="tx1"/>
                </a:solidFill>
                <a:latin typeface="+mn-lt"/>
                <a:cs typeface="Calibri"/>
              </a:rPr>
              <a:t>ş</a:t>
            </a:r>
            <a:r>
              <a:rPr lang="tr-TR" sz="2250" dirty="0">
                <a:solidFill>
                  <a:schemeClr val="tx1"/>
                </a:solidFill>
                <a:latin typeface="+mn-lt"/>
              </a:rPr>
              <a:t>tırılması, incelenmesi, olayla ilgili verileri bir bütün olarak ele almak için yerinde yapılan tespit çalı</a:t>
            </a:r>
            <a:r>
              <a:rPr lang="tr-TR" sz="2250" dirty="0">
                <a:solidFill>
                  <a:schemeClr val="tx1"/>
                </a:solidFill>
                <a:latin typeface="+mn-lt"/>
                <a:cs typeface="Calibri"/>
              </a:rPr>
              <a:t>ş</a:t>
            </a:r>
            <a:r>
              <a:rPr lang="tr-TR" sz="2250" dirty="0">
                <a:solidFill>
                  <a:schemeClr val="tx1"/>
                </a:solidFill>
                <a:latin typeface="+mn-lt"/>
              </a:rPr>
              <a:t>masıdır. Ke</a:t>
            </a:r>
            <a:r>
              <a:rPr lang="tr-TR" sz="2250" dirty="0">
                <a:solidFill>
                  <a:schemeClr val="tx1"/>
                </a:solidFill>
                <a:latin typeface="+mn-lt"/>
                <a:cs typeface="Calibri"/>
              </a:rPr>
              <a:t>ş</a:t>
            </a:r>
            <a:r>
              <a:rPr lang="tr-TR" sz="2250" dirty="0">
                <a:solidFill>
                  <a:schemeClr val="tx1"/>
                </a:solidFill>
                <a:latin typeface="+mn-lt"/>
              </a:rPr>
              <a:t>if, </a:t>
            </a:r>
            <a:r>
              <a:rPr lang="tr-TR" sz="2250" dirty="0" err="1">
                <a:solidFill>
                  <a:schemeClr val="tx1"/>
                </a:solidFill>
                <a:latin typeface="+mn-lt"/>
              </a:rPr>
              <a:t>CMK’nun</a:t>
            </a:r>
            <a:r>
              <a:rPr lang="tr-TR" sz="2250" dirty="0">
                <a:solidFill>
                  <a:schemeClr val="tx1"/>
                </a:solidFill>
                <a:latin typeface="+mn-lt"/>
              </a:rPr>
              <a:t> 83 ve 84. maddelerinde düzenlenmi</a:t>
            </a:r>
            <a:r>
              <a:rPr lang="tr-TR" sz="2250" dirty="0">
                <a:solidFill>
                  <a:schemeClr val="tx1"/>
                </a:solidFill>
                <a:latin typeface="+mn-lt"/>
                <a:cs typeface="Calibri"/>
              </a:rPr>
              <a:t>ş</a:t>
            </a:r>
            <a:r>
              <a:rPr lang="tr-TR" sz="2250" dirty="0">
                <a:solidFill>
                  <a:schemeClr val="tx1"/>
                </a:solidFill>
                <a:latin typeface="+mn-lt"/>
              </a:rPr>
              <a:t>tir.</a:t>
            </a:r>
          </a:p>
          <a:p>
            <a:pPr marR="5080" indent="12700" algn="just">
              <a:lnSpc>
                <a:spcPct val="101000"/>
              </a:lnSpc>
              <a:spcBef>
                <a:spcPts val="970"/>
              </a:spcBef>
            </a:pPr>
            <a:r>
              <a:rPr lang="tr-TR" sz="2250" dirty="0">
                <a:solidFill>
                  <a:srgbClr val="FF0000"/>
                </a:solidFill>
                <a:latin typeface="+mn-lt"/>
              </a:rPr>
              <a:t>Yer gösterme: </a:t>
            </a:r>
            <a:r>
              <a:rPr lang="tr-TR" sz="2250" dirty="0">
                <a:solidFill>
                  <a:schemeClr val="tx1"/>
                </a:solidFill>
                <a:latin typeface="+mn-lt"/>
              </a:rPr>
              <a:t>Suç hakkında açıklamada bulunmu</a:t>
            </a:r>
            <a:r>
              <a:rPr lang="tr-TR" sz="2250" dirty="0">
                <a:solidFill>
                  <a:schemeClr val="tx1"/>
                </a:solidFill>
                <a:latin typeface="+mn-lt"/>
                <a:cs typeface="Calibri"/>
              </a:rPr>
              <a:t>ş </a:t>
            </a:r>
            <a:r>
              <a:rPr lang="tr-TR" sz="2250" dirty="0">
                <a:solidFill>
                  <a:schemeClr val="tx1"/>
                </a:solidFill>
                <a:latin typeface="+mn-lt"/>
              </a:rPr>
              <a:t>olan </a:t>
            </a:r>
            <a:r>
              <a:rPr lang="tr-TR" sz="2250" dirty="0">
                <a:solidFill>
                  <a:schemeClr val="tx1"/>
                </a:solidFill>
                <a:latin typeface="+mn-lt"/>
                <a:cs typeface="Calibri"/>
              </a:rPr>
              <a:t>ş</a:t>
            </a:r>
            <a:r>
              <a:rPr lang="tr-TR" sz="2250" dirty="0">
                <a:solidFill>
                  <a:schemeClr val="tx1"/>
                </a:solidFill>
                <a:latin typeface="+mn-lt"/>
              </a:rPr>
              <a:t>üpheliye yer gösterme i</a:t>
            </a:r>
            <a:r>
              <a:rPr lang="tr-TR" sz="2250" dirty="0">
                <a:solidFill>
                  <a:schemeClr val="tx1"/>
                </a:solidFill>
                <a:latin typeface="+mn-lt"/>
                <a:cs typeface="Calibri"/>
              </a:rPr>
              <a:t>ş</a:t>
            </a:r>
            <a:r>
              <a:rPr lang="tr-TR" sz="2250" dirty="0">
                <a:solidFill>
                  <a:schemeClr val="tx1"/>
                </a:solidFill>
                <a:latin typeface="+mn-lt"/>
              </a:rPr>
              <a:t>lemi yaptırabilir. Böylelikle iddia konusu olay, hukuki bir zemine kavu</a:t>
            </a:r>
            <a:r>
              <a:rPr lang="tr-TR" sz="2250" dirty="0">
                <a:solidFill>
                  <a:schemeClr val="tx1"/>
                </a:solidFill>
                <a:latin typeface="+mn-lt"/>
                <a:cs typeface="Calibri"/>
              </a:rPr>
              <a:t>ş</a:t>
            </a:r>
            <a:r>
              <a:rPr lang="tr-TR" sz="2250" dirty="0">
                <a:solidFill>
                  <a:schemeClr val="tx1"/>
                </a:solidFill>
                <a:latin typeface="+mn-lt"/>
              </a:rPr>
              <a:t>mu</a:t>
            </a:r>
            <a:r>
              <a:rPr lang="tr-TR" sz="2250" dirty="0">
                <a:solidFill>
                  <a:schemeClr val="tx1"/>
                </a:solidFill>
                <a:latin typeface="+mn-lt"/>
                <a:cs typeface="Calibri"/>
              </a:rPr>
              <a:t>ş  </a:t>
            </a:r>
            <a:r>
              <a:rPr lang="tr-TR" sz="2250" dirty="0">
                <a:solidFill>
                  <a:schemeClr val="tx1"/>
                </a:solidFill>
                <a:latin typeface="+mn-lt"/>
              </a:rPr>
              <a:t>olur. CMK 85. maddesinde getirilen yeni düzenlemelerdendir.</a:t>
            </a:r>
          </a:p>
          <a:p>
            <a:pPr marR="5080" indent="12700" algn="just">
              <a:lnSpc>
                <a:spcPct val="101000"/>
              </a:lnSpc>
              <a:spcBef>
                <a:spcPts val="970"/>
              </a:spcBef>
            </a:pPr>
            <a:r>
              <a:rPr lang="tr-TR" sz="2250" dirty="0">
                <a:solidFill>
                  <a:schemeClr val="tx1"/>
                </a:solidFill>
                <a:latin typeface="+mn-lt"/>
              </a:rPr>
              <a:t>İdari makamlarca keşfe ve yer göstermeye başvurulması gecikmesinde sakınca bulunan hallerde olmalıdır. Her ikisine başvurulduğunda tutanağa bağlanır.</a:t>
            </a:r>
          </a:p>
          <a:p>
            <a:pPr marR="5080" indent="12700" algn="just">
              <a:lnSpc>
                <a:spcPct val="101000"/>
              </a:lnSpc>
              <a:spcBef>
                <a:spcPts val="970"/>
              </a:spcBef>
            </a:pPr>
            <a:endParaRPr lang="tr-TR" sz="2250" dirty="0">
              <a:latin typeface="+mn-lt"/>
            </a:endParaRPr>
          </a:p>
          <a:p>
            <a:pPr marL="12700" algn="l">
              <a:lnSpc>
                <a:spcPct val="100000"/>
              </a:lnSpc>
              <a:spcBef>
                <a:spcPts val="1210"/>
              </a:spcBef>
              <a:tabLst>
                <a:tab pos="354965" algn="l"/>
              </a:tabLst>
            </a:pPr>
            <a:endParaRPr lang="tr-TR" sz="225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788032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54107"/>
          </a:xfrm>
        </p:spPr>
        <p:txBody>
          <a:bodyPr/>
          <a:lstStyle/>
          <a:p>
            <a:pPr algn="ctr"/>
            <a:r>
              <a:rPr lang="tr-TR" sz="3100" u="none" dirty="0">
                <a:latin typeface="Calibri"/>
              </a:rPr>
              <a:t>CMK’NA GÖRE KULLANILAMAYACAK BAZI YETKİLER</a:t>
            </a:r>
            <a:endParaRPr lang="tr-TR" sz="31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146801" cy="5109091"/>
          </a:xfrm>
        </p:spPr>
        <p:txBody>
          <a:bodyPr/>
          <a:lstStyle/>
          <a:p>
            <a:pPr marL="12700" marR="5080" algn="just"/>
            <a:r>
              <a:rPr lang="tr-TR" sz="2300" spc="-155" dirty="0">
                <a:solidFill>
                  <a:schemeClr val="tx1"/>
                </a:solidFill>
                <a:latin typeface="+mn-lt"/>
              </a:rPr>
              <a:t>4483</a:t>
            </a:r>
            <a:r>
              <a:rPr lang="tr-TR" sz="2300" spc="-5" dirty="0">
                <a:solidFill>
                  <a:schemeClr val="tx1"/>
                </a:solidFill>
                <a:latin typeface="+mn-lt"/>
              </a:rPr>
              <a:t> </a:t>
            </a:r>
            <a:r>
              <a:rPr lang="tr-TR" sz="2300" spc="-75" dirty="0">
                <a:solidFill>
                  <a:schemeClr val="tx1"/>
                </a:solidFill>
                <a:latin typeface="+mn-lt"/>
              </a:rPr>
              <a:t>sayılı </a:t>
            </a:r>
            <a:r>
              <a:rPr lang="tr-TR" sz="2300" dirty="0">
                <a:solidFill>
                  <a:schemeClr val="tx1"/>
                </a:solidFill>
                <a:latin typeface="+mn-lt"/>
              </a:rPr>
              <a:t>kanunla</a:t>
            </a:r>
            <a:r>
              <a:rPr lang="tr-TR" sz="2300" spc="-30" dirty="0">
                <a:solidFill>
                  <a:schemeClr val="tx1"/>
                </a:solidFill>
                <a:latin typeface="+mn-lt"/>
              </a:rPr>
              <a:t> </a:t>
            </a:r>
            <a:r>
              <a:rPr lang="tr-TR" sz="2300" spc="-90" dirty="0">
                <a:solidFill>
                  <a:schemeClr val="tx1"/>
                </a:solidFill>
                <a:latin typeface="+mn-lt"/>
              </a:rPr>
              <a:t>düzenlenmeyen</a:t>
            </a:r>
            <a:r>
              <a:rPr lang="tr-TR" sz="2300" spc="-30" dirty="0">
                <a:solidFill>
                  <a:schemeClr val="tx1"/>
                </a:solidFill>
                <a:latin typeface="+mn-lt"/>
              </a:rPr>
              <a:t> </a:t>
            </a:r>
            <a:r>
              <a:rPr lang="tr-TR" sz="2300" spc="-40" dirty="0">
                <a:solidFill>
                  <a:schemeClr val="tx1"/>
                </a:solidFill>
                <a:latin typeface="+mn-lt"/>
              </a:rPr>
              <a:t>hallerde </a:t>
            </a:r>
            <a:r>
              <a:rPr lang="tr-TR" sz="2300" spc="-95" dirty="0">
                <a:solidFill>
                  <a:schemeClr val="tx1"/>
                </a:solidFill>
                <a:latin typeface="+mn-lt"/>
              </a:rPr>
              <a:t>CMK</a:t>
            </a:r>
            <a:r>
              <a:rPr lang="tr-TR" sz="2300" spc="-35" dirty="0">
                <a:solidFill>
                  <a:schemeClr val="tx1"/>
                </a:solidFill>
                <a:latin typeface="+mn-lt"/>
              </a:rPr>
              <a:t> </a:t>
            </a:r>
            <a:r>
              <a:rPr lang="tr-TR" sz="2300" spc="-10" dirty="0">
                <a:solidFill>
                  <a:schemeClr val="tx1"/>
                </a:solidFill>
                <a:latin typeface="+mn-lt"/>
              </a:rPr>
              <a:t>hükümlerine </a:t>
            </a:r>
            <a:r>
              <a:rPr lang="tr-TR" sz="2300" dirty="0">
                <a:solidFill>
                  <a:schemeClr val="tx1"/>
                </a:solidFill>
                <a:latin typeface="+mn-lt"/>
              </a:rPr>
              <a:t>göre</a:t>
            </a:r>
            <a:r>
              <a:rPr lang="tr-TR" sz="2300" spc="-40" dirty="0">
                <a:solidFill>
                  <a:schemeClr val="tx1"/>
                </a:solidFill>
                <a:latin typeface="+mn-lt"/>
              </a:rPr>
              <a:t> </a:t>
            </a:r>
            <a:r>
              <a:rPr lang="tr-TR" sz="2300" dirty="0">
                <a:solidFill>
                  <a:schemeClr val="tx1"/>
                </a:solidFill>
                <a:latin typeface="+mn-lt"/>
              </a:rPr>
              <a:t>i</a:t>
            </a:r>
            <a:r>
              <a:rPr lang="tr-TR" sz="2300" dirty="0">
                <a:solidFill>
                  <a:schemeClr val="tx1"/>
                </a:solidFill>
                <a:latin typeface="+mn-lt"/>
                <a:cs typeface="Calibri"/>
              </a:rPr>
              <a:t>ş</a:t>
            </a:r>
            <a:r>
              <a:rPr lang="tr-TR" sz="2300" dirty="0">
                <a:solidFill>
                  <a:schemeClr val="tx1"/>
                </a:solidFill>
                <a:latin typeface="+mn-lt"/>
              </a:rPr>
              <a:t>lem</a:t>
            </a:r>
            <a:r>
              <a:rPr lang="tr-TR" sz="2300" spc="-50" dirty="0">
                <a:solidFill>
                  <a:schemeClr val="tx1"/>
                </a:solidFill>
                <a:latin typeface="+mn-lt"/>
              </a:rPr>
              <a:t> </a:t>
            </a:r>
            <a:r>
              <a:rPr lang="tr-TR" sz="2300" spc="-10" dirty="0">
                <a:solidFill>
                  <a:schemeClr val="tx1"/>
                </a:solidFill>
                <a:latin typeface="+mn-lt"/>
              </a:rPr>
              <a:t>yapılaca</a:t>
            </a:r>
            <a:r>
              <a:rPr lang="tr-TR" sz="2300" spc="-10" dirty="0">
                <a:solidFill>
                  <a:schemeClr val="tx1"/>
                </a:solidFill>
                <a:latin typeface="+mn-lt"/>
                <a:cs typeface="Calibri"/>
              </a:rPr>
              <a:t>ğ</a:t>
            </a:r>
            <a:r>
              <a:rPr lang="tr-TR" sz="2300" spc="-10" dirty="0">
                <a:solidFill>
                  <a:schemeClr val="tx1"/>
                </a:solidFill>
                <a:latin typeface="+mn-lt"/>
              </a:rPr>
              <a:t>ı</a:t>
            </a:r>
            <a:r>
              <a:rPr lang="tr-TR" sz="2300" spc="-55" dirty="0">
                <a:solidFill>
                  <a:schemeClr val="tx1"/>
                </a:solidFill>
                <a:latin typeface="+mn-lt"/>
              </a:rPr>
              <a:t> </a:t>
            </a:r>
            <a:r>
              <a:rPr lang="tr-TR" sz="2300" spc="-45" dirty="0">
                <a:solidFill>
                  <a:schemeClr val="tx1"/>
                </a:solidFill>
                <a:latin typeface="+mn-lt"/>
              </a:rPr>
              <a:t>belirtilmi</a:t>
            </a:r>
            <a:r>
              <a:rPr lang="tr-TR" sz="2300" spc="-45" dirty="0">
                <a:solidFill>
                  <a:schemeClr val="tx1"/>
                </a:solidFill>
                <a:latin typeface="+mn-lt"/>
                <a:cs typeface="Calibri"/>
              </a:rPr>
              <a:t>ş</a:t>
            </a:r>
            <a:r>
              <a:rPr lang="tr-TR" sz="2300" spc="-45" dirty="0">
                <a:solidFill>
                  <a:schemeClr val="tx1"/>
                </a:solidFill>
                <a:latin typeface="+mn-lt"/>
              </a:rPr>
              <a:t>se de</a:t>
            </a:r>
            <a:r>
              <a:rPr lang="tr-TR" sz="2300" spc="-40" dirty="0">
                <a:solidFill>
                  <a:schemeClr val="tx1"/>
                </a:solidFill>
                <a:latin typeface="+mn-lt"/>
              </a:rPr>
              <a:t> </a:t>
            </a:r>
            <a:r>
              <a:rPr lang="tr-TR" sz="2300" dirty="0">
                <a:solidFill>
                  <a:schemeClr val="tx1"/>
                </a:solidFill>
                <a:latin typeface="+mn-lt"/>
              </a:rPr>
              <a:t>bazı</a:t>
            </a:r>
            <a:r>
              <a:rPr lang="tr-TR" sz="2300" spc="-40" dirty="0">
                <a:solidFill>
                  <a:schemeClr val="tx1"/>
                </a:solidFill>
                <a:latin typeface="+mn-lt"/>
              </a:rPr>
              <a:t> </a:t>
            </a:r>
            <a:r>
              <a:rPr lang="tr-TR" sz="2300" spc="-10" dirty="0">
                <a:solidFill>
                  <a:schemeClr val="tx1"/>
                </a:solidFill>
                <a:latin typeface="+mn-lt"/>
              </a:rPr>
              <a:t>görev</a:t>
            </a:r>
            <a:r>
              <a:rPr lang="tr-TR" sz="2300" spc="-45" dirty="0">
                <a:solidFill>
                  <a:schemeClr val="tx1"/>
                </a:solidFill>
                <a:latin typeface="+mn-lt"/>
              </a:rPr>
              <a:t> </a:t>
            </a:r>
            <a:r>
              <a:rPr lang="tr-TR" sz="2300" dirty="0">
                <a:solidFill>
                  <a:schemeClr val="tx1"/>
                </a:solidFill>
                <a:latin typeface="+mn-lt"/>
              </a:rPr>
              <a:t>ve</a:t>
            </a:r>
            <a:r>
              <a:rPr lang="tr-TR" sz="2300" spc="-45" dirty="0">
                <a:solidFill>
                  <a:schemeClr val="tx1"/>
                </a:solidFill>
                <a:latin typeface="+mn-lt"/>
              </a:rPr>
              <a:t> </a:t>
            </a:r>
            <a:r>
              <a:rPr lang="tr-TR" sz="2300" dirty="0">
                <a:solidFill>
                  <a:schemeClr val="tx1"/>
                </a:solidFill>
                <a:latin typeface="+mn-lt"/>
              </a:rPr>
              <a:t>yetkiler</a:t>
            </a:r>
            <a:r>
              <a:rPr lang="tr-TR" sz="2300" spc="-35" dirty="0">
                <a:solidFill>
                  <a:schemeClr val="tx1"/>
                </a:solidFill>
                <a:latin typeface="+mn-lt"/>
              </a:rPr>
              <a:t> </a:t>
            </a:r>
            <a:r>
              <a:rPr lang="tr-TR" sz="2300" spc="-50" dirty="0">
                <a:solidFill>
                  <a:schemeClr val="tx1"/>
                </a:solidFill>
                <a:latin typeface="+mn-lt"/>
              </a:rPr>
              <a:t>savcılara </a:t>
            </a:r>
            <a:r>
              <a:rPr lang="tr-TR" sz="2300" dirty="0">
                <a:solidFill>
                  <a:schemeClr val="tx1"/>
                </a:solidFill>
                <a:latin typeface="+mn-lt"/>
              </a:rPr>
              <a:t>hatta</a:t>
            </a:r>
            <a:r>
              <a:rPr lang="tr-TR" sz="2300" spc="114" dirty="0">
                <a:solidFill>
                  <a:schemeClr val="tx1"/>
                </a:solidFill>
                <a:latin typeface="+mn-lt"/>
              </a:rPr>
              <a:t>  </a:t>
            </a:r>
            <a:r>
              <a:rPr lang="tr-TR" sz="2300" dirty="0">
                <a:solidFill>
                  <a:schemeClr val="tx1"/>
                </a:solidFill>
                <a:latin typeface="+mn-lt"/>
              </a:rPr>
              <a:t>bazı</a:t>
            </a:r>
            <a:r>
              <a:rPr lang="tr-TR" sz="2300" spc="120" dirty="0">
                <a:solidFill>
                  <a:schemeClr val="tx1"/>
                </a:solidFill>
                <a:latin typeface="+mn-lt"/>
              </a:rPr>
              <a:t>  </a:t>
            </a:r>
            <a:r>
              <a:rPr lang="tr-TR" sz="2300" dirty="0">
                <a:solidFill>
                  <a:schemeClr val="tx1"/>
                </a:solidFill>
                <a:latin typeface="+mn-lt"/>
              </a:rPr>
              <a:t>görev</a:t>
            </a:r>
            <a:r>
              <a:rPr lang="tr-TR" sz="2300" spc="114" dirty="0">
                <a:solidFill>
                  <a:schemeClr val="tx1"/>
                </a:solidFill>
                <a:latin typeface="+mn-lt"/>
              </a:rPr>
              <a:t>  </a:t>
            </a:r>
            <a:r>
              <a:rPr lang="tr-TR" sz="2300" dirty="0">
                <a:solidFill>
                  <a:schemeClr val="tx1"/>
                </a:solidFill>
                <a:latin typeface="+mn-lt"/>
              </a:rPr>
              <a:t>ve</a:t>
            </a:r>
            <a:r>
              <a:rPr lang="tr-TR" sz="2300" spc="114" dirty="0">
                <a:solidFill>
                  <a:schemeClr val="tx1"/>
                </a:solidFill>
                <a:latin typeface="+mn-lt"/>
              </a:rPr>
              <a:t>  </a:t>
            </a:r>
            <a:r>
              <a:rPr lang="tr-TR" sz="2300" dirty="0">
                <a:solidFill>
                  <a:schemeClr val="tx1"/>
                </a:solidFill>
                <a:latin typeface="+mn-lt"/>
              </a:rPr>
              <a:t>yetkiler</a:t>
            </a:r>
            <a:r>
              <a:rPr lang="tr-TR" sz="2300" spc="120" dirty="0">
                <a:solidFill>
                  <a:schemeClr val="tx1"/>
                </a:solidFill>
                <a:latin typeface="+mn-lt"/>
              </a:rPr>
              <a:t> sadece </a:t>
            </a:r>
            <a:r>
              <a:rPr lang="tr-TR" sz="2300" dirty="0">
                <a:solidFill>
                  <a:schemeClr val="tx1"/>
                </a:solidFill>
                <a:latin typeface="+mn-lt"/>
              </a:rPr>
              <a:t>mahkeme</a:t>
            </a:r>
            <a:r>
              <a:rPr lang="tr-TR" sz="2300" spc="114" dirty="0">
                <a:solidFill>
                  <a:schemeClr val="tx1"/>
                </a:solidFill>
                <a:latin typeface="+mn-lt"/>
              </a:rPr>
              <a:t>  </a:t>
            </a:r>
            <a:r>
              <a:rPr lang="tr-TR" sz="2300" dirty="0">
                <a:solidFill>
                  <a:schemeClr val="tx1"/>
                </a:solidFill>
                <a:latin typeface="+mn-lt"/>
              </a:rPr>
              <a:t>ve</a:t>
            </a:r>
            <a:r>
              <a:rPr lang="tr-TR" sz="2300" spc="125" dirty="0">
                <a:solidFill>
                  <a:schemeClr val="tx1"/>
                </a:solidFill>
                <a:latin typeface="+mn-lt"/>
              </a:rPr>
              <a:t>  </a:t>
            </a:r>
            <a:r>
              <a:rPr lang="tr-TR" sz="2300" spc="-10" dirty="0">
                <a:solidFill>
                  <a:schemeClr val="tx1"/>
                </a:solidFill>
                <a:latin typeface="+mn-lt"/>
              </a:rPr>
              <a:t>hakime </a:t>
            </a:r>
            <a:r>
              <a:rPr lang="tr-TR" sz="2300" dirty="0">
                <a:solidFill>
                  <a:schemeClr val="tx1"/>
                </a:solidFill>
                <a:latin typeface="+mn-lt"/>
              </a:rPr>
              <a:t>verilmi</a:t>
            </a:r>
            <a:r>
              <a:rPr lang="tr-TR" sz="2300" dirty="0">
                <a:solidFill>
                  <a:schemeClr val="tx1"/>
                </a:solidFill>
                <a:latin typeface="+mn-lt"/>
                <a:cs typeface="Calibri"/>
              </a:rPr>
              <a:t>ş</a:t>
            </a:r>
            <a:r>
              <a:rPr lang="tr-TR" sz="2300" dirty="0">
                <a:solidFill>
                  <a:schemeClr val="tx1"/>
                </a:solidFill>
                <a:latin typeface="+mn-lt"/>
              </a:rPr>
              <a:t>tir.</a:t>
            </a:r>
            <a:r>
              <a:rPr lang="tr-TR" sz="2300" spc="515" dirty="0">
                <a:solidFill>
                  <a:schemeClr val="tx1"/>
                </a:solidFill>
                <a:latin typeface="+mn-lt"/>
              </a:rPr>
              <a:t>  </a:t>
            </a:r>
            <a:r>
              <a:rPr lang="tr-TR" sz="2300" dirty="0">
                <a:solidFill>
                  <a:schemeClr val="tx1"/>
                </a:solidFill>
                <a:latin typeface="+mn-lt"/>
              </a:rPr>
              <a:t>Ceza</a:t>
            </a:r>
            <a:r>
              <a:rPr lang="tr-TR" sz="2300" spc="525" dirty="0">
                <a:solidFill>
                  <a:schemeClr val="tx1"/>
                </a:solidFill>
                <a:latin typeface="+mn-lt"/>
              </a:rPr>
              <a:t>  </a:t>
            </a:r>
            <a:r>
              <a:rPr lang="tr-TR" sz="2300" dirty="0">
                <a:solidFill>
                  <a:schemeClr val="tx1"/>
                </a:solidFill>
                <a:latin typeface="+mn-lt"/>
              </a:rPr>
              <a:t>Yargılaması,</a:t>
            </a:r>
            <a:r>
              <a:rPr lang="tr-TR" sz="2300" spc="515" dirty="0">
                <a:solidFill>
                  <a:schemeClr val="tx1"/>
                </a:solidFill>
                <a:latin typeface="+mn-lt"/>
              </a:rPr>
              <a:t>  </a:t>
            </a:r>
            <a:r>
              <a:rPr lang="tr-TR" sz="2300" dirty="0">
                <a:solidFill>
                  <a:schemeClr val="tx1"/>
                </a:solidFill>
                <a:latin typeface="+mn-lt"/>
              </a:rPr>
              <a:t>ki</a:t>
            </a:r>
            <a:r>
              <a:rPr lang="tr-TR" sz="2300" dirty="0">
                <a:solidFill>
                  <a:schemeClr val="tx1"/>
                </a:solidFill>
                <a:latin typeface="+mn-lt"/>
                <a:cs typeface="Calibri"/>
              </a:rPr>
              <a:t>ş</a:t>
            </a:r>
            <a:r>
              <a:rPr lang="tr-TR" sz="2300" dirty="0">
                <a:solidFill>
                  <a:schemeClr val="tx1"/>
                </a:solidFill>
                <a:latin typeface="+mn-lt"/>
              </a:rPr>
              <a:t>i</a:t>
            </a:r>
            <a:r>
              <a:rPr lang="tr-TR" sz="2300" spc="520" dirty="0">
                <a:solidFill>
                  <a:schemeClr val="tx1"/>
                </a:solidFill>
                <a:latin typeface="+mn-lt"/>
              </a:rPr>
              <a:t>  </a:t>
            </a:r>
            <a:r>
              <a:rPr lang="tr-TR" sz="2300" dirty="0">
                <a:solidFill>
                  <a:schemeClr val="tx1"/>
                </a:solidFill>
                <a:latin typeface="+mn-lt"/>
              </a:rPr>
              <a:t>hak</a:t>
            </a:r>
            <a:r>
              <a:rPr lang="tr-TR" sz="2300" spc="520" dirty="0">
                <a:solidFill>
                  <a:schemeClr val="tx1"/>
                </a:solidFill>
                <a:latin typeface="+mn-lt"/>
              </a:rPr>
              <a:t>  </a:t>
            </a:r>
            <a:r>
              <a:rPr lang="tr-TR" sz="2300" dirty="0">
                <a:solidFill>
                  <a:schemeClr val="tx1"/>
                </a:solidFill>
                <a:latin typeface="+mn-lt"/>
              </a:rPr>
              <a:t>ve</a:t>
            </a:r>
            <a:r>
              <a:rPr lang="tr-TR" sz="2300" spc="515" dirty="0">
                <a:solidFill>
                  <a:schemeClr val="tx1"/>
                </a:solidFill>
                <a:latin typeface="+mn-lt"/>
              </a:rPr>
              <a:t>  </a:t>
            </a:r>
            <a:r>
              <a:rPr lang="tr-TR" sz="2300" spc="-35" dirty="0">
                <a:solidFill>
                  <a:schemeClr val="tx1"/>
                </a:solidFill>
                <a:latin typeface="+mn-lt"/>
              </a:rPr>
              <a:t>özgürlüklerini </a:t>
            </a:r>
            <a:r>
              <a:rPr lang="tr-TR" sz="2300" spc="-20" dirty="0">
                <a:solidFill>
                  <a:schemeClr val="tx1"/>
                </a:solidFill>
                <a:latin typeface="+mn-lt"/>
              </a:rPr>
              <a:t>ilgilendirmesi</a:t>
            </a:r>
            <a:r>
              <a:rPr lang="tr-TR" sz="2300" spc="325" dirty="0">
                <a:solidFill>
                  <a:schemeClr val="tx1"/>
                </a:solidFill>
                <a:latin typeface="+mn-lt"/>
              </a:rPr>
              <a:t> </a:t>
            </a:r>
            <a:r>
              <a:rPr lang="tr-TR" sz="2300" dirty="0">
                <a:solidFill>
                  <a:schemeClr val="tx1"/>
                </a:solidFill>
                <a:latin typeface="+mn-lt"/>
              </a:rPr>
              <a:t>nedeniyle</a:t>
            </a:r>
            <a:r>
              <a:rPr lang="tr-TR" sz="2300" spc="330" dirty="0">
                <a:solidFill>
                  <a:schemeClr val="tx1"/>
                </a:solidFill>
                <a:latin typeface="+mn-lt"/>
              </a:rPr>
              <a:t> </a:t>
            </a:r>
            <a:r>
              <a:rPr lang="tr-TR" sz="2300" dirty="0">
                <a:solidFill>
                  <a:schemeClr val="tx1"/>
                </a:solidFill>
                <a:latin typeface="+mn-lt"/>
              </a:rPr>
              <a:t>ancak</a:t>
            </a:r>
            <a:r>
              <a:rPr lang="tr-TR" sz="2300" spc="330" dirty="0">
                <a:solidFill>
                  <a:schemeClr val="tx1"/>
                </a:solidFill>
                <a:latin typeface="+mn-lt"/>
              </a:rPr>
              <a:t> </a:t>
            </a:r>
            <a:r>
              <a:rPr lang="tr-TR" sz="2300" dirty="0">
                <a:solidFill>
                  <a:schemeClr val="tx1"/>
                </a:solidFill>
                <a:latin typeface="+mn-lt"/>
              </a:rPr>
              <a:t>kanunla</a:t>
            </a:r>
            <a:r>
              <a:rPr lang="tr-TR" sz="2300" spc="335" dirty="0">
                <a:solidFill>
                  <a:schemeClr val="tx1"/>
                </a:solidFill>
                <a:latin typeface="+mn-lt"/>
              </a:rPr>
              <a:t> </a:t>
            </a:r>
            <a:r>
              <a:rPr lang="tr-TR" sz="2300" dirty="0">
                <a:solidFill>
                  <a:schemeClr val="tx1"/>
                </a:solidFill>
                <a:latin typeface="+mn-lt"/>
              </a:rPr>
              <a:t>belirlenen</a:t>
            </a:r>
            <a:r>
              <a:rPr lang="tr-TR" sz="2300" spc="340" dirty="0">
                <a:solidFill>
                  <a:schemeClr val="tx1"/>
                </a:solidFill>
                <a:latin typeface="+mn-lt"/>
              </a:rPr>
              <a:t> </a:t>
            </a:r>
            <a:r>
              <a:rPr lang="tr-TR" sz="2300" dirty="0">
                <a:solidFill>
                  <a:schemeClr val="tx1"/>
                </a:solidFill>
                <a:latin typeface="+mn-lt"/>
              </a:rPr>
              <a:t>hallerde</a:t>
            </a:r>
            <a:r>
              <a:rPr lang="tr-TR" sz="2300" spc="335" dirty="0">
                <a:solidFill>
                  <a:schemeClr val="tx1"/>
                </a:solidFill>
                <a:latin typeface="+mn-lt"/>
              </a:rPr>
              <a:t> </a:t>
            </a:r>
            <a:r>
              <a:rPr lang="tr-TR" sz="2300" spc="-25" dirty="0">
                <a:solidFill>
                  <a:schemeClr val="tx1"/>
                </a:solidFill>
                <a:latin typeface="+mn-lt"/>
              </a:rPr>
              <a:t>bu </a:t>
            </a:r>
            <a:r>
              <a:rPr lang="tr-TR" sz="2300" spc="-20" dirty="0">
                <a:solidFill>
                  <a:schemeClr val="tx1"/>
                </a:solidFill>
                <a:latin typeface="+mn-lt"/>
              </a:rPr>
              <a:t>yetkiler</a:t>
            </a:r>
            <a:r>
              <a:rPr lang="tr-TR" sz="2300" spc="-10" dirty="0">
                <a:solidFill>
                  <a:schemeClr val="tx1"/>
                </a:solidFill>
                <a:latin typeface="+mn-lt"/>
              </a:rPr>
              <a:t> </a:t>
            </a:r>
            <a:r>
              <a:rPr lang="tr-TR" sz="2300" spc="-25" dirty="0">
                <a:solidFill>
                  <a:schemeClr val="tx1"/>
                </a:solidFill>
                <a:latin typeface="+mn-lt"/>
              </a:rPr>
              <a:t>kullanılmalıdır.</a:t>
            </a:r>
            <a:r>
              <a:rPr lang="tr-TR" sz="2300" spc="-75" dirty="0">
                <a:solidFill>
                  <a:schemeClr val="tx1"/>
                </a:solidFill>
                <a:latin typeface="+mn-lt"/>
              </a:rPr>
              <a:t> </a:t>
            </a:r>
            <a:r>
              <a:rPr lang="tr-TR" sz="2300" spc="-110" dirty="0">
                <a:solidFill>
                  <a:schemeClr val="tx1"/>
                </a:solidFill>
                <a:latin typeface="+mn-lt"/>
              </a:rPr>
              <a:t>Ön</a:t>
            </a:r>
            <a:r>
              <a:rPr lang="tr-TR" sz="2300" spc="-25" dirty="0">
                <a:solidFill>
                  <a:schemeClr val="tx1"/>
                </a:solidFill>
                <a:latin typeface="+mn-lt"/>
              </a:rPr>
              <a:t> </a:t>
            </a:r>
            <a:r>
              <a:rPr lang="tr-TR" sz="2300" spc="-110" dirty="0">
                <a:solidFill>
                  <a:schemeClr val="tx1"/>
                </a:solidFill>
                <a:latin typeface="+mn-lt"/>
                <a:cs typeface="Calibri"/>
              </a:rPr>
              <a:t>İ</a:t>
            </a:r>
            <a:r>
              <a:rPr lang="tr-TR" sz="2300" spc="-110" dirty="0">
                <a:solidFill>
                  <a:schemeClr val="tx1"/>
                </a:solidFill>
                <a:latin typeface="+mn-lt"/>
              </a:rPr>
              <a:t>ncelemelerin</a:t>
            </a:r>
            <a:r>
              <a:rPr lang="tr-TR" sz="2300" spc="-25" dirty="0">
                <a:solidFill>
                  <a:schemeClr val="tx1"/>
                </a:solidFill>
                <a:latin typeface="+mn-lt"/>
              </a:rPr>
              <a:t> </a:t>
            </a:r>
            <a:r>
              <a:rPr lang="tr-TR" sz="2300" spc="-40" dirty="0">
                <a:solidFill>
                  <a:schemeClr val="tx1"/>
                </a:solidFill>
                <a:latin typeface="+mn-lt"/>
              </a:rPr>
              <a:t>kullanamayaca</a:t>
            </a:r>
            <a:r>
              <a:rPr lang="tr-TR" sz="2300" spc="-40" dirty="0">
                <a:solidFill>
                  <a:schemeClr val="tx1"/>
                </a:solidFill>
                <a:latin typeface="+mn-lt"/>
                <a:cs typeface="Calibri"/>
              </a:rPr>
              <a:t>ğ</a:t>
            </a:r>
            <a:r>
              <a:rPr lang="tr-TR" sz="2300" spc="-40" dirty="0">
                <a:solidFill>
                  <a:schemeClr val="tx1"/>
                </a:solidFill>
                <a:latin typeface="+mn-lt"/>
              </a:rPr>
              <a:t>ı</a:t>
            </a:r>
            <a:r>
              <a:rPr lang="tr-TR" sz="2300" spc="-60" dirty="0">
                <a:solidFill>
                  <a:schemeClr val="tx1"/>
                </a:solidFill>
                <a:latin typeface="+mn-lt"/>
              </a:rPr>
              <a:t> </a:t>
            </a:r>
            <a:r>
              <a:rPr lang="tr-TR" sz="2300" spc="-10" dirty="0">
                <a:solidFill>
                  <a:schemeClr val="tx1"/>
                </a:solidFill>
                <a:latin typeface="+mn-lt"/>
              </a:rPr>
              <a:t>yetkiler;</a:t>
            </a:r>
          </a:p>
          <a:p>
            <a:pPr marL="12700" marR="5080" algn="just"/>
            <a:endParaRPr lang="tr-TR" sz="2400" dirty="0">
              <a:latin typeface="+mn-lt"/>
            </a:endParaRPr>
          </a:p>
          <a:p>
            <a:pPr marL="342900" indent="-342900">
              <a:buFont typeface="Arial" panose="020B0604020202020204" pitchFamily="34" charset="0"/>
              <a:buChar char="•"/>
              <a:tabLst>
                <a:tab pos="3155950" algn="l"/>
              </a:tabLst>
            </a:pPr>
            <a:r>
              <a:rPr lang="tr-TR" sz="2400" spc="-130" dirty="0">
                <a:solidFill>
                  <a:srgbClr val="FF0000"/>
                </a:solidFill>
                <a:uFill>
                  <a:solidFill>
                    <a:srgbClr val="404040"/>
                  </a:solidFill>
                </a:uFill>
                <a:latin typeface="+mn-lt"/>
              </a:rPr>
              <a:t>Gözlem</a:t>
            </a:r>
            <a:r>
              <a:rPr lang="tr-TR" sz="2400" spc="-30" dirty="0">
                <a:solidFill>
                  <a:srgbClr val="FF0000"/>
                </a:solidFill>
                <a:uFill>
                  <a:solidFill>
                    <a:srgbClr val="404040"/>
                  </a:solidFill>
                </a:uFill>
                <a:latin typeface="+mn-lt"/>
              </a:rPr>
              <a:t> </a:t>
            </a:r>
            <a:r>
              <a:rPr lang="tr-TR" sz="2400" dirty="0">
                <a:solidFill>
                  <a:srgbClr val="FF0000"/>
                </a:solidFill>
                <a:uFill>
                  <a:solidFill>
                    <a:srgbClr val="404040"/>
                  </a:solidFill>
                </a:uFill>
                <a:latin typeface="+mn-lt"/>
              </a:rPr>
              <a:t>altına</a:t>
            </a:r>
            <a:r>
              <a:rPr lang="tr-TR" sz="2400" spc="-60" dirty="0">
                <a:solidFill>
                  <a:srgbClr val="FF0000"/>
                </a:solidFill>
                <a:uFill>
                  <a:solidFill>
                    <a:srgbClr val="404040"/>
                  </a:solidFill>
                </a:uFill>
                <a:latin typeface="+mn-lt"/>
              </a:rPr>
              <a:t> </a:t>
            </a:r>
            <a:r>
              <a:rPr lang="tr-TR" sz="2400" spc="-20" dirty="0">
                <a:solidFill>
                  <a:srgbClr val="FF0000"/>
                </a:solidFill>
                <a:uFill>
                  <a:solidFill>
                    <a:srgbClr val="404040"/>
                  </a:solidFill>
                </a:uFill>
                <a:latin typeface="+mn-lt"/>
              </a:rPr>
              <a:t>alma</a:t>
            </a:r>
            <a:r>
              <a:rPr lang="tr-TR" sz="2400" dirty="0">
                <a:solidFill>
                  <a:srgbClr val="FF0000"/>
                </a:solidFill>
                <a:uFill>
                  <a:solidFill>
                    <a:srgbClr val="404040"/>
                  </a:solidFill>
                </a:uFill>
                <a:latin typeface="+mn-lt"/>
              </a:rPr>
              <a:t> </a:t>
            </a:r>
            <a:r>
              <a:rPr lang="tr-TR" sz="1800" i="1" spc="-150" dirty="0">
                <a:solidFill>
                  <a:schemeClr val="tx1"/>
                </a:solidFill>
                <a:latin typeface="+mn-lt"/>
              </a:rPr>
              <a:t>(CMK</a:t>
            </a:r>
            <a:r>
              <a:rPr lang="tr-TR" sz="1800" i="1" spc="-15" dirty="0">
                <a:solidFill>
                  <a:schemeClr val="tx1"/>
                </a:solidFill>
                <a:latin typeface="+mn-lt"/>
              </a:rPr>
              <a:t> </a:t>
            </a:r>
            <a:r>
              <a:rPr lang="tr-TR" sz="1800" i="1" spc="-225" dirty="0">
                <a:solidFill>
                  <a:schemeClr val="tx1"/>
                </a:solidFill>
                <a:latin typeface="+mn-lt"/>
              </a:rPr>
              <a:t>74</a:t>
            </a:r>
            <a:r>
              <a:rPr lang="tr-TR" sz="1800" i="1" spc="15" dirty="0">
                <a:solidFill>
                  <a:schemeClr val="tx1"/>
                </a:solidFill>
                <a:latin typeface="+mn-lt"/>
              </a:rPr>
              <a:t> </a:t>
            </a:r>
            <a:r>
              <a:rPr lang="tr-TR" sz="1800" i="1" dirty="0">
                <a:solidFill>
                  <a:schemeClr val="tx1"/>
                </a:solidFill>
                <a:latin typeface="+mn-lt"/>
              </a:rPr>
              <a:t>Hakim</a:t>
            </a:r>
            <a:r>
              <a:rPr lang="tr-TR" sz="1800" i="1" spc="-15" dirty="0">
                <a:solidFill>
                  <a:schemeClr val="tx1"/>
                </a:solidFill>
                <a:latin typeface="+mn-lt"/>
              </a:rPr>
              <a:t> </a:t>
            </a:r>
            <a:r>
              <a:rPr lang="tr-TR" sz="1800" i="1" spc="-10" dirty="0">
                <a:solidFill>
                  <a:schemeClr val="tx1"/>
                </a:solidFill>
                <a:latin typeface="+mn-lt"/>
              </a:rPr>
              <a:t>kararı)</a:t>
            </a:r>
            <a:endParaRPr lang="tr-TR" sz="1800" i="1" dirty="0">
              <a:solidFill>
                <a:schemeClr val="tx1"/>
              </a:solidFill>
              <a:latin typeface="+mn-lt"/>
            </a:endParaRPr>
          </a:p>
          <a:p>
            <a:pPr marL="342900" marR="13335" indent="-342900" algn="l">
              <a:buFont typeface="Arial" panose="020B0604020202020204" pitchFamily="34" charset="0"/>
              <a:buChar char="•"/>
            </a:pPr>
            <a:r>
              <a:rPr lang="tr-TR" sz="2400" spc="-10" dirty="0">
                <a:solidFill>
                  <a:srgbClr val="FF0000"/>
                </a:solidFill>
                <a:uFill>
                  <a:solidFill>
                    <a:srgbClr val="404040"/>
                  </a:solidFill>
                </a:uFill>
                <a:latin typeface="+mn-lt"/>
              </a:rPr>
              <a:t>Beden</a:t>
            </a:r>
            <a:r>
              <a:rPr lang="tr-TR" sz="2400" dirty="0">
                <a:solidFill>
                  <a:srgbClr val="FF0000"/>
                </a:solidFill>
                <a:uFill>
                  <a:solidFill>
                    <a:srgbClr val="404040"/>
                  </a:solidFill>
                </a:uFill>
                <a:latin typeface="+mn-lt"/>
              </a:rPr>
              <a:t> </a:t>
            </a:r>
            <a:r>
              <a:rPr lang="tr-TR" sz="2400" spc="-10" dirty="0">
                <a:solidFill>
                  <a:srgbClr val="FF0000"/>
                </a:solidFill>
                <a:uFill>
                  <a:solidFill>
                    <a:srgbClr val="404040"/>
                  </a:solidFill>
                </a:uFill>
                <a:latin typeface="+mn-lt"/>
              </a:rPr>
              <a:t>muayenesi</a:t>
            </a:r>
            <a:r>
              <a:rPr lang="tr-TR" sz="2400" dirty="0">
                <a:solidFill>
                  <a:srgbClr val="FF0000"/>
                </a:solidFill>
                <a:uFill>
                  <a:solidFill>
                    <a:srgbClr val="404040"/>
                  </a:solidFill>
                </a:uFill>
                <a:latin typeface="+mn-lt"/>
              </a:rPr>
              <a:t> </a:t>
            </a:r>
            <a:r>
              <a:rPr lang="tr-TR" sz="2400" spc="-25" dirty="0">
                <a:solidFill>
                  <a:srgbClr val="FF0000"/>
                </a:solidFill>
                <a:uFill>
                  <a:solidFill>
                    <a:srgbClr val="404040"/>
                  </a:solidFill>
                </a:uFill>
                <a:latin typeface="+mn-lt"/>
              </a:rPr>
              <a:t>ve</a:t>
            </a:r>
            <a:r>
              <a:rPr lang="tr-TR" sz="2400" dirty="0">
                <a:solidFill>
                  <a:srgbClr val="FF0000"/>
                </a:solidFill>
                <a:uFill>
                  <a:solidFill>
                    <a:srgbClr val="404040"/>
                  </a:solidFill>
                </a:uFill>
                <a:latin typeface="+mn-lt"/>
              </a:rPr>
              <a:t> </a:t>
            </a:r>
            <a:r>
              <a:rPr lang="tr-TR" sz="2400" spc="-10" dirty="0">
                <a:solidFill>
                  <a:srgbClr val="FF0000"/>
                </a:solidFill>
                <a:uFill>
                  <a:solidFill>
                    <a:srgbClr val="404040"/>
                  </a:solidFill>
                </a:uFill>
                <a:latin typeface="+mn-lt"/>
              </a:rPr>
              <a:t>vücuttan</a:t>
            </a:r>
            <a:r>
              <a:rPr lang="tr-TR" sz="2400" dirty="0">
                <a:solidFill>
                  <a:srgbClr val="FF0000"/>
                </a:solidFill>
                <a:uFill>
                  <a:solidFill>
                    <a:srgbClr val="404040"/>
                  </a:solidFill>
                </a:uFill>
                <a:latin typeface="+mn-lt"/>
              </a:rPr>
              <a:t> </a:t>
            </a:r>
            <a:r>
              <a:rPr lang="tr-TR" sz="2400" spc="-10" dirty="0">
                <a:solidFill>
                  <a:srgbClr val="FF0000"/>
                </a:solidFill>
                <a:uFill>
                  <a:solidFill>
                    <a:srgbClr val="404040"/>
                  </a:solidFill>
                </a:uFill>
                <a:latin typeface="+mn-lt"/>
              </a:rPr>
              <a:t>örnek</a:t>
            </a:r>
            <a:r>
              <a:rPr lang="tr-TR" sz="2400" dirty="0">
                <a:solidFill>
                  <a:srgbClr val="FF0000"/>
                </a:solidFill>
                <a:uFill>
                  <a:solidFill>
                    <a:srgbClr val="404040"/>
                  </a:solidFill>
                </a:uFill>
                <a:latin typeface="+mn-lt"/>
              </a:rPr>
              <a:t> </a:t>
            </a:r>
            <a:r>
              <a:rPr lang="tr-TR" sz="2400" spc="-20" dirty="0">
                <a:solidFill>
                  <a:srgbClr val="FF0000"/>
                </a:solidFill>
                <a:uFill>
                  <a:solidFill>
                    <a:srgbClr val="404040"/>
                  </a:solidFill>
                </a:uFill>
                <a:latin typeface="+mn-lt"/>
              </a:rPr>
              <a:t>alma</a:t>
            </a:r>
            <a:r>
              <a:rPr lang="tr-TR" sz="2400" dirty="0">
                <a:solidFill>
                  <a:srgbClr val="FF0000"/>
                </a:solidFill>
                <a:uFill>
                  <a:solidFill>
                    <a:srgbClr val="404040"/>
                  </a:solidFill>
                </a:uFill>
                <a:latin typeface="+mn-lt"/>
              </a:rPr>
              <a:t> </a:t>
            </a:r>
            <a:r>
              <a:rPr lang="tr-TR" sz="1800" i="1" spc="-20" dirty="0">
                <a:solidFill>
                  <a:schemeClr val="tx1"/>
                </a:solidFill>
                <a:latin typeface="+mn-lt"/>
              </a:rPr>
              <a:t>(CMK </a:t>
            </a:r>
            <a:r>
              <a:rPr lang="tr-TR" sz="1800" i="1" spc="-25" dirty="0">
                <a:solidFill>
                  <a:schemeClr val="tx1"/>
                </a:solidFill>
                <a:latin typeface="+mn-lt"/>
              </a:rPr>
              <a:t>75,</a:t>
            </a:r>
            <a:r>
              <a:rPr lang="tr-TR" sz="1800" i="1" dirty="0">
                <a:solidFill>
                  <a:schemeClr val="tx1"/>
                </a:solidFill>
                <a:latin typeface="+mn-lt"/>
              </a:rPr>
              <a:t> </a:t>
            </a:r>
            <a:r>
              <a:rPr lang="tr-TR" sz="1800" i="1" spc="-25" dirty="0">
                <a:solidFill>
                  <a:schemeClr val="tx1"/>
                </a:solidFill>
                <a:latin typeface="+mn-lt"/>
              </a:rPr>
              <a:t>76,</a:t>
            </a:r>
            <a:r>
              <a:rPr lang="tr-TR" sz="1800" i="1" dirty="0">
                <a:solidFill>
                  <a:schemeClr val="tx1"/>
                </a:solidFill>
                <a:latin typeface="+mn-lt"/>
              </a:rPr>
              <a:t> </a:t>
            </a:r>
            <a:r>
              <a:rPr lang="tr-TR" sz="1800" i="1" spc="-315" dirty="0">
                <a:solidFill>
                  <a:schemeClr val="tx1"/>
                </a:solidFill>
                <a:latin typeface="+mn-lt"/>
              </a:rPr>
              <a:t>7 7    </a:t>
            </a:r>
            <a:r>
              <a:rPr lang="tr-TR" sz="1800" i="1" dirty="0">
                <a:solidFill>
                  <a:schemeClr val="tx1"/>
                </a:solidFill>
                <a:latin typeface="+mn-lt"/>
              </a:rPr>
              <a:t>Hakim, </a:t>
            </a:r>
            <a:r>
              <a:rPr lang="tr-TR" sz="1800" i="1" spc="-50" dirty="0">
                <a:solidFill>
                  <a:schemeClr val="tx1"/>
                </a:solidFill>
                <a:latin typeface="+mn-lt"/>
              </a:rPr>
              <a:t>mahkeme</a:t>
            </a:r>
            <a:r>
              <a:rPr lang="tr-TR" sz="1800" i="1" spc="-75" dirty="0">
                <a:solidFill>
                  <a:schemeClr val="tx1"/>
                </a:solidFill>
                <a:latin typeface="+mn-lt"/>
              </a:rPr>
              <a:t> </a:t>
            </a:r>
            <a:r>
              <a:rPr lang="tr-TR" sz="1800" i="1" spc="-10" dirty="0">
                <a:solidFill>
                  <a:schemeClr val="tx1"/>
                </a:solidFill>
                <a:latin typeface="+mn-lt"/>
              </a:rPr>
              <a:t>kararı,</a:t>
            </a:r>
            <a:r>
              <a:rPr lang="tr-TR" sz="1800" i="1" spc="-100" dirty="0">
                <a:solidFill>
                  <a:schemeClr val="tx1"/>
                </a:solidFill>
                <a:latin typeface="+mn-lt"/>
              </a:rPr>
              <a:t> </a:t>
            </a:r>
            <a:r>
              <a:rPr lang="tr-TR" sz="1800" i="1" spc="-70" dirty="0">
                <a:solidFill>
                  <a:schemeClr val="tx1"/>
                </a:solidFill>
                <a:latin typeface="+mn-lt"/>
              </a:rPr>
              <a:t>acil</a:t>
            </a:r>
            <a:r>
              <a:rPr lang="tr-TR" sz="1800" i="1" spc="-85" dirty="0">
                <a:solidFill>
                  <a:schemeClr val="tx1"/>
                </a:solidFill>
                <a:latin typeface="+mn-lt"/>
              </a:rPr>
              <a:t> </a:t>
            </a:r>
            <a:r>
              <a:rPr lang="tr-TR" sz="1800" i="1" spc="-70" dirty="0">
                <a:solidFill>
                  <a:schemeClr val="tx1"/>
                </a:solidFill>
                <a:latin typeface="+mn-lt"/>
              </a:rPr>
              <a:t>hallerde</a:t>
            </a:r>
            <a:r>
              <a:rPr lang="tr-TR" sz="1800" i="1" spc="-90" dirty="0">
                <a:solidFill>
                  <a:schemeClr val="tx1"/>
                </a:solidFill>
                <a:latin typeface="+mn-lt"/>
              </a:rPr>
              <a:t> </a:t>
            </a:r>
            <a:r>
              <a:rPr lang="tr-TR" sz="1800" i="1" spc="-10" dirty="0">
                <a:solidFill>
                  <a:schemeClr val="tx1"/>
                </a:solidFill>
                <a:latin typeface="+mn-lt"/>
              </a:rPr>
              <a:t>savcı)</a:t>
            </a:r>
          </a:p>
          <a:p>
            <a:pPr marL="342900" marR="560070" indent="-342900">
              <a:buFont typeface="Arial" panose="020B0604020202020204" pitchFamily="34" charset="0"/>
              <a:buChar char="•"/>
            </a:pPr>
            <a:r>
              <a:rPr lang="tr-TR" sz="2400" spc="-20" dirty="0">
                <a:solidFill>
                  <a:srgbClr val="FF0000"/>
                </a:solidFill>
                <a:uFill>
                  <a:solidFill>
                    <a:srgbClr val="404040"/>
                  </a:solidFill>
                </a:uFill>
                <a:latin typeface="+mn-lt"/>
              </a:rPr>
              <a:t>Yakalama</a:t>
            </a:r>
            <a:r>
              <a:rPr lang="tr-TR" sz="2400" spc="-105" dirty="0">
                <a:solidFill>
                  <a:srgbClr val="FF0000"/>
                </a:solidFill>
                <a:uFill>
                  <a:solidFill>
                    <a:srgbClr val="404040"/>
                  </a:solidFill>
                </a:uFill>
                <a:latin typeface="+mn-lt"/>
              </a:rPr>
              <a:t> </a:t>
            </a:r>
            <a:r>
              <a:rPr lang="tr-TR" sz="2400" spc="-60" dirty="0">
                <a:solidFill>
                  <a:srgbClr val="FF0000"/>
                </a:solidFill>
                <a:uFill>
                  <a:solidFill>
                    <a:srgbClr val="404040"/>
                  </a:solidFill>
                </a:uFill>
                <a:latin typeface="+mn-lt"/>
              </a:rPr>
              <a:t>ve</a:t>
            </a:r>
            <a:r>
              <a:rPr lang="tr-TR" sz="2400" spc="-50" dirty="0">
                <a:solidFill>
                  <a:srgbClr val="FF0000"/>
                </a:solidFill>
                <a:uFill>
                  <a:solidFill>
                    <a:srgbClr val="404040"/>
                  </a:solidFill>
                </a:uFill>
                <a:latin typeface="+mn-lt"/>
              </a:rPr>
              <a:t> </a:t>
            </a:r>
            <a:r>
              <a:rPr lang="tr-TR" sz="2400" spc="-140" dirty="0">
                <a:solidFill>
                  <a:srgbClr val="FF0000"/>
                </a:solidFill>
                <a:uFill>
                  <a:solidFill>
                    <a:srgbClr val="404040"/>
                  </a:solidFill>
                </a:uFill>
                <a:latin typeface="+mn-lt"/>
              </a:rPr>
              <a:t>göz</a:t>
            </a:r>
            <a:r>
              <a:rPr lang="tr-TR" sz="2400" spc="-30" dirty="0">
                <a:solidFill>
                  <a:srgbClr val="FF0000"/>
                </a:solidFill>
                <a:uFill>
                  <a:solidFill>
                    <a:srgbClr val="404040"/>
                  </a:solidFill>
                </a:uFill>
                <a:latin typeface="+mn-lt"/>
              </a:rPr>
              <a:t> </a:t>
            </a:r>
            <a:r>
              <a:rPr lang="tr-TR" sz="2400" dirty="0">
                <a:solidFill>
                  <a:srgbClr val="FF0000"/>
                </a:solidFill>
                <a:uFill>
                  <a:solidFill>
                    <a:srgbClr val="404040"/>
                  </a:solidFill>
                </a:uFill>
                <a:latin typeface="+mn-lt"/>
              </a:rPr>
              <a:t>altına</a:t>
            </a:r>
            <a:r>
              <a:rPr lang="tr-TR" sz="2400" spc="-85" dirty="0">
                <a:solidFill>
                  <a:srgbClr val="FF0000"/>
                </a:solidFill>
                <a:uFill>
                  <a:solidFill>
                    <a:srgbClr val="404040"/>
                  </a:solidFill>
                </a:uFill>
                <a:latin typeface="+mn-lt"/>
              </a:rPr>
              <a:t> </a:t>
            </a:r>
            <a:r>
              <a:rPr lang="tr-TR" sz="2400" dirty="0">
                <a:solidFill>
                  <a:srgbClr val="FF0000"/>
                </a:solidFill>
                <a:uFill>
                  <a:solidFill>
                    <a:srgbClr val="404040"/>
                  </a:solidFill>
                </a:uFill>
                <a:latin typeface="+mn-lt"/>
              </a:rPr>
              <a:t>alma</a:t>
            </a:r>
            <a:r>
              <a:rPr lang="tr-TR" sz="2400" spc="-60" dirty="0">
                <a:solidFill>
                  <a:srgbClr val="FF0000"/>
                </a:solidFill>
                <a:latin typeface="+mn-lt"/>
              </a:rPr>
              <a:t> </a:t>
            </a:r>
            <a:r>
              <a:rPr lang="tr-TR" sz="1800" i="1" spc="-145" dirty="0">
                <a:solidFill>
                  <a:schemeClr val="tx1"/>
                </a:solidFill>
                <a:latin typeface="+mn-lt"/>
              </a:rPr>
              <a:t>(CMK</a:t>
            </a:r>
            <a:r>
              <a:rPr lang="tr-TR" sz="1800" i="1" spc="-40" dirty="0">
                <a:solidFill>
                  <a:schemeClr val="tx1"/>
                </a:solidFill>
                <a:latin typeface="+mn-lt"/>
              </a:rPr>
              <a:t> </a:t>
            </a:r>
            <a:r>
              <a:rPr lang="tr-TR" sz="1800" i="1" dirty="0">
                <a:solidFill>
                  <a:schemeClr val="tx1"/>
                </a:solidFill>
                <a:latin typeface="+mn-lt"/>
              </a:rPr>
              <a:t>90-</a:t>
            </a:r>
            <a:r>
              <a:rPr lang="tr-TR" sz="1800" i="1" spc="-90" dirty="0">
                <a:solidFill>
                  <a:schemeClr val="tx1"/>
                </a:solidFill>
                <a:latin typeface="+mn-lt"/>
              </a:rPr>
              <a:t>99</a:t>
            </a:r>
            <a:r>
              <a:rPr lang="tr-TR" sz="1800" i="1" spc="-35" dirty="0">
                <a:solidFill>
                  <a:schemeClr val="tx1"/>
                </a:solidFill>
                <a:latin typeface="+mn-lt"/>
              </a:rPr>
              <a:t> </a:t>
            </a:r>
            <a:r>
              <a:rPr lang="tr-TR" sz="1800" i="1" spc="-40" dirty="0">
                <a:solidFill>
                  <a:schemeClr val="tx1"/>
                </a:solidFill>
                <a:latin typeface="+mn-lt"/>
              </a:rPr>
              <a:t>Kolluk</a:t>
            </a:r>
            <a:r>
              <a:rPr lang="tr-TR" sz="1800" i="1" spc="-85" dirty="0">
                <a:solidFill>
                  <a:schemeClr val="tx1"/>
                </a:solidFill>
                <a:latin typeface="+mn-lt"/>
              </a:rPr>
              <a:t> görevlisi, </a:t>
            </a:r>
            <a:r>
              <a:rPr lang="tr-TR" sz="1800" i="1" spc="-50" dirty="0">
                <a:solidFill>
                  <a:schemeClr val="tx1"/>
                </a:solidFill>
                <a:latin typeface="+mn-lt"/>
              </a:rPr>
              <a:t>cumhuriyet</a:t>
            </a:r>
            <a:r>
              <a:rPr lang="tr-TR" sz="1800" i="1" spc="-20" dirty="0">
                <a:solidFill>
                  <a:schemeClr val="tx1"/>
                </a:solidFill>
                <a:latin typeface="+mn-lt"/>
              </a:rPr>
              <a:t> </a:t>
            </a:r>
            <a:r>
              <a:rPr lang="tr-TR" sz="1800" i="1" spc="-185" dirty="0">
                <a:solidFill>
                  <a:schemeClr val="tx1"/>
                </a:solidFill>
                <a:latin typeface="+mn-lt"/>
              </a:rPr>
              <a:t>savcısı,</a:t>
            </a:r>
            <a:r>
              <a:rPr lang="tr-TR" sz="1800" i="1" spc="-65" dirty="0">
                <a:solidFill>
                  <a:schemeClr val="tx1"/>
                </a:solidFill>
                <a:latin typeface="+mn-lt"/>
              </a:rPr>
              <a:t> m</a:t>
            </a:r>
            <a:r>
              <a:rPr lang="tr-TR" sz="1800" i="1" spc="-10" dirty="0">
                <a:solidFill>
                  <a:schemeClr val="tx1"/>
                </a:solidFill>
                <a:latin typeface="+mn-lt"/>
              </a:rPr>
              <a:t>ahkeme)</a:t>
            </a:r>
            <a:endParaRPr lang="tr-TR" sz="1800" i="1" dirty="0">
              <a:solidFill>
                <a:schemeClr val="tx1"/>
              </a:solidFill>
              <a:latin typeface="+mn-lt"/>
            </a:endParaRPr>
          </a:p>
          <a:p>
            <a:pPr marL="342900" marR="560070" indent="-342900">
              <a:buFont typeface="Arial" panose="020B0604020202020204" pitchFamily="34" charset="0"/>
              <a:buChar char="•"/>
            </a:pPr>
            <a:r>
              <a:rPr lang="tr-TR" sz="2400" dirty="0">
                <a:solidFill>
                  <a:srgbClr val="FF0000"/>
                </a:solidFill>
                <a:uFill>
                  <a:solidFill>
                    <a:srgbClr val="404040"/>
                  </a:solidFill>
                </a:uFill>
                <a:latin typeface="+mn-lt"/>
              </a:rPr>
              <a:t>Tutuklama</a:t>
            </a:r>
            <a:r>
              <a:rPr lang="tr-TR" sz="2400" u="sng" spc="-125" dirty="0">
                <a:uFill>
                  <a:solidFill>
                    <a:srgbClr val="404040"/>
                  </a:solidFill>
                </a:uFill>
                <a:latin typeface="+mn-lt"/>
              </a:rPr>
              <a:t> </a:t>
            </a:r>
            <a:r>
              <a:rPr lang="tr-TR" sz="1800" i="1" spc="-145" dirty="0">
                <a:solidFill>
                  <a:schemeClr val="tx1"/>
                </a:solidFill>
                <a:latin typeface="+mn-lt"/>
              </a:rPr>
              <a:t>(CMK</a:t>
            </a:r>
            <a:r>
              <a:rPr lang="tr-TR" sz="1800" i="1" spc="-40" dirty="0">
                <a:solidFill>
                  <a:schemeClr val="tx1"/>
                </a:solidFill>
                <a:latin typeface="+mn-lt"/>
              </a:rPr>
              <a:t> </a:t>
            </a:r>
            <a:r>
              <a:rPr lang="tr-TR" sz="1800" i="1" spc="-105" dirty="0">
                <a:solidFill>
                  <a:schemeClr val="tx1"/>
                </a:solidFill>
                <a:latin typeface="+mn-lt"/>
              </a:rPr>
              <a:t>100-</a:t>
            </a:r>
            <a:r>
              <a:rPr lang="tr-TR" sz="1800" i="1" spc="-285" dirty="0">
                <a:solidFill>
                  <a:schemeClr val="tx1"/>
                </a:solidFill>
                <a:latin typeface="+mn-lt"/>
              </a:rPr>
              <a:t>108</a:t>
            </a:r>
            <a:r>
              <a:rPr lang="tr-TR" sz="1800" i="1" spc="-5" dirty="0">
                <a:solidFill>
                  <a:schemeClr val="tx1"/>
                </a:solidFill>
                <a:latin typeface="+mn-lt"/>
              </a:rPr>
              <a:t> </a:t>
            </a:r>
            <a:r>
              <a:rPr lang="tr-TR" sz="1800" i="1" dirty="0">
                <a:solidFill>
                  <a:schemeClr val="tx1"/>
                </a:solidFill>
                <a:latin typeface="+mn-lt"/>
              </a:rPr>
              <a:t>Hakim,</a:t>
            </a:r>
            <a:r>
              <a:rPr lang="tr-TR" sz="1800" i="1" spc="-90" dirty="0">
                <a:solidFill>
                  <a:schemeClr val="tx1"/>
                </a:solidFill>
                <a:latin typeface="+mn-lt"/>
              </a:rPr>
              <a:t> </a:t>
            </a:r>
            <a:r>
              <a:rPr lang="tr-TR" sz="1800" i="1" spc="-10" dirty="0">
                <a:solidFill>
                  <a:schemeClr val="tx1"/>
                </a:solidFill>
                <a:latin typeface="+mn-lt"/>
              </a:rPr>
              <a:t>mahkeme</a:t>
            </a:r>
            <a:r>
              <a:rPr lang="tr-TR" sz="2400" spc="-10" dirty="0">
                <a:solidFill>
                  <a:schemeClr val="tx1"/>
                </a:solidFill>
                <a:latin typeface="+mn-lt"/>
              </a:rPr>
              <a:t>)</a:t>
            </a:r>
            <a:endParaRPr lang="tr-TR" sz="2400" dirty="0">
              <a:latin typeface="+mn-lt"/>
            </a:endParaRPr>
          </a:p>
          <a:p>
            <a:pPr marL="12700" algn="l">
              <a:lnSpc>
                <a:spcPct val="100000"/>
              </a:lnSpc>
              <a:spcBef>
                <a:spcPts val="1210"/>
              </a:spcBef>
              <a:tabLst>
                <a:tab pos="354965" algn="l"/>
              </a:tabLst>
            </a:pPr>
            <a:endParaRPr lang="tr-TR"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2021208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54107"/>
          </a:xfrm>
        </p:spPr>
        <p:txBody>
          <a:bodyPr/>
          <a:lstStyle/>
          <a:p>
            <a:pPr algn="ctr"/>
            <a:r>
              <a:rPr lang="tr-TR" sz="3100" u="none" dirty="0">
                <a:latin typeface="Calibri"/>
              </a:rPr>
              <a:t>CMK’NA GÖRE KULLANILAMAYACAK BAZI YETKİLER</a:t>
            </a:r>
            <a:endParaRPr lang="tr-TR" sz="31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299201" cy="5554469"/>
          </a:xfrm>
        </p:spPr>
        <p:txBody>
          <a:bodyPr/>
          <a:lstStyle/>
          <a:p>
            <a:pPr marL="354965" marR="746125" indent="-342900">
              <a:lnSpc>
                <a:spcPct val="100000"/>
              </a:lnSpc>
              <a:spcBef>
                <a:spcPts val="95"/>
              </a:spcBef>
              <a:buClr>
                <a:srgbClr val="FF0000"/>
              </a:buClr>
              <a:buSzPct val="75000"/>
              <a:buFont typeface="Arial" panose="020B0604020202020204" pitchFamily="34" charset="0"/>
              <a:buChar char="•"/>
            </a:pPr>
            <a:r>
              <a:rPr lang="tr-TR" sz="2400" dirty="0">
                <a:solidFill>
                  <a:srgbClr val="FF0000"/>
                </a:solidFill>
                <a:uFill>
                  <a:solidFill>
                    <a:srgbClr val="404040"/>
                  </a:solidFill>
                </a:uFill>
                <a:latin typeface="+mn-lt"/>
              </a:rPr>
              <a:t>Arama</a:t>
            </a:r>
            <a:r>
              <a:rPr lang="tr-TR" sz="2400" spc="-190" dirty="0">
                <a:solidFill>
                  <a:srgbClr val="FF0000"/>
                </a:solidFill>
                <a:uFill>
                  <a:solidFill>
                    <a:srgbClr val="404040"/>
                  </a:solidFill>
                </a:uFill>
                <a:latin typeface="+mn-lt"/>
              </a:rPr>
              <a:t> </a:t>
            </a:r>
            <a:r>
              <a:rPr lang="tr-TR" sz="2400" spc="-114" dirty="0">
                <a:solidFill>
                  <a:srgbClr val="FF0000"/>
                </a:solidFill>
                <a:uFill>
                  <a:solidFill>
                    <a:srgbClr val="404040"/>
                  </a:solidFill>
                </a:uFill>
                <a:latin typeface="+mn-lt"/>
              </a:rPr>
              <a:t>el</a:t>
            </a:r>
            <a:r>
              <a:rPr lang="tr-TR" sz="2400" spc="-70" dirty="0">
                <a:solidFill>
                  <a:srgbClr val="FF0000"/>
                </a:solidFill>
                <a:uFill>
                  <a:solidFill>
                    <a:srgbClr val="404040"/>
                  </a:solidFill>
                </a:uFill>
                <a:latin typeface="+mn-lt"/>
              </a:rPr>
              <a:t> </a:t>
            </a:r>
            <a:r>
              <a:rPr lang="tr-TR" sz="2400" dirty="0">
                <a:solidFill>
                  <a:srgbClr val="FF0000"/>
                </a:solidFill>
                <a:uFill>
                  <a:solidFill>
                    <a:srgbClr val="404040"/>
                  </a:solidFill>
                </a:uFill>
                <a:latin typeface="+mn-lt"/>
              </a:rPr>
              <a:t>koyma</a:t>
            </a:r>
            <a:r>
              <a:rPr lang="tr-TR" sz="2400" spc="-100" dirty="0">
                <a:solidFill>
                  <a:srgbClr val="FF0000"/>
                </a:solidFill>
                <a:uFill>
                  <a:solidFill>
                    <a:srgbClr val="404040"/>
                  </a:solidFill>
                </a:uFill>
                <a:latin typeface="+mn-lt"/>
              </a:rPr>
              <a:t> </a:t>
            </a:r>
            <a:r>
              <a:rPr lang="tr-TR" sz="1800" i="1" dirty="0">
                <a:solidFill>
                  <a:schemeClr val="tx1"/>
                </a:solidFill>
                <a:latin typeface="+mn-lt"/>
              </a:rPr>
              <a:t>(</a:t>
            </a:r>
            <a:r>
              <a:rPr lang="tr-TR" sz="1800" i="1" spc="-254" dirty="0">
                <a:solidFill>
                  <a:schemeClr val="tx1"/>
                </a:solidFill>
                <a:latin typeface="+mn-lt"/>
              </a:rPr>
              <a:t>CM K</a:t>
            </a:r>
            <a:r>
              <a:rPr lang="tr-TR" sz="1800" i="1" spc="-30" dirty="0">
                <a:solidFill>
                  <a:schemeClr val="tx1"/>
                </a:solidFill>
                <a:latin typeface="+mn-lt"/>
              </a:rPr>
              <a:t> 116 – 134 </a:t>
            </a:r>
            <a:r>
              <a:rPr lang="tr-TR" sz="1800" i="1" dirty="0">
                <a:solidFill>
                  <a:schemeClr val="tx1"/>
                </a:solidFill>
                <a:latin typeface="+mn-lt"/>
              </a:rPr>
              <a:t>Hakim,</a:t>
            </a:r>
            <a:r>
              <a:rPr lang="tr-TR" sz="1800" i="1" spc="-60" dirty="0">
                <a:solidFill>
                  <a:schemeClr val="tx1"/>
                </a:solidFill>
                <a:latin typeface="+mn-lt"/>
              </a:rPr>
              <a:t> </a:t>
            </a:r>
            <a:r>
              <a:rPr lang="tr-TR" sz="1800" i="1" spc="-20" dirty="0">
                <a:solidFill>
                  <a:schemeClr val="tx1"/>
                </a:solidFill>
                <a:latin typeface="+mn-lt"/>
              </a:rPr>
              <a:t>acil </a:t>
            </a:r>
            <a:r>
              <a:rPr lang="tr-TR" sz="1800" i="1" spc="-70" dirty="0">
                <a:solidFill>
                  <a:schemeClr val="tx1"/>
                </a:solidFill>
                <a:latin typeface="+mn-lt"/>
              </a:rPr>
              <a:t>hallerde</a:t>
            </a:r>
            <a:r>
              <a:rPr lang="tr-TR" sz="1800" i="1" spc="-110" dirty="0">
                <a:solidFill>
                  <a:schemeClr val="tx1"/>
                </a:solidFill>
                <a:latin typeface="+mn-lt"/>
              </a:rPr>
              <a:t> </a:t>
            </a:r>
            <a:r>
              <a:rPr lang="tr-TR" sz="1800" i="1" spc="-185" dirty="0">
                <a:solidFill>
                  <a:schemeClr val="tx1"/>
                </a:solidFill>
                <a:latin typeface="+mn-lt"/>
              </a:rPr>
              <a:t>savcı,</a:t>
            </a:r>
            <a:r>
              <a:rPr lang="tr-TR" sz="1800" i="1" spc="-45" dirty="0">
                <a:solidFill>
                  <a:schemeClr val="tx1"/>
                </a:solidFill>
                <a:latin typeface="+mn-lt"/>
              </a:rPr>
              <a:t> </a:t>
            </a:r>
            <a:r>
              <a:rPr lang="tr-TR" sz="1800" i="1" spc="-145" dirty="0">
                <a:solidFill>
                  <a:schemeClr val="tx1"/>
                </a:solidFill>
                <a:latin typeface="+mn-lt"/>
              </a:rPr>
              <a:t>savcıya </a:t>
            </a:r>
            <a:r>
              <a:rPr lang="tr-TR" sz="1800" i="1" spc="-70" dirty="0">
                <a:solidFill>
                  <a:schemeClr val="tx1"/>
                </a:solidFill>
                <a:latin typeface="+mn-lt"/>
              </a:rPr>
              <a:t>ula</a:t>
            </a:r>
            <a:r>
              <a:rPr lang="tr-TR" sz="1800" i="1" spc="-70" dirty="0">
                <a:solidFill>
                  <a:schemeClr val="tx1"/>
                </a:solidFill>
                <a:latin typeface="+mn-lt"/>
                <a:cs typeface="Calibri"/>
              </a:rPr>
              <a:t>ş</a:t>
            </a:r>
            <a:r>
              <a:rPr lang="tr-TR" sz="1800" i="1" spc="-70" dirty="0">
                <a:solidFill>
                  <a:schemeClr val="tx1"/>
                </a:solidFill>
                <a:latin typeface="+mn-lt"/>
              </a:rPr>
              <a:t>ılmıyorsa</a:t>
            </a:r>
            <a:r>
              <a:rPr lang="tr-TR" sz="1800" i="1" spc="-30" dirty="0">
                <a:solidFill>
                  <a:schemeClr val="tx1"/>
                </a:solidFill>
                <a:latin typeface="+mn-lt"/>
              </a:rPr>
              <a:t> </a:t>
            </a:r>
            <a:r>
              <a:rPr lang="tr-TR" sz="1800" i="1" spc="-10" dirty="0">
                <a:solidFill>
                  <a:schemeClr val="tx1"/>
                </a:solidFill>
                <a:latin typeface="+mn-lt"/>
              </a:rPr>
              <a:t>kolluk amiri)</a:t>
            </a:r>
            <a:endParaRPr lang="tr-TR" sz="1800" i="1" dirty="0">
              <a:solidFill>
                <a:schemeClr val="tx1"/>
              </a:solidFill>
              <a:latin typeface="+mn-lt"/>
            </a:endParaRPr>
          </a:p>
          <a:p>
            <a:pPr marL="354965" marR="609600" indent="-342900">
              <a:lnSpc>
                <a:spcPct val="102899"/>
              </a:lnSpc>
              <a:spcBef>
                <a:spcPts val="310"/>
              </a:spcBef>
              <a:buClr>
                <a:srgbClr val="FF0000"/>
              </a:buClr>
              <a:buSzPct val="75000"/>
              <a:buFont typeface="Arial" panose="020B0604020202020204" pitchFamily="34" charset="0"/>
              <a:buChar char="•"/>
              <a:tabLst>
                <a:tab pos="352425" algn="l"/>
              </a:tabLst>
            </a:pPr>
            <a:r>
              <a:rPr lang="tr-TR" sz="2400" spc="-70" dirty="0">
                <a:solidFill>
                  <a:srgbClr val="FF0000"/>
                </a:solidFill>
                <a:uFill>
                  <a:solidFill>
                    <a:srgbClr val="000000"/>
                  </a:solidFill>
                </a:uFill>
                <a:latin typeface="+mn-lt"/>
              </a:rPr>
              <a:t>Moleküler</a:t>
            </a:r>
            <a:r>
              <a:rPr lang="tr-TR" sz="2400" spc="-15" dirty="0">
                <a:solidFill>
                  <a:srgbClr val="FF0000"/>
                </a:solidFill>
                <a:uFill>
                  <a:solidFill>
                    <a:srgbClr val="000000"/>
                  </a:solidFill>
                </a:uFill>
                <a:latin typeface="+mn-lt"/>
              </a:rPr>
              <a:t> </a:t>
            </a:r>
            <a:r>
              <a:rPr lang="tr-TR" sz="2400" spc="-80" dirty="0">
                <a:solidFill>
                  <a:srgbClr val="FF0000"/>
                </a:solidFill>
                <a:uFill>
                  <a:solidFill>
                    <a:srgbClr val="000000"/>
                  </a:solidFill>
                </a:uFill>
                <a:latin typeface="+mn-lt"/>
              </a:rPr>
              <a:t>Genetik</a:t>
            </a:r>
            <a:r>
              <a:rPr lang="tr-TR" sz="2400" spc="-30" dirty="0">
                <a:solidFill>
                  <a:srgbClr val="FF0000"/>
                </a:solidFill>
                <a:uFill>
                  <a:solidFill>
                    <a:srgbClr val="000000"/>
                  </a:solidFill>
                </a:uFill>
                <a:latin typeface="+mn-lt"/>
              </a:rPr>
              <a:t> </a:t>
            </a:r>
            <a:r>
              <a:rPr lang="tr-TR" sz="2400" spc="-145" dirty="0">
                <a:solidFill>
                  <a:srgbClr val="FF0000"/>
                </a:solidFill>
                <a:uFill>
                  <a:solidFill>
                    <a:srgbClr val="000000"/>
                  </a:solidFill>
                </a:uFill>
                <a:latin typeface="+mn-lt"/>
                <a:cs typeface="Calibri"/>
              </a:rPr>
              <a:t>İ</a:t>
            </a:r>
            <a:r>
              <a:rPr lang="tr-TR" sz="2400" spc="-145" dirty="0">
                <a:solidFill>
                  <a:srgbClr val="FF0000"/>
                </a:solidFill>
                <a:uFill>
                  <a:solidFill>
                    <a:srgbClr val="000000"/>
                  </a:solidFill>
                </a:uFill>
                <a:latin typeface="+mn-lt"/>
              </a:rPr>
              <a:t>nceleme</a:t>
            </a:r>
            <a:r>
              <a:rPr lang="tr-TR" sz="2400" spc="-45" dirty="0">
                <a:solidFill>
                  <a:srgbClr val="FF0000"/>
                </a:solidFill>
                <a:uFill>
                  <a:solidFill>
                    <a:srgbClr val="000000"/>
                  </a:solidFill>
                </a:uFill>
                <a:latin typeface="+mn-lt"/>
              </a:rPr>
              <a:t> </a:t>
            </a:r>
            <a:r>
              <a:rPr lang="tr-TR" sz="1800" i="1" spc="-155" dirty="0">
                <a:solidFill>
                  <a:schemeClr val="tx1"/>
                </a:solidFill>
                <a:latin typeface="+mn-lt"/>
              </a:rPr>
              <a:t>(CMK 76-</a:t>
            </a:r>
            <a:r>
              <a:rPr lang="tr-TR" sz="1800" i="1" spc="-10" dirty="0">
                <a:solidFill>
                  <a:schemeClr val="tx1"/>
                </a:solidFill>
                <a:latin typeface="+mn-lt"/>
              </a:rPr>
              <a:t>Hakim kararı)</a:t>
            </a:r>
            <a:endParaRPr lang="tr-TR" sz="1800" i="1" dirty="0">
              <a:solidFill>
                <a:schemeClr val="tx1"/>
              </a:solidFill>
              <a:latin typeface="+mn-lt"/>
            </a:endParaRPr>
          </a:p>
          <a:p>
            <a:pPr marL="355600" indent="-342900">
              <a:lnSpc>
                <a:spcPct val="100000"/>
              </a:lnSpc>
              <a:spcBef>
                <a:spcPts val="409"/>
              </a:spcBef>
              <a:buClr>
                <a:srgbClr val="FF0000"/>
              </a:buClr>
              <a:buSzPct val="75000"/>
              <a:buFont typeface="Arial" panose="020B0604020202020204" pitchFamily="34" charset="0"/>
              <a:buChar char="•"/>
              <a:tabLst>
                <a:tab pos="352425" algn="l"/>
              </a:tabLst>
            </a:pPr>
            <a:r>
              <a:rPr lang="tr-TR" sz="2400" spc="-75" dirty="0">
                <a:solidFill>
                  <a:srgbClr val="FF0000"/>
                </a:solidFill>
                <a:uFill>
                  <a:solidFill>
                    <a:srgbClr val="000000"/>
                  </a:solidFill>
                </a:uFill>
                <a:latin typeface="+mn-lt"/>
              </a:rPr>
              <a:t>Fizik</a:t>
            </a:r>
            <a:r>
              <a:rPr lang="tr-TR" sz="2400" spc="-70" dirty="0">
                <a:solidFill>
                  <a:srgbClr val="FF0000"/>
                </a:solidFill>
                <a:uFill>
                  <a:solidFill>
                    <a:srgbClr val="000000"/>
                  </a:solidFill>
                </a:uFill>
                <a:latin typeface="+mn-lt"/>
              </a:rPr>
              <a:t> </a:t>
            </a:r>
            <a:r>
              <a:rPr lang="tr-TR" sz="2400" spc="-55" dirty="0">
                <a:solidFill>
                  <a:srgbClr val="FF0000"/>
                </a:solidFill>
                <a:uFill>
                  <a:solidFill>
                    <a:srgbClr val="000000"/>
                  </a:solidFill>
                </a:uFill>
                <a:latin typeface="+mn-lt"/>
              </a:rPr>
              <a:t>Kimli</a:t>
            </a:r>
            <a:r>
              <a:rPr lang="tr-TR" sz="2400" spc="-55" dirty="0">
                <a:solidFill>
                  <a:srgbClr val="FF0000"/>
                </a:solidFill>
                <a:uFill>
                  <a:solidFill>
                    <a:srgbClr val="000000"/>
                  </a:solidFill>
                </a:uFill>
                <a:latin typeface="+mn-lt"/>
                <a:cs typeface="Calibri"/>
              </a:rPr>
              <a:t>ğ</a:t>
            </a:r>
            <a:r>
              <a:rPr lang="tr-TR" sz="2400" spc="-55" dirty="0">
                <a:solidFill>
                  <a:srgbClr val="FF0000"/>
                </a:solidFill>
                <a:uFill>
                  <a:solidFill>
                    <a:srgbClr val="000000"/>
                  </a:solidFill>
                </a:uFill>
                <a:latin typeface="+mn-lt"/>
              </a:rPr>
              <a:t>inin</a:t>
            </a:r>
            <a:r>
              <a:rPr lang="tr-TR" sz="2400" spc="-50" dirty="0">
                <a:solidFill>
                  <a:srgbClr val="FF0000"/>
                </a:solidFill>
                <a:uFill>
                  <a:solidFill>
                    <a:srgbClr val="000000"/>
                  </a:solidFill>
                </a:uFill>
                <a:latin typeface="+mn-lt"/>
              </a:rPr>
              <a:t> </a:t>
            </a:r>
            <a:r>
              <a:rPr lang="tr-TR" sz="2400" spc="-145" dirty="0">
                <a:solidFill>
                  <a:srgbClr val="FF0000"/>
                </a:solidFill>
                <a:uFill>
                  <a:solidFill>
                    <a:srgbClr val="000000"/>
                  </a:solidFill>
                </a:uFill>
                <a:latin typeface="+mn-lt"/>
              </a:rPr>
              <a:t>Tespiti</a:t>
            </a:r>
            <a:r>
              <a:rPr lang="tr-TR" sz="2400" spc="-50" dirty="0">
                <a:solidFill>
                  <a:srgbClr val="FF0000"/>
                </a:solidFill>
                <a:uFill>
                  <a:solidFill>
                    <a:srgbClr val="000000"/>
                  </a:solidFill>
                </a:uFill>
                <a:latin typeface="+mn-lt"/>
              </a:rPr>
              <a:t> </a:t>
            </a:r>
            <a:r>
              <a:rPr lang="tr-TR" sz="1800" i="1" spc="-235" dirty="0">
                <a:solidFill>
                  <a:schemeClr val="tx1"/>
                </a:solidFill>
                <a:latin typeface="+mn-lt"/>
              </a:rPr>
              <a:t>(CMK 81-</a:t>
            </a:r>
            <a:r>
              <a:rPr lang="tr-TR" sz="1800" i="1" spc="-10" dirty="0">
                <a:solidFill>
                  <a:schemeClr val="tx1"/>
                </a:solidFill>
                <a:latin typeface="+mn-lt"/>
              </a:rPr>
              <a:t>Savcı)</a:t>
            </a:r>
            <a:endParaRPr lang="tr-TR" sz="1800" i="1" dirty="0">
              <a:solidFill>
                <a:schemeClr val="tx1"/>
              </a:solidFill>
              <a:latin typeface="+mn-lt"/>
            </a:endParaRPr>
          </a:p>
          <a:p>
            <a:pPr marL="354965" marR="478155" indent="-342900">
              <a:lnSpc>
                <a:spcPct val="102899"/>
              </a:lnSpc>
              <a:spcBef>
                <a:spcPts val="395"/>
              </a:spcBef>
              <a:buClr>
                <a:srgbClr val="FF0000"/>
              </a:buClr>
              <a:buSzPct val="75000"/>
              <a:buFont typeface="Arial" panose="020B0604020202020204" pitchFamily="34" charset="0"/>
              <a:buChar char="•"/>
              <a:tabLst>
                <a:tab pos="352425" algn="l"/>
              </a:tabLst>
            </a:pPr>
            <a:r>
              <a:rPr lang="tr-TR" sz="2400" spc="-35" dirty="0">
                <a:solidFill>
                  <a:srgbClr val="FF0000"/>
                </a:solidFill>
                <a:uFill>
                  <a:solidFill>
                    <a:srgbClr val="000000"/>
                  </a:solidFill>
                </a:uFill>
                <a:latin typeface="+mn-lt"/>
              </a:rPr>
              <a:t>Ölü</a:t>
            </a:r>
            <a:r>
              <a:rPr lang="tr-TR" sz="2400" spc="-145" dirty="0">
                <a:solidFill>
                  <a:srgbClr val="FF0000"/>
                </a:solidFill>
                <a:uFill>
                  <a:solidFill>
                    <a:srgbClr val="000000"/>
                  </a:solidFill>
                </a:uFill>
                <a:latin typeface="+mn-lt"/>
              </a:rPr>
              <a:t> </a:t>
            </a:r>
            <a:r>
              <a:rPr lang="tr-TR" sz="2400" spc="-45" dirty="0">
                <a:solidFill>
                  <a:srgbClr val="FF0000"/>
                </a:solidFill>
                <a:uFill>
                  <a:solidFill>
                    <a:srgbClr val="000000"/>
                  </a:solidFill>
                </a:uFill>
                <a:latin typeface="+mn-lt"/>
              </a:rPr>
              <a:t>Kimli</a:t>
            </a:r>
            <a:r>
              <a:rPr lang="tr-TR" sz="2400" spc="-45" dirty="0">
                <a:solidFill>
                  <a:srgbClr val="FF0000"/>
                </a:solidFill>
                <a:uFill>
                  <a:solidFill>
                    <a:srgbClr val="000000"/>
                  </a:solidFill>
                </a:uFill>
                <a:latin typeface="+mn-lt"/>
                <a:cs typeface="Calibri"/>
              </a:rPr>
              <a:t>ğ</a:t>
            </a:r>
            <a:r>
              <a:rPr lang="tr-TR" sz="2400" spc="-45" dirty="0">
                <a:solidFill>
                  <a:srgbClr val="FF0000"/>
                </a:solidFill>
                <a:uFill>
                  <a:solidFill>
                    <a:srgbClr val="000000"/>
                  </a:solidFill>
                </a:uFill>
                <a:latin typeface="+mn-lt"/>
              </a:rPr>
              <a:t>ini</a:t>
            </a:r>
            <a:r>
              <a:rPr lang="tr-TR" sz="2400" spc="-95" dirty="0">
                <a:solidFill>
                  <a:srgbClr val="FF0000"/>
                </a:solidFill>
                <a:uFill>
                  <a:solidFill>
                    <a:srgbClr val="000000"/>
                  </a:solidFill>
                </a:uFill>
                <a:latin typeface="+mn-lt"/>
              </a:rPr>
              <a:t> </a:t>
            </a:r>
            <a:r>
              <a:rPr lang="tr-TR" sz="2400" spc="-114" dirty="0">
                <a:solidFill>
                  <a:srgbClr val="FF0000"/>
                </a:solidFill>
                <a:uFill>
                  <a:solidFill>
                    <a:srgbClr val="000000"/>
                  </a:solidFill>
                </a:uFill>
                <a:latin typeface="+mn-lt"/>
              </a:rPr>
              <a:t>Belirleme,</a:t>
            </a:r>
            <a:r>
              <a:rPr lang="tr-TR" sz="2400" spc="-70" dirty="0">
                <a:solidFill>
                  <a:srgbClr val="FF0000"/>
                </a:solidFill>
                <a:uFill>
                  <a:solidFill>
                    <a:srgbClr val="000000"/>
                  </a:solidFill>
                </a:uFill>
                <a:latin typeface="+mn-lt"/>
              </a:rPr>
              <a:t> </a:t>
            </a:r>
            <a:r>
              <a:rPr lang="tr-TR" sz="2400" dirty="0">
                <a:solidFill>
                  <a:srgbClr val="FF0000"/>
                </a:solidFill>
                <a:uFill>
                  <a:solidFill>
                    <a:srgbClr val="000000"/>
                  </a:solidFill>
                </a:uFill>
                <a:latin typeface="+mn-lt"/>
              </a:rPr>
              <a:t>Adli</a:t>
            </a:r>
            <a:r>
              <a:rPr lang="tr-TR" sz="2400" spc="-100" dirty="0">
                <a:solidFill>
                  <a:srgbClr val="FF0000"/>
                </a:solidFill>
                <a:uFill>
                  <a:solidFill>
                    <a:srgbClr val="000000"/>
                  </a:solidFill>
                </a:uFill>
                <a:latin typeface="+mn-lt"/>
              </a:rPr>
              <a:t> </a:t>
            </a:r>
            <a:r>
              <a:rPr lang="tr-TR" sz="2400" spc="-125" dirty="0">
                <a:solidFill>
                  <a:srgbClr val="FF0000"/>
                </a:solidFill>
                <a:uFill>
                  <a:solidFill>
                    <a:srgbClr val="000000"/>
                  </a:solidFill>
                </a:uFill>
                <a:latin typeface="+mn-lt"/>
              </a:rPr>
              <a:t>Muayene,</a:t>
            </a:r>
            <a:r>
              <a:rPr lang="tr-TR" sz="2400" spc="-65" dirty="0">
                <a:solidFill>
                  <a:srgbClr val="FF0000"/>
                </a:solidFill>
                <a:uFill>
                  <a:solidFill>
                    <a:srgbClr val="000000"/>
                  </a:solidFill>
                </a:uFill>
                <a:latin typeface="+mn-lt"/>
              </a:rPr>
              <a:t> </a:t>
            </a:r>
            <a:r>
              <a:rPr lang="tr-TR" sz="2400" spc="-80" dirty="0">
                <a:solidFill>
                  <a:srgbClr val="FF0000"/>
                </a:solidFill>
                <a:uFill>
                  <a:solidFill>
                    <a:srgbClr val="000000"/>
                  </a:solidFill>
                </a:uFill>
                <a:latin typeface="+mn-lt"/>
              </a:rPr>
              <a:t>Otopsi</a:t>
            </a:r>
            <a:r>
              <a:rPr lang="tr-TR" sz="2400" spc="-80" dirty="0">
                <a:solidFill>
                  <a:srgbClr val="FF0000"/>
                </a:solidFill>
                <a:latin typeface="+mn-lt"/>
              </a:rPr>
              <a:t> </a:t>
            </a:r>
            <a:r>
              <a:rPr lang="tr-TR" sz="1800" i="1" spc="-185" dirty="0">
                <a:solidFill>
                  <a:schemeClr val="tx1"/>
                </a:solidFill>
                <a:latin typeface="+mn-lt"/>
              </a:rPr>
              <a:t>(CMK</a:t>
            </a:r>
            <a:r>
              <a:rPr lang="tr-TR" sz="1800" i="1" spc="30" dirty="0">
                <a:solidFill>
                  <a:schemeClr val="tx1"/>
                </a:solidFill>
                <a:latin typeface="+mn-lt"/>
              </a:rPr>
              <a:t> </a:t>
            </a:r>
            <a:r>
              <a:rPr lang="tr-TR" sz="1800" i="1" spc="-105" dirty="0">
                <a:solidFill>
                  <a:schemeClr val="tx1"/>
                </a:solidFill>
                <a:latin typeface="+mn-lt"/>
              </a:rPr>
              <a:t>86-</a:t>
            </a:r>
            <a:r>
              <a:rPr lang="tr-TR" sz="1800" i="1" spc="-170" dirty="0">
                <a:solidFill>
                  <a:schemeClr val="tx1"/>
                </a:solidFill>
                <a:latin typeface="+mn-lt"/>
              </a:rPr>
              <a:t>87-</a:t>
            </a:r>
            <a:r>
              <a:rPr lang="tr-TR" sz="1800" i="1" spc="-10" dirty="0">
                <a:solidFill>
                  <a:schemeClr val="tx1"/>
                </a:solidFill>
                <a:latin typeface="+mn-lt"/>
              </a:rPr>
              <a:t>Savcı)</a:t>
            </a:r>
            <a:endParaRPr lang="tr-TR" sz="1800" i="1" dirty="0">
              <a:solidFill>
                <a:schemeClr val="tx1"/>
              </a:solidFill>
              <a:latin typeface="+mn-lt"/>
            </a:endParaRPr>
          </a:p>
          <a:p>
            <a:pPr marL="355600" indent="-342900">
              <a:lnSpc>
                <a:spcPct val="100000"/>
              </a:lnSpc>
              <a:spcBef>
                <a:spcPts val="409"/>
              </a:spcBef>
              <a:buClr>
                <a:srgbClr val="FF0000"/>
              </a:buClr>
              <a:buSzPct val="75000"/>
              <a:buFont typeface="Arial" panose="020B0604020202020204" pitchFamily="34" charset="0"/>
              <a:buChar char="•"/>
              <a:tabLst>
                <a:tab pos="352425" algn="l"/>
              </a:tabLst>
            </a:pPr>
            <a:r>
              <a:rPr lang="tr-TR" sz="2400" spc="-125" dirty="0">
                <a:solidFill>
                  <a:srgbClr val="FF0000"/>
                </a:solidFill>
                <a:uFill>
                  <a:solidFill>
                    <a:srgbClr val="000000"/>
                  </a:solidFill>
                </a:uFill>
                <a:latin typeface="+mn-lt"/>
              </a:rPr>
              <a:t>Zehirlenme</a:t>
            </a:r>
            <a:r>
              <a:rPr lang="tr-TR" sz="2400" spc="-65" dirty="0">
                <a:solidFill>
                  <a:srgbClr val="FF0000"/>
                </a:solidFill>
                <a:uFill>
                  <a:solidFill>
                    <a:srgbClr val="000000"/>
                  </a:solidFill>
                </a:uFill>
                <a:latin typeface="+mn-lt"/>
              </a:rPr>
              <a:t> </a:t>
            </a:r>
            <a:r>
              <a:rPr lang="tr-TR" sz="2400" spc="-140" dirty="0">
                <a:solidFill>
                  <a:srgbClr val="FF0000"/>
                </a:solidFill>
                <a:uFill>
                  <a:solidFill>
                    <a:srgbClr val="000000"/>
                  </a:solidFill>
                </a:uFill>
                <a:latin typeface="+mn-lt"/>
                <a:cs typeface="Calibri"/>
              </a:rPr>
              <a:t>Ş</a:t>
            </a:r>
            <a:r>
              <a:rPr lang="tr-TR" sz="2400" spc="-140" dirty="0">
                <a:solidFill>
                  <a:srgbClr val="FF0000"/>
                </a:solidFill>
                <a:uFill>
                  <a:solidFill>
                    <a:srgbClr val="000000"/>
                  </a:solidFill>
                </a:uFill>
                <a:latin typeface="+mn-lt"/>
              </a:rPr>
              <a:t>üphesi</a:t>
            </a:r>
            <a:r>
              <a:rPr lang="tr-TR" sz="2400" spc="-45" dirty="0">
                <a:solidFill>
                  <a:srgbClr val="FF0000"/>
                </a:solidFill>
                <a:uFill>
                  <a:solidFill>
                    <a:srgbClr val="000000"/>
                  </a:solidFill>
                </a:uFill>
                <a:latin typeface="+mn-lt"/>
              </a:rPr>
              <a:t> </a:t>
            </a:r>
            <a:r>
              <a:rPr lang="tr-TR" sz="1800" i="1" spc="-185" dirty="0">
                <a:solidFill>
                  <a:schemeClr val="tx1"/>
                </a:solidFill>
                <a:latin typeface="+mn-lt"/>
              </a:rPr>
              <a:t>(CMK</a:t>
            </a:r>
            <a:r>
              <a:rPr lang="tr-TR" sz="1800" i="1" spc="-30" dirty="0">
                <a:solidFill>
                  <a:schemeClr val="tx1"/>
                </a:solidFill>
                <a:latin typeface="+mn-lt"/>
              </a:rPr>
              <a:t> </a:t>
            </a:r>
            <a:r>
              <a:rPr lang="tr-TR" sz="1800" i="1" spc="-70" dirty="0">
                <a:solidFill>
                  <a:schemeClr val="tx1"/>
                </a:solidFill>
                <a:latin typeface="+mn-lt"/>
              </a:rPr>
              <a:t>89-</a:t>
            </a:r>
            <a:r>
              <a:rPr lang="tr-TR" sz="1800" i="1" spc="-50" dirty="0">
                <a:solidFill>
                  <a:schemeClr val="tx1"/>
                </a:solidFill>
                <a:latin typeface="+mn-lt"/>
              </a:rPr>
              <a:t> </a:t>
            </a:r>
            <a:r>
              <a:rPr lang="tr-TR" sz="1800" i="1" spc="-10" dirty="0">
                <a:solidFill>
                  <a:schemeClr val="tx1"/>
                </a:solidFill>
                <a:latin typeface="+mn-lt"/>
              </a:rPr>
              <a:t>Savcı)</a:t>
            </a:r>
            <a:endParaRPr lang="tr-TR" sz="1800" i="1" dirty="0">
              <a:solidFill>
                <a:schemeClr val="tx1"/>
              </a:solidFill>
              <a:latin typeface="+mn-lt"/>
            </a:endParaRPr>
          </a:p>
          <a:p>
            <a:pPr marL="355600" indent="-342900">
              <a:lnSpc>
                <a:spcPct val="100000"/>
              </a:lnSpc>
              <a:spcBef>
                <a:spcPts val="590"/>
              </a:spcBef>
              <a:buClr>
                <a:srgbClr val="FF0000"/>
              </a:buClr>
              <a:buSzPct val="75000"/>
              <a:buFont typeface="Arial" panose="020B0604020202020204" pitchFamily="34" charset="0"/>
              <a:buChar char="•"/>
              <a:tabLst>
                <a:tab pos="352425" algn="l"/>
              </a:tabLst>
            </a:pPr>
            <a:r>
              <a:rPr lang="tr-TR" sz="2400" dirty="0">
                <a:solidFill>
                  <a:srgbClr val="FF0000"/>
                </a:solidFill>
                <a:uFill>
                  <a:solidFill>
                    <a:srgbClr val="000000"/>
                  </a:solidFill>
                </a:uFill>
                <a:latin typeface="+mn-lt"/>
              </a:rPr>
              <a:t>Adli</a:t>
            </a:r>
            <a:r>
              <a:rPr lang="tr-TR" sz="2400" spc="-155" dirty="0">
                <a:solidFill>
                  <a:srgbClr val="FF0000"/>
                </a:solidFill>
                <a:uFill>
                  <a:solidFill>
                    <a:srgbClr val="000000"/>
                  </a:solidFill>
                </a:uFill>
                <a:latin typeface="+mn-lt"/>
              </a:rPr>
              <a:t> </a:t>
            </a:r>
            <a:r>
              <a:rPr lang="tr-TR" sz="2400" spc="-50" dirty="0">
                <a:solidFill>
                  <a:srgbClr val="FF0000"/>
                </a:solidFill>
                <a:uFill>
                  <a:solidFill>
                    <a:srgbClr val="000000"/>
                  </a:solidFill>
                </a:uFill>
                <a:latin typeface="+mn-lt"/>
              </a:rPr>
              <a:t>Kontrol</a:t>
            </a:r>
            <a:r>
              <a:rPr lang="tr-TR" sz="2400" spc="-60" dirty="0">
                <a:solidFill>
                  <a:srgbClr val="FF0000"/>
                </a:solidFill>
                <a:uFill>
                  <a:solidFill>
                    <a:srgbClr val="000000"/>
                  </a:solidFill>
                </a:uFill>
                <a:latin typeface="+mn-lt"/>
              </a:rPr>
              <a:t> </a:t>
            </a:r>
            <a:r>
              <a:rPr lang="tr-TR" sz="1800" i="1" spc="-185" dirty="0">
                <a:solidFill>
                  <a:schemeClr val="tx1"/>
                </a:solidFill>
                <a:latin typeface="+mn-lt"/>
              </a:rPr>
              <a:t>(CMK</a:t>
            </a:r>
            <a:r>
              <a:rPr lang="tr-TR" sz="1800" i="1" spc="-30" dirty="0">
                <a:solidFill>
                  <a:schemeClr val="tx1"/>
                </a:solidFill>
                <a:latin typeface="+mn-lt"/>
              </a:rPr>
              <a:t> </a:t>
            </a:r>
            <a:r>
              <a:rPr lang="tr-TR" sz="1800" i="1" spc="-185" dirty="0">
                <a:solidFill>
                  <a:schemeClr val="tx1"/>
                </a:solidFill>
                <a:latin typeface="+mn-lt"/>
              </a:rPr>
              <a:t>109-</a:t>
            </a:r>
            <a:r>
              <a:rPr lang="tr-TR" sz="1800" i="1" spc="-370" dirty="0">
                <a:solidFill>
                  <a:schemeClr val="tx1"/>
                </a:solidFill>
                <a:latin typeface="+mn-lt"/>
              </a:rPr>
              <a:t>115, -  </a:t>
            </a:r>
            <a:r>
              <a:rPr lang="tr-TR" sz="1800" i="1" spc="-10" dirty="0">
                <a:solidFill>
                  <a:schemeClr val="tx1"/>
                </a:solidFill>
                <a:latin typeface="+mn-lt"/>
              </a:rPr>
              <a:t>Hakim)</a:t>
            </a:r>
            <a:endParaRPr lang="tr-TR" sz="1800" i="1" dirty="0">
              <a:solidFill>
                <a:schemeClr val="tx1"/>
              </a:solidFill>
              <a:latin typeface="+mn-lt"/>
            </a:endParaRPr>
          </a:p>
          <a:p>
            <a:pPr marL="354965" marR="5080" indent="-342900">
              <a:lnSpc>
                <a:spcPct val="100000"/>
              </a:lnSpc>
              <a:spcBef>
                <a:spcPts val="405"/>
              </a:spcBef>
              <a:buClr>
                <a:srgbClr val="FF0000"/>
              </a:buClr>
              <a:buSzPct val="75000"/>
              <a:buFont typeface="Arial" panose="020B0604020202020204" pitchFamily="34" charset="0"/>
              <a:buChar char="•"/>
              <a:tabLst>
                <a:tab pos="352425" algn="l"/>
              </a:tabLst>
            </a:pPr>
            <a:r>
              <a:rPr lang="tr-TR" sz="2400" spc="-105" dirty="0">
                <a:solidFill>
                  <a:srgbClr val="FF0000"/>
                </a:solidFill>
                <a:uFill>
                  <a:solidFill>
                    <a:srgbClr val="000000"/>
                  </a:solidFill>
                </a:uFill>
                <a:latin typeface="+mn-lt"/>
              </a:rPr>
              <a:t>Telekomünikasyon</a:t>
            </a:r>
            <a:r>
              <a:rPr lang="tr-TR" sz="2400" spc="-45" dirty="0">
                <a:solidFill>
                  <a:srgbClr val="FF0000"/>
                </a:solidFill>
                <a:uFill>
                  <a:solidFill>
                    <a:srgbClr val="000000"/>
                  </a:solidFill>
                </a:uFill>
                <a:latin typeface="+mn-lt"/>
              </a:rPr>
              <a:t> </a:t>
            </a:r>
            <a:r>
              <a:rPr lang="tr-TR" sz="2400" spc="-80" dirty="0">
                <a:solidFill>
                  <a:srgbClr val="FF0000"/>
                </a:solidFill>
                <a:uFill>
                  <a:solidFill>
                    <a:srgbClr val="000000"/>
                  </a:solidFill>
                </a:uFill>
                <a:latin typeface="+mn-lt"/>
              </a:rPr>
              <a:t>Yoluyla </a:t>
            </a:r>
            <a:r>
              <a:rPr lang="tr-TR" sz="2400" spc="-55" dirty="0">
                <a:solidFill>
                  <a:srgbClr val="FF0000"/>
                </a:solidFill>
                <a:uFill>
                  <a:solidFill>
                    <a:srgbClr val="000000"/>
                  </a:solidFill>
                </a:uFill>
                <a:latin typeface="+mn-lt"/>
              </a:rPr>
              <a:t>Yapılan</a:t>
            </a:r>
            <a:r>
              <a:rPr lang="tr-TR" sz="2400" spc="-90" dirty="0">
                <a:solidFill>
                  <a:srgbClr val="FF0000"/>
                </a:solidFill>
                <a:uFill>
                  <a:solidFill>
                    <a:srgbClr val="000000"/>
                  </a:solidFill>
                </a:uFill>
                <a:latin typeface="+mn-lt"/>
              </a:rPr>
              <a:t> </a:t>
            </a:r>
            <a:r>
              <a:rPr lang="tr-TR" sz="2400" spc="-10" dirty="0">
                <a:solidFill>
                  <a:srgbClr val="FF0000"/>
                </a:solidFill>
                <a:uFill>
                  <a:solidFill>
                    <a:srgbClr val="000000"/>
                  </a:solidFill>
                </a:uFill>
                <a:latin typeface="+mn-lt"/>
                <a:cs typeface="Calibri"/>
              </a:rPr>
              <a:t>İ</a:t>
            </a:r>
            <a:r>
              <a:rPr lang="tr-TR" sz="2400" spc="-10" dirty="0">
                <a:solidFill>
                  <a:srgbClr val="FF0000"/>
                </a:solidFill>
                <a:uFill>
                  <a:solidFill>
                    <a:srgbClr val="000000"/>
                  </a:solidFill>
                </a:uFill>
                <a:latin typeface="+mn-lt"/>
              </a:rPr>
              <a:t>leti</a:t>
            </a:r>
            <a:r>
              <a:rPr lang="tr-TR" sz="2400" spc="-10" dirty="0">
                <a:solidFill>
                  <a:srgbClr val="FF0000"/>
                </a:solidFill>
                <a:uFill>
                  <a:solidFill>
                    <a:srgbClr val="000000"/>
                  </a:solidFill>
                </a:uFill>
                <a:latin typeface="+mn-lt"/>
                <a:cs typeface="Calibri"/>
              </a:rPr>
              <a:t>ş</a:t>
            </a:r>
            <a:r>
              <a:rPr lang="tr-TR" sz="2400" spc="-10" dirty="0">
                <a:solidFill>
                  <a:srgbClr val="FF0000"/>
                </a:solidFill>
                <a:uFill>
                  <a:solidFill>
                    <a:srgbClr val="000000"/>
                  </a:solidFill>
                </a:uFill>
                <a:latin typeface="+mn-lt"/>
              </a:rPr>
              <a:t>imi</a:t>
            </a:r>
            <a:r>
              <a:rPr lang="tr-TR" sz="2400" spc="-10" dirty="0">
                <a:solidFill>
                  <a:srgbClr val="FF0000"/>
                </a:solidFill>
                <a:latin typeface="+mn-lt"/>
              </a:rPr>
              <a:t> </a:t>
            </a:r>
            <a:r>
              <a:rPr lang="tr-TR" sz="2400" spc="-114" dirty="0">
                <a:solidFill>
                  <a:srgbClr val="FF0000"/>
                </a:solidFill>
                <a:uFill>
                  <a:solidFill>
                    <a:srgbClr val="000000"/>
                  </a:solidFill>
                </a:uFill>
                <a:latin typeface="+mn-lt"/>
              </a:rPr>
              <a:t>Denetleme</a:t>
            </a:r>
            <a:r>
              <a:rPr lang="tr-TR" sz="2400" spc="-35" dirty="0">
                <a:solidFill>
                  <a:srgbClr val="FF0000"/>
                </a:solidFill>
                <a:uFill>
                  <a:solidFill>
                    <a:srgbClr val="000000"/>
                  </a:solidFill>
                </a:uFill>
                <a:latin typeface="+mn-lt"/>
              </a:rPr>
              <a:t> </a:t>
            </a:r>
            <a:r>
              <a:rPr lang="tr-TR" sz="1800" i="1" spc="-165" dirty="0">
                <a:solidFill>
                  <a:schemeClr val="tx1"/>
                </a:solidFill>
                <a:latin typeface="+mn-lt"/>
              </a:rPr>
              <a:t>(CMK</a:t>
            </a:r>
            <a:r>
              <a:rPr lang="tr-TR" sz="1800" i="1" spc="-35" dirty="0">
                <a:solidFill>
                  <a:schemeClr val="tx1"/>
                </a:solidFill>
                <a:latin typeface="+mn-lt"/>
              </a:rPr>
              <a:t> </a:t>
            </a:r>
            <a:r>
              <a:rPr lang="tr-TR" sz="1800" i="1" spc="-285" dirty="0">
                <a:solidFill>
                  <a:schemeClr val="tx1"/>
                </a:solidFill>
                <a:latin typeface="+mn-lt"/>
              </a:rPr>
              <a:t>135-</a:t>
            </a:r>
            <a:r>
              <a:rPr lang="tr-TR" sz="1800" i="1" spc="-280" dirty="0">
                <a:solidFill>
                  <a:schemeClr val="tx1"/>
                </a:solidFill>
                <a:latin typeface="+mn-lt"/>
              </a:rPr>
              <a:t>137,- </a:t>
            </a:r>
            <a:r>
              <a:rPr lang="tr-TR" sz="1800" i="1" dirty="0">
                <a:solidFill>
                  <a:schemeClr val="tx1"/>
                </a:solidFill>
                <a:latin typeface="+mn-lt"/>
              </a:rPr>
              <a:t>A</a:t>
            </a:r>
            <a:r>
              <a:rPr lang="tr-TR" sz="1800" i="1" dirty="0">
                <a:solidFill>
                  <a:schemeClr val="tx1"/>
                </a:solidFill>
                <a:latin typeface="+mn-lt"/>
                <a:cs typeface="Calibri"/>
              </a:rPr>
              <a:t>ğ</a:t>
            </a:r>
            <a:r>
              <a:rPr lang="tr-TR" sz="1800" i="1" dirty="0">
                <a:solidFill>
                  <a:schemeClr val="tx1"/>
                </a:solidFill>
                <a:latin typeface="+mn-lt"/>
              </a:rPr>
              <a:t>ır</a:t>
            </a:r>
            <a:r>
              <a:rPr lang="tr-TR" sz="1800" i="1" spc="-15" dirty="0">
                <a:solidFill>
                  <a:schemeClr val="tx1"/>
                </a:solidFill>
                <a:latin typeface="+mn-lt"/>
              </a:rPr>
              <a:t> </a:t>
            </a:r>
            <a:r>
              <a:rPr lang="tr-TR" sz="1800" i="1" spc="-225" dirty="0">
                <a:solidFill>
                  <a:schemeClr val="tx1"/>
                </a:solidFill>
                <a:latin typeface="+mn-lt"/>
              </a:rPr>
              <a:t>Ceza</a:t>
            </a:r>
            <a:r>
              <a:rPr lang="tr-TR" sz="1800" i="1" spc="-45" dirty="0">
                <a:solidFill>
                  <a:schemeClr val="tx1"/>
                </a:solidFill>
                <a:latin typeface="+mn-lt"/>
              </a:rPr>
              <a:t> </a:t>
            </a:r>
            <a:r>
              <a:rPr lang="tr-TR" sz="1800" i="1" spc="-100" dirty="0">
                <a:solidFill>
                  <a:schemeClr val="tx1"/>
                </a:solidFill>
                <a:latin typeface="+mn-lt"/>
              </a:rPr>
              <a:t>Mahkemesi)</a:t>
            </a:r>
          </a:p>
          <a:p>
            <a:pPr marL="354965" marR="5080" indent="-342900">
              <a:spcBef>
                <a:spcPts val="405"/>
              </a:spcBef>
              <a:buClr>
                <a:srgbClr val="FF0000"/>
              </a:buClr>
              <a:buSzPct val="75000"/>
              <a:buFont typeface="Arial" panose="020B0604020202020204" pitchFamily="34" charset="0"/>
              <a:buChar char="•"/>
              <a:tabLst>
                <a:tab pos="352425" algn="l"/>
              </a:tabLst>
            </a:pPr>
            <a:r>
              <a:rPr lang="tr-TR" sz="2400" spc="-130" dirty="0">
                <a:solidFill>
                  <a:srgbClr val="FF0000"/>
                </a:solidFill>
                <a:uFill>
                  <a:solidFill>
                    <a:srgbClr val="000000"/>
                  </a:solidFill>
                </a:uFill>
                <a:latin typeface="+mn-lt"/>
              </a:rPr>
              <a:t>Gizli</a:t>
            </a:r>
            <a:r>
              <a:rPr lang="tr-TR" sz="2400" spc="-60" dirty="0">
                <a:solidFill>
                  <a:srgbClr val="FF0000"/>
                </a:solidFill>
                <a:uFill>
                  <a:solidFill>
                    <a:srgbClr val="000000"/>
                  </a:solidFill>
                </a:uFill>
                <a:latin typeface="+mn-lt"/>
              </a:rPr>
              <a:t> </a:t>
            </a:r>
            <a:r>
              <a:rPr lang="tr-TR" sz="2400" spc="-75" dirty="0">
                <a:solidFill>
                  <a:srgbClr val="FF0000"/>
                </a:solidFill>
                <a:uFill>
                  <a:solidFill>
                    <a:srgbClr val="000000"/>
                  </a:solidFill>
                </a:uFill>
                <a:latin typeface="+mn-lt"/>
              </a:rPr>
              <a:t>Soru</a:t>
            </a:r>
            <a:r>
              <a:rPr lang="tr-TR" sz="2400" spc="-75" dirty="0">
                <a:solidFill>
                  <a:srgbClr val="FF0000"/>
                </a:solidFill>
                <a:uFill>
                  <a:solidFill>
                    <a:srgbClr val="000000"/>
                  </a:solidFill>
                </a:uFill>
                <a:latin typeface="+mn-lt"/>
                <a:cs typeface="Calibri"/>
              </a:rPr>
              <a:t>ş</a:t>
            </a:r>
            <a:r>
              <a:rPr lang="tr-TR" sz="2400" spc="-75" dirty="0">
                <a:solidFill>
                  <a:srgbClr val="FF0000"/>
                </a:solidFill>
                <a:uFill>
                  <a:solidFill>
                    <a:srgbClr val="000000"/>
                  </a:solidFill>
                </a:uFill>
                <a:latin typeface="+mn-lt"/>
              </a:rPr>
              <a:t>turmacı</a:t>
            </a:r>
            <a:r>
              <a:rPr lang="tr-TR" sz="2400" spc="-105" dirty="0">
                <a:solidFill>
                  <a:srgbClr val="FF0000"/>
                </a:solidFill>
                <a:uFill>
                  <a:solidFill>
                    <a:srgbClr val="000000"/>
                  </a:solidFill>
                </a:uFill>
                <a:latin typeface="+mn-lt"/>
              </a:rPr>
              <a:t> </a:t>
            </a:r>
            <a:r>
              <a:rPr lang="tr-TR" sz="2400" spc="-90" dirty="0">
                <a:solidFill>
                  <a:srgbClr val="FF0000"/>
                </a:solidFill>
                <a:uFill>
                  <a:solidFill>
                    <a:srgbClr val="000000"/>
                  </a:solidFill>
                </a:uFill>
                <a:latin typeface="+mn-lt"/>
              </a:rPr>
              <a:t>Görevlendirme</a:t>
            </a:r>
            <a:r>
              <a:rPr lang="tr-TR" sz="2400" spc="-55" dirty="0">
                <a:solidFill>
                  <a:srgbClr val="FF0000"/>
                </a:solidFill>
                <a:uFill>
                  <a:solidFill>
                    <a:srgbClr val="000000"/>
                  </a:solidFill>
                </a:uFill>
                <a:latin typeface="+mn-lt"/>
              </a:rPr>
              <a:t> </a:t>
            </a:r>
            <a:r>
              <a:rPr lang="tr-TR" sz="2400" spc="-65" dirty="0">
                <a:solidFill>
                  <a:srgbClr val="FF0000"/>
                </a:solidFill>
                <a:uFill>
                  <a:solidFill>
                    <a:srgbClr val="000000"/>
                  </a:solidFill>
                </a:uFill>
                <a:latin typeface="+mn-lt"/>
              </a:rPr>
              <a:t>ve</a:t>
            </a:r>
            <a:r>
              <a:rPr lang="tr-TR" sz="2400" spc="-90" dirty="0">
                <a:solidFill>
                  <a:srgbClr val="FF0000"/>
                </a:solidFill>
                <a:uFill>
                  <a:solidFill>
                    <a:srgbClr val="000000"/>
                  </a:solidFill>
                </a:uFill>
                <a:latin typeface="+mn-lt"/>
              </a:rPr>
              <a:t> </a:t>
            </a:r>
            <a:r>
              <a:rPr lang="tr-TR" sz="2400" spc="-45" dirty="0">
                <a:solidFill>
                  <a:srgbClr val="FF0000"/>
                </a:solidFill>
                <a:uFill>
                  <a:solidFill>
                    <a:srgbClr val="000000"/>
                  </a:solidFill>
                </a:uFill>
                <a:latin typeface="+mn-lt"/>
              </a:rPr>
              <a:t>Teknik</a:t>
            </a:r>
            <a:r>
              <a:rPr lang="tr-TR" sz="2400" spc="-45" dirty="0">
                <a:solidFill>
                  <a:srgbClr val="FF0000"/>
                </a:solidFill>
                <a:latin typeface="+mn-lt"/>
              </a:rPr>
              <a:t> </a:t>
            </a:r>
            <a:r>
              <a:rPr lang="tr-TR" sz="2400" spc="-45" dirty="0">
                <a:solidFill>
                  <a:srgbClr val="FF0000"/>
                </a:solidFill>
                <a:uFill>
                  <a:solidFill>
                    <a:srgbClr val="000000"/>
                  </a:solidFill>
                </a:uFill>
                <a:latin typeface="+mn-lt"/>
              </a:rPr>
              <a:t>Araçlarla</a:t>
            </a:r>
            <a:r>
              <a:rPr lang="tr-TR" sz="2400" spc="-90" dirty="0">
                <a:solidFill>
                  <a:srgbClr val="FF0000"/>
                </a:solidFill>
                <a:uFill>
                  <a:solidFill>
                    <a:srgbClr val="000000"/>
                  </a:solidFill>
                </a:uFill>
                <a:latin typeface="+mn-lt"/>
              </a:rPr>
              <a:t> </a:t>
            </a:r>
            <a:r>
              <a:rPr lang="tr-TR" sz="2400" spc="-114" dirty="0">
                <a:solidFill>
                  <a:srgbClr val="FF0000"/>
                </a:solidFill>
                <a:uFill>
                  <a:solidFill>
                    <a:srgbClr val="000000"/>
                  </a:solidFill>
                </a:uFill>
                <a:latin typeface="+mn-lt"/>
                <a:cs typeface="Calibri"/>
              </a:rPr>
              <a:t>İ</a:t>
            </a:r>
            <a:r>
              <a:rPr lang="tr-TR" sz="2400" spc="-114" dirty="0">
                <a:solidFill>
                  <a:srgbClr val="FF0000"/>
                </a:solidFill>
                <a:uFill>
                  <a:solidFill>
                    <a:srgbClr val="000000"/>
                  </a:solidFill>
                </a:uFill>
                <a:latin typeface="+mn-lt"/>
              </a:rPr>
              <a:t>zleme</a:t>
            </a:r>
            <a:r>
              <a:rPr lang="tr-TR" sz="2400" spc="-60" dirty="0">
                <a:solidFill>
                  <a:srgbClr val="FF0000"/>
                </a:solidFill>
                <a:uFill>
                  <a:solidFill>
                    <a:srgbClr val="000000"/>
                  </a:solidFill>
                </a:uFill>
                <a:latin typeface="+mn-lt"/>
              </a:rPr>
              <a:t> </a:t>
            </a:r>
            <a:r>
              <a:rPr lang="tr-TR" sz="1800" i="1" spc="-185" dirty="0">
                <a:solidFill>
                  <a:schemeClr val="tx1"/>
                </a:solidFill>
                <a:latin typeface="+mn-lt"/>
              </a:rPr>
              <a:t>(CMK</a:t>
            </a:r>
            <a:r>
              <a:rPr lang="tr-TR" sz="1800" i="1" spc="-25" dirty="0">
                <a:solidFill>
                  <a:schemeClr val="tx1"/>
                </a:solidFill>
                <a:latin typeface="+mn-lt"/>
              </a:rPr>
              <a:t> </a:t>
            </a:r>
            <a:r>
              <a:rPr lang="tr-TR" sz="1800" i="1" spc="-260" dirty="0">
                <a:solidFill>
                  <a:schemeClr val="tx1"/>
                </a:solidFill>
                <a:latin typeface="+mn-lt"/>
              </a:rPr>
              <a:t>139-</a:t>
            </a:r>
            <a:r>
              <a:rPr lang="tr-TR" sz="1800" i="1" spc="-185" dirty="0">
                <a:solidFill>
                  <a:schemeClr val="tx1"/>
                </a:solidFill>
                <a:latin typeface="+mn-lt"/>
              </a:rPr>
              <a:t>140-</a:t>
            </a:r>
            <a:r>
              <a:rPr lang="tr-TR" sz="1800" i="1" dirty="0">
                <a:solidFill>
                  <a:schemeClr val="tx1"/>
                </a:solidFill>
                <a:latin typeface="+mn-lt"/>
              </a:rPr>
              <a:t>A</a:t>
            </a:r>
            <a:r>
              <a:rPr lang="tr-TR" sz="1800" i="1" dirty="0">
                <a:solidFill>
                  <a:schemeClr val="tx1"/>
                </a:solidFill>
                <a:latin typeface="+mn-lt"/>
                <a:cs typeface="Calibri"/>
              </a:rPr>
              <a:t>ğ</a:t>
            </a:r>
            <a:r>
              <a:rPr lang="tr-TR" sz="1800" i="1" dirty="0">
                <a:solidFill>
                  <a:schemeClr val="tx1"/>
                </a:solidFill>
                <a:latin typeface="+mn-lt"/>
              </a:rPr>
              <a:t>ır</a:t>
            </a:r>
            <a:r>
              <a:rPr lang="tr-TR" sz="1800" i="1" spc="-45" dirty="0">
                <a:solidFill>
                  <a:schemeClr val="tx1"/>
                </a:solidFill>
                <a:latin typeface="+mn-lt"/>
              </a:rPr>
              <a:t> </a:t>
            </a:r>
            <a:r>
              <a:rPr lang="tr-TR" sz="1800" i="1" spc="-20" dirty="0">
                <a:solidFill>
                  <a:schemeClr val="tx1"/>
                </a:solidFill>
                <a:latin typeface="+mn-lt"/>
              </a:rPr>
              <a:t>Ceza </a:t>
            </a:r>
            <a:r>
              <a:rPr lang="tr-TR" sz="1800" i="1" spc="-25" dirty="0">
                <a:solidFill>
                  <a:schemeClr val="tx1"/>
                </a:solidFill>
                <a:latin typeface="+mn-lt"/>
              </a:rPr>
              <a:t>Mahkemesi)</a:t>
            </a:r>
            <a:endParaRPr lang="tr-TR" sz="1800" i="1" dirty="0">
              <a:solidFill>
                <a:schemeClr val="tx1"/>
              </a:solidFill>
              <a:latin typeface="+mn-lt"/>
            </a:endParaRPr>
          </a:p>
          <a:p>
            <a:pPr marL="352425" marR="5080" indent="-340360">
              <a:lnSpc>
                <a:spcPct val="100000"/>
              </a:lnSpc>
              <a:spcBef>
                <a:spcPts val="405"/>
              </a:spcBef>
              <a:buClr>
                <a:srgbClr val="90C225"/>
              </a:buClr>
              <a:buSzPct val="75000"/>
              <a:buFont typeface="Wingdings"/>
              <a:buChar char=""/>
              <a:tabLst>
                <a:tab pos="352425" algn="l"/>
              </a:tabLst>
            </a:pPr>
            <a:endParaRPr lang="tr-TR" sz="2400" dirty="0"/>
          </a:p>
          <a:p>
            <a:pPr marR="5080" indent="12700" algn="just"/>
            <a:endParaRPr lang="tr-TR" sz="2400" dirty="0">
              <a:latin typeface="+mn-lt"/>
            </a:endParaRPr>
          </a:p>
          <a:p>
            <a:pPr marL="12700" algn="l">
              <a:lnSpc>
                <a:spcPct val="100000"/>
              </a:lnSpc>
              <a:spcBef>
                <a:spcPts val="1210"/>
              </a:spcBef>
              <a:tabLst>
                <a:tab pos="354965" algn="l"/>
              </a:tabLst>
            </a:pPr>
            <a:endParaRPr lang="tr-TR"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82525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ÖN İNCELEME RAPORU</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302781"/>
          </a:xfrm>
        </p:spPr>
        <p:txBody>
          <a:bodyPr wrap="square">
            <a:spAutoFit/>
          </a:bodyPr>
          <a:lstStyle/>
          <a:p>
            <a:pPr marR="5080" indent="12700" algn="just">
              <a:lnSpc>
                <a:spcPct val="101000"/>
              </a:lnSpc>
              <a:spcBef>
                <a:spcPts val="70"/>
              </a:spcBef>
            </a:pPr>
            <a:r>
              <a:rPr lang="tr-TR" sz="2300" dirty="0">
                <a:solidFill>
                  <a:srgbClr val="FF0000"/>
                </a:solidFill>
                <a:latin typeface="+mn-lt"/>
              </a:rPr>
              <a:t>Ön</a:t>
            </a:r>
            <a:r>
              <a:rPr lang="tr-TR" sz="2300" spc="275" dirty="0">
                <a:solidFill>
                  <a:srgbClr val="FF0000"/>
                </a:solidFill>
                <a:latin typeface="+mn-lt"/>
              </a:rPr>
              <a:t> </a:t>
            </a:r>
            <a:r>
              <a:rPr lang="tr-TR" sz="2300" dirty="0">
                <a:solidFill>
                  <a:srgbClr val="FF0000"/>
                </a:solidFill>
                <a:latin typeface="+mn-lt"/>
                <a:cs typeface="Calibri"/>
              </a:rPr>
              <a:t>İ</a:t>
            </a:r>
            <a:r>
              <a:rPr lang="tr-TR" sz="2300" dirty="0">
                <a:solidFill>
                  <a:srgbClr val="FF0000"/>
                </a:solidFill>
                <a:latin typeface="+mn-lt"/>
              </a:rPr>
              <a:t>nceleme</a:t>
            </a:r>
            <a:r>
              <a:rPr lang="tr-TR" sz="2300" spc="265" dirty="0">
                <a:solidFill>
                  <a:srgbClr val="FF0000"/>
                </a:solidFill>
                <a:latin typeface="+mn-lt"/>
              </a:rPr>
              <a:t> </a:t>
            </a:r>
            <a:r>
              <a:rPr lang="tr-TR" sz="2300" dirty="0">
                <a:solidFill>
                  <a:srgbClr val="FF0000"/>
                </a:solidFill>
                <a:latin typeface="+mn-lt"/>
              </a:rPr>
              <a:t>Raporu</a:t>
            </a:r>
            <a:r>
              <a:rPr lang="tr-TR" sz="2300" dirty="0">
                <a:solidFill>
                  <a:schemeClr val="tx1"/>
                </a:solidFill>
                <a:latin typeface="+mn-lt"/>
              </a:rPr>
              <a:t>,</a:t>
            </a:r>
            <a:r>
              <a:rPr lang="tr-TR" sz="2300" spc="270" dirty="0">
                <a:solidFill>
                  <a:schemeClr val="tx1"/>
                </a:solidFill>
                <a:latin typeface="+mn-lt"/>
              </a:rPr>
              <a:t> </a:t>
            </a:r>
            <a:r>
              <a:rPr lang="tr-TR" sz="2300" dirty="0">
                <a:solidFill>
                  <a:schemeClr val="tx1"/>
                </a:solidFill>
                <a:latin typeface="+mn-lt"/>
              </a:rPr>
              <a:t>kısaca</a:t>
            </a:r>
            <a:r>
              <a:rPr lang="tr-TR" sz="2300" spc="270" dirty="0">
                <a:solidFill>
                  <a:schemeClr val="tx1"/>
                </a:solidFill>
                <a:latin typeface="+mn-lt"/>
              </a:rPr>
              <a:t> </a:t>
            </a:r>
            <a:r>
              <a:rPr lang="tr-TR" sz="2300" dirty="0">
                <a:solidFill>
                  <a:schemeClr val="tx1"/>
                </a:solidFill>
                <a:latin typeface="+mn-lt"/>
              </a:rPr>
              <a:t>ön</a:t>
            </a:r>
            <a:r>
              <a:rPr lang="tr-TR" sz="2300" spc="270" dirty="0">
                <a:solidFill>
                  <a:schemeClr val="tx1"/>
                </a:solidFill>
                <a:latin typeface="+mn-lt"/>
              </a:rPr>
              <a:t> </a:t>
            </a:r>
            <a:r>
              <a:rPr lang="tr-TR" sz="2300" spc="-40" dirty="0">
                <a:solidFill>
                  <a:schemeClr val="tx1"/>
                </a:solidFill>
                <a:latin typeface="+mn-lt"/>
              </a:rPr>
              <a:t>incelemeciler</a:t>
            </a:r>
            <a:r>
              <a:rPr lang="tr-TR" sz="2300" spc="275" dirty="0">
                <a:solidFill>
                  <a:schemeClr val="tx1"/>
                </a:solidFill>
                <a:latin typeface="+mn-lt"/>
              </a:rPr>
              <a:t> </a:t>
            </a:r>
            <a:r>
              <a:rPr lang="tr-TR" sz="2300" spc="-10" dirty="0">
                <a:solidFill>
                  <a:schemeClr val="tx1"/>
                </a:solidFill>
                <a:latin typeface="+mn-lt"/>
              </a:rPr>
              <a:t>tarafından hazırlanan,</a:t>
            </a:r>
            <a:r>
              <a:rPr lang="tr-TR" sz="2300" spc="20" dirty="0">
                <a:solidFill>
                  <a:schemeClr val="tx1"/>
                </a:solidFill>
                <a:latin typeface="+mn-lt"/>
              </a:rPr>
              <a:t> </a:t>
            </a:r>
            <a:r>
              <a:rPr lang="tr-TR" sz="2300" dirty="0">
                <a:solidFill>
                  <a:schemeClr val="tx1"/>
                </a:solidFill>
                <a:latin typeface="+mn-lt"/>
              </a:rPr>
              <a:t>ön</a:t>
            </a:r>
            <a:r>
              <a:rPr lang="tr-TR" sz="2300" spc="25" dirty="0">
                <a:solidFill>
                  <a:schemeClr val="tx1"/>
                </a:solidFill>
                <a:latin typeface="+mn-lt"/>
              </a:rPr>
              <a:t> </a:t>
            </a:r>
            <a:r>
              <a:rPr lang="tr-TR" sz="2300" spc="-65" dirty="0">
                <a:solidFill>
                  <a:schemeClr val="tx1"/>
                </a:solidFill>
                <a:latin typeface="+mn-lt"/>
              </a:rPr>
              <a:t>incelemecilerin</a:t>
            </a:r>
            <a:r>
              <a:rPr lang="tr-TR" sz="2300" spc="30" dirty="0">
                <a:solidFill>
                  <a:schemeClr val="tx1"/>
                </a:solidFill>
                <a:latin typeface="+mn-lt"/>
              </a:rPr>
              <a:t> </a:t>
            </a:r>
            <a:r>
              <a:rPr lang="tr-TR" sz="2300" dirty="0">
                <a:solidFill>
                  <a:schemeClr val="tx1"/>
                </a:solidFill>
                <a:latin typeface="+mn-lt"/>
              </a:rPr>
              <a:t>görü</a:t>
            </a:r>
            <a:r>
              <a:rPr lang="tr-TR" sz="2300" dirty="0">
                <a:solidFill>
                  <a:schemeClr val="tx1"/>
                </a:solidFill>
                <a:latin typeface="+mn-lt"/>
                <a:cs typeface="Calibri"/>
              </a:rPr>
              <a:t>ş</a:t>
            </a:r>
            <a:r>
              <a:rPr lang="tr-TR" sz="2300" dirty="0">
                <a:solidFill>
                  <a:schemeClr val="tx1"/>
                </a:solidFill>
                <a:latin typeface="+mn-lt"/>
              </a:rPr>
              <a:t>ünü</a:t>
            </a:r>
            <a:r>
              <a:rPr lang="tr-TR" sz="2300" spc="20" dirty="0">
                <a:solidFill>
                  <a:schemeClr val="tx1"/>
                </a:solidFill>
                <a:latin typeface="+mn-lt"/>
              </a:rPr>
              <a:t> </a:t>
            </a:r>
            <a:r>
              <a:rPr lang="tr-TR" sz="2300" spc="-45" dirty="0">
                <a:solidFill>
                  <a:schemeClr val="tx1"/>
                </a:solidFill>
                <a:latin typeface="+mn-lt"/>
              </a:rPr>
              <a:t>içeren,</a:t>
            </a:r>
            <a:r>
              <a:rPr lang="tr-TR" sz="2300" spc="20" dirty="0">
                <a:solidFill>
                  <a:schemeClr val="tx1"/>
                </a:solidFill>
                <a:latin typeface="+mn-lt"/>
              </a:rPr>
              <a:t> </a:t>
            </a:r>
            <a:r>
              <a:rPr lang="tr-TR" sz="2300" spc="-65" dirty="0">
                <a:solidFill>
                  <a:schemeClr val="tx1"/>
                </a:solidFill>
                <a:latin typeface="+mn-lt"/>
              </a:rPr>
              <a:t>gerçeklerin </a:t>
            </a:r>
            <a:r>
              <a:rPr lang="tr-TR" sz="2300" dirty="0">
                <a:solidFill>
                  <a:schemeClr val="tx1"/>
                </a:solidFill>
                <a:latin typeface="+mn-lt"/>
              </a:rPr>
              <a:t>ortaya</a:t>
            </a:r>
            <a:r>
              <a:rPr lang="tr-TR" sz="2300" spc="595" dirty="0">
                <a:solidFill>
                  <a:schemeClr val="tx1"/>
                </a:solidFill>
                <a:latin typeface="+mn-lt"/>
              </a:rPr>
              <a:t> </a:t>
            </a:r>
            <a:r>
              <a:rPr lang="tr-TR" sz="2300" dirty="0">
                <a:solidFill>
                  <a:schemeClr val="tx1"/>
                </a:solidFill>
                <a:latin typeface="+mn-lt"/>
              </a:rPr>
              <a:t>çıkarılmasını</a:t>
            </a:r>
            <a:r>
              <a:rPr lang="tr-TR" sz="2300" spc="595" dirty="0">
                <a:solidFill>
                  <a:schemeClr val="tx1"/>
                </a:solidFill>
                <a:latin typeface="+mn-lt"/>
              </a:rPr>
              <a:t> </a:t>
            </a:r>
            <a:r>
              <a:rPr lang="tr-TR" sz="2300" dirty="0">
                <a:solidFill>
                  <a:schemeClr val="tx1"/>
                </a:solidFill>
                <a:latin typeface="+mn-lt"/>
              </a:rPr>
              <a:t>sa</a:t>
            </a:r>
            <a:r>
              <a:rPr lang="tr-TR" sz="2300" dirty="0">
                <a:solidFill>
                  <a:schemeClr val="tx1"/>
                </a:solidFill>
                <a:latin typeface="+mn-lt"/>
                <a:cs typeface="Calibri"/>
              </a:rPr>
              <a:t>ğ</a:t>
            </a:r>
            <a:r>
              <a:rPr lang="tr-TR" sz="2300" dirty="0">
                <a:solidFill>
                  <a:schemeClr val="tx1"/>
                </a:solidFill>
                <a:latin typeface="+mn-lt"/>
              </a:rPr>
              <a:t>layan,</a:t>
            </a:r>
            <a:r>
              <a:rPr lang="tr-TR" sz="2300" spc="590" dirty="0">
                <a:solidFill>
                  <a:schemeClr val="tx1"/>
                </a:solidFill>
                <a:latin typeface="+mn-lt"/>
              </a:rPr>
              <a:t> </a:t>
            </a:r>
            <a:r>
              <a:rPr lang="tr-TR" sz="2300" b="1" dirty="0">
                <a:solidFill>
                  <a:schemeClr val="tx1"/>
                </a:solidFill>
                <a:latin typeface="+mn-lt"/>
              </a:rPr>
              <a:t>soru</a:t>
            </a:r>
            <a:r>
              <a:rPr lang="tr-TR" sz="2300" b="1" dirty="0">
                <a:solidFill>
                  <a:schemeClr val="tx1"/>
                </a:solidFill>
                <a:latin typeface="+mn-lt"/>
                <a:cs typeface="Calibri"/>
              </a:rPr>
              <a:t>ş</a:t>
            </a:r>
            <a:r>
              <a:rPr lang="tr-TR" sz="2300" b="1" dirty="0">
                <a:solidFill>
                  <a:schemeClr val="tx1"/>
                </a:solidFill>
                <a:latin typeface="+mn-lt"/>
              </a:rPr>
              <a:t>turma</a:t>
            </a:r>
            <a:r>
              <a:rPr lang="tr-TR" sz="2300" b="1" spc="-20" dirty="0">
                <a:solidFill>
                  <a:schemeClr val="tx1"/>
                </a:solidFill>
                <a:latin typeface="+mn-lt"/>
              </a:rPr>
              <a:t>  </a:t>
            </a:r>
            <a:r>
              <a:rPr lang="tr-TR" sz="2300" b="1" dirty="0">
                <a:solidFill>
                  <a:schemeClr val="tx1"/>
                </a:solidFill>
                <a:latin typeface="+mn-lt"/>
              </a:rPr>
              <a:t>izin</a:t>
            </a:r>
            <a:r>
              <a:rPr lang="tr-TR" sz="2300" b="1" spc="-20" dirty="0">
                <a:solidFill>
                  <a:schemeClr val="tx1"/>
                </a:solidFill>
                <a:latin typeface="+mn-lt"/>
              </a:rPr>
              <a:t>  </a:t>
            </a:r>
            <a:r>
              <a:rPr lang="tr-TR" sz="2300" b="1" spc="-40" dirty="0">
                <a:solidFill>
                  <a:schemeClr val="tx1"/>
                </a:solidFill>
                <a:latin typeface="+mn-lt"/>
              </a:rPr>
              <a:t>vermeye </a:t>
            </a:r>
            <a:r>
              <a:rPr lang="tr-TR" sz="2300" b="1" dirty="0">
                <a:solidFill>
                  <a:schemeClr val="tx1"/>
                </a:solidFill>
                <a:latin typeface="+mn-lt"/>
              </a:rPr>
              <a:t>yetkili</a:t>
            </a:r>
            <a:r>
              <a:rPr lang="tr-TR" sz="2300" b="1" spc="-30" dirty="0">
                <a:solidFill>
                  <a:schemeClr val="tx1"/>
                </a:solidFill>
                <a:latin typeface="+mn-lt"/>
              </a:rPr>
              <a:t> </a:t>
            </a:r>
            <a:r>
              <a:rPr lang="tr-TR" sz="2300" b="1" spc="-100" dirty="0">
                <a:solidFill>
                  <a:schemeClr val="tx1"/>
                </a:solidFill>
                <a:latin typeface="+mn-lt"/>
              </a:rPr>
              <a:t>mercilere</a:t>
            </a:r>
            <a:r>
              <a:rPr lang="tr-TR" sz="2300" b="1" spc="-35" dirty="0">
                <a:solidFill>
                  <a:schemeClr val="tx1"/>
                </a:solidFill>
                <a:latin typeface="+mn-lt"/>
              </a:rPr>
              <a:t> </a:t>
            </a:r>
            <a:r>
              <a:rPr lang="tr-TR" sz="2300" b="1" spc="-114" dirty="0">
                <a:solidFill>
                  <a:schemeClr val="tx1"/>
                </a:solidFill>
                <a:latin typeface="+mn-lt"/>
              </a:rPr>
              <a:t>sunulan</a:t>
            </a:r>
            <a:r>
              <a:rPr lang="tr-TR" sz="2300" b="1" spc="-60" dirty="0">
                <a:solidFill>
                  <a:schemeClr val="tx1"/>
                </a:solidFill>
                <a:latin typeface="+mn-lt"/>
              </a:rPr>
              <a:t> </a:t>
            </a:r>
            <a:r>
              <a:rPr lang="tr-TR" sz="2300" b="1" spc="-10" dirty="0">
                <a:solidFill>
                  <a:schemeClr val="tx1"/>
                </a:solidFill>
                <a:latin typeface="+mn-lt"/>
              </a:rPr>
              <a:t>rapordur.</a:t>
            </a:r>
          </a:p>
          <a:p>
            <a:pPr marR="5080" indent="12700" algn="just">
              <a:lnSpc>
                <a:spcPct val="101000"/>
              </a:lnSpc>
              <a:spcBef>
                <a:spcPts val="70"/>
              </a:spcBef>
            </a:pPr>
            <a:endParaRPr lang="tr-TR" sz="2300" dirty="0">
              <a:solidFill>
                <a:schemeClr val="tx1"/>
              </a:solidFill>
              <a:latin typeface="+mn-lt"/>
            </a:endParaRPr>
          </a:p>
          <a:p>
            <a:pPr marR="5080" indent="12700" algn="just">
              <a:lnSpc>
                <a:spcPct val="100099"/>
              </a:lnSpc>
              <a:spcBef>
                <a:spcPts val="995"/>
              </a:spcBef>
            </a:pPr>
            <a:r>
              <a:rPr lang="tr-TR" sz="2300" dirty="0">
                <a:solidFill>
                  <a:schemeClr val="tx1"/>
                </a:solidFill>
                <a:latin typeface="+mn-lt"/>
              </a:rPr>
              <a:t>Ön</a:t>
            </a:r>
            <a:r>
              <a:rPr lang="tr-TR" sz="2300" spc="50" dirty="0">
                <a:solidFill>
                  <a:schemeClr val="tx1"/>
                </a:solidFill>
                <a:latin typeface="+mn-lt"/>
              </a:rPr>
              <a:t>  </a:t>
            </a:r>
            <a:r>
              <a:rPr lang="tr-TR" sz="2300" dirty="0">
                <a:solidFill>
                  <a:schemeClr val="tx1"/>
                </a:solidFill>
                <a:latin typeface="+mn-lt"/>
              </a:rPr>
              <a:t>inceleme</a:t>
            </a:r>
            <a:r>
              <a:rPr lang="tr-TR" sz="2300" spc="50" dirty="0">
                <a:solidFill>
                  <a:schemeClr val="tx1"/>
                </a:solidFill>
                <a:latin typeface="+mn-lt"/>
              </a:rPr>
              <a:t>  </a:t>
            </a:r>
            <a:r>
              <a:rPr lang="tr-TR" sz="2300" dirty="0">
                <a:solidFill>
                  <a:schemeClr val="tx1"/>
                </a:solidFill>
                <a:latin typeface="+mn-lt"/>
              </a:rPr>
              <a:t>konusu</a:t>
            </a:r>
            <a:r>
              <a:rPr lang="tr-TR" sz="2300" spc="50" dirty="0">
                <a:solidFill>
                  <a:schemeClr val="tx1"/>
                </a:solidFill>
                <a:latin typeface="+mn-lt"/>
              </a:rPr>
              <a:t>  </a:t>
            </a:r>
            <a:r>
              <a:rPr lang="tr-TR" sz="2300" dirty="0">
                <a:solidFill>
                  <a:schemeClr val="tx1"/>
                </a:solidFill>
                <a:latin typeface="+mn-lt"/>
              </a:rPr>
              <a:t>fiilin</a:t>
            </a:r>
            <a:r>
              <a:rPr lang="tr-TR" sz="2300" spc="55" dirty="0">
                <a:solidFill>
                  <a:schemeClr val="tx1"/>
                </a:solidFill>
                <a:latin typeface="+mn-lt"/>
              </a:rPr>
              <a:t>  </a:t>
            </a:r>
            <a:r>
              <a:rPr lang="tr-TR" sz="2300" dirty="0">
                <a:solidFill>
                  <a:schemeClr val="tx1"/>
                </a:solidFill>
                <a:latin typeface="+mn-lt"/>
              </a:rPr>
              <a:t>aynı</a:t>
            </a:r>
            <a:r>
              <a:rPr lang="tr-TR" sz="2300" spc="45" dirty="0">
                <a:solidFill>
                  <a:schemeClr val="tx1"/>
                </a:solidFill>
                <a:latin typeface="+mn-lt"/>
              </a:rPr>
              <a:t>  </a:t>
            </a:r>
            <a:r>
              <a:rPr lang="tr-TR" sz="2300" dirty="0">
                <a:solidFill>
                  <a:schemeClr val="tx1"/>
                </a:solidFill>
                <a:latin typeface="+mn-lt"/>
              </a:rPr>
              <a:t>zamanda</a:t>
            </a:r>
            <a:r>
              <a:rPr lang="tr-TR" sz="2300" spc="50" dirty="0">
                <a:solidFill>
                  <a:schemeClr val="tx1"/>
                </a:solidFill>
                <a:latin typeface="+mn-lt"/>
              </a:rPr>
              <a:t>  </a:t>
            </a:r>
            <a:r>
              <a:rPr lang="tr-TR" sz="2300" dirty="0">
                <a:solidFill>
                  <a:schemeClr val="tx1"/>
                </a:solidFill>
                <a:latin typeface="+mn-lt"/>
              </a:rPr>
              <a:t>disiplin</a:t>
            </a:r>
            <a:r>
              <a:rPr lang="tr-TR" sz="2300" spc="50" dirty="0">
                <a:solidFill>
                  <a:schemeClr val="tx1"/>
                </a:solidFill>
                <a:latin typeface="+mn-lt"/>
              </a:rPr>
              <a:t>  </a:t>
            </a:r>
            <a:r>
              <a:rPr lang="tr-TR" sz="2300" spc="-135" dirty="0">
                <a:solidFill>
                  <a:schemeClr val="tx1"/>
                </a:solidFill>
                <a:latin typeface="+mn-lt"/>
              </a:rPr>
              <a:t>suçu </a:t>
            </a:r>
            <a:r>
              <a:rPr lang="tr-TR" sz="2300" spc="-20" dirty="0">
                <a:solidFill>
                  <a:schemeClr val="tx1"/>
                </a:solidFill>
                <a:latin typeface="+mn-lt"/>
              </a:rPr>
              <a:t>niteli</a:t>
            </a:r>
            <a:r>
              <a:rPr lang="tr-TR" sz="2300" spc="-20" dirty="0">
                <a:solidFill>
                  <a:schemeClr val="tx1"/>
                </a:solidFill>
                <a:latin typeface="+mn-lt"/>
                <a:cs typeface="Calibri"/>
              </a:rPr>
              <a:t>ğ</a:t>
            </a:r>
            <a:r>
              <a:rPr lang="tr-TR" sz="2300" spc="-20" dirty="0">
                <a:solidFill>
                  <a:schemeClr val="tx1"/>
                </a:solidFill>
                <a:latin typeface="+mn-lt"/>
              </a:rPr>
              <a:t>inde</a:t>
            </a:r>
            <a:r>
              <a:rPr lang="tr-TR" sz="2300" spc="-55" dirty="0">
                <a:solidFill>
                  <a:schemeClr val="tx1"/>
                </a:solidFill>
                <a:latin typeface="+mn-lt"/>
              </a:rPr>
              <a:t> </a:t>
            </a:r>
            <a:r>
              <a:rPr lang="tr-TR" sz="2300" spc="-60" dirty="0">
                <a:solidFill>
                  <a:schemeClr val="tx1"/>
                </a:solidFill>
                <a:latin typeface="+mn-lt"/>
              </a:rPr>
              <a:t>olması</a:t>
            </a:r>
            <a:r>
              <a:rPr lang="tr-TR" sz="2300" spc="-40" dirty="0">
                <a:solidFill>
                  <a:schemeClr val="tx1"/>
                </a:solidFill>
                <a:latin typeface="+mn-lt"/>
              </a:rPr>
              <a:t> </a:t>
            </a:r>
            <a:r>
              <a:rPr lang="tr-TR" sz="2300" dirty="0">
                <a:solidFill>
                  <a:schemeClr val="tx1"/>
                </a:solidFill>
                <a:latin typeface="+mn-lt"/>
              </a:rPr>
              <a:t>veya</a:t>
            </a:r>
            <a:r>
              <a:rPr lang="tr-TR" sz="2300" spc="-45" dirty="0">
                <a:solidFill>
                  <a:schemeClr val="tx1"/>
                </a:solidFill>
                <a:latin typeface="+mn-lt"/>
              </a:rPr>
              <a:t> </a:t>
            </a:r>
            <a:r>
              <a:rPr lang="tr-TR" sz="2300" dirty="0">
                <a:solidFill>
                  <a:schemeClr val="tx1"/>
                </a:solidFill>
                <a:latin typeface="+mn-lt"/>
              </a:rPr>
              <a:t>tazmini</a:t>
            </a:r>
            <a:r>
              <a:rPr lang="tr-TR" sz="2300" spc="-45" dirty="0">
                <a:solidFill>
                  <a:schemeClr val="tx1"/>
                </a:solidFill>
                <a:latin typeface="+mn-lt"/>
              </a:rPr>
              <a:t> </a:t>
            </a:r>
            <a:r>
              <a:rPr lang="tr-TR" sz="2300" spc="-50" dirty="0">
                <a:solidFill>
                  <a:schemeClr val="tx1"/>
                </a:solidFill>
                <a:latin typeface="+mn-lt"/>
              </a:rPr>
              <a:t>gerektirmesi</a:t>
            </a:r>
            <a:r>
              <a:rPr lang="tr-TR" sz="2300" spc="-45" dirty="0">
                <a:solidFill>
                  <a:schemeClr val="tx1"/>
                </a:solidFill>
                <a:latin typeface="+mn-lt"/>
              </a:rPr>
              <a:t> </a:t>
            </a:r>
            <a:r>
              <a:rPr lang="tr-TR" sz="2300" spc="-30" dirty="0">
                <a:solidFill>
                  <a:schemeClr val="tx1"/>
                </a:solidFill>
                <a:latin typeface="+mn-lt"/>
              </a:rPr>
              <a:t>halinde,</a:t>
            </a:r>
            <a:r>
              <a:rPr lang="tr-TR" sz="2300" spc="-50" dirty="0">
                <a:solidFill>
                  <a:schemeClr val="tx1"/>
                </a:solidFill>
                <a:latin typeface="+mn-lt"/>
              </a:rPr>
              <a:t> </a:t>
            </a:r>
            <a:r>
              <a:rPr lang="tr-TR" sz="2300" spc="-10" dirty="0">
                <a:solidFill>
                  <a:schemeClr val="tx1"/>
                </a:solidFill>
                <a:latin typeface="+mn-lt"/>
              </a:rPr>
              <a:t>ayrıca </a:t>
            </a:r>
            <a:r>
              <a:rPr lang="tr-TR" sz="2300" spc="-90" dirty="0">
                <a:solidFill>
                  <a:schemeClr val="tx1"/>
                </a:solidFill>
                <a:latin typeface="+mn-lt"/>
              </a:rPr>
              <a:t>disiplin</a:t>
            </a:r>
            <a:r>
              <a:rPr lang="tr-TR" sz="2300" spc="-75" dirty="0">
                <a:solidFill>
                  <a:schemeClr val="tx1"/>
                </a:solidFill>
                <a:latin typeface="+mn-lt"/>
              </a:rPr>
              <a:t> </a:t>
            </a:r>
            <a:r>
              <a:rPr lang="tr-TR" sz="2300" spc="-50" dirty="0">
                <a:solidFill>
                  <a:schemeClr val="tx1"/>
                </a:solidFill>
                <a:latin typeface="+mn-lt"/>
              </a:rPr>
              <a:t>veya</a:t>
            </a:r>
            <a:r>
              <a:rPr lang="tr-TR" sz="2300" spc="-110" dirty="0">
                <a:solidFill>
                  <a:schemeClr val="tx1"/>
                </a:solidFill>
                <a:latin typeface="+mn-lt"/>
              </a:rPr>
              <a:t> </a:t>
            </a:r>
            <a:r>
              <a:rPr lang="tr-TR" sz="2300" spc="-10" dirty="0">
                <a:solidFill>
                  <a:schemeClr val="tx1"/>
                </a:solidFill>
                <a:latin typeface="+mn-lt"/>
              </a:rPr>
              <a:t>tazmin</a:t>
            </a:r>
            <a:r>
              <a:rPr lang="tr-TR" sz="2300" spc="-100" dirty="0">
                <a:solidFill>
                  <a:schemeClr val="tx1"/>
                </a:solidFill>
                <a:latin typeface="+mn-lt"/>
              </a:rPr>
              <a:t> </a:t>
            </a:r>
            <a:r>
              <a:rPr lang="tr-TR" sz="2300" spc="-10" dirty="0">
                <a:solidFill>
                  <a:schemeClr val="tx1"/>
                </a:solidFill>
                <a:latin typeface="+mn-lt"/>
              </a:rPr>
              <a:t>raporu</a:t>
            </a:r>
            <a:r>
              <a:rPr lang="tr-TR" sz="2300" spc="-95" dirty="0">
                <a:solidFill>
                  <a:schemeClr val="tx1"/>
                </a:solidFill>
                <a:latin typeface="+mn-lt"/>
              </a:rPr>
              <a:t> </a:t>
            </a:r>
            <a:r>
              <a:rPr lang="tr-TR" sz="2300" spc="-10" dirty="0">
                <a:solidFill>
                  <a:schemeClr val="tx1"/>
                </a:solidFill>
                <a:latin typeface="+mn-lt"/>
              </a:rPr>
              <a:t>düzenlenir.</a:t>
            </a:r>
          </a:p>
          <a:p>
            <a:pPr marR="5080" indent="12700" algn="just">
              <a:lnSpc>
                <a:spcPct val="100099"/>
              </a:lnSpc>
              <a:spcBef>
                <a:spcPts val="995"/>
              </a:spcBef>
            </a:pPr>
            <a:endParaRPr lang="tr-TR" sz="2300" dirty="0">
              <a:solidFill>
                <a:schemeClr val="tx1"/>
              </a:solidFill>
              <a:latin typeface="+mn-lt"/>
            </a:endParaRPr>
          </a:p>
          <a:p>
            <a:pPr marR="5715" indent="12700" algn="just">
              <a:lnSpc>
                <a:spcPct val="101299"/>
              </a:lnSpc>
              <a:spcBef>
                <a:spcPts val="885"/>
              </a:spcBef>
            </a:pPr>
            <a:r>
              <a:rPr lang="tr-TR" sz="2300" dirty="0">
                <a:solidFill>
                  <a:schemeClr val="tx1"/>
                </a:solidFill>
                <a:latin typeface="+mn-lt"/>
              </a:rPr>
              <a:t>Birden</a:t>
            </a:r>
            <a:r>
              <a:rPr lang="tr-TR" sz="2300" spc="525" dirty="0">
                <a:solidFill>
                  <a:schemeClr val="tx1"/>
                </a:solidFill>
                <a:latin typeface="+mn-lt"/>
              </a:rPr>
              <a:t> </a:t>
            </a:r>
            <a:r>
              <a:rPr lang="tr-TR" sz="2300" dirty="0">
                <a:solidFill>
                  <a:schemeClr val="tx1"/>
                </a:solidFill>
                <a:latin typeface="+mn-lt"/>
              </a:rPr>
              <a:t>çok</a:t>
            </a:r>
            <a:r>
              <a:rPr lang="tr-TR" sz="2300" spc="520" dirty="0">
                <a:solidFill>
                  <a:schemeClr val="tx1"/>
                </a:solidFill>
                <a:latin typeface="+mn-lt"/>
              </a:rPr>
              <a:t> </a:t>
            </a:r>
            <a:r>
              <a:rPr lang="tr-TR" sz="2300" dirty="0">
                <a:solidFill>
                  <a:schemeClr val="tx1"/>
                </a:solidFill>
                <a:latin typeface="+mn-lt"/>
              </a:rPr>
              <a:t>ki</a:t>
            </a:r>
            <a:r>
              <a:rPr lang="tr-TR" sz="2300" dirty="0">
                <a:solidFill>
                  <a:schemeClr val="tx1"/>
                </a:solidFill>
                <a:latin typeface="+mn-lt"/>
                <a:cs typeface="Calibri"/>
              </a:rPr>
              <a:t>ş</a:t>
            </a:r>
            <a:r>
              <a:rPr lang="tr-TR" sz="2300" dirty="0">
                <a:solidFill>
                  <a:schemeClr val="tx1"/>
                </a:solidFill>
                <a:latin typeface="+mn-lt"/>
              </a:rPr>
              <a:t>i</a:t>
            </a:r>
            <a:r>
              <a:rPr lang="tr-TR" sz="2300" spc="525" dirty="0">
                <a:solidFill>
                  <a:schemeClr val="tx1"/>
                </a:solidFill>
                <a:latin typeface="+mn-lt"/>
              </a:rPr>
              <a:t> </a:t>
            </a:r>
            <a:r>
              <a:rPr lang="tr-TR" sz="2300" dirty="0">
                <a:solidFill>
                  <a:schemeClr val="tx1"/>
                </a:solidFill>
                <a:latin typeface="+mn-lt"/>
              </a:rPr>
              <a:t>tarafından</a:t>
            </a:r>
            <a:r>
              <a:rPr lang="tr-TR" sz="2300" spc="530" dirty="0">
                <a:solidFill>
                  <a:schemeClr val="tx1"/>
                </a:solidFill>
                <a:latin typeface="+mn-lt"/>
              </a:rPr>
              <a:t> </a:t>
            </a:r>
            <a:r>
              <a:rPr lang="tr-TR" sz="2300" dirty="0">
                <a:solidFill>
                  <a:schemeClr val="tx1"/>
                </a:solidFill>
                <a:latin typeface="+mn-lt"/>
              </a:rPr>
              <a:t>yapılan</a:t>
            </a:r>
            <a:r>
              <a:rPr lang="tr-TR" sz="2300" spc="520" dirty="0">
                <a:solidFill>
                  <a:schemeClr val="tx1"/>
                </a:solidFill>
                <a:latin typeface="+mn-lt"/>
              </a:rPr>
              <a:t> </a:t>
            </a:r>
            <a:r>
              <a:rPr lang="tr-TR" sz="2300" dirty="0">
                <a:solidFill>
                  <a:schemeClr val="tx1"/>
                </a:solidFill>
                <a:latin typeface="+mn-lt"/>
              </a:rPr>
              <a:t>ön</a:t>
            </a:r>
            <a:r>
              <a:rPr lang="tr-TR" sz="2300" spc="530" dirty="0">
                <a:solidFill>
                  <a:schemeClr val="tx1"/>
                </a:solidFill>
                <a:latin typeface="+mn-lt"/>
              </a:rPr>
              <a:t> </a:t>
            </a:r>
            <a:r>
              <a:rPr lang="tr-TR" sz="2300" spc="-30" dirty="0">
                <a:solidFill>
                  <a:schemeClr val="tx1"/>
                </a:solidFill>
                <a:latin typeface="+mn-lt"/>
              </a:rPr>
              <a:t>incelemede</a:t>
            </a:r>
            <a:r>
              <a:rPr lang="tr-TR" sz="2300" spc="505" dirty="0">
                <a:solidFill>
                  <a:schemeClr val="tx1"/>
                </a:solidFill>
                <a:latin typeface="+mn-lt"/>
              </a:rPr>
              <a:t> </a:t>
            </a:r>
            <a:r>
              <a:rPr lang="tr-TR" sz="2300" spc="-10" dirty="0">
                <a:solidFill>
                  <a:schemeClr val="tx1"/>
                </a:solidFill>
                <a:latin typeface="+mn-lt"/>
              </a:rPr>
              <a:t>farklı </a:t>
            </a:r>
            <a:r>
              <a:rPr lang="tr-TR" sz="2300" spc="-30" dirty="0">
                <a:solidFill>
                  <a:schemeClr val="tx1"/>
                </a:solidFill>
                <a:latin typeface="+mn-lt"/>
              </a:rPr>
              <a:t>görü</a:t>
            </a:r>
            <a:r>
              <a:rPr lang="tr-TR" sz="2300" spc="-30" dirty="0">
                <a:solidFill>
                  <a:schemeClr val="tx1"/>
                </a:solidFill>
                <a:latin typeface="+mn-lt"/>
                <a:cs typeface="Calibri"/>
              </a:rPr>
              <a:t>ş</a:t>
            </a:r>
            <a:r>
              <a:rPr lang="tr-TR" sz="2300" spc="-30" dirty="0">
                <a:solidFill>
                  <a:schemeClr val="tx1"/>
                </a:solidFill>
                <a:latin typeface="+mn-lt"/>
              </a:rPr>
              <a:t>lerin</a:t>
            </a:r>
            <a:r>
              <a:rPr lang="tr-TR" sz="2300" spc="-70" dirty="0">
                <a:solidFill>
                  <a:schemeClr val="tx1"/>
                </a:solidFill>
                <a:latin typeface="+mn-lt"/>
              </a:rPr>
              <a:t> </a:t>
            </a:r>
            <a:r>
              <a:rPr lang="tr-TR" sz="2300" spc="-50" dirty="0">
                <a:solidFill>
                  <a:schemeClr val="tx1"/>
                </a:solidFill>
                <a:latin typeface="+mn-lt"/>
              </a:rPr>
              <a:t>bulunması</a:t>
            </a:r>
            <a:r>
              <a:rPr lang="tr-TR" sz="2300" spc="-10" dirty="0">
                <a:solidFill>
                  <a:schemeClr val="tx1"/>
                </a:solidFill>
                <a:latin typeface="+mn-lt"/>
              </a:rPr>
              <a:t> </a:t>
            </a:r>
            <a:r>
              <a:rPr lang="tr-TR" sz="2300" spc="-25" dirty="0">
                <a:solidFill>
                  <a:schemeClr val="tx1"/>
                </a:solidFill>
                <a:latin typeface="+mn-lt"/>
              </a:rPr>
              <a:t>halinde</a:t>
            </a:r>
            <a:r>
              <a:rPr lang="tr-TR" sz="2300" spc="-15" dirty="0">
                <a:solidFill>
                  <a:schemeClr val="tx1"/>
                </a:solidFill>
                <a:latin typeface="+mn-lt"/>
              </a:rPr>
              <a:t> </a:t>
            </a:r>
            <a:r>
              <a:rPr lang="tr-TR" sz="2300" dirty="0">
                <a:solidFill>
                  <a:schemeClr val="tx1"/>
                </a:solidFill>
                <a:latin typeface="+mn-lt"/>
              </a:rPr>
              <a:t>bu</a:t>
            </a:r>
            <a:r>
              <a:rPr lang="tr-TR" sz="2300" spc="-15" dirty="0">
                <a:solidFill>
                  <a:schemeClr val="tx1"/>
                </a:solidFill>
                <a:latin typeface="+mn-lt"/>
              </a:rPr>
              <a:t> </a:t>
            </a:r>
            <a:r>
              <a:rPr lang="tr-TR" sz="2300" spc="-190" dirty="0">
                <a:solidFill>
                  <a:schemeClr val="tx1"/>
                </a:solidFill>
                <a:latin typeface="+mn-lt"/>
              </a:rPr>
              <a:t>husus</a:t>
            </a:r>
            <a:r>
              <a:rPr lang="tr-TR" sz="2300" spc="30" dirty="0">
                <a:solidFill>
                  <a:schemeClr val="tx1"/>
                </a:solidFill>
                <a:latin typeface="+mn-lt"/>
              </a:rPr>
              <a:t> </a:t>
            </a:r>
            <a:r>
              <a:rPr lang="tr-TR" sz="2300" dirty="0">
                <a:solidFill>
                  <a:schemeClr val="tx1"/>
                </a:solidFill>
                <a:latin typeface="+mn-lt"/>
              </a:rPr>
              <a:t>raporda</a:t>
            </a:r>
            <a:r>
              <a:rPr lang="tr-TR" sz="2300" spc="-10" dirty="0">
                <a:solidFill>
                  <a:schemeClr val="tx1"/>
                </a:solidFill>
                <a:latin typeface="+mn-lt"/>
              </a:rPr>
              <a:t> </a:t>
            </a:r>
            <a:r>
              <a:rPr lang="tr-TR" sz="2300" spc="-110" dirty="0">
                <a:solidFill>
                  <a:schemeClr val="tx1"/>
                </a:solidFill>
                <a:latin typeface="+mn-lt"/>
              </a:rPr>
              <a:t>gerekçesiyle </a:t>
            </a:r>
            <a:r>
              <a:rPr lang="tr-TR" sz="2300" spc="-10" dirty="0">
                <a:solidFill>
                  <a:schemeClr val="tx1"/>
                </a:solidFill>
                <a:latin typeface="+mn-lt"/>
              </a:rPr>
              <a:t>ayrı</a:t>
            </a:r>
            <a:r>
              <a:rPr lang="tr-TR" sz="2300" spc="-120" dirty="0">
                <a:solidFill>
                  <a:schemeClr val="tx1"/>
                </a:solidFill>
                <a:latin typeface="+mn-lt"/>
              </a:rPr>
              <a:t> </a:t>
            </a:r>
            <a:r>
              <a:rPr lang="tr-TR" sz="2300" spc="-20" dirty="0">
                <a:solidFill>
                  <a:schemeClr val="tx1"/>
                </a:solidFill>
                <a:latin typeface="+mn-lt"/>
              </a:rPr>
              <a:t>ayrı</a:t>
            </a:r>
            <a:r>
              <a:rPr lang="tr-TR" sz="2300" spc="-130" dirty="0">
                <a:solidFill>
                  <a:schemeClr val="tx1"/>
                </a:solidFill>
                <a:latin typeface="+mn-lt"/>
              </a:rPr>
              <a:t> </a:t>
            </a:r>
            <a:r>
              <a:rPr lang="tr-TR" sz="2300" spc="-10" dirty="0">
                <a:solidFill>
                  <a:schemeClr val="tx1"/>
                </a:solidFill>
                <a:latin typeface="+mn-lt"/>
              </a:rPr>
              <a:t>belirtilir.</a:t>
            </a:r>
            <a:endParaRPr lang="tr-TR" sz="2300" spc="-3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356205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23330"/>
          </a:xfrm>
        </p:spPr>
        <p:txBody>
          <a:bodyPr/>
          <a:lstStyle/>
          <a:p>
            <a:pPr algn="ctr"/>
            <a:r>
              <a:rPr lang="tr-TR" u="none" dirty="0">
                <a:latin typeface="Calibri"/>
              </a:rPr>
              <a:t>SÜRE VE KARAR ÇEŞİTLERİ </a:t>
            </a:r>
            <a:br>
              <a:rPr lang="tr-TR" u="none" dirty="0">
                <a:latin typeface="Calibri"/>
              </a:rPr>
            </a:br>
            <a:r>
              <a:rPr lang="tr-TR" sz="2400" u="none" dirty="0">
                <a:latin typeface="Calibri"/>
              </a:rPr>
              <a:t>(7.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083555" cy="4552200"/>
          </a:xfrm>
        </p:spPr>
        <p:txBody>
          <a:bodyPr/>
          <a:lstStyle/>
          <a:p>
            <a:pPr marR="6985" indent="11113" algn="just"/>
            <a:r>
              <a:rPr lang="tr-TR" sz="2400" spc="-20" dirty="0">
                <a:solidFill>
                  <a:schemeClr val="tx1"/>
                </a:solidFill>
                <a:latin typeface="+mn-lt"/>
              </a:rPr>
              <a:t>Yetkili</a:t>
            </a:r>
            <a:r>
              <a:rPr lang="tr-TR" sz="2400" spc="-95" dirty="0">
                <a:solidFill>
                  <a:schemeClr val="tx1"/>
                </a:solidFill>
                <a:latin typeface="+mn-lt"/>
              </a:rPr>
              <a:t> </a:t>
            </a:r>
            <a:r>
              <a:rPr lang="tr-TR" sz="2400" spc="-110" dirty="0">
                <a:solidFill>
                  <a:schemeClr val="tx1"/>
                </a:solidFill>
                <a:latin typeface="+mn-lt"/>
              </a:rPr>
              <a:t>merci,</a:t>
            </a:r>
            <a:r>
              <a:rPr lang="tr-TR" sz="2400" spc="-80" dirty="0">
                <a:solidFill>
                  <a:schemeClr val="tx1"/>
                </a:solidFill>
                <a:latin typeface="+mn-lt"/>
              </a:rPr>
              <a:t> </a:t>
            </a:r>
            <a:r>
              <a:rPr lang="tr-TR" sz="2400" spc="-55" dirty="0">
                <a:solidFill>
                  <a:schemeClr val="tx1"/>
                </a:solidFill>
                <a:latin typeface="+mn-lt"/>
              </a:rPr>
              <a:t>soru</a:t>
            </a:r>
            <a:r>
              <a:rPr lang="tr-TR" sz="2400" spc="-55" dirty="0">
                <a:solidFill>
                  <a:schemeClr val="tx1"/>
                </a:solidFill>
                <a:latin typeface="+mn-lt"/>
                <a:cs typeface="Calibri"/>
              </a:rPr>
              <a:t>ş</a:t>
            </a:r>
            <a:r>
              <a:rPr lang="tr-TR" sz="2400" spc="-55" dirty="0">
                <a:solidFill>
                  <a:schemeClr val="tx1"/>
                </a:solidFill>
                <a:latin typeface="+mn-lt"/>
              </a:rPr>
              <a:t>turma</a:t>
            </a:r>
            <a:r>
              <a:rPr lang="tr-TR" sz="2400" spc="-85" dirty="0">
                <a:solidFill>
                  <a:schemeClr val="tx1"/>
                </a:solidFill>
                <a:latin typeface="+mn-lt"/>
              </a:rPr>
              <a:t> </a:t>
            </a:r>
            <a:r>
              <a:rPr lang="tr-TR" sz="2400" spc="-75" dirty="0">
                <a:solidFill>
                  <a:schemeClr val="tx1"/>
                </a:solidFill>
                <a:latin typeface="+mn-lt"/>
              </a:rPr>
              <a:t>izni</a:t>
            </a:r>
            <a:r>
              <a:rPr lang="tr-TR" sz="2400" spc="-100" dirty="0">
                <a:solidFill>
                  <a:schemeClr val="tx1"/>
                </a:solidFill>
                <a:latin typeface="+mn-lt"/>
              </a:rPr>
              <a:t> </a:t>
            </a:r>
            <a:r>
              <a:rPr lang="tr-TR" sz="2400" spc="-60" dirty="0">
                <a:solidFill>
                  <a:schemeClr val="tx1"/>
                </a:solidFill>
                <a:latin typeface="+mn-lt"/>
              </a:rPr>
              <a:t>konusundaki</a:t>
            </a:r>
            <a:r>
              <a:rPr lang="tr-TR" sz="2400" spc="-80" dirty="0">
                <a:solidFill>
                  <a:schemeClr val="tx1"/>
                </a:solidFill>
                <a:latin typeface="+mn-lt"/>
              </a:rPr>
              <a:t> </a:t>
            </a:r>
            <a:r>
              <a:rPr lang="tr-TR" sz="2400" spc="-10" dirty="0">
                <a:solidFill>
                  <a:schemeClr val="tx1"/>
                </a:solidFill>
                <a:latin typeface="+mn-lt"/>
              </a:rPr>
              <a:t>kararını </a:t>
            </a:r>
            <a:r>
              <a:rPr lang="tr-TR" sz="2400" spc="-95" dirty="0">
                <a:solidFill>
                  <a:schemeClr val="tx1"/>
                </a:solidFill>
                <a:latin typeface="+mn-lt"/>
              </a:rPr>
              <a:t>suçun</a:t>
            </a:r>
            <a:r>
              <a:rPr lang="tr-TR" sz="2400" spc="50" dirty="0">
                <a:solidFill>
                  <a:schemeClr val="tx1"/>
                </a:solidFill>
                <a:latin typeface="+mn-lt"/>
              </a:rPr>
              <a:t> </a:t>
            </a:r>
            <a:r>
              <a:rPr lang="tr-TR" sz="2400" spc="-85" dirty="0">
                <a:solidFill>
                  <a:schemeClr val="tx1"/>
                </a:solidFill>
                <a:latin typeface="+mn-lt"/>
              </a:rPr>
              <a:t>ö</a:t>
            </a:r>
            <a:r>
              <a:rPr lang="tr-TR" sz="2400" spc="-85" dirty="0">
                <a:solidFill>
                  <a:schemeClr val="tx1"/>
                </a:solidFill>
                <a:latin typeface="+mn-lt"/>
                <a:cs typeface="Calibri"/>
              </a:rPr>
              <a:t>ğ</a:t>
            </a:r>
            <a:r>
              <a:rPr lang="tr-TR" sz="2400" spc="-85" dirty="0">
                <a:solidFill>
                  <a:schemeClr val="tx1"/>
                </a:solidFill>
                <a:latin typeface="+mn-lt"/>
              </a:rPr>
              <a:t>renilmesinden</a:t>
            </a:r>
            <a:r>
              <a:rPr lang="tr-TR" sz="2400" spc="50" dirty="0">
                <a:solidFill>
                  <a:schemeClr val="tx1"/>
                </a:solidFill>
                <a:latin typeface="+mn-lt"/>
              </a:rPr>
              <a:t> </a:t>
            </a:r>
            <a:r>
              <a:rPr lang="tr-TR" sz="2400" dirty="0">
                <a:solidFill>
                  <a:schemeClr val="tx1"/>
                </a:solidFill>
                <a:latin typeface="+mn-lt"/>
              </a:rPr>
              <a:t>itibaren</a:t>
            </a:r>
            <a:r>
              <a:rPr lang="tr-TR" sz="2400" spc="60" dirty="0">
                <a:solidFill>
                  <a:schemeClr val="tx1"/>
                </a:solidFill>
                <a:latin typeface="+mn-lt"/>
              </a:rPr>
              <a:t> </a:t>
            </a:r>
            <a:r>
              <a:rPr lang="tr-TR" sz="2400" dirty="0">
                <a:solidFill>
                  <a:schemeClr val="tx1"/>
                </a:solidFill>
                <a:latin typeface="+mn-lt"/>
              </a:rPr>
              <a:t>ön</a:t>
            </a:r>
            <a:r>
              <a:rPr lang="tr-TR" sz="2400" spc="45" dirty="0">
                <a:solidFill>
                  <a:schemeClr val="tx1"/>
                </a:solidFill>
                <a:latin typeface="+mn-lt"/>
              </a:rPr>
              <a:t> </a:t>
            </a:r>
            <a:r>
              <a:rPr lang="tr-TR" sz="2400" spc="-60" dirty="0">
                <a:solidFill>
                  <a:schemeClr val="tx1"/>
                </a:solidFill>
                <a:latin typeface="+mn-lt"/>
              </a:rPr>
              <a:t>inceleme</a:t>
            </a:r>
            <a:r>
              <a:rPr lang="tr-TR" sz="2400" spc="45" dirty="0">
                <a:solidFill>
                  <a:schemeClr val="tx1"/>
                </a:solidFill>
                <a:latin typeface="+mn-lt"/>
              </a:rPr>
              <a:t> </a:t>
            </a:r>
            <a:r>
              <a:rPr lang="tr-TR" sz="2400" spc="-10" dirty="0">
                <a:solidFill>
                  <a:schemeClr val="tx1"/>
                </a:solidFill>
                <a:latin typeface="+mn-lt"/>
              </a:rPr>
              <a:t>dahil </a:t>
            </a:r>
            <a:r>
              <a:rPr lang="tr-TR" sz="2400" dirty="0">
                <a:solidFill>
                  <a:schemeClr val="tx1"/>
                </a:solidFill>
                <a:latin typeface="+mn-lt"/>
              </a:rPr>
              <a:t>en</a:t>
            </a:r>
            <a:r>
              <a:rPr lang="tr-TR" sz="2400" spc="525" dirty="0">
                <a:solidFill>
                  <a:schemeClr val="tx1"/>
                </a:solidFill>
                <a:latin typeface="+mn-lt"/>
              </a:rPr>
              <a:t> </a:t>
            </a:r>
            <a:r>
              <a:rPr lang="tr-TR" sz="2400" dirty="0">
                <a:solidFill>
                  <a:schemeClr val="tx1"/>
                </a:solidFill>
                <a:latin typeface="+mn-lt"/>
              </a:rPr>
              <a:t>geç</a:t>
            </a:r>
            <a:r>
              <a:rPr lang="tr-TR" sz="2400" spc="535" dirty="0">
                <a:solidFill>
                  <a:schemeClr val="tx1"/>
                </a:solidFill>
                <a:latin typeface="+mn-lt"/>
              </a:rPr>
              <a:t> </a:t>
            </a:r>
            <a:r>
              <a:rPr lang="tr-TR" sz="2400" u="sng" dirty="0">
                <a:solidFill>
                  <a:srgbClr val="FF0000"/>
                </a:solidFill>
                <a:uFill>
                  <a:solidFill>
                    <a:srgbClr val="FF0000"/>
                  </a:solidFill>
                </a:uFill>
                <a:latin typeface="+mn-lt"/>
              </a:rPr>
              <a:t>otuz</a:t>
            </a:r>
            <a:r>
              <a:rPr lang="tr-TR" sz="2400" u="sng" spc="530" dirty="0">
                <a:solidFill>
                  <a:srgbClr val="FF0000"/>
                </a:solidFill>
                <a:uFill>
                  <a:solidFill>
                    <a:srgbClr val="FF0000"/>
                  </a:solidFill>
                </a:uFill>
                <a:latin typeface="+mn-lt"/>
              </a:rPr>
              <a:t> </a:t>
            </a:r>
            <a:r>
              <a:rPr lang="tr-TR" sz="2400" u="sng" dirty="0">
                <a:solidFill>
                  <a:srgbClr val="FF0000"/>
                </a:solidFill>
                <a:uFill>
                  <a:solidFill>
                    <a:srgbClr val="FF0000"/>
                  </a:solidFill>
                </a:uFill>
                <a:latin typeface="+mn-lt"/>
              </a:rPr>
              <a:t>gün</a:t>
            </a:r>
            <a:r>
              <a:rPr lang="tr-TR" sz="2400" u="sng" spc="530" dirty="0">
                <a:solidFill>
                  <a:srgbClr val="FF0000"/>
                </a:solidFill>
                <a:uFill>
                  <a:solidFill>
                    <a:srgbClr val="FF0000"/>
                  </a:solidFill>
                </a:uFill>
                <a:latin typeface="+mn-lt"/>
              </a:rPr>
              <a:t> </a:t>
            </a:r>
            <a:r>
              <a:rPr lang="tr-TR" sz="2400" u="sng" dirty="0">
                <a:solidFill>
                  <a:srgbClr val="FF0000"/>
                </a:solidFill>
                <a:uFill>
                  <a:solidFill>
                    <a:srgbClr val="FF0000"/>
                  </a:solidFill>
                </a:uFill>
                <a:latin typeface="+mn-lt"/>
              </a:rPr>
              <a:t>içinde</a:t>
            </a:r>
            <a:r>
              <a:rPr lang="tr-TR" sz="2400" spc="530" dirty="0">
                <a:solidFill>
                  <a:srgbClr val="FF0000"/>
                </a:solidFill>
                <a:latin typeface="+mn-lt"/>
              </a:rPr>
              <a:t> </a:t>
            </a:r>
            <a:r>
              <a:rPr lang="tr-TR" sz="2400" dirty="0">
                <a:solidFill>
                  <a:schemeClr val="tx1"/>
                </a:solidFill>
                <a:latin typeface="+mn-lt"/>
              </a:rPr>
              <a:t>verir.</a:t>
            </a:r>
            <a:r>
              <a:rPr lang="tr-TR" sz="2400" spc="520" dirty="0">
                <a:solidFill>
                  <a:schemeClr val="tx1"/>
                </a:solidFill>
                <a:latin typeface="+mn-lt"/>
              </a:rPr>
              <a:t> </a:t>
            </a:r>
            <a:r>
              <a:rPr lang="tr-TR" sz="2400" dirty="0">
                <a:solidFill>
                  <a:schemeClr val="tx1"/>
                </a:solidFill>
                <a:latin typeface="+mn-lt"/>
              </a:rPr>
              <a:t>Bu</a:t>
            </a:r>
            <a:r>
              <a:rPr lang="tr-TR" sz="2400" spc="530" dirty="0">
                <a:solidFill>
                  <a:schemeClr val="tx1"/>
                </a:solidFill>
                <a:latin typeface="+mn-lt"/>
              </a:rPr>
              <a:t> </a:t>
            </a:r>
            <a:r>
              <a:rPr lang="tr-TR" sz="2400" dirty="0">
                <a:solidFill>
                  <a:schemeClr val="tx1"/>
                </a:solidFill>
                <a:latin typeface="+mn-lt"/>
              </a:rPr>
              <a:t>süre</a:t>
            </a:r>
            <a:r>
              <a:rPr lang="tr-TR" sz="2400" spc="525" dirty="0">
                <a:solidFill>
                  <a:schemeClr val="tx1"/>
                </a:solidFill>
                <a:latin typeface="+mn-lt"/>
              </a:rPr>
              <a:t> </a:t>
            </a:r>
            <a:r>
              <a:rPr lang="tr-TR" sz="2400" spc="-45" dirty="0">
                <a:solidFill>
                  <a:schemeClr val="tx1"/>
                </a:solidFill>
                <a:latin typeface="+mn-lt"/>
              </a:rPr>
              <a:t>zorunlu </a:t>
            </a:r>
            <a:r>
              <a:rPr lang="tr-TR" sz="2400" dirty="0">
                <a:solidFill>
                  <a:schemeClr val="tx1"/>
                </a:solidFill>
                <a:latin typeface="+mn-lt"/>
              </a:rPr>
              <a:t>hallerde</a:t>
            </a:r>
            <a:r>
              <a:rPr lang="tr-TR" sz="2400" spc="315" dirty="0">
                <a:solidFill>
                  <a:schemeClr val="tx1"/>
                </a:solidFill>
                <a:latin typeface="+mn-lt"/>
              </a:rPr>
              <a:t> </a:t>
            </a:r>
            <a:r>
              <a:rPr lang="tr-TR" sz="2400" dirty="0" err="1">
                <a:solidFill>
                  <a:srgbClr val="FF0000"/>
                </a:solidFill>
                <a:latin typeface="+mn-lt"/>
              </a:rPr>
              <a:t>onbe</a:t>
            </a:r>
            <a:r>
              <a:rPr lang="tr-TR" sz="2400" dirty="0" err="1">
                <a:solidFill>
                  <a:srgbClr val="FF0000"/>
                </a:solidFill>
                <a:latin typeface="+mn-lt"/>
                <a:cs typeface="Calibri"/>
              </a:rPr>
              <a:t>ş</a:t>
            </a:r>
            <a:r>
              <a:rPr lang="tr-TR" sz="2400" spc="405" dirty="0">
                <a:solidFill>
                  <a:srgbClr val="FF0000"/>
                </a:solidFill>
                <a:latin typeface="+mn-lt"/>
                <a:cs typeface="Calibri"/>
              </a:rPr>
              <a:t> </a:t>
            </a:r>
            <a:r>
              <a:rPr lang="tr-TR" sz="2400" dirty="0">
                <a:solidFill>
                  <a:srgbClr val="FF0000"/>
                </a:solidFill>
                <a:latin typeface="+mn-lt"/>
              </a:rPr>
              <a:t>günü</a:t>
            </a:r>
            <a:r>
              <a:rPr lang="tr-TR" sz="2400" spc="305" dirty="0">
                <a:solidFill>
                  <a:srgbClr val="FF0000"/>
                </a:solidFill>
                <a:latin typeface="+mn-lt"/>
              </a:rPr>
              <a:t> </a:t>
            </a:r>
            <a:r>
              <a:rPr lang="tr-TR" sz="2400" dirty="0">
                <a:solidFill>
                  <a:srgbClr val="FF0000"/>
                </a:solidFill>
                <a:latin typeface="+mn-lt"/>
              </a:rPr>
              <a:t>geçmemek</a:t>
            </a:r>
            <a:r>
              <a:rPr lang="tr-TR" sz="2400" spc="305" dirty="0">
                <a:solidFill>
                  <a:srgbClr val="FF0000"/>
                </a:solidFill>
                <a:latin typeface="+mn-lt"/>
              </a:rPr>
              <a:t> </a:t>
            </a:r>
            <a:r>
              <a:rPr lang="tr-TR" sz="2400" dirty="0">
                <a:solidFill>
                  <a:schemeClr val="tx1"/>
                </a:solidFill>
                <a:latin typeface="+mn-lt"/>
              </a:rPr>
              <a:t>üzere</a:t>
            </a:r>
            <a:r>
              <a:rPr lang="tr-TR" sz="2400" spc="300" dirty="0">
                <a:solidFill>
                  <a:schemeClr val="tx1"/>
                </a:solidFill>
                <a:latin typeface="+mn-lt"/>
              </a:rPr>
              <a:t> </a:t>
            </a:r>
            <a:r>
              <a:rPr lang="tr-TR" sz="2400" dirty="0">
                <a:solidFill>
                  <a:schemeClr val="tx1"/>
                </a:solidFill>
                <a:latin typeface="+mn-lt"/>
              </a:rPr>
              <a:t>bir</a:t>
            </a:r>
            <a:r>
              <a:rPr lang="tr-TR" sz="2400" spc="300" dirty="0">
                <a:solidFill>
                  <a:schemeClr val="tx1"/>
                </a:solidFill>
                <a:latin typeface="+mn-lt"/>
              </a:rPr>
              <a:t> </a:t>
            </a:r>
            <a:r>
              <a:rPr lang="tr-TR" sz="2400" spc="-20" dirty="0">
                <a:solidFill>
                  <a:schemeClr val="tx1"/>
                </a:solidFill>
                <a:latin typeface="+mn-lt"/>
              </a:rPr>
              <a:t>defa </a:t>
            </a:r>
            <a:r>
              <a:rPr lang="tr-TR" sz="2400" spc="-10" dirty="0">
                <a:solidFill>
                  <a:schemeClr val="tx1"/>
                </a:solidFill>
                <a:latin typeface="+mn-lt"/>
              </a:rPr>
              <a:t>uzatılabilir.</a:t>
            </a:r>
          </a:p>
          <a:p>
            <a:pPr marR="6985" indent="11113" algn="just"/>
            <a:endParaRPr lang="tr-TR" sz="2400" dirty="0">
              <a:latin typeface="+mn-lt"/>
            </a:endParaRPr>
          </a:p>
          <a:p>
            <a:pPr marR="6350" indent="11113" algn="just"/>
            <a:r>
              <a:rPr lang="tr-TR" sz="2400" dirty="0">
                <a:solidFill>
                  <a:schemeClr val="tx1"/>
                </a:solidFill>
                <a:latin typeface="+mn-lt"/>
              </a:rPr>
              <a:t>Yetkili</a:t>
            </a:r>
            <a:r>
              <a:rPr lang="tr-TR" sz="2400" spc="335" dirty="0">
                <a:solidFill>
                  <a:schemeClr val="tx1"/>
                </a:solidFill>
                <a:latin typeface="+mn-lt"/>
              </a:rPr>
              <a:t> </a:t>
            </a:r>
            <a:r>
              <a:rPr lang="tr-TR" sz="2400" dirty="0">
                <a:solidFill>
                  <a:schemeClr val="tx1"/>
                </a:solidFill>
                <a:latin typeface="+mn-lt"/>
              </a:rPr>
              <a:t>mercii</a:t>
            </a:r>
            <a:r>
              <a:rPr lang="tr-TR" sz="2400" spc="310" dirty="0">
                <a:solidFill>
                  <a:schemeClr val="tx1"/>
                </a:solidFill>
                <a:latin typeface="+mn-lt"/>
              </a:rPr>
              <a:t> </a:t>
            </a:r>
            <a:r>
              <a:rPr lang="tr-TR" sz="2400" dirty="0">
                <a:solidFill>
                  <a:schemeClr val="tx1"/>
                </a:solidFill>
                <a:latin typeface="+mn-lt"/>
              </a:rPr>
              <a:t>tarafından</a:t>
            </a:r>
            <a:r>
              <a:rPr lang="tr-TR" sz="2400" spc="320" dirty="0">
                <a:solidFill>
                  <a:schemeClr val="tx1"/>
                </a:solidFill>
                <a:latin typeface="+mn-lt"/>
              </a:rPr>
              <a:t> </a:t>
            </a:r>
            <a:r>
              <a:rPr lang="tr-TR" sz="2400" spc="-295" dirty="0">
                <a:solidFill>
                  <a:schemeClr val="tx1"/>
                </a:solidFill>
                <a:latin typeface="+mn-lt"/>
              </a:rPr>
              <a:t>suç</a:t>
            </a:r>
            <a:r>
              <a:rPr lang="tr-TR" sz="2400" spc="320" dirty="0">
                <a:solidFill>
                  <a:schemeClr val="tx1"/>
                </a:solidFill>
                <a:latin typeface="+mn-lt"/>
              </a:rPr>
              <a:t> </a:t>
            </a:r>
            <a:r>
              <a:rPr lang="tr-TR" sz="2400" spc="-20" dirty="0">
                <a:solidFill>
                  <a:schemeClr val="tx1"/>
                </a:solidFill>
                <a:latin typeface="+mn-lt"/>
              </a:rPr>
              <a:t>iddiasının</a:t>
            </a:r>
            <a:r>
              <a:rPr lang="tr-TR" sz="2400" spc="325" dirty="0">
                <a:solidFill>
                  <a:schemeClr val="tx1"/>
                </a:solidFill>
                <a:latin typeface="+mn-lt"/>
              </a:rPr>
              <a:t> </a:t>
            </a:r>
            <a:r>
              <a:rPr lang="tr-TR" sz="2400" spc="-65" dirty="0">
                <a:solidFill>
                  <a:srgbClr val="FF0000"/>
                </a:solidFill>
                <a:latin typeface="+mn-lt"/>
              </a:rPr>
              <a:t>ö</a:t>
            </a:r>
            <a:r>
              <a:rPr lang="tr-TR" sz="2400" spc="-65" dirty="0">
                <a:solidFill>
                  <a:srgbClr val="FF0000"/>
                </a:solidFill>
                <a:latin typeface="+mn-lt"/>
                <a:cs typeface="Calibri"/>
              </a:rPr>
              <a:t>ğ</a:t>
            </a:r>
            <a:r>
              <a:rPr lang="tr-TR" sz="2400" spc="-65" dirty="0">
                <a:solidFill>
                  <a:srgbClr val="FF0000"/>
                </a:solidFill>
                <a:latin typeface="+mn-lt"/>
              </a:rPr>
              <a:t>renilme </a:t>
            </a:r>
            <a:r>
              <a:rPr lang="tr-TR" sz="2400" dirty="0">
                <a:solidFill>
                  <a:srgbClr val="FF0000"/>
                </a:solidFill>
                <a:latin typeface="+mn-lt"/>
              </a:rPr>
              <a:t>tarihi</a:t>
            </a:r>
            <a:r>
              <a:rPr lang="tr-TR" sz="2400" spc="434" dirty="0">
                <a:solidFill>
                  <a:srgbClr val="FF0000"/>
                </a:solidFill>
                <a:latin typeface="+mn-lt"/>
              </a:rPr>
              <a:t> </a:t>
            </a:r>
            <a:r>
              <a:rPr lang="tr-TR" sz="2400" dirty="0">
                <a:solidFill>
                  <a:srgbClr val="FF0000"/>
                </a:solidFill>
                <a:latin typeface="+mn-lt"/>
              </a:rPr>
              <a:t>ön</a:t>
            </a:r>
            <a:r>
              <a:rPr lang="tr-TR" sz="2400" spc="465" dirty="0">
                <a:solidFill>
                  <a:srgbClr val="FF0000"/>
                </a:solidFill>
                <a:latin typeface="+mn-lt"/>
              </a:rPr>
              <a:t> </a:t>
            </a:r>
            <a:r>
              <a:rPr lang="tr-TR" sz="2400" spc="-25" dirty="0">
                <a:solidFill>
                  <a:srgbClr val="FF0000"/>
                </a:solidFill>
                <a:latin typeface="+mn-lt"/>
              </a:rPr>
              <a:t>inceleme</a:t>
            </a:r>
            <a:r>
              <a:rPr lang="tr-TR" sz="2400" spc="450" dirty="0">
                <a:solidFill>
                  <a:srgbClr val="FF0000"/>
                </a:solidFill>
                <a:latin typeface="+mn-lt"/>
              </a:rPr>
              <a:t> </a:t>
            </a:r>
            <a:r>
              <a:rPr lang="tr-TR" sz="2400" dirty="0">
                <a:solidFill>
                  <a:srgbClr val="FF0000"/>
                </a:solidFill>
                <a:latin typeface="+mn-lt"/>
              </a:rPr>
              <a:t>emrinin</a:t>
            </a:r>
            <a:r>
              <a:rPr lang="tr-TR" sz="2400" spc="450" dirty="0">
                <a:solidFill>
                  <a:srgbClr val="FF0000"/>
                </a:solidFill>
                <a:latin typeface="+mn-lt"/>
              </a:rPr>
              <a:t> </a:t>
            </a:r>
            <a:r>
              <a:rPr lang="tr-TR" sz="2400" dirty="0">
                <a:solidFill>
                  <a:srgbClr val="FF0000"/>
                </a:solidFill>
                <a:latin typeface="+mn-lt"/>
              </a:rPr>
              <a:t>verildi</a:t>
            </a:r>
            <a:r>
              <a:rPr lang="tr-TR" sz="2400" dirty="0">
                <a:solidFill>
                  <a:srgbClr val="FF0000"/>
                </a:solidFill>
                <a:latin typeface="+mn-lt"/>
                <a:cs typeface="Calibri"/>
              </a:rPr>
              <a:t>ğ</a:t>
            </a:r>
            <a:r>
              <a:rPr lang="tr-TR" sz="2400" dirty="0">
                <a:solidFill>
                  <a:srgbClr val="FF0000"/>
                </a:solidFill>
                <a:latin typeface="+mn-lt"/>
              </a:rPr>
              <a:t>i tarih</a:t>
            </a:r>
            <a:r>
              <a:rPr lang="tr-TR" sz="2400" spc="445" dirty="0">
                <a:solidFill>
                  <a:srgbClr val="FF0000"/>
                </a:solidFill>
                <a:latin typeface="+mn-lt"/>
              </a:rPr>
              <a:t> </a:t>
            </a:r>
            <a:r>
              <a:rPr lang="tr-TR" sz="2400" spc="-10" dirty="0">
                <a:solidFill>
                  <a:srgbClr val="FF0000"/>
                </a:solidFill>
                <a:latin typeface="+mn-lt"/>
              </a:rPr>
              <a:t>olarak </a:t>
            </a:r>
            <a:r>
              <a:rPr lang="tr-TR" sz="2400" dirty="0">
                <a:solidFill>
                  <a:srgbClr val="FF0000"/>
                </a:solidFill>
                <a:latin typeface="+mn-lt"/>
              </a:rPr>
              <a:t>kabul</a:t>
            </a:r>
            <a:r>
              <a:rPr lang="tr-TR" sz="2400" spc="220" dirty="0">
                <a:solidFill>
                  <a:srgbClr val="FF0000"/>
                </a:solidFill>
                <a:latin typeface="+mn-lt"/>
              </a:rPr>
              <a:t> </a:t>
            </a:r>
            <a:r>
              <a:rPr lang="tr-TR" sz="2400" dirty="0">
                <a:solidFill>
                  <a:srgbClr val="FF0000"/>
                </a:solidFill>
                <a:latin typeface="+mn-lt"/>
              </a:rPr>
              <a:t>edilmektedir</a:t>
            </a:r>
            <a:r>
              <a:rPr lang="tr-TR" sz="2400" dirty="0">
                <a:latin typeface="+mn-lt"/>
              </a:rPr>
              <a:t>.</a:t>
            </a:r>
            <a:r>
              <a:rPr lang="tr-TR" sz="2400" spc="220" dirty="0">
                <a:latin typeface="+mn-lt"/>
              </a:rPr>
              <a:t> </a:t>
            </a:r>
            <a:r>
              <a:rPr lang="tr-TR" sz="2400" dirty="0">
                <a:solidFill>
                  <a:schemeClr val="tx1"/>
                </a:solidFill>
                <a:latin typeface="+mn-lt"/>
              </a:rPr>
              <a:t>Yetkili</a:t>
            </a:r>
            <a:r>
              <a:rPr lang="tr-TR" sz="2400" spc="225" dirty="0">
                <a:solidFill>
                  <a:schemeClr val="tx1"/>
                </a:solidFill>
                <a:latin typeface="+mn-lt"/>
              </a:rPr>
              <a:t>  </a:t>
            </a:r>
            <a:r>
              <a:rPr lang="tr-TR" sz="2400" dirty="0">
                <a:solidFill>
                  <a:schemeClr val="tx1"/>
                </a:solidFill>
                <a:latin typeface="+mn-lt"/>
              </a:rPr>
              <a:t>merci</a:t>
            </a:r>
            <a:r>
              <a:rPr lang="tr-TR" sz="2400" spc="225" dirty="0">
                <a:solidFill>
                  <a:schemeClr val="tx1"/>
                </a:solidFill>
                <a:latin typeface="+mn-lt"/>
              </a:rPr>
              <a:t>  </a:t>
            </a:r>
            <a:r>
              <a:rPr lang="tr-TR" sz="2400" dirty="0">
                <a:solidFill>
                  <a:schemeClr val="tx1"/>
                </a:solidFill>
                <a:latin typeface="+mn-lt"/>
              </a:rPr>
              <a:t>bu</a:t>
            </a:r>
            <a:r>
              <a:rPr lang="tr-TR" sz="2400" spc="220" dirty="0">
                <a:solidFill>
                  <a:schemeClr val="tx1"/>
                </a:solidFill>
                <a:latin typeface="+mn-lt"/>
              </a:rPr>
              <a:t>  </a:t>
            </a:r>
            <a:r>
              <a:rPr lang="tr-TR" sz="2400" spc="-10" dirty="0">
                <a:solidFill>
                  <a:schemeClr val="tx1"/>
                </a:solidFill>
                <a:latin typeface="+mn-lt"/>
              </a:rPr>
              <a:t>tarihten </a:t>
            </a:r>
            <a:r>
              <a:rPr lang="tr-TR" sz="2400" spc="-25" dirty="0">
                <a:solidFill>
                  <a:schemeClr val="tx1"/>
                </a:solidFill>
                <a:latin typeface="+mn-lt"/>
              </a:rPr>
              <a:t>itibaren</a:t>
            </a:r>
            <a:r>
              <a:rPr lang="tr-TR" sz="2400" spc="-35" dirty="0">
                <a:latin typeface="+mn-lt"/>
              </a:rPr>
              <a:t> </a:t>
            </a:r>
            <a:r>
              <a:rPr lang="tr-TR" sz="2400" spc="-180" dirty="0">
                <a:solidFill>
                  <a:srgbClr val="FF0000"/>
                </a:solidFill>
                <a:latin typeface="+mn-lt"/>
              </a:rPr>
              <a:t>en</a:t>
            </a:r>
            <a:r>
              <a:rPr lang="tr-TR" sz="2400" spc="-30" dirty="0">
                <a:solidFill>
                  <a:srgbClr val="FF0000"/>
                </a:solidFill>
                <a:latin typeface="+mn-lt"/>
              </a:rPr>
              <a:t> </a:t>
            </a:r>
            <a:r>
              <a:rPr lang="tr-TR" sz="2400" spc="-220" dirty="0">
                <a:solidFill>
                  <a:srgbClr val="FF0000"/>
                </a:solidFill>
                <a:latin typeface="+mn-lt"/>
              </a:rPr>
              <a:t>geç</a:t>
            </a:r>
            <a:r>
              <a:rPr lang="tr-TR" sz="2400" spc="-30" dirty="0">
                <a:solidFill>
                  <a:srgbClr val="FF0000"/>
                </a:solidFill>
                <a:latin typeface="+mn-lt"/>
              </a:rPr>
              <a:t> </a:t>
            </a:r>
            <a:r>
              <a:rPr lang="tr-TR" sz="2400" spc="-210" dirty="0">
                <a:solidFill>
                  <a:srgbClr val="FF0000"/>
                </a:solidFill>
                <a:latin typeface="+mn-lt"/>
              </a:rPr>
              <a:t>45</a:t>
            </a:r>
            <a:r>
              <a:rPr lang="tr-TR" sz="2400" spc="-40" dirty="0">
                <a:solidFill>
                  <a:srgbClr val="FF0000"/>
                </a:solidFill>
                <a:latin typeface="+mn-lt"/>
              </a:rPr>
              <a:t> </a:t>
            </a:r>
            <a:r>
              <a:rPr lang="tr-TR" sz="2400" spc="-110" dirty="0">
                <a:solidFill>
                  <a:srgbClr val="FF0000"/>
                </a:solidFill>
                <a:latin typeface="+mn-lt"/>
              </a:rPr>
              <a:t>içinde</a:t>
            </a:r>
            <a:r>
              <a:rPr lang="tr-TR" sz="2400" spc="-35" dirty="0">
                <a:solidFill>
                  <a:srgbClr val="FF0000"/>
                </a:solidFill>
                <a:latin typeface="+mn-lt"/>
              </a:rPr>
              <a:t> </a:t>
            </a:r>
            <a:r>
              <a:rPr lang="tr-TR" sz="2400" dirty="0">
                <a:solidFill>
                  <a:srgbClr val="FF0000"/>
                </a:solidFill>
                <a:latin typeface="+mn-lt"/>
              </a:rPr>
              <a:t>karar</a:t>
            </a:r>
            <a:r>
              <a:rPr lang="tr-TR" sz="2400" spc="-10" dirty="0">
                <a:solidFill>
                  <a:srgbClr val="FF0000"/>
                </a:solidFill>
                <a:latin typeface="+mn-lt"/>
              </a:rPr>
              <a:t> vermelidir.</a:t>
            </a:r>
          </a:p>
          <a:p>
            <a:pPr marR="6350" indent="11113" algn="just"/>
            <a:endParaRPr lang="tr-TR" sz="2400" dirty="0">
              <a:latin typeface="+mn-lt"/>
            </a:endParaRPr>
          </a:p>
          <a:p>
            <a:pPr marR="5080" indent="11113" algn="just"/>
            <a:r>
              <a:rPr lang="tr-TR" sz="2400" dirty="0">
                <a:solidFill>
                  <a:schemeClr val="tx1"/>
                </a:solidFill>
                <a:latin typeface="+mn-lt"/>
              </a:rPr>
              <a:t>Yetkili</a:t>
            </a:r>
            <a:r>
              <a:rPr lang="tr-TR" sz="2400" spc="70" dirty="0">
                <a:solidFill>
                  <a:schemeClr val="tx1"/>
                </a:solidFill>
                <a:latin typeface="+mn-lt"/>
              </a:rPr>
              <a:t>  </a:t>
            </a:r>
            <a:r>
              <a:rPr lang="tr-TR" sz="2400" dirty="0">
                <a:solidFill>
                  <a:schemeClr val="tx1"/>
                </a:solidFill>
                <a:latin typeface="+mn-lt"/>
              </a:rPr>
              <a:t>merci</a:t>
            </a:r>
            <a:r>
              <a:rPr lang="tr-TR" sz="2400" spc="60" dirty="0">
                <a:solidFill>
                  <a:schemeClr val="tx1"/>
                </a:solidFill>
                <a:latin typeface="+mn-lt"/>
              </a:rPr>
              <a:t>  </a:t>
            </a:r>
            <a:r>
              <a:rPr lang="tr-TR" sz="2400" dirty="0">
                <a:solidFill>
                  <a:schemeClr val="tx1"/>
                </a:solidFill>
                <a:latin typeface="+mn-lt"/>
              </a:rPr>
              <a:t>soru</a:t>
            </a:r>
            <a:r>
              <a:rPr lang="tr-TR" sz="2400" dirty="0">
                <a:solidFill>
                  <a:schemeClr val="tx1"/>
                </a:solidFill>
                <a:latin typeface="+mn-lt"/>
                <a:cs typeface="Calibri"/>
              </a:rPr>
              <a:t>ş</a:t>
            </a:r>
            <a:r>
              <a:rPr lang="tr-TR" sz="2400" dirty="0">
                <a:solidFill>
                  <a:schemeClr val="tx1"/>
                </a:solidFill>
                <a:latin typeface="+mn-lt"/>
              </a:rPr>
              <a:t>turma</a:t>
            </a:r>
            <a:r>
              <a:rPr lang="tr-TR" sz="2400" spc="65" dirty="0">
                <a:solidFill>
                  <a:schemeClr val="tx1"/>
                </a:solidFill>
                <a:latin typeface="+mn-lt"/>
              </a:rPr>
              <a:t>  </a:t>
            </a:r>
            <a:r>
              <a:rPr lang="tr-TR" sz="2400" dirty="0">
                <a:solidFill>
                  <a:schemeClr val="tx1"/>
                </a:solidFill>
                <a:latin typeface="+mn-lt"/>
              </a:rPr>
              <a:t>izni</a:t>
            </a:r>
            <a:r>
              <a:rPr lang="tr-TR" sz="2400" spc="60" dirty="0">
                <a:solidFill>
                  <a:schemeClr val="tx1"/>
                </a:solidFill>
                <a:latin typeface="+mn-lt"/>
              </a:rPr>
              <a:t>  </a:t>
            </a:r>
            <a:r>
              <a:rPr lang="tr-TR" sz="2400" dirty="0">
                <a:solidFill>
                  <a:schemeClr val="tx1"/>
                </a:solidFill>
                <a:latin typeface="+mn-lt"/>
              </a:rPr>
              <a:t>verilmesi</a:t>
            </a:r>
            <a:r>
              <a:rPr lang="tr-TR" sz="2400" spc="60" dirty="0">
                <a:solidFill>
                  <a:schemeClr val="tx1"/>
                </a:solidFill>
                <a:latin typeface="+mn-lt"/>
              </a:rPr>
              <a:t>  </a:t>
            </a:r>
            <a:r>
              <a:rPr lang="tr-TR" sz="2400" dirty="0">
                <a:solidFill>
                  <a:schemeClr val="tx1"/>
                </a:solidFill>
                <a:latin typeface="+mn-lt"/>
              </a:rPr>
              <a:t>ya</a:t>
            </a:r>
            <a:r>
              <a:rPr lang="tr-TR" sz="2400" spc="60" dirty="0">
                <a:solidFill>
                  <a:schemeClr val="tx1"/>
                </a:solidFill>
                <a:latin typeface="+mn-lt"/>
              </a:rPr>
              <a:t>  </a:t>
            </a:r>
            <a:r>
              <a:rPr lang="tr-TR" sz="2400" spc="-25" dirty="0">
                <a:solidFill>
                  <a:schemeClr val="tx1"/>
                </a:solidFill>
                <a:latin typeface="+mn-lt"/>
              </a:rPr>
              <a:t>da </a:t>
            </a:r>
            <a:r>
              <a:rPr lang="tr-TR" sz="2400" spc="-60" dirty="0">
                <a:solidFill>
                  <a:schemeClr val="tx1"/>
                </a:solidFill>
                <a:latin typeface="+mn-lt"/>
              </a:rPr>
              <a:t>soru</a:t>
            </a:r>
            <a:r>
              <a:rPr lang="tr-TR" sz="2400" spc="-60" dirty="0">
                <a:solidFill>
                  <a:schemeClr val="tx1"/>
                </a:solidFill>
                <a:latin typeface="+mn-lt"/>
                <a:cs typeface="Calibri"/>
              </a:rPr>
              <a:t>ş</a:t>
            </a:r>
            <a:r>
              <a:rPr lang="tr-TR" sz="2400" spc="-60" dirty="0">
                <a:solidFill>
                  <a:schemeClr val="tx1"/>
                </a:solidFill>
                <a:latin typeface="+mn-lt"/>
              </a:rPr>
              <a:t>turma</a:t>
            </a:r>
            <a:r>
              <a:rPr lang="tr-TR" sz="2400" spc="-50" dirty="0">
                <a:solidFill>
                  <a:schemeClr val="tx1"/>
                </a:solidFill>
                <a:latin typeface="+mn-lt"/>
              </a:rPr>
              <a:t> </a:t>
            </a:r>
            <a:r>
              <a:rPr lang="tr-TR" sz="2400" spc="-85" dirty="0">
                <a:solidFill>
                  <a:schemeClr val="tx1"/>
                </a:solidFill>
                <a:latin typeface="+mn-lt"/>
              </a:rPr>
              <a:t>izni</a:t>
            </a:r>
            <a:r>
              <a:rPr lang="tr-TR" sz="2400" spc="-75" dirty="0">
                <a:solidFill>
                  <a:schemeClr val="tx1"/>
                </a:solidFill>
                <a:latin typeface="+mn-lt"/>
              </a:rPr>
              <a:t> </a:t>
            </a:r>
            <a:r>
              <a:rPr lang="tr-TR" sz="2400" spc="-130" dirty="0">
                <a:solidFill>
                  <a:schemeClr val="tx1"/>
                </a:solidFill>
                <a:latin typeface="+mn-lt"/>
              </a:rPr>
              <a:t>verilmemesi</a:t>
            </a:r>
            <a:r>
              <a:rPr lang="tr-TR" sz="2400" spc="-50" dirty="0">
                <a:solidFill>
                  <a:schemeClr val="tx1"/>
                </a:solidFill>
                <a:latin typeface="+mn-lt"/>
              </a:rPr>
              <a:t> </a:t>
            </a:r>
            <a:r>
              <a:rPr lang="tr-TR" sz="2400" dirty="0">
                <a:solidFill>
                  <a:schemeClr val="tx1"/>
                </a:solidFill>
                <a:latin typeface="+mn-lt"/>
              </a:rPr>
              <a:t>kararı</a:t>
            </a:r>
            <a:r>
              <a:rPr lang="tr-TR" sz="2400" spc="-55" dirty="0">
                <a:solidFill>
                  <a:schemeClr val="tx1"/>
                </a:solidFill>
                <a:latin typeface="+mn-lt"/>
              </a:rPr>
              <a:t> </a:t>
            </a:r>
            <a:r>
              <a:rPr lang="tr-TR" sz="2400" spc="-10" dirty="0">
                <a:solidFill>
                  <a:schemeClr val="tx1"/>
                </a:solidFill>
                <a:latin typeface="+mn-lt"/>
              </a:rPr>
              <a:t>verir.</a:t>
            </a:r>
            <a:endParaRPr lang="tr-TR" sz="2400" dirty="0">
              <a:solidFill>
                <a:schemeClr val="tx1"/>
              </a:solidFill>
            </a:endParaRPr>
          </a:p>
          <a:p>
            <a:pPr marR="5080" indent="12700" algn="just"/>
            <a:endParaRPr lang="tr-TR" sz="2400" dirty="0">
              <a:latin typeface="+mn-lt"/>
            </a:endParaRPr>
          </a:p>
          <a:p>
            <a:pPr marL="12700" algn="l">
              <a:lnSpc>
                <a:spcPct val="100000"/>
              </a:lnSpc>
              <a:spcBef>
                <a:spcPts val="1210"/>
              </a:spcBef>
              <a:tabLst>
                <a:tab pos="354965" algn="l"/>
              </a:tabLst>
            </a:pPr>
            <a:endParaRPr lang="tr-TR"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629788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892552"/>
          </a:xfrm>
        </p:spPr>
        <p:txBody>
          <a:bodyPr/>
          <a:lstStyle/>
          <a:p>
            <a:pPr algn="ctr"/>
            <a:r>
              <a:rPr lang="tr-TR" sz="3400" u="none" dirty="0">
                <a:latin typeface="Calibri"/>
              </a:rPr>
              <a:t>SORUŞTURMA İZNİNİN KAPSAMI</a:t>
            </a:r>
            <a:br>
              <a:rPr lang="tr-TR" sz="3400" u="none" dirty="0">
                <a:latin typeface="Calibri"/>
              </a:rPr>
            </a:br>
            <a:r>
              <a:rPr lang="tr-TR" sz="2400" u="none" dirty="0">
                <a:latin typeface="Calibri"/>
              </a:rPr>
              <a:t>(8.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299201" cy="4570418"/>
          </a:xfrm>
        </p:spPr>
        <p:txBody>
          <a:bodyPr/>
          <a:lstStyle/>
          <a:p>
            <a:pPr marR="5715" indent="12700" algn="just">
              <a:lnSpc>
                <a:spcPct val="100000"/>
              </a:lnSpc>
              <a:spcBef>
                <a:spcPts val="100"/>
              </a:spcBef>
            </a:pPr>
            <a:r>
              <a:rPr lang="tr-TR" sz="2200" spc="-45" dirty="0">
                <a:solidFill>
                  <a:srgbClr val="FF0000"/>
                </a:solidFill>
                <a:latin typeface="+mn-lt"/>
              </a:rPr>
              <a:t>Soru</a:t>
            </a:r>
            <a:r>
              <a:rPr lang="tr-TR" sz="2200" spc="-45" dirty="0">
                <a:solidFill>
                  <a:srgbClr val="FF0000"/>
                </a:solidFill>
                <a:latin typeface="+mn-lt"/>
                <a:cs typeface="Calibri"/>
              </a:rPr>
              <a:t>ş</a:t>
            </a:r>
            <a:r>
              <a:rPr lang="tr-TR" sz="2200" spc="-45" dirty="0">
                <a:solidFill>
                  <a:srgbClr val="FF0000"/>
                </a:solidFill>
                <a:latin typeface="+mn-lt"/>
              </a:rPr>
              <a:t>turma</a:t>
            </a:r>
            <a:r>
              <a:rPr lang="tr-TR" sz="2200" spc="-75" dirty="0">
                <a:solidFill>
                  <a:srgbClr val="FF0000"/>
                </a:solidFill>
                <a:latin typeface="+mn-lt"/>
              </a:rPr>
              <a:t> onayında;</a:t>
            </a:r>
            <a:r>
              <a:rPr lang="tr-TR" sz="2200" spc="-85" dirty="0">
                <a:solidFill>
                  <a:srgbClr val="FF0000"/>
                </a:solidFill>
                <a:latin typeface="+mn-lt"/>
              </a:rPr>
              <a:t> </a:t>
            </a:r>
            <a:r>
              <a:rPr lang="tr-TR" sz="2200" spc="-10" dirty="0">
                <a:solidFill>
                  <a:schemeClr val="tx1"/>
                </a:solidFill>
                <a:latin typeface="+mn-lt"/>
              </a:rPr>
              <a:t>kimler</a:t>
            </a:r>
            <a:r>
              <a:rPr lang="tr-TR" sz="2200" spc="-70" dirty="0">
                <a:solidFill>
                  <a:schemeClr val="tx1"/>
                </a:solidFill>
                <a:latin typeface="+mn-lt"/>
              </a:rPr>
              <a:t> </a:t>
            </a:r>
            <a:r>
              <a:rPr lang="tr-TR" sz="2200" dirty="0">
                <a:solidFill>
                  <a:schemeClr val="tx1"/>
                </a:solidFill>
                <a:latin typeface="+mn-lt"/>
              </a:rPr>
              <a:t>hakkında</a:t>
            </a:r>
            <a:r>
              <a:rPr lang="tr-TR" sz="2200" spc="-85" dirty="0">
                <a:solidFill>
                  <a:schemeClr val="tx1"/>
                </a:solidFill>
                <a:latin typeface="+mn-lt"/>
              </a:rPr>
              <a:t> </a:t>
            </a:r>
            <a:r>
              <a:rPr lang="tr-TR" sz="2200" spc="-40" dirty="0">
                <a:solidFill>
                  <a:schemeClr val="tx1"/>
                </a:solidFill>
                <a:latin typeface="+mn-lt"/>
              </a:rPr>
              <a:t>soru</a:t>
            </a:r>
            <a:r>
              <a:rPr lang="tr-TR" sz="2200" spc="-40" dirty="0">
                <a:solidFill>
                  <a:schemeClr val="tx1"/>
                </a:solidFill>
                <a:latin typeface="+mn-lt"/>
                <a:cs typeface="Calibri"/>
              </a:rPr>
              <a:t>ş</a:t>
            </a:r>
            <a:r>
              <a:rPr lang="tr-TR" sz="2200" spc="-40" dirty="0">
                <a:solidFill>
                  <a:schemeClr val="tx1"/>
                </a:solidFill>
                <a:latin typeface="+mn-lt"/>
              </a:rPr>
              <a:t>turma</a:t>
            </a:r>
            <a:r>
              <a:rPr lang="tr-TR" sz="2200" spc="-70" dirty="0">
                <a:solidFill>
                  <a:schemeClr val="tx1"/>
                </a:solidFill>
                <a:latin typeface="+mn-lt"/>
              </a:rPr>
              <a:t> </a:t>
            </a:r>
            <a:r>
              <a:rPr lang="tr-TR" sz="2200" spc="-25" dirty="0">
                <a:solidFill>
                  <a:schemeClr val="tx1"/>
                </a:solidFill>
                <a:latin typeface="+mn-lt"/>
              </a:rPr>
              <a:t>yapılaca</a:t>
            </a:r>
            <a:r>
              <a:rPr lang="tr-TR" sz="2200" spc="-25" dirty="0">
                <a:solidFill>
                  <a:schemeClr val="tx1"/>
                </a:solidFill>
                <a:latin typeface="+mn-lt"/>
                <a:cs typeface="Calibri"/>
              </a:rPr>
              <a:t>ğ</a:t>
            </a:r>
            <a:r>
              <a:rPr lang="tr-TR" sz="2200" spc="-25" dirty="0">
                <a:solidFill>
                  <a:schemeClr val="tx1"/>
                </a:solidFill>
                <a:latin typeface="+mn-lt"/>
              </a:rPr>
              <a:t>ı </a:t>
            </a:r>
            <a:r>
              <a:rPr lang="tr-TR" sz="2200" spc="-55" dirty="0">
                <a:solidFill>
                  <a:schemeClr val="tx1"/>
                </a:solidFill>
                <a:latin typeface="+mn-lt"/>
              </a:rPr>
              <a:t>ve</a:t>
            </a:r>
            <a:r>
              <a:rPr lang="tr-TR" sz="2200" spc="-80" dirty="0">
                <a:solidFill>
                  <a:schemeClr val="tx1"/>
                </a:solidFill>
                <a:latin typeface="+mn-lt"/>
              </a:rPr>
              <a:t> </a:t>
            </a:r>
            <a:r>
              <a:rPr lang="tr-TR" sz="2200" spc="-50" dirty="0">
                <a:solidFill>
                  <a:schemeClr val="tx1"/>
                </a:solidFill>
                <a:latin typeface="+mn-lt"/>
              </a:rPr>
              <a:t>soru</a:t>
            </a:r>
            <a:r>
              <a:rPr lang="tr-TR" sz="2200" spc="-50" dirty="0">
                <a:solidFill>
                  <a:schemeClr val="tx1"/>
                </a:solidFill>
                <a:latin typeface="+mn-lt"/>
                <a:cs typeface="Calibri"/>
              </a:rPr>
              <a:t>ş</a:t>
            </a:r>
            <a:r>
              <a:rPr lang="tr-TR" sz="2200" spc="-50" dirty="0">
                <a:solidFill>
                  <a:schemeClr val="tx1"/>
                </a:solidFill>
                <a:latin typeface="+mn-lt"/>
              </a:rPr>
              <a:t>turulacak</a:t>
            </a:r>
            <a:r>
              <a:rPr lang="tr-TR" sz="2200" spc="-100" dirty="0">
                <a:solidFill>
                  <a:schemeClr val="tx1"/>
                </a:solidFill>
                <a:latin typeface="+mn-lt"/>
              </a:rPr>
              <a:t> </a:t>
            </a:r>
            <a:r>
              <a:rPr lang="tr-TR" sz="2200" spc="-30" dirty="0">
                <a:solidFill>
                  <a:schemeClr val="tx1"/>
                </a:solidFill>
                <a:latin typeface="+mn-lt"/>
              </a:rPr>
              <a:t>konu</a:t>
            </a:r>
            <a:r>
              <a:rPr lang="tr-TR" sz="2200" spc="-90" dirty="0">
                <a:solidFill>
                  <a:schemeClr val="tx1"/>
                </a:solidFill>
                <a:latin typeface="+mn-lt"/>
              </a:rPr>
              <a:t> </a:t>
            </a:r>
            <a:r>
              <a:rPr lang="tr-TR" sz="2200" spc="-70" dirty="0">
                <a:solidFill>
                  <a:schemeClr val="tx1"/>
                </a:solidFill>
                <a:latin typeface="+mn-lt"/>
              </a:rPr>
              <a:t>açıkça</a:t>
            </a:r>
            <a:r>
              <a:rPr lang="tr-TR" sz="2200" spc="-90" dirty="0">
                <a:solidFill>
                  <a:schemeClr val="tx1"/>
                </a:solidFill>
                <a:latin typeface="+mn-lt"/>
              </a:rPr>
              <a:t> </a:t>
            </a:r>
            <a:r>
              <a:rPr lang="tr-TR" sz="2200" dirty="0">
                <a:solidFill>
                  <a:schemeClr val="tx1"/>
                </a:solidFill>
                <a:latin typeface="+mn-lt"/>
              </a:rPr>
              <a:t>ortaya</a:t>
            </a:r>
            <a:r>
              <a:rPr lang="tr-TR" sz="2200" spc="-95" dirty="0">
                <a:solidFill>
                  <a:schemeClr val="tx1"/>
                </a:solidFill>
                <a:latin typeface="+mn-lt"/>
              </a:rPr>
              <a:t> </a:t>
            </a:r>
            <a:r>
              <a:rPr lang="tr-TR" sz="2200" spc="-10" dirty="0">
                <a:solidFill>
                  <a:schemeClr val="tx1"/>
                </a:solidFill>
                <a:latin typeface="+mn-lt"/>
              </a:rPr>
              <a:t>konulmalıdır.</a:t>
            </a:r>
            <a:endParaRPr lang="tr-TR" sz="2200" dirty="0">
              <a:solidFill>
                <a:schemeClr val="tx1"/>
              </a:solidFill>
              <a:latin typeface="+mn-lt"/>
            </a:endParaRPr>
          </a:p>
          <a:p>
            <a:pPr marL="342900" marR="5080" indent="-342900" algn="just">
              <a:lnSpc>
                <a:spcPct val="100000"/>
              </a:lnSpc>
              <a:spcBef>
                <a:spcPts val="994"/>
              </a:spcBef>
              <a:buFont typeface="Arial" panose="020B0604020202020204" pitchFamily="34" charset="0"/>
              <a:buChar char="•"/>
            </a:pPr>
            <a:r>
              <a:rPr lang="tr-TR" sz="2200" dirty="0">
                <a:solidFill>
                  <a:schemeClr val="tx1"/>
                </a:solidFill>
                <a:latin typeface="+mn-lt"/>
              </a:rPr>
              <a:t>Ön inceleme onayından ba</a:t>
            </a:r>
            <a:r>
              <a:rPr lang="tr-TR" sz="2200" dirty="0">
                <a:solidFill>
                  <a:schemeClr val="tx1"/>
                </a:solidFill>
                <a:latin typeface="+mn-lt"/>
                <a:cs typeface="Calibri"/>
              </a:rPr>
              <a:t>ş</a:t>
            </a:r>
            <a:r>
              <a:rPr lang="tr-TR" sz="2200" dirty="0">
                <a:solidFill>
                  <a:schemeClr val="tx1"/>
                </a:solidFill>
                <a:latin typeface="+mn-lt"/>
              </a:rPr>
              <a:t>ka ki</a:t>
            </a:r>
            <a:r>
              <a:rPr lang="tr-TR" sz="2200" dirty="0">
                <a:solidFill>
                  <a:schemeClr val="tx1"/>
                </a:solidFill>
                <a:latin typeface="+mn-lt"/>
                <a:cs typeface="Calibri"/>
              </a:rPr>
              <a:t>ş</a:t>
            </a:r>
            <a:r>
              <a:rPr lang="tr-TR" sz="2200" dirty="0">
                <a:solidFill>
                  <a:schemeClr val="tx1"/>
                </a:solidFill>
                <a:latin typeface="+mn-lt"/>
              </a:rPr>
              <a:t>ilerin de iddia konusu olaylara katıldıkları anla</a:t>
            </a:r>
            <a:r>
              <a:rPr lang="tr-TR" sz="2200" dirty="0">
                <a:solidFill>
                  <a:schemeClr val="tx1"/>
                </a:solidFill>
                <a:latin typeface="+mn-lt"/>
                <a:cs typeface="Calibri"/>
              </a:rPr>
              <a:t>ş</a:t>
            </a:r>
            <a:r>
              <a:rPr lang="tr-TR" sz="2200" dirty="0">
                <a:solidFill>
                  <a:schemeClr val="tx1"/>
                </a:solidFill>
                <a:latin typeface="+mn-lt"/>
              </a:rPr>
              <a:t>ılması halinde yeni bir inceleme onayı alınmaksızın ön incelemeye dahil edilirler. </a:t>
            </a:r>
            <a:r>
              <a:rPr lang="tr-TR" sz="2200" i="1" dirty="0">
                <a:solidFill>
                  <a:schemeClr val="tx1"/>
                </a:solidFill>
                <a:latin typeface="+mn-lt"/>
              </a:rPr>
              <a:t>(Suçun </a:t>
            </a:r>
            <a:r>
              <a:rPr lang="tr-TR" sz="2200" i="1" dirty="0">
                <a:solidFill>
                  <a:schemeClr val="tx1"/>
                </a:solidFill>
                <a:latin typeface="+mn-lt"/>
                <a:cs typeface="Calibri"/>
              </a:rPr>
              <a:t>ş</a:t>
            </a:r>
            <a:r>
              <a:rPr lang="tr-TR" sz="2200" i="1" dirty="0">
                <a:solidFill>
                  <a:schemeClr val="tx1"/>
                </a:solidFill>
                <a:latin typeface="+mn-lt"/>
              </a:rPr>
              <a:t>erikleri alt dereceli memurlar ise)</a:t>
            </a:r>
          </a:p>
          <a:p>
            <a:pPr marL="342900" marR="6350" indent="-342900" algn="just">
              <a:lnSpc>
                <a:spcPct val="100099"/>
              </a:lnSpc>
              <a:spcBef>
                <a:spcPts val="1005"/>
              </a:spcBef>
              <a:buFont typeface="Arial" panose="020B0604020202020204" pitchFamily="34" charset="0"/>
              <a:buChar char="•"/>
            </a:pPr>
            <a:r>
              <a:rPr lang="tr-TR" sz="2200" dirty="0">
                <a:solidFill>
                  <a:schemeClr val="tx1"/>
                </a:solidFill>
                <a:latin typeface="+mn-lt"/>
              </a:rPr>
              <a:t>Soru</a:t>
            </a:r>
            <a:r>
              <a:rPr lang="tr-TR" sz="2200" dirty="0">
                <a:solidFill>
                  <a:schemeClr val="tx1"/>
                </a:solidFill>
                <a:latin typeface="+mn-lt"/>
                <a:cs typeface="Calibri"/>
              </a:rPr>
              <a:t>ş</a:t>
            </a:r>
            <a:r>
              <a:rPr lang="tr-TR" sz="2200" dirty="0">
                <a:solidFill>
                  <a:schemeClr val="tx1"/>
                </a:solidFill>
                <a:latin typeface="+mn-lt"/>
              </a:rPr>
              <a:t>turması sırasında izin verilen olay ve konudan tamamen ayrı  veya  farklı  bir  suç  olarak  nitelendirilecek  fiil  ortaya çıktı</a:t>
            </a:r>
            <a:r>
              <a:rPr lang="tr-TR" sz="2200" dirty="0">
                <a:solidFill>
                  <a:schemeClr val="tx1"/>
                </a:solidFill>
                <a:latin typeface="+mn-lt"/>
                <a:cs typeface="Calibri"/>
              </a:rPr>
              <a:t>ğ</a:t>
            </a:r>
            <a:r>
              <a:rPr lang="tr-TR" sz="2200" dirty="0">
                <a:solidFill>
                  <a:schemeClr val="tx1"/>
                </a:solidFill>
                <a:latin typeface="+mn-lt"/>
              </a:rPr>
              <a:t>ında yeniden izin alınır.</a:t>
            </a:r>
          </a:p>
          <a:p>
            <a:pPr marL="342900" marR="5715" indent="-342900" algn="just">
              <a:lnSpc>
                <a:spcPct val="100000"/>
              </a:lnSpc>
              <a:spcBef>
                <a:spcPts val="1000"/>
              </a:spcBef>
              <a:buFont typeface="Arial" panose="020B0604020202020204" pitchFamily="34" charset="0"/>
              <a:buChar char="•"/>
            </a:pPr>
            <a:r>
              <a:rPr lang="tr-TR" sz="2200" dirty="0">
                <a:solidFill>
                  <a:schemeClr val="tx1"/>
                </a:solidFill>
                <a:latin typeface="+mn-lt"/>
              </a:rPr>
              <a:t>Soru</a:t>
            </a:r>
            <a:r>
              <a:rPr lang="tr-TR" sz="2200" dirty="0">
                <a:solidFill>
                  <a:schemeClr val="tx1"/>
                </a:solidFill>
                <a:latin typeface="+mn-lt"/>
                <a:cs typeface="Calibri"/>
              </a:rPr>
              <a:t>ş</a:t>
            </a:r>
            <a:r>
              <a:rPr lang="tr-TR" sz="2200" dirty="0">
                <a:solidFill>
                  <a:schemeClr val="tx1"/>
                </a:solidFill>
                <a:latin typeface="+mn-lt"/>
              </a:rPr>
              <a:t>turma sırasında izin verilen suçla ba</a:t>
            </a:r>
            <a:r>
              <a:rPr lang="tr-TR" sz="2200" dirty="0">
                <a:solidFill>
                  <a:schemeClr val="tx1"/>
                </a:solidFill>
                <a:latin typeface="+mn-lt"/>
                <a:cs typeface="Calibri"/>
              </a:rPr>
              <a:t>ğ</a:t>
            </a:r>
            <a:r>
              <a:rPr lang="tr-TR" sz="2200" dirty="0">
                <a:solidFill>
                  <a:schemeClr val="tx1"/>
                </a:solidFill>
                <a:latin typeface="+mn-lt"/>
              </a:rPr>
              <a:t>lantılı ba</a:t>
            </a:r>
            <a:r>
              <a:rPr lang="tr-TR" sz="2200" dirty="0">
                <a:solidFill>
                  <a:schemeClr val="tx1"/>
                </a:solidFill>
                <a:latin typeface="+mn-lt"/>
                <a:cs typeface="Calibri"/>
              </a:rPr>
              <a:t>ş</a:t>
            </a:r>
            <a:r>
              <a:rPr lang="tr-TR" sz="2200" dirty="0">
                <a:solidFill>
                  <a:schemeClr val="tx1"/>
                </a:solidFill>
                <a:latin typeface="+mn-lt"/>
              </a:rPr>
              <a:t>ka suçlar i</a:t>
            </a:r>
            <a:r>
              <a:rPr lang="tr-TR" sz="2200" dirty="0">
                <a:solidFill>
                  <a:schemeClr val="tx1"/>
                </a:solidFill>
                <a:latin typeface="+mn-lt"/>
                <a:cs typeface="Calibri"/>
              </a:rPr>
              <a:t>ş</a:t>
            </a:r>
            <a:r>
              <a:rPr lang="tr-TR" sz="2200" dirty="0">
                <a:solidFill>
                  <a:schemeClr val="tx1"/>
                </a:solidFill>
                <a:latin typeface="+mn-lt"/>
              </a:rPr>
              <a:t>lendi</a:t>
            </a:r>
            <a:r>
              <a:rPr lang="tr-TR" sz="2200" dirty="0">
                <a:solidFill>
                  <a:schemeClr val="tx1"/>
                </a:solidFill>
                <a:latin typeface="+mn-lt"/>
                <a:cs typeface="Calibri"/>
              </a:rPr>
              <a:t>ğ</a:t>
            </a:r>
            <a:r>
              <a:rPr lang="tr-TR" sz="2200" dirty="0">
                <a:solidFill>
                  <a:schemeClr val="tx1"/>
                </a:solidFill>
                <a:latin typeface="+mn-lt"/>
              </a:rPr>
              <a:t>i anla</a:t>
            </a:r>
            <a:r>
              <a:rPr lang="tr-TR" sz="2200" dirty="0">
                <a:solidFill>
                  <a:schemeClr val="tx1"/>
                </a:solidFill>
                <a:latin typeface="+mn-lt"/>
                <a:cs typeface="Calibri"/>
              </a:rPr>
              <a:t>ş</a:t>
            </a:r>
            <a:r>
              <a:rPr lang="tr-TR" sz="2200" dirty="0">
                <a:solidFill>
                  <a:schemeClr val="tx1"/>
                </a:solidFill>
                <a:latin typeface="+mn-lt"/>
              </a:rPr>
              <a:t>ılırsa yeniden soru</a:t>
            </a:r>
            <a:r>
              <a:rPr lang="tr-TR" sz="2200" dirty="0">
                <a:solidFill>
                  <a:schemeClr val="tx1"/>
                </a:solidFill>
                <a:latin typeface="+mn-lt"/>
                <a:cs typeface="Calibri"/>
              </a:rPr>
              <a:t>ş</a:t>
            </a:r>
            <a:r>
              <a:rPr lang="tr-TR" sz="2200" dirty="0">
                <a:solidFill>
                  <a:schemeClr val="tx1"/>
                </a:solidFill>
                <a:latin typeface="+mn-lt"/>
              </a:rPr>
              <a:t>turma izni istenmeyecektir.</a:t>
            </a:r>
          </a:p>
          <a:p>
            <a:pPr marL="342900" marR="7620" indent="-342900" algn="just">
              <a:lnSpc>
                <a:spcPct val="102899"/>
              </a:lnSpc>
              <a:spcBef>
                <a:spcPts val="910"/>
              </a:spcBef>
              <a:buFont typeface="Arial" panose="020B0604020202020204" pitchFamily="34" charset="0"/>
              <a:buChar char="•"/>
            </a:pPr>
            <a:r>
              <a:rPr lang="tr-TR" sz="2200" dirty="0">
                <a:solidFill>
                  <a:schemeClr val="tx1"/>
                </a:solidFill>
                <a:latin typeface="+mn-lt"/>
              </a:rPr>
              <a:t>Suçun hukuki niteli</a:t>
            </a:r>
            <a:r>
              <a:rPr lang="tr-TR" sz="2200" dirty="0">
                <a:solidFill>
                  <a:schemeClr val="tx1"/>
                </a:solidFill>
                <a:latin typeface="+mn-lt"/>
                <a:cs typeface="Calibri"/>
              </a:rPr>
              <a:t>ğ</a:t>
            </a:r>
            <a:r>
              <a:rPr lang="tr-TR" sz="2200" dirty="0">
                <a:solidFill>
                  <a:schemeClr val="tx1"/>
                </a:solidFill>
                <a:latin typeface="+mn-lt"/>
              </a:rPr>
              <a:t>inin de</a:t>
            </a:r>
            <a:r>
              <a:rPr lang="tr-TR" sz="2200" dirty="0">
                <a:solidFill>
                  <a:schemeClr val="tx1"/>
                </a:solidFill>
                <a:latin typeface="+mn-lt"/>
                <a:cs typeface="Calibri"/>
              </a:rPr>
              <a:t>ğ</a:t>
            </a:r>
            <a:r>
              <a:rPr lang="tr-TR" sz="2200" dirty="0">
                <a:solidFill>
                  <a:schemeClr val="tx1"/>
                </a:solidFill>
                <a:latin typeface="+mn-lt"/>
              </a:rPr>
              <a:t>i</a:t>
            </a:r>
            <a:r>
              <a:rPr lang="tr-TR" sz="2200" dirty="0">
                <a:solidFill>
                  <a:schemeClr val="tx1"/>
                </a:solidFill>
                <a:latin typeface="+mn-lt"/>
                <a:cs typeface="Calibri"/>
              </a:rPr>
              <a:t>ş</a:t>
            </a:r>
            <a:r>
              <a:rPr lang="tr-TR" sz="2200" dirty="0">
                <a:solidFill>
                  <a:schemeClr val="tx1"/>
                </a:solidFill>
                <a:latin typeface="+mn-lt"/>
              </a:rPr>
              <a:t>mesi yeniden izin alınmasını gerektirmez.</a:t>
            </a:r>
            <a:endParaRPr lang="tr-TR" sz="22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2360056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23330"/>
          </a:xfrm>
        </p:spPr>
        <p:txBody>
          <a:bodyPr/>
          <a:lstStyle/>
          <a:p>
            <a:pPr algn="ctr"/>
            <a:r>
              <a:rPr lang="tr-TR" u="none" dirty="0">
                <a:latin typeface="Calibri"/>
              </a:rPr>
              <a:t>İTİRAZ</a:t>
            </a:r>
            <a:br>
              <a:rPr lang="tr-TR" sz="3400" u="none" dirty="0">
                <a:latin typeface="Calibri"/>
              </a:rPr>
            </a:br>
            <a:r>
              <a:rPr lang="tr-TR" sz="2400" u="none" dirty="0">
                <a:latin typeface="Calibri"/>
              </a:rPr>
              <a:t>(9.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146801" cy="4945456"/>
          </a:xfrm>
        </p:spPr>
        <p:txBody>
          <a:bodyPr/>
          <a:lstStyle/>
          <a:p>
            <a:pPr marR="5080" indent="12700" algn="just">
              <a:lnSpc>
                <a:spcPct val="90100"/>
              </a:lnSpc>
              <a:spcBef>
                <a:spcPts val="385"/>
              </a:spcBef>
            </a:pPr>
            <a:r>
              <a:rPr lang="tr-TR" sz="2200" dirty="0">
                <a:solidFill>
                  <a:schemeClr val="tx1"/>
                </a:solidFill>
                <a:latin typeface="+mn-lt"/>
              </a:rPr>
              <a:t>Yetkili</a:t>
            </a:r>
            <a:r>
              <a:rPr lang="tr-TR" sz="2200" spc="95" dirty="0">
                <a:solidFill>
                  <a:schemeClr val="tx1"/>
                </a:solidFill>
                <a:latin typeface="+mn-lt"/>
              </a:rPr>
              <a:t>  </a:t>
            </a:r>
            <a:r>
              <a:rPr lang="tr-TR" sz="2200" dirty="0">
                <a:solidFill>
                  <a:schemeClr val="tx1"/>
                </a:solidFill>
                <a:latin typeface="+mn-lt"/>
              </a:rPr>
              <a:t>merci,</a:t>
            </a:r>
            <a:r>
              <a:rPr lang="tr-TR" sz="2200" spc="95" dirty="0">
                <a:solidFill>
                  <a:schemeClr val="tx1"/>
                </a:solidFill>
                <a:latin typeface="+mn-lt"/>
              </a:rPr>
              <a:t>  </a:t>
            </a:r>
            <a:r>
              <a:rPr lang="tr-TR" sz="2200" dirty="0">
                <a:solidFill>
                  <a:schemeClr val="tx1"/>
                </a:solidFill>
                <a:latin typeface="+mn-lt"/>
              </a:rPr>
              <a:t>kararlarını</a:t>
            </a:r>
            <a:r>
              <a:rPr lang="tr-TR" sz="2200" spc="95" dirty="0">
                <a:solidFill>
                  <a:schemeClr val="tx1"/>
                </a:solidFill>
                <a:latin typeface="+mn-lt"/>
              </a:rPr>
              <a:t>  </a:t>
            </a:r>
            <a:r>
              <a:rPr lang="tr-TR" sz="2200" dirty="0">
                <a:solidFill>
                  <a:schemeClr val="tx1"/>
                </a:solidFill>
                <a:latin typeface="+mn-lt"/>
              </a:rPr>
              <a:t>cumhuriyet</a:t>
            </a:r>
            <a:r>
              <a:rPr lang="tr-TR" sz="2200" spc="95" dirty="0">
                <a:solidFill>
                  <a:schemeClr val="tx1"/>
                </a:solidFill>
                <a:latin typeface="+mn-lt"/>
              </a:rPr>
              <a:t>  </a:t>
            </a:r>
            <a:r>
              <a:rPr lang="tr-TR" sz="2200" spc="-65" dirty="0">
                <a:solidFill>
                  <a:schemeClr val="tx1"/>
                </a:solidFill>
                <a:latin typeface="+mn-lt"/>
              </a:rPr>
              <a:t>ba</a:t>
            </a:r>
            <a:r>
              <a:rPr lang="tr-TR" sz="2200" spc="-65" dirty="0">
                <a:solidFill>
                  <a:schemeClr val="tx1"/>
                </a:solidFill>
                <a:latin typeface="+mn-lt"/>
                <a:cs typeface="Calibri"/>
              </a:rPr>
              <a:t>ş</a:t>
            </a:r>
            <a:r>
              <a:rPr lang="tr-TR" sz="2200" spc="-65" dirty="0">
                <a:solidFill>
                  <a:schemeClr val="tx1"/>
                </a:solidFill>
                <a:latin typeface="+mn-lt"/>
              </a:rPr>
              <a:t>savcılı</a:t>
            </a:r>
            <a:r>
              <a:rPr lang="tr-TR" sz="2200" spc="-65" dirty="0">
                <a:solidFill>
                  <a:schemeClr val="tx1"/>
                </a:solidFill>
                <a:latin typeface="+mn-lt"/>
                <a:cs typeface="Calibri"/>
              </a:rPr>
              <a:t>ğ</a:t>
            </a:r>
            <a:r>
              <a:rPr lang="tr-TR" sz="2200" spc="-65" dirty="0">
                <a:solidFill>
                  <a:schemeClr val="tx1"/>
                </a:solidFill>
                <a:latin typeface="+mn-lt"/>
              </a:rPr>
              <a:t>ına, </a:t>
            </a:r>
            <a:r>
              <a:rPr lang="tr-TR" sz="2200" dirty="0">
                <a:solidFill>
                  <a:schemeClr val="tx1"/>
                </a:solidFill>
                <a:latin typeface="+mn-lt"/>
              </a:rPr>
              <a:t>hakkında</a:t>
            </a:r>
            <a:r>
              <a:rPr lang="tr-TR" sz="2200" spc="405" dirty="0">
                <a:solidFill>
                  <a:schemeClr val="tx1"/>
                </a:solidFill>
                <a:latin typeface="+mn-lt"/>
              </a:rPr>
              <a:t>  </a:t>
            </a:r>
            <a:r>
              <a:rPr lang="tr-TR" sz="2200" dirty="0">
                <a:solidFill>
                  <a:schemeClr val="tx1"/>
                </a:solidFill>
                <a:latin typeface="+mn-lt"/>
              </a:rPr>
              <a:t>ön</a:t>
            </a:r>
            <a:r>
              <a:rPr lang="tr-TR" sz="2200" spc="409" dirty="0">
                <a:solidFill>
                  <a:schemeClr val="tx1"/>
                </a:solidFill>
                <a:latin typeface="+mn-lt"/>
              </a:rPr>
              <a:t>  </a:t>
            </a:r>
            <a:r>
              <a:rPr lang="tr-TR" sz="2200" dirty="0">
                <a:solidFill>
                  <a:schemeClr val="tx1"/>
                </a:solidFill>
                <a:latin typeface="+mn-lt"/>
              </a:rPr>
              <a:t>inceleme</a:t>
            </a:r>
            <a:r>
              <a:rPr lang="tr-TR" sz="2200" spc="409" dirty="0">
                <a:solidFill>
                  <a:schemeClr val="tx1"/>
                </a:solidFill>
                <a:latin typeface="+mn-lt"/>
              </a:rPr>
              <a:t>  </a:t>
            </a:r>
            <a:r>
              <a:rPr lang="tr-TR" sz="2200" dirty="0">
                <a:solidFill>
                  <a:schemeClr val="tx1"/>
                </a:solidFill>
                <a:latin typeface="+mn-lt"/>
              </a:rPr>
              <a:t>yapılan</a:t>
            </a:r>
            <a:r>
              <a:rPr lang="tr-TR" sz="2200" spc="415" dirty="0">
                <a:solidFill>
                  <a:schemeClr val="tx1"/>
                </a:solidFill>
                <a:latin typeface="+mn-lt"/>
              </a:rPr>
              <a:t>  </a:t>
            </a:r>
            <a:r>
              <a:rPr lang="tr-TR" sz="2200" dirty="0">
                <a:solidFill>
                  <a:schemeClr val="tx1"/>
                </a:solidFill>
                <a:latin typeface="+mn-lt"/>
              </a:rPr>
              <a:t>görevliye</a:t>
            </a:r>
            <a:r>
              <a:rPr lang="tr-TR" sz="2200" spc="409" dirty="0">
                <a:solidFill>
                  <a:schemeClr val="tx1"/>
                </a:solidFill>
                <a:latin typeface="+mn-lt"/>
              </a:rPr>
              <a:t>  </a:t>
            </a:r>
            <a:r>
              <a:rPr lang="tr-TR" sz="2200" spc="-55" dirty="0">
                <a:solidFill>
                  <a:schemeClr val="tx1"/>
                </a:solidFill>
                <a:latin typeface="+mn-lt"/>
              </a:rPr>
              <a:t>varsa </a:t>
            </a:r>
            <a:r>
              <a:rPr lang="tr-TR" sz="2200" spc="-45" dirty="0">
                <a:solidFill>
                  <a:schemeClr val="tx1"/>
                </a:solidFill>
                <a:latin typeface="+mn-lt"/>
                <a:cs typeface="Calibri"/>
              </a:rPr>
              <a:t>ş</a:t>
            </a:r>
            <a:r>
              <a:rPr lang="tr-TR" sz="2200" spc="-45" dirty="0">
                <a:solidFill>
                  <a:schemeClr val="tx1"/>
                </a:solidFill>
                <a:latin typeface="+mn-lt"/>
              </a:rPr>
              <a:t>ikayetçiye</a:t>
            </a:r>
            <a:r>
              <a:rPr lang="tr-TR" sz="2200" spc="-95" dirty="0">
                <a:solidFill>
                  <a:schemeClr val="tx1"/>
                </a:solidFill>
                <a:latin typeface="+mn-lt"/>
              </a:rPr>
              <a:t> </a:t>
            </a:r>
            <a:r>
              <a:rPr lang="tr-TR" sz="2200" spc="-10" dirty="0">
                <a:solidFill>
                  <a:schemeClr val="tx1"/>
                </a:solidFill>
                <a:latin typeface="+mn-lt"/>
              </a:rPr>
              <a:t>bildirilecektir.</a:t>
            </a:r>
            <a:endParaRPr lang="tr-TR" sz="2200" dirty="0">
              <a:solidFill>
                <a:schemeClr val="tx1"/>
              </a:solidFill>
              <a:latin typeface="+mn-lt"/>
            </a:endParaRPr>
          </a:p>
          <a:p>
            <a:pPr marL="469900" marR="7620" indent="-19050" algn="just">
              <a:lnSpc>
                <a:spcPts val="2680"/>
              </a:lnSpc>
              <a:spcBef>
                <a:spcPts val="965"/>
              </a:spcBef>
              <a:buSzPct val="95833"/>
              <a:buFont typeface="+mj-lt"/>
              <a:buAutoNum type="alphaLcParenR"/>
            </a:pPr>
            <a:r>
              <a:rPr lang="tr-TR" sz="2200" dirty="0">
                <a:solidFill>
                  <a:schemeClr val="tx1"/>
                </a:solidFill>
                <a:latin typeface="+mn-lt"/>
              </a:rPr>
              <a:t> </a:t>
            </a:r>
            <a:r>
              <a:rPr lang="tr-TR" sz="2200" u="sng" dirty="0">
                <a:solidFill>
                  <a:schemeClr val="tx1"/>
                </a:solidFill>
                <a:latin typeface="+mn-lt"/>
              </a:rPr>
              <a:t>Soru</a:t>
            </a:r>
            <a:r>
              <a:rPr lang="tr-TR" sz="2200" u="sng" dirty="0">
                <a:solidFill>
                  <a:schemeClr val="tx1"/>
                </a:solidFill>
                <a:latin typeface="+mn-lt"/>
                <a:cs typeface="Calibri"/>
              </a:rPr>
              <a:t>ş</a:t>
            </a:r>
            <a:r>
              <a:rPr lang="tr-TR" sz="2200" u="sng" dirty="0">
                <a:solidFill>
                  <a:schemeClr val="tx1"/>
                </a:solidFill>
                <a:latin typeface="+mn-lt"/>
              </a:rPr>
              <a:t>turma</a:t>
            </a:r>
            <a:r>
              <a:rPr lang="tr-TR" sz="2200" u="sng" spc="175" dirty="0">
                <a:solidFill>
                  <a:schemeClr val="tx1"/>
                </a:solidFill>
                <a:latin typeface="+mn-lt"/>
              </a:rPr>
              <a:t> </a:t>
            </a:r>
            <a:r>
              <a:rPr lang="tr-TR" sz="2200" u="sng" dirty="0">
                <a:solidFill>
                  <a:schemeClr val="tx1"/>
                </a:solidFill>
                <a:latin typeface="+mn-lt"/>
              </a:rPr>
              <a:t>izni</a:t>
            </a:r>
            <a:r>
              <a:rPr lang="tr-TR" sz="2200" u="sng" spc="175" dirty="0">
                <a:solidFill>
                  <a:schemeClr val="tx1"/>
                </a:solidFill>
                <a:latin typeface="+mn-lt"/>
              </a:rPr>
              <a:t> </a:t>
            </a:r>
            <a:r>
              <a:rPr lang="tr-TR" sz="2200" u="sng" spc="-45" dirty="0">
                <a:solidFill>
                  <a:schemeClr val="tx1"/>
                </a:solidFill>
                <a:latin typeface="+mn-lt"/>
              </a:rPr>
              <a:t>verilmesi</a:t>
            </a:r>
            <a:r>
              <a:rPr lang="tr-TR" sz="2200" spc="180" dirty="0">
                <a:solidFill>
                  <a:schemeClr val="tx1"/>
                </a:solidFill>
                <a:latin typeface="+mn-lt"/>
              </a:rPr>
              <a:t> </a:t>
            </a:r>
            <a:r>
              <a:rPr lang="tr-TR" sz="2200" dirty="0">
                <a:solidFill>
                  <a:schemeClr val="tx1"/>
                </a:solidFill>
                <a:latin typeface="+mn-lt"/>
              </a:rPr>
              <a:t>kararına</a:t>
            </a:r>
            <a:r>
              <a:rPr lang="tr-TR" sz="2200" spc="175" dirty="0">
                <a:solidFill>
                  <a:schemeClr val="tx1"/>
                </a:solidFill>
                <a:latin typeface="+mn-lt"/>
              </a:rPr>
              <a:t> </a:t>
            </a:r>
            <a:r>
              <a:rPr lang="tr-TR" sz="2200" dirty="0">
                <a:solidFill>
                  <a:schemeClr val="tx1"/>
                </a:solidFill>
                <a:latin typeface="+mn-lt"/>
              </a:rPr>
              <a:t>kar</a:t>
            </a:r>
            <a:r>
              <a:rPr lang="tr-TR" sz="2200" dirty="0">
                <a:solidFill>
                  <a:schemeClr val="tx1"/>
                </a:solidFill>
                <a:latin typeface="+mn-lt"/>
                <a:cs typeface="Calibri"/>
              </a:rPr>
              <a:t>ş</a:t>
            </a:r>
            <a:r>
              <a:rPr lang="tr-TR" sz="2200" dirty="0">
                <a:solidFill>
                  <a:schemeClr val="tx1"/>
                </a:solidFill>
                <a:latin typeface="+mn-lt"/>
              </a:rPr>
              <a:t>ı</a:t>
            </a:r>
            <a:r>
              <a:rPr lang="tr-TR" sz="2200" spc="175" dirty="0">
                <a:solidFill>
                  <a:schemeClr val="tx1"/>
                </a:solidFill>
                <a:latin typeface="+mn-lt"/>
              </a:rPr>
              <a:t> </a:t>
            </a:r>
            <a:r>
              <a:rPr lang="tr-TR" sz="2200" spc="-10" dirty="0">
                <a:solidFill>
                  <a:schemeClr val="tx1"/>
                </a:solidFill>
                <a:latin typeface="+mn-lt"/>
              </a:rPr>
              <a:t>hakkında </a:t>
            </a:r>
            <a:r>
              <a:rPr lang="tr-TR" sz="2200" spc="-110" dirty="0">
                <a:solidFill>
                  <a:srgbClr val="FF0000"/>
                </a:solidFill>
                <a:latin typeface="+mn-lt"/>
              </a:rPr>
              <a:t>ön</a:t>
            </a:r>
            <a:r>
              <a:rPr lang="tr-TR" sz="2200" spc="-45" dirty="0">
                <a:solidFill>
                  <a:srgbClr val="FF0000"/>
                </a:solidFill>
                <a:latin typeface="+mn-lt"/>
              </a:rPr>
              <a:t> </a:t>
            </a:r>
            <a:r>
              <a:rPr lang="tr-TR" sz="2200" spc="-120" dirty="0">
                <a:solidFill>
                  <a:srgbClr val="FF0000"/>
                </a:solidFill>
                <a:latin typeface="+mn-lt"/>
              </a:rPr>
              <a:t>inceleme</a:t>
            </a:r>
            <a:r>
              <a:rPr lang="tr-TR" sz="2200" spc="-40" dirty="0">
                <a:solidFill>
                  <a:srgbClr val="FF0000"/>
                </a:solidFill>
                <a:latin typeface="+mn-lt"/>
              </a:rPr>
              <a:t> </a:t>
            </a:r>
            <a:r>
              <a:rPr lang="tr-TR" sz="2200" spc="-30" dirty="0">
                <a:solidFill>
                  <a:srgbClr val="FF0000"/>
                </a:solidFill>
                <a:latin typeface="+mn-lt"/>
              </a:rPr>
              <a:t>yapılan</a:t>
            </a:r>
            <a:r>
              <a:rPr lang="tr-TR" sz="2200" spc="-75" dirty="0">
                <a:solidFill>
                  <a:srgbClr val="FF0000"/>
                </a:solidFill>
                <a:latin typeface="+mn-lt"/>
              </a:rPr>
              <a:t> </a:t>
            </a:r>
            <a:r>
              <a:rPr lang="tr-TR" sz="2200" spc="-10" dirty="0">
                <a:solidFill>
                  <a:srgbClr val="FF0000"/>
                </a:solidFill>
                <a:latin typeface="+mn-lt"/>
              </a:rPr>
              <a:t>görevli,</a:t>
            </a:r>
            <a:endParaRPr lang="tr-TR" sz="2200" dirty="0">
              <a:solidFill>
                <a:srgbClr val="FF0000"/>
              </a:solidFill>
              <a:latin typeface="+mn-lt"/>
            </a:endParaRPr>
          </a:p>
          <a:p>
            <a:pPr marL="450850" marR="6985" indent="293688" algn="just">
              <a:lnSpc>
                <a:spcPts val="2590"/>
              </a:lnSpc>
              <a:spcBef>
                <a:spcPts val="905"/>
              </a:spcBef>
              <a:buSzPct val="95833"/>
              <a:buAutoNum type="alphaLcParenR"/>
            </a:pPr>
            <a:r>
              <a:rPr lang="tr-TR" sz="2200" u="sng" dirty="0">
                <a:solidFill>
                  <a:schemeClr val="tx1"/>
                </a:solidFill>
                <a:latin typeface="+mn-lt"/>
              </a:rPr>
              <a:t>Soru</a:t>
            </a:r>
            <a:r>
              <a:rPr lang="tr-TR" sz="2200" u="sng" dirty="0">
                <a:solidFill>
                  <a:schemeClr val="tx1"/>
                </a:solidFill>
                <a:latin typeface="+mn-lt"/>
                <a:cs typeface="Calibri"/>
              </a:rPr>
              <a:t>ş</a:t>
            </a:r>
            <a:r>
              <a:rPr lang="tr-TR" sz="2200" u="sng" dirty="0">
                <a:solidFill>
                  <a:schemeClr val="tx1"/>
                </a:solidFill>
                <a:latin typeface="+mn-lt"/>
              </a:rPr>
              <a:t>turma</a:t>
            </a:r>
            <a:r>
              <a:rPr lang="tr-TR" sz="2200" u="sng" spc="590" dirty="0">
                <a:solidFill>
                  <a:schemeClr val="tx1"/>
                </a:solidFill>
                <a:latin typeface="+mn-lt"/>
              </a:rPr>
              <a:t> </a:t>
            </a:r>
            <a:r>
              <a:rPr lang="tr-TR" sz="2200" u="sng" dirty="0">
                <a:solidFill>
                  <a:schemeClr val="tx1"/>
                </a:solidFill>
                <a:latin typeface="+mn-lt"/>
              </a:rPr>
              <a:t>izni</a:t>
            </a:r>
            <a:r>
              <a:rPr lang="tr-TR" sz="2200" u="sng" spc="585" dirty="0">
                <a:solidFill>
                  <a:schemeClr val="tx1"/>
                </a:solidFill>
                <a:latin typeface="+mn-lt"/>
              </a:rPr>
              <a:t> </a:t>
            </a:r>
            <a:r>
              <a:rPr lang="tr-TR" sz="2200" u="sng" dirty="0">
                <a:solidFill>
                  <a:schemeClr val="tx1"/>
                </a:solidFill>
                <a:latin typeface="+mn-lt"/>
              </a:rPr>
              <a:t>verilmemesi</a:t>
            </a:r>
            <a:r>
              <a:rPr lang="tr-TR" sz="2200" spc="585" dirty="0">
                <a:solidFill>
                  <a:schemeClr val="tx1"/>
                </a:solidFill>
                <a:latin typeface="+mn-lt"/>
              </a:rPr>
              <a:t> </a:t>
            </a:r>
            <a:r>
              <a:rPr lang="tr-TR" sz="2200" dirty="0">
                <a:solidFill>
                  <a:schemeClr val="tx1"/>
                </a:solidFill>
                <a:latin typeface="+mn-lt"/>
              </a:rPr>
              <a:t>kararına</a:t>
            </a:r>
            <a:r>
              <a:rPr lang="tr-TR" sz="2200" spc="590" dirty="0">
                <a:solidFill>
                  <a:schemeClr val="tx1"/>
                </a:solidFill>
                <a:latin typeface="+mn-lt"/>
              </a:rPr>
              <a:t> </a:t>
            </a:r>
            <a:r>
              <a:rPr lang="tr-TR" sz="2200" spc="-10" dirty="0">
                <a:solidFill>
                  <a:schemeClr val="tx1"/>
                </a:solidFill>
                <a:latin typeface="+mn-lt"/>
              </a:rPr>
              <a:t>kar</a:t>
            </a:r>
            <a:r>
              <a:rPr lang="tr-TR" sz="2200" spc="-10" dirty="0">
                <a:solidFill>
                  <a:schemeClr val="tx1"/>
                </a:solidFill>
                <a:latin typeface="+mn-lt"/>
                <a:cs typeface="Calibri"/>
              </a:rPr>
              <a:t>ş</a:t>
            </a:r>
            <a:r>
              <a:rPr lang="tr-TR" sz="2200" spc="-10" dirty="0">
                <a:solidFill>
                  <a:schemeClr val="tx1"/>
                </a:solidFill>
                <a:latin typeface="+mn-lt"/>
              </a:rPr>
              <a:t>ı </a:t>
            </a:r>
            <a:r>
              <a:rPr lang="tr-TR" sz="2200" spc="-65" dirty="0">
                <a:solidFill>
                  <a:srgbClr val="FF0000"/>
                </a:solidFill>
                <a:latin typeface="+mn-lt"/>
              </a:rPr>
              <a:t>Cumhuriyet</a:t>
            </a:r>
            <a:r>
              <a:rPr lang="tr-TR" sz="2200" spc="-45" dirty="0">
                <a:solidFill>
                  <a:srgbClr val="FF0000"/>
                </a:solidFill>
                <a:latin typeface="+mn-lt"/>
              </a:rPr>
              <a:t> </a:t>
            </a:r>
            <a:r>
              <a:rPr lang="tr-TR" sz="2200" spc="-85" dirty="0">
                <a:solidFill>
                  <a:srgbClr val="FF0000"/>
                </a:solidFill>
                <a:latin typeface="+mn-lt"/>
              </a:rPr>
              <a:t>Ba</a:t>
            </a:r>
            <a:r>
              <a:rPr lang="tr-TR" sz="2200" spc="-85" dirty="0">
                <a:solidFill>
                  <a:srgbClr val="FF0000"/>
                </a:solidFill>
                <a:latin typeface="+mn-lt"/>
                <a:cs typeface="Calibri"/>
              </a:rPr>
              <a:t>ş</a:t>
            </a:r>
            <a:r>
              <a:rPr lang="tr-TR" sz="2200" spc="-85" dirty="0">
                <a:solidFill>
                  <a:srgbClr val="FF0000"/>
                </a:solidFill>
                <a:latin typeface="+mn-lt"/>
              </a:rPr>
              <a:t>savcılı</a:t>
            </a:r>
            <a:r>
              <a:rPr lang="tr-TR" sz="2200" spc="-85" dirty="0">
                <a:solidFill>
                  <a:srgbClr val="FF0000"/>
                </a:solidFill>
                <a:latin typeface="+mn-lt"/>
                <a:cs typeface="Calibri"/>
              </a:rPr>
              <a:t>ğ</a:t>
            </a:r>
            <a:r>
              <a:rPr lang="tr-TR" sz="2200" spc="-85" dirty="0">
                <a:solidFill>
                  <a:srgbClr val="FF0000"/>
                </a:solidFill>
                <a:latin typeface="+mn-lt"/>
              </a:rPr>
              <a:t>ı</a:t>
            </a:r>
            <a:r>
              <a:rPr lang="tr-TR" sz="2200" spc="-75" dirty="0">
                <a:solidFill>
                  <a:srgbClr val="FF0000"/>
                </a:solidFill>
                <a:latin typeface="+mn-lt"/>
              </a:rPr>
              <a:t> </a:t>
            </a:r>
            <a:r>
              <a:rPr lang="tr-TR" sz="2200" spc="-65" dirty="0">
                <a:solidFill>
                  <a:srgbClr val="FF0000"/>
                </a:solidFill>
                <a:latin typeface="+mn-lt"/>
              </a:rPr>
              <a:t>ve</a:t>
            </a:r>
            <a:r>
              <a:rPr lang="tr-TR" sz="2200" spc="-45" dirty="0">
                <a:solidFill>
                  <a:srgbClr val="FF0000"/>
                </a:solidFill>
                <a:latin typeface="+mn-lt"/>
              </a:rPr>
              <a:t> </a:t>
            </a:r>
            <a:r>
              <a:rPr lang="tr-TR" sz="2200" spc="-10" dirty="0">
                <a:solidFill>
                  <a:srgbClr val="FF0000"/>
                </a:solidFill>
                <a:latin typeface="+mn-lt"/>
                <a:cs typeface="Calibri"/>
              </a:rPr>
              <a:t>ş</a:t>
            </a:r>
            <a:r>
              <a:rPr lang="tr-TR" sz="2200" spc="-10" dirty="0">
                <a:solidFill>
                  <a:srgbClr val="FF0000"/>
                </a:solidFill>
                <a:latin typeface="+mn-lt"/>
              </a:rPr>
              <a:t>ikayetçi,</a:t>
            </a:r>
            <a:endParaRPr lang="tr-TR" sz="2200" dirty="0">
              <a:solidFill>
                <a:srgbClr val="FF0000"/>
              </a:solidFill>
              <a:latin typeface="+mn-lt"/>
            </a:endParaRPr>
          </a:p>
          <a:p>
            <a:pPr marL="450850" marR="6985" indent="246063" algn="just">
              <a:lnSpc>
                <a:spcPct val="91500"/>
              </a:lnSpc>
              <a:spcBef>
                <a:spcPts val="915"/>
              </a:spcBef>
              <a:buSzPct val="95833"/>
              <a:buFont typeface="Microsoft Sans Serif"/>
              <a:buAutoNum type="alphaLcParenR"/>
            </a:pPr>
            <a:r>
              <a:rPr lang="tr-TR" sz="2200" dirty="0">
                <a:solidFill>
                  <a:schemeClr val="tx1"/>
                </a:solidFill>
                <a:latin typeface="+mn-lt"/>
                <a:cs typeface="Calibri"/>
              </a:rPr>
              <a:t>İ</a:t>
            </a:r>
            <a:r>
              <a:rPr lang="tr-TR" sz="2200" dirty="0">
                <a:solidFill>
                  <a:schemeClr val="tx1"/>
                </a:solidFill>
                <a:latin typeface="+mn-lt"/>
              </a:rPr>
              <a:t>zin</a:t>
            </a:r>
            <a:r>
              <a:rPr lang="tr-TR" sz="2200" spc="120" dirty="0">
                <a:solidFill>
                  <a:schemeClr val="tx1"/>
                </a:solidFill>
                <a:latin typeface="+mn-lt"/>
              </a:rPr>
              <a:t>  </a:t>
            </a:r>
            <a:r>
              <a:rPr lang="tr-TR" sz="2200" dirty="0">
                <a:solidFill>
                  <a:schemeClr val="tx1"/>
                </a:solidFill>
                <a:latin typeface="+mn-lt"/>
              </a:rPr>
              <a:t>vermeye</a:t>
            </a:r>
            <a:r>
              <a:rPr lang="tr-TR" sz="2200" spc="120" dirty="0">
                <a:solidFill>
                  <a:schemeClr val="tx1"/>
                </a:solidFill>
                <a:latin typeface="+mn-lt"/>
              </a:rPr>
              <a:t>  </a:t>
            </a:r>
            <a:r>
              <a:rPr lang="tr-TR" sz="2200" dirty="0">
                <a:solidFill>
                  <a:schemeClr val="tx1"/>
                </a:solidFill>
                <a:latin typeface="+mn-lt"/>
              </a:rPr>
              <a:t>yetkili</a:t>
            </a:r>
            <a:r>
              <a:rPr lang="tr-TR" sz="2200" spc="114" dirty="0">
                <a:solidFill>
                  <a:schemeClr val="tx1"/>
                </a:solidFill>
                <a:latin typeface="+mn-lt"/>
              </a:rPr>
              <a:t>  </a:t>
            </a:r>
            <a:r>
              <a:rPr lang="tr-TR" sz="2200" dirty="0">
                <a:solidFill>
                  <a:schemeClr val="tx1"/>
                </a:solidFill>
                <a:latin typeface="+mn-lt"/>
              </a:rPr>
              <a:t>merciler</a:t>
            </a:r>
            <a:r>
              <a:rPr lang="tr-TR" sz="2200" spc="125" dirty="0">
                <a:solidFill>
                  <a:schemeClr val="tx1"/>
                </a:solidFill>
                <a:latin typeface="+mn-lt"/>
              </a:rPr>
              <a:t>  </a:t>
            </a:r>
            <a:r>
              <a:rPr lang="tr-TR" sz="2200" dirty="0">
                <a:solidFill>
                  <a:schemeClr val="tx1"/>
                </a:solidFill>
                <a:latin typeface="+mn-lt"/>
              </a:rPr>
              <a:t>tarafından</a:t>
            </a:r>
            <a:r>
              <a:rPr lang="tr-TR" sz="2200" spc="114" dirty="0">
                <a:solidFill>
                  <a:schemeClr val="tx1"/>
                </a:solidFill>
                <a:latin typeface="+mn-lt"/>
              </a:rPr>
              <a:t>  </a:t>
            </a:r>
            <a:r>
              <a:rPr lang="tr-TR" sz="2200" spc="-40" dirty="0">
                <a:solidFill>
                  <a:schemeClr val="tx1"/>
                </a:solidFill>
                <a:latin typeface="+mn-lt"/>
              </a:rPr>
              <a:t>verilen </a:t>
            </a:r>
            <a:r>
              <a:rPr lang="tr-TR" sz="2200" u="sng" spc="-45" dirty="0">
                <a:solidFill>
                  <a:schemeClr val="tx1"/>
                </a:solidFill>
                <a:latin typeface="+mn-lt"/>
              </a:rPr>
              <a:t>i</a:t>
            </a:r>
            <a:r>
              <a:rPr lang="tr-TR" sz="2200" u="sng" spc="-45" dirty="0">
                <a:solidFill>
                  <a:schemeClr val="tx1"/>
                </a:solidFill>
                <a:latin typeface="+mn-lt"/>
                <a:cs typeface="Calibri"/>
              </a:rPr>
              <a:t>ş</a:t>
            </a:r>
            <a:r>
              <a:rPr lang="tr-TR" sz="2200" u="sng" spc="-45" dirty="0">
                <a:solidFill>
                  <a:schemeClr val="tx1"/>
                </a:solidFill>
                <a:latin typeface="+mn-lt"/>
              </a:rPr>
              <a:t>leme</a:t>
            </a:r>
            <a:r>
              <a:rPr lang="tr-TR" sz="2200" u="sng" spc="-30" dirty="0">
                <a:solidFill>
                  <a:schemeClr val="tx1"/>
                </a:solidFill>
                <a:latin typeface="+mn-lt"/>
              </a:rPr>
              <a:t> </a:t>
            </a:r>
            <a:r>
              <a:rPr lang="tr-TR" sz="2200" u="sng" dirty="0">
                <a:solidFill>
                  <a:schemeClr val="tx1"/>
                </a:solidFill>
                <a:latin typeface="+mn-lt"/>
              </a:rPr>
              <a:t>koymama</a:t>
            </a:r>
            <a:r>
              <a:rPr lang="tr-TR" sz="2200" u="sng" spc="-25" dirty="0">
                <a:solidFill>
                  <a:schemeClr val="tx1"/>
                </a:solidFill>
                <a:latin typeface="+mn-lt"/>
              </a:rPr>
              <a:t> </a:t>
            </a:r>
            <a:r>
              <a:rPr lang="tr-TR" sz="2200" u="sng" dirty="0">
                <a:solidFill>
                  <a:schemeClr val="tx1"/>
                </a:solidFill>
                <a:latin typeface="+mn-lt"/>
              </a:rPr>
              <a:t>kararına</a:t>
            </a:r>
            <a:r>
              <a:rPr lang="tr-TR" sz="2200" u="sng" spc="-20" dirty="0">
                <a:solidFill>
                  <a:schemeClr val="tx1"/>
                </a:solidFill>
                <a:latin typeface="+mn-lt"/>
              </a:rPr>
              <a:t> </a:t>
            </a:r>
            <a:r>
              <a:rPr lang="tr-TR" sz="2200" u="sng" dirty="0">
                <a:solidFill>
                  <a:schemeClr val="tx1"/>
                </a:solidFill>
                <a:latin typeface="+mn-lt"/>
              </a:rPr>
              <a:t>kar</a:t>
            </a:r>
            <a:r>
              <a:rPr lang="tr-TR" sz="2200" u="sng" dirty="0">
                <a:solidFill>
                  <a:schemeClr val="tx1"/>
                </a:solidFill>
                <a:latin typeface="+mn-lt"/>
                <a:cs typeface="Calibri"/>
              </a:rPr>
              <a:t>ş</a:t>
            </a:r>
            <a:r>
              <a:rPr lang="tr-TR" sz="2200" u="sng" dirty="0">
                <a:solidFill>
                  <a:schemeClr val="tx1"/>
                </a:solidFill>
                <a:latin typeface="+mn-lt"/>
              </a:rPr>
              <a:t>ı</a:t>
            </a:r>
            <a:r>
              <a:rPr lang="tr-TR" sz="2200" spc="-25" dirty="0">
                <a:solidFill>
                  <a:schemeClr val="tx1"/>
                </a:solidFill>
                <a:latin typeface="+mn-lt"/>
              </a:rPr>
              <a:t> </a:t>
            </a:r>
            <a:r>
              <a:rPr lang="tr-TR" sz="2200" dirty="0">
                <a:solidFill>
                  <a:schemeClr val="tx1"/>
                </a:solidFill>
                <a:latin typeface="+mn-lt"/>
              </a:rPr>
              <a:t>da</a:t>
            </a:r>
            <a:r>
              <a:rPr lang="tr-TR" sz="2200" spc="-25" dirty="0">
                <a:solidFill>
                  <a:schemeClr val="tx1"/>
                </a:solidFill>
                <a:latin typeface="+mn-lt"/>
              </a:rPr>
              <a:t> </a:t>
            </a:r>
            <a:r>
              <a:rPr lang="tr-TR" sz="2200" spc="-35" dirty="0">
                <a:solidFill>
                  <a:srgbClr val="FF0000"/>
                </a:solidFill>
                <a:latin typeface="+mn-lt"/>
                <a:cs typeface="Calibri"/>
              </a:rPr>
              <a:t>ş</a:t>
            </a:r>
            <a:r>
              <a:rPr lang="tr-TR" sz="2200" spc="-35" dirty="0">
                <a:solidFill>
                  <a:srgbClr val="FF0000"/>
                </a:solidFill>
                <a:latin typeface="+mn-lt"/>
              </a:rPr>
              <a:t>ikâyetçi,</a:t>
            </a:r>
            <a:r>
              <a:rPr lang="tr-TR" sz="2200" spc="-40" dirty="0">
                <a:solidFill>
                  <a:srgbClr val="FF0000"/>
                </a:solidFill>
                <a:latin typeface="+mn-lt"/>
              </a:rPr>
              <a:t> </a:t>
            </a:r>
            <a:r>
              <a:rPr lang="tr-TR" sz="2200" i="1" spc="-75" dirty="0">
                <a:solidFill>
                  <a:schemeClr val="tx1"/>
                </a:solidFill>
                <a:latin typeface="+mn-lt"/>
              </a:rPr>
              <a:t>(20/08/2016 </a:t>
            </a:r>
            <a:r>
              <a:rPr lang="tr-TR" sz="2200" i="1" dirty="0">
                <a:solidFill>
                  <a:schemeClr val="tx1"/>
                </a:solidFill>
                <a:latin typeface="+mn-lt"/>
              </a:rPr>
              <a:t>tarih</a:t>
            </a:r>
            <a:r>
              <a:rPr lang="tr-TR" sz="2200" i="1" spc="-35" dirty="0">
                <a:solidFill>
                  <a:schemeClr val="tx1"/>
                </a:solidFill>
                <a:latin typeface="+mn-lt"/>
              </a:rPr>
              <a:t> </a:t>
            </a:r>
            <a:r>
              <a:rPr lang="tr-TR" sz="2200" i="1" spc="-55" dirty="0">
                <a:solidFill>
                  <a:schemeClr val="tx1"/>
                </a:solidFill>
                <a:latin typeface="+mn-lt"/>
              </a:rPr>
              <a:t>ve</a:t>
            </a:r>
            <a:r>
              <a:rPr lang="tr-TR" sz="2200" i="1" spc="-20" dirty="0">
                <a:solidFill>
                  <a:schemeClr val="tx1"/>
                </a:solidFill>
                <a:latin typeface="+mn-lt"/>
              </a:rPr>
              <a:t> </a:t>
            </a:r>
            <a:r>
              <a:rPr lang="tr-TR" sz="2200" i="1" spc="-200" dirty="0">
                <a:solidFill>
                  <a:schemeClr val="tx1"/>
                </a:solidFill>
                <a:latin typeface="+mn-lt"/>
              </a:rPr>
              <a:t>6745</a:t>
            </a:r>
            <a:r>
              <a:rPr lang="tr-TR" sz="2200" i="1" spc="-35" dirty="0">
                <a:solidFill>
                  <a:schemeClr val="tx1"/>
                </a:solidFill>
                <a:latin typeface="+mn-lt"/>
              </a:rPr>
              <a:t> </a:t>
            </a:r>
            <a:r>
              <a:rPr lang="tr-TR" sz="2200" i="1" spc="-120" dirty="0">
                <a:solidFill>
                  <a:schemeClr val="tx1"/>
                </a:solidFill>
                <a:latin typeface="+mn-lt"/>
              </a:rPr>
              <a:t>sayılı</a:t>
            </a:r>
            <a:r>
              <a:rPr lang="tr-TR" sz="2200" i="1" spc="-65" dirty="0">
                <a:solidFill>
                  <a:schemeClr val="tx1"/>
                </a:solidFill>
                <a:latin typeface="+mn-lt"/>
              </a:rPr>
              <a:t> </a:t>
            </a:r>
            <a:r>
              <a:rPr lang="tr-TR" sz="2200" i="1" spc="-85" dirty="0">
                <a:solidFill>
                  <a:schemeClr val="tx1"/>
                </a:solidFill>
                <a:latin typeface="+mn-lt"/>
              </a:rPr>
              <a:t>Kanun</a:t>
            </a:r>
            <a:r>
              <a:rPr lang="tr-TR" sz="2200" i="1" spc="-55" dirty="0">
                <a:solidFill>
                  <a:schemeClr val="tx1"/>
                </a:solidFill>
                <a:latin typeface="+mn-lt"/>
              </a:rPr>
              <a:t> </a:t>
            </a:r>
            <a:r>
              <a:rPr lang="tr-TR" sz="2200" i="1" spc="-155" dirty="0">
                <a:solidFill>
                  <a:schemeClr val="tx1"/>
                </a:solidFill>
                <a:latin typeface="+mn-lt"/>
              </a:rPr>
              <a:t>44.</a:t>
            </a:r>
            <a:r>
              <a:rPr lang="tr-TR" sz="2200" i="1" spc="-30" dirty="0">
                <a:solidFill>
                  <a:schemeClr val="tx1"/>
                </a:solidFill>
                <a:latin typeface="+mn-lt"/>
              </a:rPr>
              <a:t> </a:t>
            </a:r>
            <a:r>
              <a:rPr lang="tr-TR" sz="2200" i="1" spc="-20" dirty="0">
                <a:solidFill>
                  <a:schemeClr val="tx1"/>
                </a:solidFill>
                <a:latin typeface="+mn-lt"/>
              </a:rPr>
              <a:t>mad)</a:t>
            </a:r>
            <a:endParaRPr lang="tr-TR" sz="2200" i="1" dirty="0">
              <a:solidFill>
                <a:schemeClr val="tx1"/>
              </a:solidFill>
              <a:latin typeface="+mn-lt"/>
            </a:endParaRPr>
          </a:p>
          <a:p>
            <a:pPr marL="546100" algn="just">
              <a:lnSpc>
                <a:spcPct val="100000"/>
              </a:lnSpc>
              <a:spcBef>
                <a:spcPts val="710"/>
              </a:spcBef>
            </a:pPr>
            <a:r>
              <a:rPr lang="tr-TR" sz="2200" dirty="0">
                <a:solidFill>
                  <a:schemeClr val="tx1"/>
                </a:solidFill>
                <a:latin typeface="+mn-lt"/>
              </a:rPr>
              <a:t>itiraz</a:t>
            </a:r>
            <a:r>
              <a:rPr lang="tr-TR" sz="2200" spc="-105" dirty="0">
                <a:solidFill>
                  <a:schemeClr val="tx1"/>
                </a:solidFill>
                <a:latin typeface="+mn-lt"/>
              </a:rPr>
              <a:t> </a:t>
            </a:r>
            <a:r>
              <a:rPr lang="tr-TR" sz="2200" spc="-60" dirty="0">
                <a:solidFill>
                  <a:schemeClr val="tx1"/>
                </a:solidFill>
                <a:latin typeface="+mn-lt"/>
              </a:rPr>
              <a:t>yoluna</a:t>
            </a:r>
            <a:r>
              <a:rPr lang="tr-TR" sz="2200" spc="-100" dirty="0">
                <a:solidFill>
                  <a:schemeClr val="tx1"/>
                </a:solidFill>
                <a:latin typeface="+mn-lt"/>
              </a:rPr>
              <a:t> </a:t>
            </a:r>
            <a:r>
              <a:rPr lang="tr-TR" sz="2200" spc="-10" dirty="0">
                <a:solidFill>
                  <a:schemeClr val="tx1"/>
                </a:solidFill>
                <a:latin typeface="+mn-lt"/>
              </a:rPr>
              <a:t>gidebilir.</a:t>
            </a:r>
            <a:endParaRPr lang="tr-TR" sz="2200" dirty="0">
              <a:solidFill>
                <a:schemeClr val="tx1"/>
              </a:solidFill>
              <a:latin typeface="+mn-lt"/>
            </a:endParaRPr>
          </a:p>
          <a:p>
            <a:pPr marR="6985" indent="12700" algn="just">
              <a:lnSpc>
                <a:spcPct val="91300"/>
              </a:lnSpc>
              <a:spcBef>
                <a:spcPts val="885"/>
              </a:spcBef>
            </a:pPr>
            <a:r>
              <a:rPr lang="tr-TR" sz="2200" dirty="0">
                <a:solidFill>
                  <a:schemeClr val="tx1"/>
                </a:solidFill>
                <a:latin typeface="+mn-lt"/>
                <a:cs typeface="Calibri"/>
              </a:rPr>
              <a:t>İ</a:t>
            </a:r>
            <a:r>
              <a:rPr lang="tr-TR" sz="2200" dirty="0">
                <a:solidFill>
                  <a:schemeClr val="tx1"/>
                </a:solidFill>
                <a:latin typeface="+mn-lt"/>
              </a:rPr>
              <a:t>tiraz</a:t>
            </a:r>
            <a:r>
              <a:rPr lang="tr-TR" sz="2200" spc="470" dirty="0">
                <a:solidFill>
                  <a:schemeClr val="tx1"/>
                </a:solidFill>
                <a:latin typeface="+mn-lt"/>
              </a:rPr>
              <a:t> </a:t>
            </a:r>
            <a:r>
              <a:rPr lang="tr-TR" sz="2200" spc="-45" dirty="0">
                <a:solidFill>
                  <a:schemeClr val="tx1"/>
                </a:solidFill>
                <a:latin typeface="+mn-lt"/>
              </a:rPr>
              <a:t>süresi</a:t>
            </a:r>
            <a:r>
              <a:rPr lang="tr-TR" sz="2200" spc="470" dirty="0">
                <a:solidFill>
                  <a:schemeClr val="tx1"/>
                </a:solidFill>
                <a:latin typeface="+mn-lt"/>
              </a:rPr>
              <a:t> </a:t>
            </a:r>
            <a:r>
              <a:rPr lang="tr-TR" sz="2200" dirty="0">
                <a:solidFill>
                  <a:schemeClr val="tx1"/>
                </a:solidFill>
                <a:latin typeface="+mn-lt"/>
              </a:rPr>
              <a:t>kararın</a:t>
            </a:r>
            <a:r>
              <a:rPr lang="tr-TR" sz="2200" spc="475" dirty="0">
                <a:solidFill>
                  <a:schemeClr val="tx1"/>
                </a:solidFill>
                <a:latin typeface="+mn-lt"/>
              </a:rPr>
              <a:t> </a:t>
            </a:r>
            <a:r>
              <a:rPr lang="tr-TR" sz="2200" dirty="0">
                <a:solidFill>
                  <a:schemeClr val="tx1"/>
                </a:solidFill>
                <a:latin typeface="+mn-lt"/>
              </a:rPr>
              <a:t>ilgilisine</a:t>
            </a:r>
            <a:r>
              <a:rPr lang="tr-TR" sz="2200" spc="475" dirty="0">
                <a:solidFill>
                  <a:schemeClr val="tx1"/>
                </a:solidFill>
                <a:latin typeface="+mn-lt"/>
              </a:rPr>
              <a:t> </a:t>
            </a:r>
            <a:r>
              <a:rPr lang="tr-TR" sz="2200" dirty="0">
                <a:solidFill>
                  <a:schemeClr val="tx1"/>
                </a:solidFill>
                <a:latin typeface="+mn-lt"/>
              </a:rPr>
              <a:t>tebli</a:t>
            </a:r>
            <a:r>
              <a:rPr lang="tr-TR" sz="2200" dirty="0">
                <a:solidFill>
                  <a:schemeClr val="tx1"/>
                </a:solidFill>
                <a:latin typeface="+mn-lt"/>
                <a:cs typeface="Calibri"/>
              </a:rPr>
              <a:t>ğ</a:t>
            </a:r>
            <a:r>
              <a:rPr lang="tr-TR" sz="2200" dirty="0">
                <a:solidFill>
                  <a:schemeClr val="tx1"/>
                </a:solidFill>
                <a:latin typeface="+mn-lt"/>
              </a:rPr>
              <a:t>inden</a:t>
            </a:r>
            <a:r>
              <a:rPr lang="tr-TR" sz="2200" spc="475" dirty="0">
                <a:solidFill>
                  <a:schemeClr val="tx1"/>
                </a:solidFill>
                <a:latin typeface="+mn-lt"/>
              </a:rPr>
              <a:t> </a:t>
            </a:r>
            <a:r>
              <a:rPr lang="tr-TR" sz="2200" dirty="0">
                <a:solidFill>
                  <a:schemeClr val="tx1"/>
                </a:solidFill>
                <a:latin typeface="+mn-lt"/>
              </a:rPr>
              <a:t>itibaren</a:t>
            </a:r>
            <a:r>
              <a:rPr lang="tr-TR" sz="2200" spc="480" dirty="0">
                <a:solidFill>
                  <a:schemeClr val="tx1"/>
                </a:solidFill>
                <a:latin typeface="+mn-lt"/>
              </a:rPr>
              <a:t> </a:t>
            </a:r>
            <a:r>
              <a:rPr lang="tr-TR" sz="2200" u="sng" spc="-325" dirty="0">
                <a:solidFill>
                  <a:schemeClr val="tx1"/>
                </a:solidFill>
                <a:uFill>
                  <a:solidFill>
                    <a:srgbClr val="FF0000"/>
                  </a:solidFill>
                </a:uFill>
                <a:latin typeface="+mn-lt"/>
              </a:rPr>
              <a:t>10</a:t>
            </a:r>
            <a:r>
              <a:rPr lang="tr-TR" sz="2200" spc="-325" dirty="0">
                <a:solidFill>
                  <a:schemeClr val="tx1"/>
                </a:solidFill>
                <a:latin typeface="+mn-lt"/>
              </a:rPr>
              <a:t> </a:t>
            </a:r>
            <a:r>
              <a:rPr lang="tr-TR" sz="2200" u="sng" dirty="0">
                <a:solidFill>
                  <a:schemeClr val="tx1"/>
                </a:solidFill>
                <a:uFill>
                  <a:solidFill>
                    <a:srgbClr val="FF0000"/>
                  </a:solidFill>
                </a:uFill>
                <a:latin typeface="+mn-lt"/>
              </a:rPr>
              <a:t>gündür</a:t>
            </a:r>
            <a:r>
              <a:rPr lang="tr-TR" sz="2200" dirty="0">
                <a:solidFill>
                  <a:schemeClr val="tx1"/>
                </a:solidFill>
                <a:latin typeface="+mn-lt"/>
              </a:rPr>
              <a:t>.</a:t>
            </a:r>
            <a:r>
              <a:rPr lang="tr-TR" sz="2200" spc="320" dirty="0">
                <a:solidFill>
                  <a:schemeClr val="tx1"/>
                </a:solidFill>
                <a:latin typeface="+mn-lt"/>
              </a:rPr>
              <a:t> </a:t>
            </a:r>
            <a:r>
              <a:rPr lang="tr-TR" sz="2200" dirty="0">
                <a:solidFill>
                  <a:schemeClr val="tx1"/>
                </a:solidFill>
                <a:latin typeface="+mn-lt"/>
              </a:rPr>
              <a:t>Tebli</a:t>
            </a:r>
            <a:r>
              <a:rPr lang="tr-TR" sz="2200" dirty="0">
                <a:solidFill>
                  <a:schemeClr val="tx1"/>
                </a:solidFill>
                <a:latin typeface="+mn-lt"/>
                <a:cs typeface="Calibri"/>
              </a:rPr>
              <a:t>ğ</a:t>
            </a:r>
            <a:r>
              <a:rPr lang="tr-TR" sz="2200" dirty="0">
                <a:solidFill>
                  <a:schemeClr val="tx1"/>
                </a:solidFill>
                <a:latin typeface="+mn-lt"/>
              </a:rPr>
              <a:t>e</a:t>
            </a:r>
            <a:r>
              <a:rPr lang="tr-TR" sz="2200" spc="315" dirty="0">
                <a:solidFill>
                  <a:schemeClr val="tx1"/>
                </a:solidFill>
                <a:latin typeface="+mn-lt"/>
              </a:rPr>
              <a:t> </a:t>
            </a:r>
            <a:r>
              <a:rPr lang="tr-TR" sz="2200" dirty="0">
                <a:solidFill>
                  <a:schemeClr val="tx1"/>
                </a:solidFill>
                <a:latin typeface="+mn-lt"/>
              </a:rPr>
              <a:t>ili</a:t>
            </a:r>
            <a:r>
              <a:rPr lang="tr-TR" sz="2200" dirty="0">
                <a:solidFill>
                  <a:schemeClr val="tx1"/>
                </a:solidFill>
                <a:latin typeface="+mn-lt"/>
                <a:cs typeface="Calibri"/>
              </a:rPr>
              <a:t>ş</a:t>
            </a:r>
            <a:r>
              <a:rPr lang="tr-TR" sz="2200" dirty="0">
                <a:solidFill>
                  <a:schemeClr val="tx1"/>
                </a:solidFill>
                <a:latin typeface="+mn-lt"/>
              </a:rPr>
              <a:t>kin işlemler </a:t>
            </a:r>
            <a:r>
              <a:rPr lang="tr-TR" sz="2200" b="1" spc="-260" dirty="0">
                <a:solidFill>
                  <a:schemeClr val="tx1"/>
                </a:solidFill>
                <a:latin typeface="+mn-lt"/>
              </a:rPr>
              <a:t>7201</a:t>
            </a:r>
            <a:r>
              <a:rPr lang="tr-TR" sz="2200" b="1" spc="320" dirty="0">
                <a:solidFill>
                  <a:schemeClr val="tx1"/>
                </a:solidFill>
                <a:latin typeface="+mn-lt"/>
              </a:rPr>
              <a:t> </a:t>
            </a:r>
            <a:r>
              <a:rPr lang="tr-TR" sz="2200" b="1" dirty="0">
                <a:solidFill>
                  <a:schemeClr val="tx1"/>
                </a:solidFill>
                <a:latin typeface="+mn-lt"/>
              </a:rPr>
              <a:t>sayılı</a:t>
            </a:r>
            <a:r>
              <a:rPr lang="tr-TR" sz="2200" b="1" spc="310" dirty="0">
                <a:solidFill>
                  <a:schemeClr val="tx1"/>
                </a:solidFill>
                <a:latin typeface="+mn-lt"/>
              </a:rPr>
              <a:t> </a:t>
            </a:r>
            <a:r>
              <a:rPr lang="tr-TR" sz="2200" b="1" spc="-10" dirty="0">
                <a:solidFill>
                  <a:schemeClr val="tx1"/>
                </a:solidFill>
                <a:latin typeface="+mn-lt"/>
              </a:rPr>
              <a:t>Tebligat </a:t>
            </a:r>
            <a:r>
              <a:rPr lang="tr-TR" sz="2200" b="1" spc="-70" dirty="0">
                <a:solidFill>
                  <a:schemeClr val="tx1"/>
                </a:solidFill>
                <a:latin typeface="+mn-lt"/>
              </a:rPr>
              <a:t>Kanunu</a:t>
            </a:r>
            <a:r>
              <a:rPr lang="tr-TR" sz="2200" b="1" spc="-75" dirty="0">
                <a:solidFill>
                  <a:schemeClr val="tx1"/>
                </a:solidFill>
                <a:latin typeface="+mn-lt"/>
              </a:rPr>
              <a:t> </a:t>
            </a:r>
            <a:r>
              <a:rPr lang="tr-TR" sz="2200" b="1" spc="-45" dirty="0">
                <a:solidFill>
                  <a:schemeClr val="tx1"/>
                </a:solidFill>
                <a:latin typeface="+mn-lt"/>
              </a:rPr>
              <a:t>hükümlerine</a:t>
            </a:r>
            <a:r>
              <a:rPr lang="tr-TR" sz="2200" b="1" spc="-25" dirty="0">
                <a:solidFill>
                  <a:schemeClr val="tx1"/>
                </a:solidFill>
                <a:latin typeface="+mn-lt"/>
              </a:rPr>
              <a:t> </a:t>
            </a:r>
            <a:r>
              <a:rPr lang="tr-TR" sz="2200" spc="-100" dirty="0">
                <a:solidFill>
                  <a:schemeClr val="tx1"/>
                </a:solidFill>
                <a:latin typeface="+mn-lt"/>
              </a:rPr>
              <a:t>göre</a:t>
            </a:r>
            <a:r>
              <a:rPr lang="tr-TR" sz="2200" spc="-55" dirty="0">
                <a:solidFill>
                  <a:schemeClr val="tx1"/>
                </a:solidFill>
                <a:latin typeface="+mn-lt"/>
              </a:rPr>
              <a:t> </a:t>
            </a:r>
            <a:r>
              <a:rPr lang="tr-TR" sz="2200" spc="-10" dirty="0">
                <a:solidFill>
                  <a:schemeClr val="tx1"/>
                </a:solidFill>
                <a:latin typeface="+mn-lt"/>
              </a:rPr>
              <a:t>yapılır.</a:t>
            </a:r>
            <a:endParaRPr lang="tr-TR" sz="2200" dirty="0">
              <a:solidFill>
                <a:schemeClr val="tx1"/>
              </a:solidFill>
              <a:latin typeface="+mn-lt"/>
            </a:endParaRPr>
          </a:p>
          <a:p>
            <a:pPr marL="12700" algn="l">
              <a:lnSpc>
                <a:spcPct val="100000"/>
              </a:lnSpc>
              <a:spcBef>
                <a:spcPts val="1210"/>
              </a:spcBef>
              <a:tabLst>
                <a:tab pos="354965" algn="l"/>
              </a:tabLst>
            </a:pPr>
            <a:endParaRPr lang="tr-TR" sz="24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872449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43062" y="209210"/>
            <a:ext cx="5857875" cy="916275"/>
          </a:xfrm>
          <a:prstGeom prst="rect">
            <a:avLst/>
          </a:prstGeom>
        </p:spPr>
        <p:txBody>
          <a:bodyPr vert="horz" wrap="square" lIns="0" tIns="358774" rIns="0" bIns="0" rtlCol="0">
            <a:spAutoFit/>
          </a:bodyPr>
          <a:lstStyle/>
          <a:p>
            <a:pPr marL="699135" algn="ctr">
              <a:lnSpc>
                <a:spcPct val="100000"/>
              </a:lnSpc>
              <a:spcBef>
                <a:spcPts val="105"/>
              </a:spcBef>
            </a:pPr>
            <a:r>
              <a:rPr u="none" spc="-225" dirty="0">
                <a:latin typeface="+mj-lt"/>
              </a:rPr>
              <a:t>HUKUKSAL</a:t>
            </a:r>
            <a:r>
              <a:rPr u="none" spc="30" dirty="0">
                <a:latin typeface="+mj-lt"/>
              </a:rPr>
              <a:t> </a:t>
            </a:r>
            <a:r>
              <a:rPr u="none" spc="-70" dirty="0">
                <a:latin typeface="+mj-lt"/>
              </a:rPr>
              <a:t>DAYANA</a:t>
            </a:r>
            <a:r>
              <a:rPr u="none" spc="-70" dirty="0">
                <a:latin typeface="+mj-lt"/>
                <a:cs typeface="Calibri"/>
              </a:rPr>
              <a:t>Ğ</a:t>
            </a:r>
            <a:r>
              <a:rPr u="none" spc="-70" dirty="0">
                <a:latin typeface="+mj-lt"/>
              </a:rPr>
              <a:t>I</a:t>
            </a:r>
            <a:endParaRPr dirty="0">
              <a:latin typeface="+mj-lt"/>
              <a:cs typeface="Calibri"/>
            </a:endParaRPr>
          </a:p>
        </p:txBody>
      </p:sp>
      <p:sp>
        <p:nvSpPr>
          <p:cNvPr id="3" name="object 3"/>
          <p:cNvSpPr txBox="1"/>
          <p:nvPr/>
        </p:nvSpPr>
        <p:spPr>
          <a:xfrm>
            <a:off x="540000" y="1620000"/>
            <a:ext cx="8299200" cy="3194656"/>
          </a:xfrm>
          <a:prstGeom prst="rect">
            <a:avLst/>
          </a:prstGeom>
        </p:spPr>
        <p:txBody>
          <a:bodyPr vert="horz" wrap="square" lIns="0" tIns="26669" rIns="0" bIns="0" rtlCol="0">
            <a:spAutoFit/>
          </a:bodyPr>
          <a:lstStyle/>
          <a:p>
            <a:pPr marL="354965" marR="5080" indent="-342900" algn="just">
              <a:lnSpc>
                <a:spcPct val="96200"/>
              </a:lnSpc>
              <a:spcBef>
                <a:spcPts val="209"/>
              </a:spcBef>
            </a:pPr>
            <a:r>
              <a:rPr sz="1900" spc="165" dirty="0">
                <a:solidFill>
                  <a:srgbClr val="90C225"/>
                </a:solidFill>
                <a:latin typeface="Lucida Sans Unicode"/>
                <a:cs typeface="Lucida Sans Unicode"/>
              </a:rPr>
              <a:t>▶</a:t>
            </a:r>
            <a:r>
              <a:rPr sz="1900" spc="-5" dirty="0">
                <a:solidFill>
                  <a:srgbClr val="90C225"/>
                </a:solidFill>
                <a:latin typeface="Lucida Sans Unicode"/>
                <a:cs typeface="Lucida Sans Unicode"/>
              </a:rPr>
              <a:t> </a:t>
            </a:r>
            <a:r>
              <a:rPr lang="tr-TR" sz="1900" spc="-5" dirty="0">
                <a:solidFill>
                  <a:srgbClr val="90C225"/>
                </a:solidFill>
                <a:latin typeface="Lucida Sans Unicode"/>
                <a:cs typeface="Lucida Sans Unicode"/>
              </a:rPr>
              <a:t> </a:t>
            </a:r>
            <a:r>
              <a:rPr sz="2400" dirty="0">
                <a:solidFill>
                  <a:schemeClr val="tx1"/>
                </a:solidFill>
                <a:latin typeface="+mn-lt"/>
                <a:cs typeface="Microsoft Sans Serif"/>
              </a:rPr>
              <a:t>4483</a:t>
            </a:r>
            <a:r>
              <a:rPr sz="2400" spc="114" dirty="0">
                <a:solidFill>
                  <a:schemeClr val="tx1"/>
                </a:solidFill>
                <a:latin typeface="+mn-lt"/>
                <a:cs typeface="Microsoft Sans Serif"/>
              </a:rPr>
              <a:t>  </a:t>
            </a:r>
            <a:r>
              <a:rPr sz="2400" dirty="0">
                <a:solidFill>
                  <a:schemeClr val="tx1"/>
                </a:solidFill>
                <a:latin typeface="+mn-lt"/>
                <a:cs typeface="Microsoft Sans Serif"/>
              </a:rPr>
              <a:t>sayılı</a:t>
            </a:r>
            <a:r>
              <a:rPr sz="2400" spc="105" dirty="0">
                <a:solidFill>
                  <a:schemeClr val="tx1"/>
                </a:solidFill>
                <a:latin typeface="+mn-lt"/>
                <a:cs typeface="Microsoft Sans Serif"/>
              </a:rPr>
              <a:t>  </a:t>
            </a:r>
            <a:r>
              <a:rPr sz="2400" dirty="0">
                <a:solidFill>
                  <a:schemeClr val="tx1"/>
                </a:solidFill>
                <a:latin typeface="+mn-lt"/>
                <a:cs typeface="Microsoft Sans Serif"/>
              </a:rPr>
              <a:t>Kanun,</a:t>
            </a:r>
            <a:r>
              <a:rPr sz="2400" spc="114" dirty="0">
                <a:solidFill>
                  <a:schemeClr val="tx1"/>
                </a:solidFill>
                <a:latin typeface="+mn-lt"/>
                <a:cs typeface="Microsoft Sans Serif"/>
              </a:rPr>
              <a:t>  </a:t>
            </a:r>
            <a:r>
              <a:rPr sz="2400" spc="-305" dirty="0">
                <a:solidFill>
                  <a:schemeClr val="tx1"/>
                </a:solidFill>
                <a:latin typeface="+mn-lt"/>
                <a:cs typeface="Microsoft Sans Serif"/>
              </a:rPr>
              <a:t>1982</a:t>
            </a:r>
            <a:r>
              <a:rPr sz="2400" spc="114" dirty="0">
                <a:solidFill>
                  <a:schemeClr val="tx1"/>
                </a:solidFill>
                <a:latin typeface="+mn-lt"/>
                <a:cs typeface="Microsoft Sans Serif"/>
              </a:rPr>
              <a:t>  </a:t>
            </a:r>
            <a:r>
              <a:rPr sz="2400" dirty="0">
                <a:solidFill>
                  <a:schemeClr val="tx1"/>
                </a:solidFill>
                <a:latin typeface="+mn-lt"/>
                <a:cs typeface="Microsoft Sans Serif"/>
              </a:rPr>
              <a:t>Anayasasının</a:t>
            </a:r>
            <a:r>
              <a:rPr sz="2400" spc="120" dirty="0">
                <a:solidFill>
                  <a:schemeClr val="tx1"/>
                </a:solidFill>
                <a:latin typeface="+mn-lt"/>
                <a:cs typeface="Microsoft Sans Serif"/>
              </a:rPr>
              <a:t>  </a:t>
            </a:r>
            <a:r>
              <a:rPr sz="2400" spc="-325" dirty="0">
                <a:solidFill>
                  <a:schemeClr val="tx1"/>
                </a:solidFill>
                <a:latin typeface="+mn-lt"/>
                <a:cs typeface="Microsoft Sans Serif"/>
              </a:rPr>
              <a:t>129</a:t>
            </a:r>
            <a:r>
              <a:rPr sz="2400" spc="114" dirty="0">
                <a:solidFill>
                  <a:schemeClr val="tx1"/>
                </a:solidFill>
                <a:latin typeface="+mn-lt"/>
                <a:cs typeface="Microsoft Sans Serif"/>
              </a:rPr>
              <a:t> </a:t>
            </a:r>
            <a:r>
              <a:rPr lang="tr-TR" sz="2400" spc="114" dirty="0">
                <a:solidFill>
                  <a:schemeClr val="tx1"/>
                </a:solidFill>
                <a:latin typeface="+mn-lt"/>
                <a:cs typeface="Microsoft Sans Serif"/>
              </a:rPr>
              <a:t>'</a:t>
            </a:r>
            <a:r>
              <a:rPr sz="2400" spc="-20" dirty="0" err="1">
                <a:solidFill>
                  <a:schemeClr val="tx1"/>
                </a:solidFill>
                <a:latin typeface="+mn-lt"/>
                <a:cs typeface="Microsoft Sans Serif"/>
              </a:rPr>
              <a:t>uncu</a:t>
            </a:r>
            <a:r>
              <a:rPr sz="2400" spc="-20" dirty="0">
                <a:solidFill>
                  <a:schemeClr val="tx1"/>
                </a:solidFill>
                <a:latin typeface="+mn-lt"/>
                <a:cs typeface="Microsoft Sans Serif"/>
              </a:rPr>
              <a:t> </a:t>
            </a:r>
            <a:r>
              <a:rPr sz="2400" dirty="0">
                <a:solidFill>
                  <a:schemeClr val="tx1"/>
                </a:solidFill>
                <a:latin typeface="+mn-lt"/>
                <a:cs typeface="Microsoft Sans Serif"/>
              </a:rPr>
              <a:t>maddesinin</a:t>
            </a:r>
            <a:r>
              <a:rPr sz="2400" spc="305" dirty="0">
                <a:solidFill>
                  <a:schemeClr val="tx1"/>
                </a:solidFill>
                <a:latin typeface="+mn-lt"/>
                <a:cs typeface="Microsoft Sans Serif"/>
              </a:rPr>
              <a:t> </a:t>
            </a:r>
            <a:r>
              <a:rPr sz="2000" i="1" spc="-90" dirty="0">
                <a:solidFill>
                  <a:srgbClr val="001F5F"/>
                </a:solidFill>
                <a:latin typeface="+mn-lt"/>
                <a:cs typeface="Arial"/>
              </a:rPr>
              <a:t>“…Memurlar</a:t>
            </a:r>
            <a:r>
              <a:rPr sz="2000" i="1" spc="265" dirty="0">
                <a:solidFill>
                  <a:srgbClr val="001F5F"/>
                </a:solidFill>
                <a:latin typeface="+mn-lt"/>
                <a:cs typeface="Arial"/>
              </a:rPr>
              <a:t> </a:t>
            </a:r>
            <a:r>
              <a:rPr sz="2000" i="1" dirty="0">
                <a:solidFill>
                  <a:srgbClr val="001F5F"/>
                </a:solidFill>
                <a:latin typeface="+mn-lt"/>
                <a:cs typeface="Arial"/>
              </a:rPr>
              <a:t>ve</a:t>
            </a:r>
            <a:r>
              <a:rPr sz="2000" i="1" spc="254" dirty="0">
                <a:solidFill>
                  <a:srgbClr val="001F5F"/>
                </a:solidFill>
                <a:latin typeface="+mn-lt"/>
                <a:cs typeface="Arial"/>
              </a:rPr>
              <a:t> </a:t>
            </a:r>
            <a:r>
              <a:rPr sz="2000" i="1" dirty="0">
                <a:solidFill>
                  <a:srgbClr val="001F5F"/>
                </a:solidFill>
                <a:latin typeface="+mn-lt"/>
                <a:cs typeface="Arial"/>
              </a:rPr>
              <a:t>di</a:t>
            </a:r>
            <a:r>
              <a:rPr sz="2000" i="1" dirty="0">
                <a:solidFill>
                  <a:srgbClr val="001F5F"/>
                </a:solidFill>
                <a:latin typeface="+mn-lt"/>
                <a:cs typeface="Calibri"/>
              </a:rPr>
              <a:t>ğ</a:t>
            </a:r>
            <a:r>
              <a:rPr sz="2000" i="1" dirty="0">
                <a:solidFill>
                  <a:srgbClr val="001F5F"/>
                </a:solidFill>
                <a:latin typeface="+mn-lt"/>
                <a:cs typeface="Arial"/>
              </a:rPr>
              <a:t>er</a:t>
            </a:r>
            <a:r>
              <a:rPr sz="2000" i="1" spc="260" dirty="0">
                <a:solidFill>
                  <a:srgbClr val="001F5F"/>
                </a:solidFill>
                <a:latin typeface="+mn-lt"/>
                <a:cs typeface="Arial"/>
              </a:rPr>
              <a:t> </a:t>
            </a:r>
            <a:r>
              <a:rPr sz="2000" i="1" dirty="0">
                <a:solidFill>
                  <a:srgbClr val="001F5F"/>
                </a:solidFill>
                <a:latin typeface="+mn-lt"/>
                <a:cs typeface="Arial"/>
              </a:rPr>
              <a:t>kamu</a:t>
            </a:r>
            <a:r>
              <a:rPr sz="2000" i="1" spc="250" dirty="0">
                <a:solidFill>
                  <a:srgbClr val="001F5F"/>
                </a:solidFill>
                <a:latin typeface="+mn-lt"/>
                <a:cs typeface="Arial"/>
              </a:rPr>
              <a:t> </a:t>
            </a:r>
            <a:r>
              <a:rPr sz="2000" i="1" spc="-70" dirty="0">
                <a:solidFill>
                  <a:srgbClr val="001F5F"/>
                </a:solidFill>
                <a:latin typeface="+mn-lt"/>
                <a:cs typeface="Arial"/>
              </a:rPr>
              <a:t>görevlileri </a:t>
            </a:r>
            <a:r>
              <a:rPr sz="2000" i="1" spc="-40" dirty="0">
                <a:solidFill>
                  <a:srgbClr val="001F5F"/>
                </a:solidFill>
                <a:latin typeface="+mn-lt"/>
                <a:cs typeface="Arial"/>
              </a:rPr>
              <a:t>hakkında</a:t>
            </a:r>
            <a:r>
              <a:rPr sz="2000" i="1" spc="-135" dirty="0">
                <a:solidFill>
                  <a:srgbClr val="001F5F"/>
                </a:solidFill>
                <a:latin typeface="+mn-lt"/>
                <a:cs typeface="Arial"/>
              </a:rPr>
              <a:t> </a:t>
            </a:r>
            <a:r>
              <a:rPr sz="2000" i="1" spc="-45" dirty="0">
                <a:solidFill>
                  <a:srgbClr val="001F5F"/>
                </a:solidFill>
                <a:latin typeface="+mn-lt"/>
                <a:cs typeface="Arial"/>
              </a:rPr>
              <a:t>i</a:t>
            </a:r>
            <a:r>
              <a:rPr sz="2000" i="1" spc="-45" dirty="0">
                <a:solidFill>
                  <a:srgbClr val="001F5F"/>
                </a:solidFill>
                <a:latin typeface="+mn-lt"/>
                <a:cs typeface="Calibri"/>
              </a:rPr>
              <a:t>ş</a:t>
            </a:r>
            <a:r>
              <a:rPr sz="2000" i="1" spc="-45" dirty="0">
                <a:solidFill>
                  <a:srgbClr val="001F5F"/>
                </a:solidFill>
                <a:latin typeface="+mn-lt"/>
                <a:cs typeface="Arial"/>
              </a:rPr>
              <a:t>ledikleri</a:t>
            </a:r>
            <a:r>
              <a:rPr sz="2000" i="1" spc="-114" dirty="0">
                <a:solidFill>
                  <a:srgbClr val="001F5F"/>
                </a:solidFill>
                <a:latin typeface="+mn-lt"/>
                <a:cs typeface="Arial"/>
              </a:rPr>
              <a:t> </a:t>
            </a:r>
            <a:r>
              <a:rPr sz="2000" i="1" dirty="0">
                <a:solidFill>
                  <a:srgbClr val="001F5F"/>
                </a:solidFill>
                <a:latin typeface="+mn-lt"/>
                <a:cs typeface="Arial"/>
              </a:rPr>
              <a:t>iddia</a:t>
            </a:r>
            <a:r>
              <a:rPr sz="2000" i="1" spc="-90" dirty="0">
                <a:solidFill>
                  <a:srgbClr val="001F5F"/>
                </a:solidFill>
                <a:latin typeface="+mn-lt"/>
                <a:cs typeface="Arial"/>
              </a:rPr>
              <a:t> </a:t>
            </a:r>
            <a:r>
              <a:rPr sz="2000" i="1" spc="-105" dirty="0">
                <a:solidFill>
                  <a:srgbClr val="001F5F"/>
                </a:solidFill>
                <a:latin typeface="+mn-lt"/>
                <a:cs typeface="Arial"/>
              </a:rPr>
              <a:t>edilen</a:t>
            </a:r>
            <a:r>
              <a:rPr sz="2000" i="1" spc="-70" dirty="0">
                <a:solidFill>
                  <a:srgbClr val="001F5F"/>
                </a:solidFill>
                <a:latin typeface="+mn-lt"/>
                <a:cs typeface="Arial"/>
              </a:rPr>
              <a:t> </a:t>
            </a:r>
            <a:r>
              <a:rPr sz="2000" i="1" spc="-140" dirty="0">
                <a:solidFill>
                  <a:srgbClr val="001F5F"/>
                </a:solidFill>
                <a:latin typeface="+mn-lt"/>
                <a:cs typeface="Arial"/>
              </a:rPr>
              <a:t>suçlardan</a:t>
            </a:r>
            <a:r>
              <a:rPr sz="2000" i="1" spc="-35" dirty="0">
                <a:solidFill>
                  <a:srgbClr val="001F5F"/>
                </a:solidFill>
                <a:latin typeface="+mn-lt"/>
                <a:cs typeface="Arial"/>
              </a:rPr>
              <a:t> </a:t>
            </a:r>
            <a:r>
              <a:rPr sz="2000" i="1" dirty="0">
                <a:solidFill>
                  <a:srgbClr val="001F5F"/>
                </a:solidFill>
                <a:latin typeface="+mn-lt"/>
                <a:cs typeface="Arial"/>
              </a:rPr>
              <a:t>ötürü</a:t>
            </a:r>
            <a:r>
              <a:rPr sz="2000" i="1" spc="-85" dirty="0">
                <a:solidFill>
                  <a:srgbClr val="001F5F"/>
                </a:solidFill>
                <a:latin typeface="+mn-lt"/>
                <a:cs typeface="Arial"/>
              </a:rPr>
              <a:t> </a:t>
            </a:r>
            <a:r>
              <a:rPr sz="2000" i="1" spc="-135" dirty="0">
                <a:solidFill>
                  <a:srgbClr val="001F5F"/>
                </a:solidFill>
                <a:latin typeface="+mn-lt"/>
                <a:cs typeface="Arial"/>
              </a:rPr>
              <a:t>ceza </a:t>
            </a:r>
            <a:r>
              <a:rPr sz="2000" i="1" dirty="0">
                <a:solidFill>
                  <a:srgbClr val="001F5F"/>
                </a:solidFill>
                <a:latin typeface="+mn-lt"/>
                <a:cs typeface="Arial"/>
              </a:rPr>
              <a:t>kovu</a:t>
            </a:r>
            <a:r>
              <a:rPr sz="2000" i="1" dirty="0">
                <a:solidFill>
                  <a:srgbClr val="001F5F"/>
                </a:solidFill>
                <a:latin typeface="+mn-lt"/>
                <a:cs typeface="Calibri"/>
              </a:rPr>
              <a:t>ş</a:t>
            </a:r>
            <a:r>
              <a:rPr sz="2000" i="1" dirty="0">
                <a:solidFill>
                  <a:srgbClr val="001F5F"/>
                </a:solidFill>
                <a:latin typeface="+mn-lt"/>
                <a:cs typeface="Arial"/>
              </a:rPr>
              <a:t>turması</a:t>
            </a:r>
            <a:r>
              <a:rPr sz="2000" i="1" spc="170" dirty="0">
                <a:solidFill>
                  <a:srgbClr val="001F5F"/>
                </a:solidFill>
                <a:latin typeface="+mn-lt"/>
                <a:cs typeface="Arial"/>
              </a:rPr>
              <a:t> </a:t>
            </a:r>
            <a:r>
              <a:rPr sz="2000" i="1" spc="-70" dirty="0">
                <a:solidFill>
                  <a:srgbClr val="001F5F"/>
                </a:solidFill>
                <a:latin typeface="+mn-lt"/>
                <a:cs typeface="Arial"/>
              </a:rPr>
              <a:t>açılması,</a:t>
            </a:r>
            <a:r>
              <a:rPr sz="2000" i="1" spc="175" dirty="0">
                <a:solidFill>
                  <a:srgbClr val="001F5F"/>
                </a:solidFill>
                <a:latin typeface="+mn-lt"/>
                <a:cs typeface="Arial"/>
              </a:rPr>
              <a:t> </a:t>
            </a:r>
            <a:r>
              <a:rPr sz="2000" i="1" dirty="0">
                <a:solidFill>
                  <a:srgbClr val="001F5F"/>
                </a:solidFill>
                <a:latin typeface="+mn-lt"/>
                <a:cs typeface="Arial"/>
              </a:rPr>
              <a:t>kanunla</a:t>
            </a:r>
            <a:r>
              <a:rPr sz="2000" i="1" spc="170" dirty="0">
                <a:solidFill>
                  <a:srgbClr val="001F5F"/>
                </a:solidFill>
                <a:latin typeface="+mn-lt"/>
                <a:cs typeface="Arial"/>
              </a:rPr>
              <a:t> </a:t>
            </a:r>
            <a:r>
              <a:rPr sz="2000" i="1" dirty="0">
                <a:solidFill>
                  <a:srgbClr val="001F5F"/>
                </a:solidFill>
                <a:latin typeface="+mn-lt"/>
                <a:cs typeface="Arial"/>
              </a:rPr>
              <a:t>belirtilen</a:t>
            </a:r>
            <a:r>
              <a:rPr sz="2000" i="1" spc="180" dirty="0">
                <a:solidFill>
                  <a:srgbClr val="001F5F"/>
                </a:solidFill>
                <a:latin typeface="+mn-lt"/>
                <a:cs typeface="Arial"/>
              </a:rPr>
              <a:t> </a:t>
            </a:r>
            <a:r>
              <a:rPr sz="2000" i="1" spc="-114" dirty="0">
                <a:solidFill>
                  <a:srgbClr val="001F5F"/>
                </a:solidFill>
                <a:latin typeface="+mn-lt"/>
                <a:cs typeface="Arial"/>
              </a:rPr>
              <a:t>istisnalar </a:t>
            </a:r>
            <a:r>
              <a:rPr sz="2000" i="1" dirty="0">
                <a:solidFill>
                  <a:srgbClr val="001F5F"/>
                </a:solidFill>
                <a:latin typeface="+mn-lt"/>
                <a:cs typeface="Arial"/>
              </a:rPr>
              <a:t>dı</a:t>
            </a:r>
            <a:r>
              <a:rPr sz="2000" i="1" dirty="0">
                <a:solidFill>
                  <a:srgbClr val="001F5F"/>
                </a:solidFill>
                <a:latin typeface="+mn-lt"/>
                <a:cs typeface="Calibri"/>
              </a:rPr>
              <a:t>ş</a:t>
            </a:r>
            <a:r>
              <a:rPr sz="2000" i="1" dirty="0">
                <a:solidFill>
                  <a:srgbClr val="001F5F"/>
                </a:solidFill>
                <a:latin typeface="+mn-lt"/>
                <a:cs typeface="Arial"/>
              </a:rPr>
              <a:t>ında,</a:t>
            </a:r>
            <a:r>
              <a:rPr sz="2000" i="1" spc="-25" dirty="0">
                <a:solidFill>
                  <a:srgbClr val="001F5F"/>
                </a:solidFill>
                <a:latin typeface="+mn-lt"/>
                <a:cs typeface="Arial"/>
              </a:rPr>
              <a:t>  </a:t>
            </a:r>
            <a:r>
              <a:rPr sz="2000" i="1" dirty="0">
                <a:solidFill>
                  <a:srgbClr val="001F5F"/>
                </a:solidFill>
                <a:latin typeface="+mn-lt"/>
                <a:cs typeface="Arial"/>
              </a:rPr>
              <a:t>kanunun</a:t>
            </a:r>
            <a:r>
              <a:rPr sz="2000" i="1" spc="-25" dirty="0">
                <a:solidFill>
                  <a:srgbClr val="001F5F"/>
                </a:solidFill>
                <a:latin typeface="+mn-lt"/>
                <a:cs typeface="Arial"/>
              </a:rPr>
              <a:t>  </a:t>
            </a:r>
            <a:r>
              <a:rPr sz="2000" i="1" dirty="0">
                <a:solidFill>
                  <a:srgbClr val="001F5F"/>
                </a:solidFill>
                <a:latin typeface="+mn-lt"/>
                <a:cs typeface="Arial"/>
              </a:rPr>
              <a:t>gösterdi</a:t>
            </a:r>
            <a:r>
              <a:rPr sz="2000" i="1" dirty="0">
                <a:solidFill>
                  <a:srgbClr val="001F5F"/>
                </a:solidFill>
                <a:latin typeface="+mn-lt"/>
                <a:cs typeface="Calibri"/>
              </a:rPr>
              <a:t>ğ</a:t>
            </a:r>
            <a:r>
              <a:rPr sz="2000" i="1" dirty="0">
                <a:solidFill>
                  <a:srgbClr val="001F5F"/>
                </a:solidFill>
                <a:latin typeface="+mn-lt"/>
                <a:cs typeface="Arial"/>
              </a:rPr>
              <a:t>i</a:t>
            </a:r>
            <a:r>
              <a:rPr sz="2000" i="1" spc="-25" dirty="0">
                <a:solidFill>
                  <a:srgbClr val="001F5F"/>
                </a:solidFill>
                <a:latin typeface="+mn-lt"/>
                <a:cs typeface="Arial"/>
              </a:rPr>
              <a:t>  </a:t>
            </a:r>
            <a:r>
              <a:rPr sz="2000" i="1" dirty="0">
                <a:solidFill>
                  <a:srgbClr val="001F5F"/>
                </a:solidFill>
                <a:latin typeface="+mn-lt"/>
                <a:cs typeface="Arial"/>
              </a:rPr>
              <a:t>idari</a:t>
            </a:r>
            <a:r>
              <a:rPr sz="2000" i="1" spc="-20" dirty="0">
                <a:solidFill>
                  <a:srgbClr val="001F5F"/>
                </a:solidFill>
                <a:latin typeface="+mn-lt"/>
                <a:cs typeface="Arial"/>
              </a:rPr>
              <a:t>  </a:t>
            </a:r>
            <a:r>
              <a:rPr sz="2000" i="1" dirty="0">
                <a:solidFill>
                  <a:srgbClr val="001F5F"/>
                </a:solidFill>
                <a:latin typeface="+mn-lt"/>
                <a:cs typeface="Arial"/>
              </a:rPr>
              <a:t>merciin</a:t>
            </a:r>
            <a:r>
              <a:rPr sz="2000" i="1" spc="-30" dirty="0">
                <a:solidFill>
                  <a:srgbClr val="001F5F"/>
                </a:solidFill>
                <a:latin typeface="+mn-lt"/>
                <a:cs typeface="Arial"/>
              </a:rPr>
              <a:t>  </a:t>
            </a:r>
            <a:r>
              <a:rPr sz="2000" i="1" spc="-114" dirty="0">
                <a:solidFill>
                  <a:srgbClr val="001F5F"/>
                </a:solidFill>
                <a:latin typeface="+mn-lt"/>
                <a:cs typeface="Arial"/>
              </a:rPr>
              <a:t>iznine </a:t>
            </a:r>
            <a:r>
              <a:rPr sz="2000" i="1" spc="-125" dirty="0">
                <a:solidFill>
                  <a:srgbClr val="001F5F"/>
                </a:solidFill>
                <a:latin typeface="+mn-lt"/>
                <a:cs typeface="Arial"/>
              </a:rPr>
              <a:t>tabidir…”</a:t>
            </a:r>
            <a:r>
              <a:rPr sz="2500" i="1" spc="-25" dirty="0">
                <a:solidFill>
                  <a:srgbClr val="001F5F"/>
                </a:solidFill>
                <a:latin typeface="+mn-lt"/>
                <a:cs typeface="Arial"/>
              </a:rPr>
              <a:t> </a:t>
            </a:r>
            <a:r>
              <a:rPr sz="2400" spc="-10" dirty="0" err="1">
                <a:solidFill>
                  <a:schemeClr val="tx1"/>
                </a:solidFill>
                <a:latin typeface="+mn-lt"/>
                <a:cs typeface="Microsoft Sans Serif"/>
              </a:rPr>
              <a:t>hükmü</a:t>
            </a:r>
            <a:r>
              <a:rPr lang="tr-TR" sz="2400" spc="-10" dirty="0">
                <a:solidFill>
                  <a:schemeClr val="tx1"/>
                </a:solidFill>
                <a:latin typeface="+mn-lt"/>
                <a:cs typeface="Microsoft Sans Serif"/>
              </a:rPr>
              <a:t> ile</a:t>
            </a:r>
            <a:r>
              <a:rPr sz="2400" spc="-10" dirty="0">
                <a:solidFill>
                  <a:schemeClr val="tx1"/>
                </a:solidFill>
                <a:latin typeface="+mn-lt"/>
                <a:cs typeface="Microsoft Sans Serif"/>
              </a:rPr>
              <a:t>,</a:t>
            </a:r>
            <a:endParaRPr lang="tr-TR" sz="2400" spc="-10" dirty="0">
              <a:solidFill>
                <a:schemeClr val="tx1"/>
              </a:solidFill>
              <a:latin typeface="+mn-lt"/>
              <a:cs typeface="Microsoft Sans Serif"/>
            </a:endParaRPr>
          </a:p>
          <a:p>
            <a:pPr marL="354965" marR="5080" indent="-342900" algn="just">
              <a:lnSpc>
                <a:spcPct val="96200"/>
              </a:lnSpc>
              <a:spcBef>
                <a:spcPts val="209"/>
              </a:spcBef>
            </a:pPr>
            <a:endParaRPr sz="2400" dirty="0">
              <a:latin typeface="+mn-lt"/>
              <a:cs typeface="Microsoft Sans Serif"/>
            </a:endParaRPr>
          </a:p>
          <a:p>
            <a:pPr marL="354965" marR="5080" indent="-342900" algn="just">
              <a:lnSpc>
                <a:spcPct val="96200"/>
              </a:lnSpc>
              <a:spcBef>
                <a:spcPts val="990"/>
              </a:spcBef>
            </a:pPr>
            <a:r>
              <a:rPr sz="1900" spc="165" dirty="0">
                <a:solidFill>
                  <a:srgbClr val="90C225"/>
                </a:solidFill>
                <a:latin typeface="+mn-lt"/>
                <a:cs typeface="Lucida Sans Unicode"/>
              </a:rPr>
              <a:t>▶</a:t>
            </a:r>
            <a:r>
              <a:rPr sz="1900" spc="100" dirty="0">
                <a:solidFill>
                  <a:srgbClr val="90C225"/>
                </a:solidFill>
                <a:latin typeface="+mn-lt"/>
                <a:cs typeface="Lucida Sans Unicode"/>
              </a:rPr>
              <a:t> </a:t>
            </a:r>
            <a:r>
              <a:rPr sz="2400" dirty="0">
                <a:solidFill>
                  <a:schemeClr val="tx1"/>
                </a:solidFill>
                <a:latin typeface="+mn-lt"/>
                <a:cs typeface="Microsoft Sans Serif"/>
              </a:rPr>
              <a:t>Devlet</a:t>
            </a:r>
            <a:r>
              <a:rPr sz="2400" spc="35" dirty="0">
                <a:solidFill>
                  <a:schemeClr val="tx1"/>
                </a:solidFill>
                <a:latin typeface="+mn-lt"/>
                <a:cs typeface="Microsoft Sans Serif"/>
              </a:rPr>
              <a:t> </a:t>
            </a:r>
            <a:r>
              <a:rPr sz="2400" dirty="0">
                <a:solidFill>
                  <a:schemeClr val="tx1"/>
                </a:solidFill>
                <a:latin typeface="+mn-lt"/>
                <a:cs typeface="Microsoft Sans Serif"/>
              </a:rPr>
              <a:t>Memurları</a:t>
            </a:r>
            <a:r>
              <a:rPr sz="2400" spc="15" dirty="0">
                <a:solidFill>
                  <a:schemeClr val="tx1"/>
                </a:solidFill>
                <a:latin typeface="+mn-lt"/>
                <a:cs typeface="Microsoft Sans Serif"/>
              </a:rPr>
              <a:t> </a:t>
            </a:r>
            <a:r>
              <a:rPr sz="2400" spc="-20" dirty="0">
                <a:solidFill>
                  <a:schemeClr val="tx1"/>
                </a:solidFill>
                <a:latin typeface="+mn-lt"/>
                <a:cs typeface="Microsoft Sans Serif"/>
              </a:rPr>
              <a:t>Kanunun</a:t>
            </a:r>
            <a:r>
              <a:rPr sz="2400" spc="25" dirty="0">
                <a:solidFill>
                  <a:schemeClr val="tx1"/>
                </a:solidFill>
                <a:latin typeface="+mn-lt"/>
                <a:cs typeface="Microsoft Sans Serif"/>
              </a:rPr>
              <a:t> </a:t>
            </a:r>
            <a:r>
              <a:rPr sz="2400" spc="-10" dirty="0">
                <a:solidFill>
                  <a:schemeClr val="tx1"/>
                </a:solidFill>
                <a:latin typeface="+mn-lt"/>
                <a:cs typeface="Microsoft Sans Serif"/>
              </a:rPr>
              <a:t>24.</a:t>
            </a:r>
            <a:r>
              <a:rPr sz="2400" spc="30" dirty="0">
                <a:solidFill>
                  <a:schemeClr val="tx1"/>
                </a:solidFill>
                <a:latin typeface="+mn-lt"/>
                <a:cs typeface="Microsoft Sans Serif"/>
              </a:rPr>
              <a:t> </a:t>
            </a:r>
            <a:r>
              <a:rPr sz="2400" spc="-65" dirty="0" err="1">
                <a:solidFill>
                  <a:schemeClr val="tx1"/>
                </a:solidFill>
                <a:latin typeface="+mn-lt"/>
                <a:cs typeface="Microsoft Sans Serif"/>
              </a:rPr>
              <a:t>maddesinde</a:t>
            </a:r>
            <a:r>
              <a:rPr sz="2400" spc="30" dirty="0">
                <a:solidFill>
                  <a:schemeClr val="tx1"/>
                </a:solidFill>
                <a:latin typeface="+mn-lt"/>
                <a:cs typeface="Microsoft Sans Serif"/>
              </a:rPr>
              <a:t> </a:t>
            </a:r>
            <a:r>
              <a:rPr i="1" spc="65" dirty="0">
                <a:solidFill>
                  <a:srgbClr val="001F5F"/>
                </a:solidFill>
                <a:latin typeface="+mn-lt"/>
                <a:cs typeface="Arial"/>
              </a:rPr>
              <a:t>“</a:t>
            </a:r>
            <a:r>
              <a:rPr i="1" spc="-40" dirty="0" err="1">
                <a:solidFill>
                  <a:srgbClr val="001F5F"/>
                </a:solidFill>
                <a:latin typeface="+mn-lt"/>
                <a:cs typeface="Arial"/>
              </a:rPr>
              <a:t>Devlet</a:t>
            </a:r>
            <a:r>
              <a:rPr i="1" spc="-40" dirty="0">
                <a:solidFill>
                  <a:srgbClr val="001F5F"/>
                </a:solidFill>
                <a:latin typeface="+mn-lt"/>
                <a:cs typeface="Arial"/>
              </a:rPr>
              <a:t> Memurları</a:t>
            </a:r>
            <a:r>
              <a:rPr i="1" spc="5" dirty="0">
                <a:solidFill>
                  <a:srgbClr val="001F5F"/>
                </a:solidFill>
                <a:latin typeface="+mn-lt"/>
                <a:cs typeface="Arial"/>
              </a:rPr>
              <a:t> </a:t>
            </a:r>
            <a:r>
              <a:rPr i="1" spc="-40" dirty="0">
                <a:solidFill>
                  <a:srgbClr val="001F5F"/>
                </a:solidFill>
                <a:latin typeface="+mn-lt"/>
                <a:cs typeface="Arial"/>
              </a:rPr>
              <a:t>görevleri</a:t>
            </a:r>
            <a:r>
              <a:rPr i="1" spc="10" dirty="0">
                <a:solidFill>
                  <a:srgbClr val="001F5F"/>
                </a:solidFill>
                <a:latin typeface="+mn-lt"/>
                <a:cs typeface="Arial"/>
              </a:rPr>
              <a:t> </a:t>
            </a:r>
            <a:r>
              <a:rPr i="1" dirty="0">
                <a:solidFill>
                  <a:srgbClr val="001F5F"/>
                </a:solidFill>
                <a:latin typeface="+mn-lt"/>
                <a:cs typeface="Arial"/>
              </a:rPr>
              <a:t>ile</a:t>
            </a:r>
            <a:r>
              <a:rPr i="1" spc="10" dirty="0">
                <a:solidFill>
                  <a:srgbClr val="001F5F"/>
                </a:solidFill>
                <a:latin typeface="+mn-lt"/>
                <a:cs typeface="Arial"/>
              </a:rPr>
              <a:t> </a:t>
            </a:r>
            <a:r>
              <a:rPr i="1" dirty="0">
                <a:solidFill>
                  <a:srgbClr val="001F5F"/>
                </a:solidFill>
                <a:latin typeface="+mn-lt"/>
                <a:cs typeface="Arial"/>
              </a:rPr>
              <a:t>ilgili</a:t>
            </a:r>
            <a:r>
              <a:rPr i="1" spc="10" dirty="0">
                <a:solidFill>
                  <a:srgbClr val="001F5F"/>
                </a:solidFill>
                <a:latin typeface="+mn-lt"/>
                <a:cs typeface="Arial"/>
              </a:rPr>
              <a:t> </a:t>
            </a:r>
            <a:r>
              <a:rPr i="1" dirty="0">
                <a:solidFill>
                  <a:srgbClr val="001F5F"/>
                </a:solidFill>
                <a:latin typeface="+mn-lt"/>
                <a:cs typeface="Arial"/>
              </a:rPr>
              <a:t>veya</a:t>
            </a:r>
            <a:r>
              <a:rPr i="1" spc="5" dirty="0">
                <a:solidFill>
                  <a:srgbClr val="001F5F"/>
                </a:solidFill>
                <a:latin typeface="+mn-lt"/>
                <a:cs typeface="Arial"/>
              </a:rPr>
              <a:t> </a:t>
            </a:r>
            <a:r>
              <a:rPr i="1" spc="-40" dirty="0">
                <a:solidFill>
                  <a:srgbClr val="001F5F"/>
                </a:solidFill>
                <a:latin typeface="+mn-lt"/>
                <a:cs typeface="Arial"/>
              </a:rPr>
              <a:t>görevleri</a:t>
            </a:r>
            <a:r>
              <a:rPr i="1" spc="10" dirty="0">
                <a:solidFill>
                  <a:srgbClr val="001F5F"/>
                </a:solidFill>
                <a:latin typeface="+mn-lt"/>
                <a:cs typeface="Arial"/>
              </a:rPr>
              <a:t> </a:t>
            </a:r>
            <a:r>
              <a:rPr i="1" spc="-180" dirty="0">
                <a:solidFill>
                  <a:srgbClr val="001F5F"/>
                </a:solidFill>
                <a:latin typeface="+mn-lt"/>
                <a:cs typeface="Arial"/>
              </a:rPr>
              <a:t>sırasında </a:t>
            </a:r>
            <a:r>
              <a:rPr i="1" spc="-25" dirty="0">
                <a:solidFill>
                  <a:srgbClr val="001F5F"/>
                </a:solidFill>
                <a:latin typeface="+mn-lt"/>
                <a:cs typeface="Arial"/>
              </a:rPr>
              <a:t>i</a:t>
            </a:r>
            <a:r>
              <a:rPr i="1" spc="-25" dirty="0">
                <a:solidFill>
                  <a:srgbClr val="001F5F"/>
                </a:solidFill>
                <a:latin typeface="+mn-lt"/>
                <a:cs typeface="Calibri"/>
              </a:rPr>
              <a:t>ş</a:t>
            </a:r>
            <a:r>
              <a:rPr i="1" spc="-25" dirty="0">
                <a:solidFill>
                  <a:srgbClr val="001F5F"/>
                </a:solidFill>
                <a:latin typeface="+mn-lt"/>
                <a:cs typeface="Arial"/>
              </a:rPr>
              <a:t>ledikleri</a:t>
            </a:r>
            <a:r>
              <a:rPr i="1" spc="-70" dirty="0">
                <a:solidFill>
                  <a:srgbClr val="001F5F"/>
                </a:solidFill>
                <a:latin typeface="+mn-lt"/>
                <a:cs typeface="Arial"/>
              </a:rPr>
              <a:t> </a:t>
            </a:r>
            <a:r>
              <a:rPr i="1" spc="-110" dirty="0">
                <a:solidFill>
                  <a:srgbClr val="001F5F"/>
                </a:solidFill>
                <a:latin typeface="+mn-lt"/>
                <a:cs typeface="Arial"/>
              </a:rPr>
              <a:t>suçlardan</a:t>
            </a:r>
            <a:r>
              <a:rPr i="1" spc="-65" dirty="0">
                <a:solidFill>
                  <a:srgbClr val="001F5F"/>
                </a:solidFill>
                <a:latin typeface="+mn-lt"/>
                <a:cs typeface="Arial"/>
              </a:rPr>
              <a:t> </a:t>
            </a:r>
            <a:r>
              <a:rPr i="1" spc="-25" dirty="0">
                <a:solidFill>
                  <a:srgbClr val="001F5F"/>
                </a:solidFill>
                <a:latin typeface="+mn-lt"/>
                <a:cs typeface="Arial"/>
              </a:rPr>
              <a:t>dolayı</a:t>
            </a:r>
            <a:r>
              <a:rPr i="1" spc="-75" dirty="0">
                <a:solidFill>
                  <a:srgbClr val="001F5F"/>
                </a:solidFill>
                <a:latin typeface="+mn-lt"/>
                <a:cs typeface="Arial"/>
              </a:rPr>
              <a:t> </a:t>
            </a:r>
            <a:r>
              <a:rPr i="1" dirty="0">
                <a:solidFill>
                  <a:srgbClr val="001F5F"/>
                </a:solidFill>
                <a:latin typeface="+mn-lt"/>
                <a:cs typeface="Arial"/>
              </a:rPr>
              <a:t>kovu</a:t>
            </a:r>
            <a:r>
              <a:rPr i="1" dirty="0">
                <a:solidFill>
                  <a:srgbClr val="001F5F"/>
                </a:solidFill>
                <a:latin typeface="+mn-lt"/>
                <a:cs typeface="Calibri"/>
              </a:rPr>
              <a:t>ş</a:t>
            </a:r>
            <a:r>
              <a:rPr i="1" dirty="0">
                <a:solidFill>
                  <a:srgbClr val="001F5F"/>
                </a:solidFill>
                <a:latin typeface="+mn-lt"/>
                <a:cs typeface="Arial"/>
              </a:rPr>
              <a:t>turma</a:t>
            </a:r>
            <a:r>
              <a:rPr i="1" spc="-65" dirty="0">
                <a:solidFill>
                  <a:srgbClr val="001F5F"/>
                </a:solidFill>
                <a:latin typeface="+mn-lt"/>
                <a:cs typeface="Arial"/>
              </a:rPr>
              <a:t> </a:t>
            </a:r>
            <a:r>
              <a:rPr i="1" spc="-105" dirty="0">
                <a:solidFill>
                  <a:srgbClr val="001F5F"/>
                </a:solidFill>
                <a:latin typeface="+mn-lt"/>
                <a:cs typeface="Arial"/>
              </a:rPr>
              <a:t>yapılması</a:t>
            </a:r>
            <a:r>
              <a:rPr i="1" spc="-70" dirty="0">
                <a:solidFill>
                  <a:srgbClr val="001F5F"/>
                </a:solidFill>
                <a:latin typeface="+mn-lt"/>
                <a:cs typeface="Arial"/>
              </a:rPr>
              <a:t> </a:t>
            </a:r>
            <a:r>
              <a:rPr i="1" spc="-25" dirty="0">
                <a:solidFill>
                  <a:srgbClr val="001F5F"/>
                </a:solidFill>
                <a:latin typeface="+mn-lt"/>
                <a:cs typeface="Arial"/>
              </a:rPr>
              <a:t>ve </a:t>
            </a:r>
            <a:r>
              <a:rPr i="1" spc="-45" dirty="0">
                <a:solidFill>
                  <a:srgbClr val="001F5F"/>
                </a:solidFill>
                <a:latin typeface="+mn-lt"/>
                <a:cs typeface="Arial"/>
              </a:rPr>
              <a:t>haklarında</a:t>
            </a:r>
            <a:r>
              <a:rPr i="1" spc="-90" dirty="0">
                <a:solidFill>
                  <a:srgbClr val="001F5F"/>
                </a:solidFill>
                <a:latin typeface="+mn-lt"/>
                <a:cs typeface="Arial"/>
              </a:rPr>
              <a:t> </a:t>
            </a:r>
            <a:r>
              <a:rPr i="1" dirty="0">
                <a:solidFill>
                  <a:srgbClr val="001F5F"/>
                </a:solidFill>
                <a:latin typeface="+mn-lt"/>
                <a:cs typeface="Arial"/>
              </a:rPr>
              <a:t>dava</a:t>
            </a:r>
            <a:r>
              <a:rPr i="1" spc="-55" dirty="0">
                <a:solidFill>
                  <a:srgbClr val="001F5F"/>
                </a:solidFill>
                <a:latin typeface="+mn-lt"/>
                <a:cs typeface="Arial"/>
              </a:rPr>
              <a:t> </a:t>
            </a:r>
            <a:r>
              <a:rPr i="1" spc="-155" dirty="0">
                <a:solidFill>
                  <a:srgbClr val="001F5F"/>
                </a:solidFill>
                <a:latin typeface="+mn-lt"/>
                <a:cs typeface="Arial"/>
              </a:rPr>
              <a:t>açılması</a:t>
            </a:r>
            <a:r>
              <a:rPr i="1" spc="-20" dirty="0">
                <a:solidFill>
                  <a:srgbClr val="001F5F"/>
                </a:solidFill>
                <a:latin typeface="+mn-lt"/>
                <a:cs typeface="Arial"/>
              </a:rPr>
              <a:t> </a:t>
            </a:r>
            <a:r>
              <a:rPr i="1" spc="-95" dirty="0">
                <a:solidFill>
                  <a:srgbClr val="001F5F"/>
                </a:solidFill>
                <a:latin typeface="+mn-lt"/>
                <a:cs typeface="Arial"/>
              </a:rPr>
              <a:t>özel</a:t>
            </a:r>
            <a:r>
              <a:rPr i="1" spc="-45" dirty="0">
                <a:solidFill>
                  <a:srgbClr val="001F5F"/>
                </a:solidFill>
                <a:latin typeface="+mn-lt"/>
                <a:cs typeface="Arial"/>
              </a:rPr>
              <a:t> </a:t>
            </a:r>
            <a:r>
              <a:rPr i="1" spc="-75" dirty="0">
                <a:solidFill>
                  <a:srgbClr val="001F5F"/>
                </a:solidFill>
                <a:latin typeface="+mn-lt"/>
                <a:cs typeface="Arial"/>
              </a:rPr>
              <a:t>hükümlerine</a:t>
            </a:r>
            <a:r>
              <a:rPr i="1" spc="-45" dirty="0">
                <a:solidFill>
                  <a:srgbClr val="001F5F"/>
                </a:solidFill>
                <a:latin typeface="+mn-lt"/>
                <a:cs typeface="Arial"/>
              </a:rPr>
              <a:t> </a:t>
            </a:r>
            <a:r>
              <a:rPr i="1" dirty="0">
                <a:solidFill>
                  <a:srgbClr val="001F5F"/>
                </a:solidFill>
                <a:latin typeface="+mn-lt"/>
                <a:cs typeface="Arial"/>
              </a:rPr>
              <a:t>tabidir.</a:t>
            </a:r>
            <a:r>
              <a:rPr i="1" spc="-55" dirty="0">
                <a:solidFill>
                  <a:srgbClr val="001F5F"/>
                </a:solidFill>
                <a:latin typeface="+mn-lt"/>
                <a:cs typeface="Arial"/>
              </a:rPr>
              <a:t> </a:t>
            </a:r>
            <a:r>
              <a:rPr i="1" spc="15" dirty="0">
                <a:solidFill>
                  <a:srgbClr val="001F5F"/>
                </a:solidFill>
                <a:latin typeface="+mn-lt"/>
                <a:cs typeface="Arial"/>
              </a:rPr>
              <a:t>”</a:t>
            </a:r>
            <a:r>
              <a:rPr sz="2500" i="1" spc="15" dirty="0">
                <a:solidFill>
                  <a:srgbClr val="001F5F"/>
                </a:solidFill>
                <a:latin typeface="+mn-lt"/>
                <a:cs typeface="Arial"/>
              </a:rPr>
              <a:t> </a:t>
            </a:r>
            <a:r>
              <a:rPr sz="2400" spc="-25" dirty="0">
                <a:solidFill>
                  <a:schemeClr val="tx1"/>
                </a:solidFill>
                <a:latin typeface="+mn-lt"/>
                <a:cs typeface="Microsoft Sans Serif"/>
              </a:rPr>
              <a:t>hükümleri</a:t>
            </a:r>
            <a:r>
              <a:rPr sz="2400" spc="-80" dirty="0">
                <a:solidFill>
                  <a:schemeClr val="tx1"/>
                </a:solidFill>
                <a:latin typeface="+mn-lt"/>
                <a:cs typeface="Microsoft Sans Serif"/>
              </a:rPr>
              <a:t> </a:t>
            </a:r>
            <a:r>
              <a:rPr sz="2400" spc="-295" dirty="0">
                <a:solidFill>
                  <a:schemeClr val="tx1"/>
                </a:solidFill>
                <a:latin typeface="+mn-lt"/>
                <a:cs typeface="Microsoft Sans Serif"/>
              </a:rPr>
              <a:t>esas</a:t>
            </a:r>
            <a:r>
              <a:rPr sz="2400" spc="-50" dirty="0">
                <a:solidFill>
                  <a:schemeClr val="tx1"/>
                </a:solidFill>
                <a:latin typeface="+mn-lt"/>
                <a:cs typeface="Microsoft Sans Serif"/>
              </a:rPr>
              <a:t> </a:t>
            </a:r>
            <a:r>
              <a:rPr sz="2400" spc="-10" dirty="0">
                <a:solidFill>
                  <a:schemeClr val="tx1"/>
                </a:solidFill>
                <a:latin typeface="+mn-lt"/>
                <a:cs typeface="Microsoft Sans Serif"/>
              </a:rPr>
              <a:t>alınarak</a:t>
            </a:r>
            <a:r>
              <a:rPr sz="2400" spc="-90" dirty="0">
                <a:solidFill>
                  <a:schemeClr val="tx1"/>
                </a:solidFill>
                <a:latin typeface="+mn-lt"/>
                <a:cs typeface="Microsoft Sans Serif"/>
              </a:rPr>
              <a:t> </a:t>
            </a:r>
            <a:r>
              <a:rPr sz="2400" spc="-10" dirty="0">
                <a:solidFill>
                  <a:schemeClr val="tx1"/>
                </a:solidFill>
                <a:latin typeface="+mn-lt"/>
                <a:cs typeface="Microsoft Sans Serif"/>
              </a:rPr>
              <a:t>çıkarılmı</a:t>
            </a:r>
            <a:r>
              <a:rPr sz="2400" spc="-10" dirty="0">
                <a:solidFill>
                  <a:schemeClr val="tx1"/>
                </a:solidFill>
                <a:latin typeface="+mn-lt"/>
                <a:cs typeface="Calibri"/>
              </a:rPr>
              <a:t>ş</a:t>
            </a:r>
            <a:r>
              <a:rPr sz="2400" spc="-10" dirty="0">
                <a:solidFill>
                  <a:schemeClr val="tx1"/>
                </a:solidFill>
                <a:latin typeface="+mn-lt"/>
                <a:cs typeface="Microsoft Sans Serif"/>
              </a:rPr>
              <a:t>tır.</a:t>
            </a:r>
            <a:endParaRPr sz="2400" dirty="0">
              <a:solidFill>
                <a:schemeClr val="tx1"/>
              </a:solidFill>
              <a:latin typeface="+mn-lt"/>
              <a:cs typeface="Microsoft Sans Serif"/>
            </a:endParaRPr>
          </a:p>
        </p:txBody>
      </p:sp>
      <p:sp>
        <p:nvSpPr>
          <p:cNvPr id="4" name="object 4"/>
          <p:cNvSpPr txBox="1"/>
          <p:nvPr/>
        </p:nvSpPr>
        <p:spPr>
          <a:xfrm>
            <a:off x="8534400" y="6172200"/>
            <a:ext cx="194946" cy="197490"/>
          </a:xfrm>
          <a:prstGeom prst="rect">
            <a:avLst/>
          </a:prstGeom>
        </p:spPr>
        <p:txBody>
          <a:bodyPr vert="horz" wrap="square" lIns="0" tIns="12700" rIns="0" bIns="0" rtlCol="0">
            <a:spAutoFit/>
          </a:bodyPr>
          <a:lstStyle/>
          <a:p>
            <a:pPr marL="12700">
              <a:lnSpc>
                <a:spcPct val="100000"/>
              </a:lnSpc>
              <a:spcBef>
                <a:spcPts val="100"/>
              </a:spcBef>
            </a:pPr>
            <a:r>
              <a:rPr lang="tr-TR" sz="1200" spc="-50" dirty="0">
                <a:solidFill>
                  <a:srgbClr val="9F0000"/>
                </a:solidFill>
                <a:latin typeface="Calibri"/>
                <a:cs typeface="Calibri"/>
              </a:rPr>
              <a:t>3</a:t>
            </a:r>
            <a:endParaRPr sz="1200" dirty="0">
              <a:latin typeface="Calibri"/>
              <a:cs typeface="Calibri"/>
            </a:endParaRPr>
          </a:p>
        </p:txBody>
      </p:sp>
      <p:pic>
        <p:nvPicPr>
          <p:cNvPr id="5" name="object 5"/>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97007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23330"/>
          </a:xfrm>
        </p:spPr>
        <p:txBody>
          <a:bodyPr/>
          <a:lstStyle/>
          <a:p>
            <a:pPr algn="ctr"/>
            <a:r>
              <a:rPr lang="tr-TR" u="none" dirty="0">
                <a:latin typeface="Calibri"/>
              </a:rPr>
              <a:t>İTİRAZ</a:t>
            </a:r>
            <a:br>
              <a:rPr lang="tr-TR" sz="3400" u="none" dirty="0">
                <a:latin typeface="Calibri"/>
              </a:rPr>
            </a:br>
            <a:r>
              <a:rPr lang="tr-TR" sz="2400" u="none" dirty="0">
                <a:latin typeface="Calibri"/>
              </a:rPr>
              <a:t>(9.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106290" cy="4552200"/>
          </a:xfrm>
        </p:spPr>
        <p:txBody>
          <a:bodyPr>
            <a:noAutofit/>
          </a:bodyPr>
          <a:lstStyle/>
          <a:p>
            <a:pPr marR="6350" indent="12700" algn="just">
              <a:lnSpc>
                <a:spcPct val="101499"/>
              </a:lnSpc>
              <a:spcBef>
                <a:spcPts val="45"/>
              </a:spcBef>
            </a:pPr>
            <a:r>
              <a:rPr lang="tr-TR" sz="2400" dirty="0">
                <a:solidFill>
                  <a:schemeClr val="tx1"/>
                </a:solidFill>
                <a:latin typeface="+mn-lt"/>
                <a:cs typeface="Calibri"/>
              </a:rPr>
              <a:t>İ</a:t>
            </a:r>
            <a:r>
              <a:rPr lang="tr-TR" sz="2400" dirty="0">
                <a:solidFill>
                  <a:schemeClr val="tx1"/>
                </a:solidFill>
                <a:latin typeface="+mn-lt"/>
              </a:rPr>
              <a:t>lgili</a:t>
            </a:r>
            <a:r>
              <a:rPr lang="tr-TR" sz="2400" spc="65" dirty="0">
                <a:solidFill>
                  <a:schemeClr val="tx1"/>
                </a:solidFill>
                <a:latin typeface="+mn-lt"/>
              </a:rPr>
              <a:t> </a:t>
            </a:r>
            <a:r>
              <a:rPr lang="tr-TR" sz="2400" dirty="0">
                <a:solidFill>
                  <a:schemeClr val="tx1"/>
                </a:solidFill>
                <a:latin typeface="+mn-lt"/>
              </a:rPr>
              <a:t>Bakan</a:t>
            </a:r>
            <a:r>
              <a:rPr lang="tr-TR" sz="2400" spc="80" dirty="0">
                <a:solidFill>
                  <a:schemeClr val="tx1"/>
                </a:solidFill>
                <a:latin typeface="+mn-lt"/>
              </a:rPr>
              <a:t> </a:t>
            </a:r>
            <a:r>
              <a:rPr lang="tr-TR" sz="2400" dirty="0">
                <a:solidFill>
                  <a:schemeClr val="tx1"/>
                </a:solidFill>
                <a:latin typeface="+mn-lt"/>
              </a:rPr>
              <a:t>ve</a:t>
            </a:r>
            <a:r>
              <a:rPr lang="tr-TR" sz="2400" spc="70" dirty="0">
                <a:solidFill>
                  <a:schemeClr val="tx1"/>
                </a:solidFill>
                <a:latin typeface="+mn-lt"/>
              </a:rPr>
              <a:t> </a:t>
            </a:r>
            <a:r>
              <a:rPr lang="tr-TR" sz="2400" spc="-20" dirty="0">
                <a:solidFill>
                  <a:schemeClr val="tx1"/>
                </a:solidFill>
                <a:latin typeface="+mn-lt"/>
                <a:cs typeface="Calibri"/>
              </a:rPr>
              <a:t>İ</a:t>
            </a:r>
            <a:r>
              <a:rPr lang="tr-TR" sz="2400" spc="-20" dirty="0">
                <a:solidFill>
                  <a:schemeClr val="tx1"/>
                </a:solidFill>
                <a:latin typeface="+mn-lt"/>
              </a:rPr>
              <a:t>çi</a:t>
            </a:r>
            <a:r>
              <a:rPr lang="tr-TR" sz="2400" spc="-20" dirty="0">
                <a:solidFill>
                  <a:schemeClr val="tx1"/>
                </a:solidFill>
                <a:latin typeface="+mn-lt"/>
                <a:cs typeface="Calibri"/>
              </a:rPr>
              <a:t>ş</a:t>
            </a:r>
            <a:r>
              <a:rPr lang="tr-TR" sz="2400" spc="-20" dirty="0">
                <a:solidFill>
                  <a:schemeClr val="tx1"/>
                </a:solidFill>
                <a:latin typeface="+mn-lt"/>
              </a:rPr>
              <a:t>leri</a:t>
            </a:r>
            <a:r>
              <a:rPr lang="tr-TR" sz="2400" spc="75" dirty="0">
                <a:solidFill>
                  <a:schemeClr val="tx1"/>
                </a:solidFill>
                <a:latin typeface="+mn-lt"/>
              </a:rPr>
              <a:t> </a:t>
            </a:r>
            <a:r>
              <a:rPr lang="tr-TR" sz="2400" dirty="0">
                <a:solidFill>
                  <a:schemeClr val="tx1"/>
                </a:solidFill>
                <a:latin typeface="+mn-lt"/>
              </a:rPr>
              <a:t>Bakanı</a:t>
            </a:r>
            <a:r>
              <a:rPr lang="tr-TR" sz="2400" spc="80" dirty="0">
                <a:solidFill>
                  <a:schemeClr val="tx1"/>
                </a:solidFill>
                <a:latin typeface="+mn-lt"/>
              </a:rPr>
              <a:t> </a:t>
            </a:r>
            <a:r>
              <a:rPr lang="tr-TR" sz="2400" dirty="0">
                <a:solidFill>
                  <a:schemeClr val="tx1"/>
                </a:solidFill>
                <a:latin typeface="+mn-lt"/>
              </a:rPr>
              <a:t>tarafından</a:t>
            </a:r>
            <a:r>
              <a:rPr lang="tr-TR" sz="2400" spc="80" dirty="0">
                <a:solidFill>
                  <a:schemeClr val="tx1"/>
                </a:solidFill>
                <a:latin typeface="+mn-lt"/>
              </a:rPr>
              <a:t> </a:t>
            </a:r>
            <a:r>
              <a:rPr lang="tr-TR" sz="2400" spc="-50" dirty="0">
                <a:solidFill>
                  <a:schemeClr val="tx1"/>
                </a:solidFill>
                <a:latin typeface="+mn-lt"/>
              </a:rPr>
              <a:t>verilen </a:t>
            </a:r>
            <a:r>
              <a:rPr lang="tr-TR" sz="2400" dirty="0">
                <a:solidFill>
                  <a:schemeClr val="tx1"/>
                </a:solidFill>
                <a:latin typeface="+mn-lt"/>
              </a:rPr>
              <a:t>ön</a:t>
            </a:r>
            <a:r>
              <a:rPr lang="tr-TR" sz="2400" spc="580" dirty="0">
                <a:solidFill>
                  <a:schemeClr val="tx1"/>
                </a:solidFill>
                <a:latin typeface="+mn-lt"/>
              </a:rPr>
              <a:t> </a:t>
            </a:r>
            <a:r>
              <a:rPr lang="tr-TR" sz="2400" dirty="0">
                <a:solidFill>
                  <a:schemeClr val="tx1"/>
                </a:solidFill>
                <a:latin typeface="+mn-lt"/>
              </a:rPr>
              <a:t>inceleme</a:t>
            </a:r>
            <a:r>
              <a:rPr lang="tr-TR" sz="2400" spc="600" dirty="0">
                <a:solidFill>
                  <a:schemeClr val="tx1"/>
                </a:solidFill>
                <a:latin typeface="+mn-lt"/>
              </a:rPr>
              <a:t> </a:t>
            </a:r>
            <a:r>
              <a:rPr lang="tr-TR" sz="2400" dirty="0">
                <a:solidFill>
                  <a:schemeClr val="tx1"/>
                </a:solidFill>
                <a:latin typeface="+mn-lt"/>
              </a:rPr>
              <a:t>kararlarına</a:t>
            </a:r>
            <a:r>
              <a:rPr lang="tr-TR" sz="2400" spc="580" dirty="0">
                <a:solidFill>
                  <a:schemeClr val="tx1"/>
                </a:solidFill>
                <a:latin typeface="+mn-lt"/>
              </a:rPr>
              <a:t> </a:t>
            </a:r>
            <a:r>
              <a:rPr lang="tr-TR" sz="2400" dirty="0">
                <a:solidFill>
                  <a:schemeClr val="tx1"/>
                </a:solidFill>
                <a:latin typeface="+mn-lt"/>
              </a:rPr>
              <a:t>itirazlar;</a:t>
            </a:r>
            <a:r>
              <a:rPr lang="tr-TR" sz="2400" spc="585" dirty="0">
                <a:solidFill>
                  <a:schemeClr val="tx1"/>
                </a:solidFill>
                <a:latin typeface="+mn-lt"/>
              </a:rPr>
              <a:t> </a:t>
            </a:r>
            <a:r>
              <a:rPr lang="tr-TR" sz="2400" dirty="0">
                <a:solidFill>
                  <a:srgbClr val="FF0000"/>
                </a:solidFill>
                <a:latin typeface="+mn-lt"/>
              </a:rPr>
              <a:t>Danı</a:t>
            </a:r>
            <a:r>
              <a:rPr lang="tr-TR" sz="2400" dirty="0">
                <a:solidFill>
                  <a:srgbClr val="FF0000"/>
                </a:solidFill>
                <a:latin typeface="+mn-lt"/>
                <a:cs typeface="Calibri"/>
              </a:rPr>
              <a:t>ş</a:t>
            </a:r>
            <a:r>
              <a:rPr lang="tr-TR" sz="2400" dirty="0">
                <a:solidFill>
                  <a:srgbClr val="FF0000"/>
                </a:solidFill>
                <a:latin typeface="+mn-lt"/>
              </a:rPr>
              <a:t>tay</a:t>
            </a:r>
            <a:r>
              <a:rPr lang="tr-TR" sz="2400" spc="605" dirty="0">
                <a:solidFill>
                  <a:srgbClr val="FF0000"/>
                </a:solidFill>
                <a:latin typeface="+mn-lt"/>
              </a:rPr>
              <a:t> </a:t>
            </a:r>
            <a:r>
              <a:rPr lang="tr-TR" sz="2400" spc="-80" dirty="0">
                <a:solidFill>
                  <a:srgbClr val="FF0000"/>
                </a:solidFill>
                <a:latin typeface="+mn-lt"/>
              </a:rPr>
              <a:t>2. </a:t>
            </a:r>
            <a:r>
              <a:rPr lang="tr-TR" sz="2400" spc="-60" dirty="0">
                <a:solidFill>
                  <a:srgbClr val="FF0000"/>
                </a:solidFill>
                <a:latin typeface="+mn-lt"/>
              </a:rPr>
              <a:t>Dairesine,</a:t>
            </a:r>
          </a:p>
          <a:p>
            <a:pPr marR="5080" indent="12700" algn="just">
              <a:lnSpc>
                <a:spcPct val="100000"/>
              </a:lnSpc>
              <a:spcBef>
                <a:spcPts val="910"/>
              </a:spcBef>
            </a:pPr>
            <a:r>
              <a:rPr lang="tr-TR" sz="2400" dirty="0">
                <a:solidFill>
                  <a:schemeClr val="tx1"/>
                </a:solidFill>
                <a:latin typeface="+mn-lt"/>
              </a:rPr>
              <a:t>Vali</a:t>
            </a:r>
            <a:r>
              <a:rPr lang="tr-TR" sz="2400" spc="320" dirty="0">
                <a:solidFill>
                  <a:schemeClr val="tx1"/>
                </a:solidFill>
                <a:latin typeface="+mn-lt"/>
              </a:rPr>
              <a:t> </a:t>
            </a:r>
            <a:r>
              <a:rPr lang="tr-TR" sz="2400" dirty="0">
                <a:solidFill>
                  <a:schemeClr val="tx1"/>
                </a:solidFill>
                <a:latin typeface="+mn-lt"/>
              </a:rPr>
              <a:t>ve</a:t>
            </a:r>
            <a:r>
              <a:rPr lang="tr-TR" sz="2400" spc="325" dirty="0">
                <a:solidFill>
                  <a:schemeClr val="tx1"/>
                </a:solidFill>
                <a:latin typeface="+mn-lt"/>
              </a:rPr>
              <a:t> </a:t>
            </a:r>
            <a:r>
              <a:rPr lang="tr-TR" sz="2400" dirty="0">
                <a:solidFill>
                  <a:schemeClr val="tx1"/>
                </a:solidFill>
                <a:latin typeface="+mn-lt"/>
              </a:rPr>
              <a:t>Kaymakam</a:t>
            </a:r>
            <a:r>
              <a:rPr lang="tr-TR" sz="2400" spc="340" dirty="0">
                <a:solidFill>
                  <a:schemeClr val="tx1"/>
                </a:solidFill>
                <a:latin typeface="+mn-lt"/>
              </a:rPr>
              <a:t> </a:t>
            </a:r>
            <a:r>
              <a:rPr lang="tr-TR" sz="2400" dirty="0">
                <a:solidFill>
                  <a:schemeClr val="tx1"/>
                </a:solidFill>
                <a:latin typeface="+mn-lt"/>
              </a:rPr>
              <a:t>tarafından</a:t>
            </a:r>
            <a:r>
              <a:rPr lang="tr-TR" sz="2400" spc="315" dirty="0">
                <a:solidFill>
                  <a:schemeClr val="tx1"/>
                </a:solidFill>
                <a:latin typeface="+mn-lt"/>
              </a:rPr>
              <a:t> </a:t>
            </a:r>
            <a:r>
              <a:rPr lang="tr-TR" sz="2400" dirty="0">
                <a:solidFill>
                  <a:schemeClr val="tx1"/>
                </a:solidFill>
                <a:latin typeface="+mn-lt"/>
              </a:rPr>
              <a:t>verildi</a:t>
            </a:r>
            <a:r>
              <a:rPr lang="tr-TR" sz="2400" dirty="0">
                <a:solidFill>
                  <a:schemeClr val="tx1"/>
                </a:solidFill>
                <a:latin typeface="+mn-lt"/>
                <a:cs typeface="Calibri"/>
              </a:rPr>
              <a:t>ğ</a:t>
            </a:r>
            <a:r>
              <a:rPr lang="tr-TR" sz="2400" dirty="0">
                <a:solidFill>
                  <a:schemeClr val="tx1"/>
                </a:solidFill>
                <a:latin typeface="+mn-lt"/>
              </a:rPr>
              <a:t>i</a:t>
            </a:r>
            <a:r>
              <a:rPr lang="tr-TR" sz="2400" spc="330" dirty="0">
                <a:solidFill>
                  <a:schemeClr val="tx1"/>
                </a:solidFill>
                <a:latin typeface="+mn-lt"/>
              </a:rPr>
              <a:t> </a:t>
            </a:r>
            <a:r>
              <a:rPr lang="tr-TR" sz="2400" spc="-30" dirty="0">
                <a:solidFill>
                  <a:schemeClr val="tx1"/>
                </a:solidFill>
                <a:latin typeface="+mn-lt"/>
              </a:rPr>
              <a:t>zaman </a:t>
            </a:r>
            <a:r>
              <a:rPr lang="tr-TR" sz="2400" spc="-35" dirty="0">
                <a:solidFill>
                  <a:schemeClr val="tx1"/>
                </a:solidFill>
                <a:latin typeface="+mn-lt"/>
              </a:rPr>
              <a:t>itirazlar;</a:t>
            </a:r>
            <a:r>
              <a:rPr lang="tr-TR" sz="2400" spc="-155" dirty="0">
                <a:solidFill>
                  <a:schemeClr val="tx1"/>
                </a:solidFill>
                <a:latin typeface="+mn-lt"/>
              </a:rPr>
              <a:t> </a:t>
            </a:r>
            <a:r>
              <a:rPr lang="tr-TR" sz="2400" spc="-135" dirty="0">
                <a:solidFill>
                  <a:srgbClr val="FF0000"/>
                </a:solidFill>
                <a:latin typeface="+mn-lt"/>
              </a:rPr>
              <a:t>Bölge</a:t>
            </a:r>
            <a:r>
              <a:rPr lang="tr-TR" sz="2400" spc="-50" dirty="0">
                <a:solidFill>
                  <a:srgbClr val="FF0000"/>
                </a:solidFill>
                <a:latin typeface="+mn-lt"/>
              </a:rPr>
              <a:t> </a:t>
            </a:r>
            <a:r>
              <a:rPr lang="tr-TR" sz="2400" spc="-35" dirty="0">
                <a:solidFill>
                  <a:srgbClr val="FF0000"/>
                </a:solidFill>
                <a:latin typeface="+mn-lt"/>
                <a:cs typeface="Calibri"/>
              </a:rPr>
              <a:t>İ</a:t>
            </a:r>
            <a:r>
              <a:rPr lang="tr-TR" sz="2400" spc="-35" dirty="0">
                <a:solidFill>
                  <a:srgbClr val="FF0000"/>
                </a:solidFill>
                <a:latin typeface="+mn-lt"/>
              </a:rPr>
              <a:t>dare</a:t>
            </a:r>
            <a:r>
              <a:rPr lang="tr-TR" sz="2400" spc="-110" dirty="0">
                <a:solidFill>
                  <a:srgbClr val="FF0000"/>
                </a:solidFill>
                <a:latin typeface="+mn-lt"/>
              </a:rPr>
              <a:t> </a:t>
            </a:r>
            <a:r>
              <a:rPr lang="tr-TR" sz="2400" spc="-25" dirty="0">
                <a:solidFill>
                  <a:srgbClr val="FF0000"/>
                </a:solidFill>
                <a:latin typeface="+mn-lt"/>
              </a:rPr>
              <a:t>Mahkemelerine,</a:t>
            </a:r>
            <a:endParaRPr lang="tr-TR" sz="2400" dirty="0">
              <a:latin typeface="+mn-lt"/>
            </a:endParaRPr>
          </a:p>
          <a:p>
            <a:pPr marL="12700" marR="6985" indent="-12700" algn="just">
              <a:lnSpc>
                <a:spcPct val="102899"/>
              </a:lnSpc>
              <a:spcBef>
                <a:spcPts val="900"/>
              </a:spcBef>
            </a:pPr>
            <a:r>
              <a:rPr lang="tr-TR" sz="2400" spc="-10" dirty="0">
                <a:solidFill>
                  <a:schemeClr val="tx1"/>
                </a:solidFill>
                <a:latin typeface="+mn-lt"/>
              </a:rPr>
              <a:t>yapılır.</a:t>
            </a:r>
            <a:r>
              <a:rPr lang="tr-TR" sz="2400" spc="-65" dirty="0">
                <a:solidFill>
                  <a:schemeClr val="tx1"/>
                </a:solidFill>
                <a:latin typeface="+mn-lt"/>
              </a:rPr>
              <a:t> </a:t>
            </a:r>
            <a:r>
              <a:rPr lang="tr-TR" sz="2400" dirty="0">
                <a:solidFill>
                  <a:schemeClr val="tx1"/>
                </a:solidFill>
                <a:latin typeface="+mn-lt"/>
                <a:cs typeface="Calibri"/>
              </a:rPr>
              <a:t>İ</a:t>
            </a:r>
            <a:r>
              <a:rPr lang="tr-TR" sz="2400" dirty="0">
                <a:solidFill>
                  <a:schemeClr val="tx1"/>
                </a:solidFill>
                <a:latin typeface="+mn-lt"/>
              </a:rPr>
              <a:t>tirazlar</a:t>
            </a:r>
            <a:r>
              <a:rPr lang="tr-TR" sz="2400" spc="-55" dirty="0">
                <a:solidFill>
                  <a:schemeClr val="tx1"/>
                </a:solidFill>
                <a:latin typeface="+mn-lt"/>
              </a:rPr>
              <a:t> </a:t>
            </a:r>
            <a:r>
              <a:rPr lang="tr-TR" sz="2400" spc="-85" dirty="0">
                <a:solidFill>
                  <a:schemeClr val="tx1"/>
                </a:solidFill>
                <a:latin typeface="+mn-lt"/>
              </a:rPr>
              <a:t>öncelikle</a:t>
            </a:r>
            <a:r>
              <a:rPr lang="tr-TR" sz="2400" spc="-75" dirty="0">
                <a:solidFill>
                  <a:schemeClr val="tx1"/>
                </a:solidFill>
                <a:latin typeface="+mn-lt"/>
              </a:rPr>
              <a:t> </a:t>
            </a:r>
            <a:r>
              <a:rPr lang="tr-TR" sz="2400" spc="-100" dirty="0">
                <a:solidFill>
                  <a:schemeClr val="tx1"/>
                </a:solidFill>
                <a:latin typeface="+mn-lt"/>
              </a:rPr>
              <a:t>incelenir</a:t>
            </a:r>
            <a:r>
              <a:rPr lang="tr-TR" sz="2400" spc="-60" dirty="0">
                <a:solidFill>
                  <a:schemeClr val="tx1"/>
                </a:solidFill>
                <a:latin typeface="+mn-lt"/>
              </a:rPr>
              <a:t> </a:t>
            </a:r>
            <a:r>
              <a:rPr lang="tr-TR" sz="2400" dirty="0">
                <a:solidFill>
                  <a:schemeClr val="tx1"/>
                </a:solidFill>
                <a:latin typeface="+mn-lt"/>
              </a:rPr>
              <a:t>ve</a:t>
            </a:r>
            <a:r>
              <a:rPr lang="tr-TR" sz="2400" spc="-75" dirty="0">
                <a:solidFill>
                  <a:schemeClr val="tx1"/>
                </a:solidFill>
                <a:latin typeface="+mn-lt"/>
              </a:rPr>
              <a:t> </a:t>
            </a:r>
            <a:r>
              <a:rPr lang="tr-TR" sz="2400" dirty="0">
                <a:solidFill>
                  <a:schemeClr val="tx1"/>
                </a:solidFill>
                <a:latin typeface="+mn-lt"/>
              </a:rPr>
              <a:t>3</a:t>
            </a:r>
            <a:r>
              <a:rPr lang="tr-TR" sz="2400" spc="-55" dirty="0">
                <a:solidFill>
                  <a:schemeClr val="tx1"/>
                </a:solidFill>
                <a:latin typeface="+mn-lt"/>
              </a:rPr>
              <a:t> </a:t>
            </a:r>
            <a:r>
              <a:rPr lang="tr-TR" sz="2400" dirty="0">
                <a:solidFill>
                  <a:schemeClr val="tx1"/>
                </a:solidFill>
                <a:latin typeface="+mn-lt"/>
              </a:rPr>
              <a:t>ay</a:t>
            </a:r>
            <a:r>
              <a:rPr lang="tr-TR" sz="2400" spc="-75" dirty="0">
                <a:solidFill>
                  <a:schemeClr val="tx1"/>
                </a:solidFill>
                <a:latin typeface="+mn-lt"/>
              </a:rPr>
              <a:t> </a:t>
            </a:r>
            <a:r>
              <a:rPr lang="tr-TR" sz="2400" spc="-90" dirty="0">
                <a:solidFill>
                  <a:schemeClr val="tx1"/>
                </a:solidFill>
                <a:latin typeface="+mn-lt"/>
              </a:rPr>
              <a:t>içinde </a:t>
            </a:r>
            <a:r>
              <a:rPr lang="tr-TR" sz="2400" dirty="0">
                <a:solidFill>
                  <a:schemeClr val="tx1"/>
                </a:solidFill>
                <a:latin typeface="+mn-lt"/>
              </a:rPr>
              <a:t>karar</a:t>
            </a:r>
            <a:r>
              <a:rPr lang="tr-TR" sz="2400" spc="40" dirty="0">
                <a:solidFill>
                  <a:schemeClr val="tx1"/>
                </a:solidFill>
                <a:latin typeface="+mn-lt"/>
              </a:rPr>
              <a:t> </a:t>
            </a:r>
            <a:r>
              <a:rPr lang="tr-TR" sz="2400" spc="-10" dirty="0">
                <a:solidFill>
                  <a:schemeClr val="tx1"/>
                </a:solidFill>
                <a:latin typeface="+mn-lt"/>
              </a:rPr>
              <a:t>verilir.</a:t>
            </a:r>
          </a:p>
          <a:p>
            <a:pPr marL="12700" marR="6985" indent="457200" algn="just">
              <a:lnSpc>
                <a:spcPct val="102899"/>
              </a:lnSpc>
              <a:spcBef>
                <a:spcPts val="900"/>
              </a:spcBef>
            </a:pPr>
            <a:endParaRPr lang="tr-TR" sz="2400" dirty="0">
              <a:solidFill>
                <a:schemeClr val="tx1"/>
              </a:solidFill>
              <a:latin typeface="+mn-lt"/>
            </a:endParaRPr>
          </a:p>
          <a:p>
            <a:pPr marR="5080" indent="12700" algn="just">
              <a:lnSpc>
                <a:spcPct val="102899"/>
              </a:lnSpc>
              <a:spcBef>
                <a:spcPts val="805"/>
              </a:spcBef>
            </a:pPr>
            <a:r>
              <a:rPr lang="tr-TR" sz="2400" spc="-20" dirty="0">
                <a:solidFill>
                  <a:schemeClr val="tx1"/>
                </a:solidFill>
                <a:latin typeface="+mn-lt"/>
              </a:rPr>
              <a:t>Cumhurba</a:t>
            </a:r>
            <a:r>
              <a:rPr lang="tr-TR" sz="2400" spc="-20" dirty="0">
                <a:solidFill>
                  <a:schemeClr val="tx1"/>
                </a:solidFill>
                <a:latin typeface="+mn-lt"/>
                <a:cs typeface="Calibri"/>
              </a:rPr>
              <a:t>ş</a:t>
            </a:r>
            <a:r>
              <a:rPr lang="tr-TR" sz="2400" spc="-20" dirty="0">
                <a:solidFill>
                  <a:schemeClr val="tx1"/>
                </a:solidFill>
                <a:latin typeface="+mn-lt"/>
              </a:rPr>
              <a:t>kanı</a:t>
            </a:r>
            <a:r>
              <a:rPr lang="tr-TR" sz="2400" spc="10" dirty="0">
                <a:solidFill>
                  <a:schemeClr val="tx1"/>
                </a:solidFill>
                <a:latin typeface="+mn-lt"/>
              </a:rPr>
              <a:t> </a:t>
            </a:r>
            <a:r>
              <a:rPr lang="tr-TR" sz="2400" dirty="0">
                <a:solidFill>
                  <a:schemeClr val="tx1"/>
                </a:solidFill>
                <a:latin typeface="+mn-lt"/>
              </a:rPr>
              <a:t>tarafından</a:t>
            </a:r>
            <a:r>
              <a:rPr lang="tr-TR" sz="2400" spc="30" dirty="0">
                <a:solidFill>
                  <a:schemeClr val="tx1"/>
                </a:solidFill>
                <a:latin typeface="+mn-lt"/>
              </a:rPr>
              <a:t> </a:t>
            </a:r>
            <a:r>
              <a:rPr lang="tr-TR" sz="2400" spc="-20" dirty="0">
                <a:solidFill>
                  <a:schemeClr val="tx1"/>
                </a:solidFill>
                <a:latin typeface="+mn-lt"/>
              </a:rPr>
              <a:t>verilen</a:t>
            </a:r>
            <a:r>
              <a:rPr lang="tr-TR" sz="2400" spc="15" dirty="0">
                <a:solidFill>
                  <a:schemeClr val="tx1"/>
                </a:solidFill>
                <a:latin typeface="+mn-lt"/>
              </a:rPr>
              <a:t> </a:t>
            </a:r>
            <a:r>
              <a:rPr lang="tr-TR" sz="2400" spc="-65" dirty="0">
                <a:solidFill>
                  <a:schemeClr val="tx1"/>
                </a:solidFill>
                <a:latin typeface="+mn-lt"/>
              </a:rPr>
              <a:t>izinlere</a:t>
            </a:r>
            <a:r>
              <a:rPr lang="tr-TR" sz="2400" spc="30" dirty="0">
                <a:solidFill>
                  <a:schemeClr val="tx1"/>
                </a:solidFill>
                <a:latin typeface="+mn-lt"/>
              </a:rPr>
              <a:t> </a:t>
            </a:r>
            <a:r>
              <a:rPr lang="tr-TR" sz="2400" spc="-10" dirty="0">
                <a:solidFill>
                  <a:schemeClr val="tx1"/>
                </a:solidFill>
                <a:latin typeface="+mn-lt"/>
              </a:rPr>
              <a:t>kar</a:t>
            </a:r>
            <a:r>
              <a:rPr lang="tr-TR" sz="2400" spc="-10" dirty="0">
                <a:solidFill>
                  <a:schemeClr val="tx1"/>
                </a:solidFill>
                <a:latin typeface="+mn-lt"/>
                <a:cs typeface="Calibri"/>
              </a:rPr>
              <a:t>ş</a:t>
            </a:r>
            <a:r>
              <a:rPr lang="tr-TR" sz="2400" spc="-10" dirty="0">
                <a:solidFill>
                  <a:schemeClr val="tx1"/>
                </a:solidFill>
                <a:latin typeface="+mn-lt"/>
              </a:rPr>
              <a:t>ı </a:t>
            </a:r>
            <a:r>
              <a:rPr lang="tr-TR" sz="2400" dirty="0">
                <a:solidFill>
                  <a:schemeClr val="tx1"/>
                </a:solidFill>
                <a:latin typeface="+mn-lt"/>
              </a:rPr>
              <a:t>itiraz</a:t>
            </a:r>
            <a:r>
              <a:rPr lang="tr-TR" sz="2400" spc="-140" dirty="0">
                <a:solidFill>
                  <a:schemeClr val="tx1"/>
                </a:solidFill>
                <a:latin typeface="+mn-lt"/>
              </a:rPr>
              <a:t> </a:t>
            </a:r>
            <a:r>
              <a:rPr lang="tr-TR" sz="2400" spc="-40" dirty="0">
                <a:solidFill>
                  <a:schemeClr val="tx1"/>
                </a:solidFill>
                <a:latin typeface="+mn-lt"/>
              </a:rPr>
              <a:t>yolu</a:t>
            </a:r>
            <a:r>
              <a:rPr lang="tr-TR" sz="2400" spc="-100" dirty="0">
                <a:solidFill>
                  <a:schemeClr val="tx1"/>
                </a:solidFill>
                <a:latin typeface="+mn-lt"/>
              </a:rPr>
              <a:t> </a:t>
            </a:r>
            <a:r>
              <a:rPr lang="tr-TR" sz="2400" spc="-10" dirty="0">
                <a:solidFill>
                  <a:schemeClr val="tx1"/>
                </a:solidFill>
                <a:latin typeface="+mn-lt"/>
              </a:rPr>
              <a:t>kapalıdır.</a:t>
            </a:r>
            <a:r>
              <a:rPr lang="tr-TR" sz="2400" spc="-100" dirty="0">
                <a:solidFill>
                  <a:schemeClr val="tx1"/>
                </a:solidFill>
                <a:latin typeface="+mn-lt"/>
              </a:rPr>
              <a:t> </a:t>
            </a:r>
            <a:r>
              <a:rPr lang="tr-TR" sz="2400" spc="-105" dirty="0">
                <a:solidFill>
                  <a:schemeClr val="tx1"/>
                </a:solidFill>
                <a:latin typeface="+mn-lt"/>
              </a:rPr>
              <a:t>Verilen</a:t>
            </a:r>
            <a:r>
              <a:rPr lang="tr-TR" sz="2400" spc="-80" dirty="0">
                <a:solidFill>
                  <a:schemeClr val="tx1"/>
                </a:solidFill>
                <a:latin typeface="+mn-lt"/>
              </a:rPr>
              <a:t> </a:t>
            </a:r>
            <a:r>
              <a:rPr lang="tr-TR" sz="2400" dirty="0">
                <a:solidFill>
                  <a:schemeClr val="tx1"/>
                </a:solidFill>
                <a:latin typeface="+mn-lt"/>
              </a:rPr>
              <a:t>kararlar</a:t>
            </a:r>
            <a:r>
              <a:rPr lang="tr-TR" sz="2400" spc="-90" dirty="0">
                <a:solidFill>
                  <a:schemeClr val="tx1"/>
                </a:solidFill>
                <a:latin typeface="+mn-lt"/>
              </a:rPr>
              <a:t> </a:t>
            </a:r>
            <a:r>
              <a:rPr lang="tr-TR" sz="2400" spc="-10" dirty="0">
                <a:solidFill>
                  <a:schemeClr val="tx1"/>
                </a:solidFill>
                <a:latin typeface="+mn-lt"/>
              </a:rPr>
              <a:t>kesindir.</a:t>
            </a:r>
            <a:endParaRPr lang="tr-TR" sz="2400" dirty="0">
              <a:solidFill>
                <a:schemeClr val="tx1"/>
              </a:solidFill>
              <a:latin typeface="+mn-lt"/>
            </a:endParaRPr>
          </a:p>
          <a:p>
            <a:pPr marL="12700" algn="l">
              <a:lnSpc>
                <a:spcPct val="100000"/>
              </a:lnSpc>
              <a:spcBef>
                <a:spcPts val="1210"/>
              </a:spcBef>
              <a:tabLst>
                <a:tab pos="354965" algn="l"/>
              </a:tabLst>
            </a:pPr>
            <a:endParaRPr lang="tr-TR" sz="24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2623927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Calibri"/>
              </a:rPr>
              <a:t>İŞTİRAK HALİNDE İŞLENEN SUÇLAR </a:t>
            </a:r>
            <a:r>
              <a:rPr lang="tr-TR" sz="2400" u="none" dirty="0">
                <a:latin typeface="Calibri"/>
              </a:rPr>
              <a:t>(10.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146801" cy="4480200"/>
          </a:xfrm>
        </p:spPr>
        <p:txBody>
          <a:bodyPr>
            <a:noAutofit/>
          </a:bodyPr>
          <a:lstStyle/>
          <a:p>
            <a:pPr marL="342900" marR="5080" indent="-342900" algn="just">
              <a:lnSpc>
                <a:spcPct val="102899"/>
              </a:lnSpc>
              <a:spcBef>
                <a:spcPts val="15"/>
              </a:spcBef>
              <a:buFont typeface="Arial" panose="020B0604020202020204" pitchFamily="34" charset="0"/>
              <a:buChar char="•"/>
            </a:pPr>
            <a:r>
              <a:rPr lang="tr-TR" sz="2150" dirty="0">
                <a:solidFill>
                  <a:schemeClr val="tx1"/>
                </a:solidFill>
                <a:latin typeface="+mn-lt"/>
                <a:cs typeface="Calibri"/>
              </a:rPr>
              <a:t>İş</a:t>
            </a:r>
            <a:r>
              <a:rPr lang="tr-TR" sz="2150" dirty="0">
                <a:solidFill>
                  <a:schemeClr val="tx1"/>
                </a:solidFill>
                <a:latin typeface="+mn-lt"/>
              </a:rPr>
              <a:t>tirak</a:t>
            </a:r>
            <a:r>
              <a:rPr lang="tr-TR" sz="2150" spc="85" dirty="0">
                <a:solidFill>
                  <a:schemeClr val="tx1"/>
                </a:solidFill>
                <a:latin typeface="+mn-lt"/>
              </a:rPr>
              <a:t> </a:t>
            </a:r>
            <a:r>
              <a:rPr lang="tr-TR" sz="2150" spc="-30" dirty="0">
                <a:solidFill>
                  <a:schemeClr val="tx1"/>
                </a:solidFill>
                <a:latin typeface="+mn-lt"/>
              </a:rPr>
              <a:t>halinde</a:t>
            </a:r>
            <a:r>
              <a:rPr lang="tr-TR" sz="2150" spc="80" dirty="0">
                <a:solidFill>
                  <a:schemeClr val="tx1"/>
                </a:solidFill>
                <a:latin typeface="+mn-lt"/>
              </a:rPr>
              <a:t> </a:t>
            </a:r>
            <a:r>
              <a:rPr lang="tr-TR" sz="2150" spc="-45" dirty="0">
                <a:solidFill>
                  <a:schemeClr val="tx1"/>
                </a:solidFill>
                <a:latin typeface="+mn-lt"/>
              </a:rPr>
              <a:t>i</a:t>
            </a:r>
            <a:r>
              <a:rPr lang="tr-TR" sz="2150" spc="-45" dirty="0">
                <a:solidFill>
                  <a:schemeClr val="tx1"/>
                </a:solidFill>
                <a:latin typeface="+mn-lt"/>
                <a:cs typeface="Calibri"/>
              </a:rPr>
              <a:t>ş</a:t>
            </a:r>
            <a:r>
              <a:rPr lang="tr-TR" sz="2150" spc="-45" dirty="0">
                <a:solidFill>
                  <a:schemeClr val="tx1"/>
                </a:solidFill>
                <a:latin typeface="+mn-lt"/>
              </a:rPr>
              <a:t>lenen</a:t>
            </a:r>
            <a:r>
              <a:rPr lang="tr-TR" sz="2150" spc="95" dirty="0">
                <a:solidFill>
                  <a:schemeClr val="tx1"/>
                </a:solidFill>
                <a:latin typeface="+mn-lt"/>
              </a:rPr>
              <a:t> </a:t>
            </a:r>
            <a:r>
              <a:rPr lang="tr-TR" sz="2150" spc="-75" dirty="0">
                <a:solidFill>
                  <a:schemeClr val="tx1"/>
                </a:solidFill>
                <a:latin typeface="+mn-lt"/>
              </a:rPr>
              <a:t>suçlarda</a:t>
            </a:r>
            <a:r>
              <a:rPr lang="tr-TR" sz="2150" spc="95" dirty="0">
                <a:solidFill>
                  <a:schemeClr val="tx1"/>
                </a:solidFill>
                <a:latin typeface="+mn-lt"/>
              </a:rPr>
              <a:t> </a:t>
            </a:r>
            <a:r>
              <a:rPr lang="tr-TR" sz="2150" dirty="0">
                <a:solidFill>
                  <a:schemeClr val="tx1"/>
                </a:solidFill>
                <a:latin typeface="+mn-lt"/>
              </a:rPr>
              <a:t>memur</a:t>
            </a:r>
            <a:r>
              <a:rPr lang="tr-TR" sz="2150" spc="90" dirty="0">
                <a:solidFill>
                  <a:schemeClr val="tx1"/>
                </a:solidFill>
                <a:latin typeface="+mn-lt"/>
              </a:rPr>
              <a:t> </a:t>
            </a:r>
            <a:r>
              <a:rPr lang="tr-TR" sz="2150" spc="-10" dirty="0">
                <a:solidFill>
                  <a:schemeClr val="tx1"/>
                </a:solidFill>
                <a:latin typeface="+mn-lt"/>
              </a:rPr>
              <a:t>olmayan</a:t>
            </a:r>
            <a:r>
              <a:rPr lang="tr-TR" sz="2150" spc="90" dirty="0">
                <a:solidFill>
                  <a:schemeClr val="tx1"/>
                </a:solidFill>
                <a:latin typeface="+mn-lt"/>
              </a:rPr>
              <a:t> </a:t>
            </a:r>
            <a:r>
              <a:rPr lang="tr-TR" sz="2150" dirty="0">
                <a:solidFill>
                  <a:schemeClr val="tx1"/>
                </a:solidFill>
                <a:latin typeface="+mn-lt"/>
              </a:rPr>
              <a:t>memur</a:t>
            </a:r>
            <a:r>
              <a:rPr lang="tr-TR" sz="2150" spc="95" dirty="0">
                <a:solidFill>
                  <a:schemeClr val="tx1"/>
                </a:solidFill>
                <a:latin typeface="+mn-lt"/>
              </a:rPr>
              <a:t> </a:t>
            </a:r>
            <a:r>
              <a:rPr lang="tr-TR" sz="2150" spc="-25" dirty="0">
                <a:solidFill>
                  <a:schemeClr val="tx1"/>
                </a:solidFill>
                <a:latin typeface="+mn-lt"/>
              </a:rPr>
              <a:t>olanla; </a:t>
            </a:r>
            <a:r>
              <a:rPr lang="tr-TR" sz="2150" spc="-120" dirty="0">
                <a:solidFill>
                  <a:schemeClr val="tx1"/>
                </a:solidFill>
                <a:latin typeface="+mn-lt"/>
              </a:rPr>
              <a:t>ast</a:t>
            </a:r>
            <a:r>
              <a:rPr lang="tr-TR" sz="2150" spc="-45" dirty="0">
                <a:solidFill>
                  <a:schemeClr val="tx1"/>
                </a:solidFill>
                <a:latin typeface="+mn-lt"/>
              </a:rPr>
              <a:t> </a:t>
            </a:r>
            <a:r>
              <a:rPr lang="tr-TR" sz="2150" spc="-30" dirty="0">
                <a:solidFill>
                  <a:schemeClr val="tx1"/>
                </a:solidFill>
                <a:latin typeface="+mn-lt"/>
              </a:rPr>
              <a:t>memur</a:t>
            </a:r>
            <a:r>
              <a:rPr lang="tr-TR" sz="2150" spc="-130" dirty="0">
                <a:solidFill>
                  <a:schemeClr val="tx1"/>
                </a:solidFill>
                <a:latin typeface="+mn-lt"/>
              </a:rPr>
              <a:t> </a:t>
            </a:r>
            <a:r>
              <a:rPr lang="tr-TR" sz="2150" spc="-120" dirty="0">
                <a:solidFill>
                  <a:schemeClr val="tx1"/>
                </a:solidFill>
                <a:latin typeface="+mn-lt"/>
              </a:rPr>
              <a:t>üst</a:t>
            </a:r>
            <a:r>
              <a:rPr lang="tr-TR" sz="2150" spc="-45" dirty="0">
                <a:solidFill>
                  <a:schemeClr val="tx1"/>
                </a:solidFill>
                <a:latin typeface="+mn-lt"/>
              </a:rPr>
              <a:t> </a:t>
            </a:r>
            <a:r>
              <a:rPr lang="tr-TR" sz="2150" spc="-30" dirty="0">
                <a:solidFill>
                  <a:schemeClr val="tx1"/>
                </a:solidFill>
                <a:latin typeface="+mn-lt"/>
              </a:rPr>
              <a:t>memurla</a:t>
            </a:r>
            <a:r>
              <a:rPr lang="tr-TR" sz="2150" spc="-105" dirty="0">
                <a:solidFill>
                  <a:schemeClr val="tx1"/>
                </a:solidFill>
                <a:latin typeface="+mn-lt"/>
              </a:rPr>
              <a:t> </a:t>
            </a:r>
            <a:r>
              <a:rPr lang="tr-TR" sz="2150" spc="-40" dirty="0">
                <a:solidFill>
                  <a:schemeClr val="tx1"/>
                </a:solidFill>
                <a:latin typeface="+mn-lt"/>
              </a:rPr>
              <a:t>aynı</a:t>
            </a:r>
            <a:r>
              <a:rPr lang="tr-TR" sz="2150" spc="-95" dirty="0">
                <a:solidFill>
                  <a:schemeClr val="tx1"/>
                </a:solidFill>
                <a:latin typeface="+mn-lt"/>
              </a:rPr>
              <a:t> </a:t>
            </a:r>
            <a:r>
              <a:rPr lang="tr-TR" sz="2150" spc="-60" dirty="0">
                <a:solidFill>
                  <a:schemeClr val="tx1"/>
                </a:solidFill>
                <a:latin typeface="+mn-lt"/>
              </a:rPr>
              <a:t>mahkemede</a:t>
            </a:r>
            <a:r>
              <a:rPr lang="tr-TR" sz="2150" spc="-50" dirty="0">
                <a:solidFill>
                  <a:schemeClr val="tx1"/>
                </a:solidFill>
                <a:latin typeface="+mn-lt"/>
              </a:rPr>
              <a:t> </a:t>
            </a:r>
            <a:r>
              <a:rPr lang="tr-TR" sz="2150" spc="-10" dirty="0">
                <a:solidFill>
                  <a:schemeClr val="tx1"/>
                </a:solidFill>
                <a:latin typeface="+mn-lt"/>
              </a:rPr>
              <a:t>yargılanır.</a:t>
            </a:r>
            <a:endParaRPr lang="tr-TR" sz="2150" dirty="0">
              <a:solidFill>
                <a:schemeClr val="tx1"/>
              </a:solidFill>
              <a:latin typeface="+mn-lt"/>
            </a:endParaRPr>
          </a:p>
          <a:p>
            <a:pPr marL="355600" indent="-342900">
              <a:lnSpc>
                <a:spcPct val="100000"/>
              </a:lnSpc>
              <a:spcBef>
                <a:spcPts val="925"/>
              </a:spcBef>
              <a:buFont typeface="Arial" panose="020B0604020202020204" pitchFamily="34" charset="0"/>
              <a:buChar char="•"/>
              <a:tabLst>
                <a:tab pos="354965" algn="l"/>
              </a:tabLst>
            </a:pPr>
            <a:r>
              <a:rPr lang="tr-TR" sz="2150" spc="-55" dirty="0">
                <a:solidFill>
                  <a:schemeClr val="tx1"/>
                </a:solidFill>
                <a:latin typeface="+mn-lt"/>
              </a:rPr>
              <a:t>Yargılamanın</a:t>
            </a:r>
            <a:r>
              <a:rPr lang="tr-TR" sz="2150" spc="-105" dirty="0">
                <a:solidFill>
                  <a:schemeClr val="tx1"/>
                </a:solidFill>
                <a:latin typeface="+mn-lt"/>
              </a:rPr>
              <a:t> </a:t>
            </a:r>
            <a:r>
              <a:rPr lang="tr-TR" sz="2150" spc="-40" dirty="0">
                <a:solidFill>
                  <a:schemeClr val="tx1"/>
                </a:solidFill>
                <a:latin typeface="+mn-lt"/>
              </a:rPr>
              <a:t>aynı</a:t>
            </a:r>
            <a:r>
              <a:rPr lang="tr-TR" sz="2150" spc="-105" dirty="0">
                <a:solidFill>
                  <a:schemeClr val="tx1"/>
                </a:solidFill>
                <a:latin typeface="+mn-lt"/>
              </a:rPr>
              <a:t> </a:t>
            </a:r>
            <a:r>
              <a:rPr lang="tr-TR" sz="2150" spc="-60" dirty="0">
                <a:solidFill>
                  <a:schemeClr val="tx1"/>
                </a:solidFill>
                <a:latin typeface="+mn-lt"/>
              </a:rPr>
              <a:t>mahkemede</a:t>
            </a:r>
            <a:r>
              <a:rPr lang="tr-TR" sz="2150" spc="-45" dirty="0">
                <a:solidFill>
                  <a:schemeClr val="tx1"/>
                </a:solidFill>
                <a:latin typeface="+mn-lt"/>
              </a:rPr>
              <a:t> </a:t>
            </a:r>
            <a:r>
              <a:rPr lang="tr-TR" sz="2150" spc="-70" dirty="0">
                <a:solidFill>
                  <a:schemeClr val="tx1"/>
                </a:solidFill>
                <a:latin typeface="+mn-lt"/>
              </a:rPr>
              <a:t>yapılması</a:t>
            </a:r>
            <a:r>
              <a:rPr lang="tr-TR" sz="2150" spc="-90" dirty="0">
                <a:solidFill>
                  <a:schemeClr val="tx1"/>
                </a:solidFill>
                <a:latin typeface="+mn-lt"/>
              </a:rPr>
              <a:t> </a:t>
            </a:r>
            <a:r>
              <a:rPr lang="tr-TR" sz="2150" spc="-10" dirty="0">
                <a:solidFill>
                  <a:schemeClr val="tx1"/>
                </a:solidFill>
                <a:latin typeface="+mn-lt"/>
              </a:rPr>
              <a:t>sa</a:t>
            </a:r>
            <a:r>
              <a:rPr lang="tr-TR" sz="2150" spc="-10" dirty="0">
                <a:solidFill>
                  <a:schemeClr val="tx1"/>
                </a:solidFill>
                <a:latin typeface="+mn-lt"/>
                <a:cs typeface="Calibri"/>
              </a:rPr>
              <a:t>ğ</a:t>
            </a:r>
            <a:r>
              <a:rPr lang="tr-TR" sz="2150" spc="-10" dirty="0">
                <a:solidFill>
                  <a:schemeClr val="tx1"/>
                </a:solidFill>
                <a:latin typeface="+mn-lt"/>
              </a:rPr>
              <a:t>lanmı</a:t>
            </a:r>
            <a:r>
              <a:rPr lang="tr-TR" sz="2150" spc="-10" dirty="0">
                <a:solidFill>
                  <a:schemeClr val="tx1"/>
                </a:solidFill>
                <a:latin typeface="+mn-lt"/>
                <a:cs typeface="Calibri"/>
              </a:rPr>
              <a:t>ş</a:t>
            </a:r>
            <a:r>
              <a:rPr lang="tr-TR" sz="2150" spc="-10" dirty="0">
                <a:solidFill>
                  <a:schemeClr val="tx1"/>
                </a:solidFill>
                <a:latin typeface="+mn-lt"/>
              </a:rPr>
              <a:t>tır.</a:t>
            </a:r>
            <a:endParaRPr lang="tr-TR" sz="2150" dirty="0">
              <a:solidFill>
                <a:schemeClr val="tx1"/>
              </a:solidFill>
              <a:latin typeface="+mn-lt"/>
            </a:endParaRPr>
          </a:p>
          <a:p>
            <a:pPr marL="342900" marR="570230" indent="-342900">
              <a:lnSpc>
                <a:spcPct val="100000"/>
              </a:lnSpc>
              <a:spcBef>
                <a:spcPts val="495"/>
              </a:spcBef>
              <a:buFont typeface="Arial" panose="020B0604020202020204" pitchFamily="34" charset="0"/>
              <a:buChar char="•"/>
            </a:pPr>
            <a:r>
              <a:rPr lang="tr-TR" sz="2150" spc="-40" dirty="0">
                <a:solidFill>
                  <a:schemeClr val="tx1"/>
                </a:solidFill>
                <a:latin typeface="+mn-lt"/>
              </a:rPr>
              <a:t>Bir</a:t>
            </a:r>
            <a:r>
              <a:rPr lang="tr-TR" sz="2150" spc="-60" dirty="0">
                <a:solidFill>
                  <a:schemeClr val="tx1"/>
                </a:solidFill>
                <a:latin typeface="+mn-lt"/>
              </a:rPr>
              <a:t> </a:t>
            </a:r>
            <a:r>
              <a:rPr lang="tr-TR" sz="2150" spc="-180" dirty="0">
                <a:solidFill>
                  <a:schemeClr val="tx1"/>
                </a:solidFill>
                <a:latin typeface="+mn-lt"/>
              </a:rPr>
              <a:t>suçun</a:t>
            </a:r>
            <a:r>
              <a:rPr lang="tr-TR" sz="2150" spc="-35" dirty="0">
                <a:solidFill>
                  <a:schemeClr val="tx1"/>
                </a:solidFill>
                <a:latin typeface="+mn-lt"/>
              </a:rPr>
              <a:t> </a:t>
            </a:r>
            <a:r>
              <a:rPr lang="tr-TR" sz="2150" spc="-55" dirty="0">
                <a:solidFill>
                  <a:schemeClr val="tx1"/>
                </a:solidFill>
                <a:latin typeface="+mn-lt"/>
              </a:rPr>
              <a:t>birden</a:t>
            </a:r>
            <a:r>
              <a:rPr lang="tr-TR" sz="2150" spc="-40" dirty="0">
                <a:solidFill>
                  <a:schemeClr val="tx1"/>
                </a:solidFill>
                <a:latin typeface="+mn-lt"/>
              </a:rPr>
              <a:t> </a:t>
            </a:r>
            <a:r>
              <a:rPr lang="tr-TR" sz="2150" spc="-30" dirty="0">
                <a:solidFill>
                  <a:schemeClr val="tx1"/>
                </a:solidFill>
                <a:latin typeface="+mn-lt"/>
              </a:rPr>
              <a:t>fazla</a:t>
            </a:r>
            <a:r>
              <a:rPr lang="tr-TR" sz="2150" spc="-55" dirty="0">
                <a:solidFill>
                  <a:schemeClr val="tx1"/>
                </a:solidFill>
                <a:latin typeface="+mn-lt"/>
              </a:rPr>
              <a:t> </a:t>
            </a:r>
            <a:r>
              <a:rPr lang="tr-TR" sz="2150" dirty="0">
                <a:solidFill>
                  <a:schemeClr val="tx1"/>
                </a:solidFill>
                <a:latin typeface="+mn-lt"/>
              </a:rPr>
              <a:t>ki</a:t>
            </a:r>
            <a:r>
              <a:rPr lang="tr-TR" sz="2150" dirty="0">
                <a:solidFill>
                  <a:schemeClr val="tx1"/>
                </a:solidFill>
                <a:latin typeface="+mn-lt"/>
                <a:cs typeface="Calibri"/>
              </a:rPr>
              <a:t>ş</a:t>
            </a:r>
            <a:r>
              <a:rPr lang="tr-TR" sz="2150" dirty="0">
                <a:solidFill>
                  <a:schemeClr val="tx1"/>
                </a:solidFill>
                <a:latin typeface="+mn-lt"/>
              </a:rPr>
              <a:t>i</a:t>
            </a:r>
            <a:r>
              <a:rPr lang="tr-TR" sz="2150" spc="-40" dirty="0">
                <a:solidFill>
                  <a:schemeClr val="tx1"/>
                </a:solidFill>
                <a:latin typeface="+mn-lt"/>
              </a:rPr>
              <a:t> </a:t>
            </a:r>
            <a:r>
              <a:rPr lang="tr-TR" sz="2150" spc="-10" dirty="0">
                <a:solidFill>
                  <a:schemeClr val="tx1"/>
                </a:solidFill>
                <a:latin typeface="+mn-lt"/>
              </a:rPr>
              <a:t>tarafından</a:t>
            </a:r>
            <a:r>
              <a:rPr lang="tr-TR" sz="2150" spc="-75" dirty="0">
                <a:solidFill>
                  <a:schemeClr val="tx1"/>
                </a:solidFill>
                <a:latin typeface="+mn-lt"/>
              </a:rPr>
              <a:t> </a:t>
            </a:r>
            <a:r>
              <a:rPr lang="tr-TR" sz="2150" spc="-125" dirty="0">
                <a:solidFill>
                  <a:schemeClr val="tx1"/>
                </a:solidFill>
                <a:latin typeface="+mn-lt"/>
              </a:rPr>
              <a:t>i</a:t>
            </a:r>
            <a:r>
              <a:rPr lang="tr-TR" sz="2150" spc="-125" dirty="0">
                <a:solidFill>
                  <a:schemeClr val="tx1"/>
                </a:solidFill>
                <a:latin typeface="+mn-lt"/>
                <a:cs typeface="Calibri"/>
              </a:rPr>
              <a:t>ş</a:t>
            </a:r>
            <a:r>
              <a:rPr lang="tr-TR" sz="2150" spc="-125" dirty="0">
                <a:solidFill>
                  <a:schemeClr val="tx1"/>
                </a:solidFill>
                <a:latin typeface="+mn-lt"/>
              </a:rPr>
              <a:t>lenmesi</a:t>
            </a:r>
            <a:r>
              <a:rPr lang="tr-TR" sz="2150" spc="-60" dirty="0">
                <a:solidFill>
                  <a:schemeClr val="tx1"/>
                </a:solidFill>
                <a:latin typeface="+mn-lt"/>
              </a:rPr>
              <a:t> </a:t>
            </a:r>
            <a:r>
              <a:rPr lang="tr-TR" sz="2150" spc="-65" dirty="0">
                <a:solidFill>
                  <a:schemeClr val="tx1"/>
                </a:solidFill>
                <a:latin typeface="+mn-lt"/>
              </a:rPr>
              <a:t>halinde</a:t>
            </a:r>
            <a:r>
              <a:rPr lang="tr-TR" sz="2150" spc="-50" dirty="0">
                <a:solidFill>
                  <a:schemeClr val="tx1"/>
                </a:solidFill>
                <a:latin typeface="+mn-lt"/>
              </a:rPr>
              <a:t> </a:t>
            </a:r>
            <a:r>
              <a:rPr lang="tr-TR" sz="2150" spc="-10" dirty="0">
                <a:solidFill>
                  <a:schemeClr val="tx1"/>
                </a:solidFill>
                <a:latin typeface="+mn-lt"/>
              </a:rPr>
              <a:t>i</a:t>
            </a:r>
            <a:r>
              <a:rPr lang="tr-TR" sz="2150" spc="-10" dirty="0">
                <a:solidFill>
                  <a:schemeClr val="tx1"/>
                </a:solidFill>
                <a:latin typeface="+mn-lt"/>
                <a:cs typeface="Calibri"/>
              </a:rPr>
              <a:t>ş</a:t>
            </a:r>
            <a:r>
              <a:rPr lang="tr-TR" sz="2150" spc="-10" dirty="0">
                <a:solidFill>
                  <a:schemeClr val="tx1"/>
                </a:solidFill>
                <a:latin typeface="+mn-lt"/>
              </a:rPr>
              <a:t>tirak </a:t>
            </a:r>
            <a:r>
              <a:rPr lang="tr-TR" sz="2150" spc="-65" dirty="0">
                <a:solidFill>
                  <a:schemeClr val="tx1"/>
                </a:solidFill>
                <a:latin typeface="+mn-lt"/>
              </a:rPr>
              <a:t>halinde</a:t>
            </a:r>
            <a:r>
              <a:rPr lang="tr-TR" sz="2150" spc="-45" dirty="0">
                <a:solidFill>
                  <a:schemeClr val="tx1"/>
                </a:solidFill>
                <a:latin typeface="+mn-lt"/>
              </a:rPr>
              <a:t> </a:t>
            </a:r>
            <a:r>
              <a:rPr lang="tr-TR" sz="2150" spc="-85" dirty="0">
                <a:solidFill>
                  <a:schemeClr val="tx1"/>
                </a:solidFill>
                <a:latin typeface="+mn-lt"/>
              </a:rPr>
              <a:t>i</a:t>
            </a:r>
            <a:r>
              <a:rPr lang="tr-TR" sz="2150" spc="-85" dirty="0">
                <a:solidFill>
                  <a:schemeClr val="tx1"/>
                </a:solidFill>
                <a:latin typeface="+mn-lt"/>
                <a:cs typeface="Calibri"/>
              </a:rPr>
              <a:t>ş</a:t>
            </a:r>
            <a:r>
              <a:rPr lang="tr-TR" sz="2150" spc="-85" dirty="0">
                <a:solidFill>
                  <a:schemeClr val="tx1"/>
                </a:solidFill>
                <a:latin typeface="+mn-lt"/>
              </a:rPr>
              <a:t>lenen</a:t>
            </a:r>
            <a:r>
              <a:rPr lang="tr-TR" sz="2150" spc="-50" dirty="0">
                <a:solidFill>
                  <a:schemeClr val="tx1"/>
                </a:solidFill>
                <a:latin typeface="+mn-lt"/>
              </a:rPr>
              <a:t> </a:t>
            </a:r>
            <a:r>
              <a:rPr lang="tr-TR" sz="2150" spc="-254" dirty="0">
                <a:solidFill>
                  <a:schemeClr val="tx1"/>
                </a:solidFill>
                <a:latin typeface="+mn-lt"/>
              </a:rPr>
              <a:t>suç</a:t>
            </a:r>
            <a:r>
              <a:rPr lang="tr-TR" sz="2150" spc="-30" dirty="0">
                <a:solidFill>
                  <a:schemeClr val="tx1"/>
                </a:solidFill>
                <a:latin typeface="+mn-lt"/>
              </a:rPr>
              <a:t> </a:t>
            </a:r>
            <a:r>
              <a:rPr lang="tr-TR" sz="2150" spc="-10" dirty="0">
                <a:solidFill>
                  <a:schemeClr val="tx1"/>
                </a:solidFill>
                <a:latin typeface="+mn-lt"/>
              </a:rPr>
              <a:t>denir.</a:t>
            </a:r>
            <a:endParaRPr lang="tr-TR" sz="2150" dirty="0">
              <a:solidFill>
                <a:schemeClr val="tx1"/>
              </a:solidFill>
              <a:latin typeface="+mn-lt"/>
            </a:endParaRPr>
          </a:p>
          <a:p>
            <a:pPr marL="743585" indent="-457200">
              <a:lnSpc>
                <a:spcPct val="100000"/>
              </a:lnSpc>
              <a:spcBef>
                <a:spcPts val="505"/>
              </a:spcBef>
              <a:buClr>
                <a:srgbClr val="90C225"/>
              </a:buClr>
              <a:buSzPct val="75000"/>
              <a:buFont typeface="Wingdings"/>
              <a:buChar char=""/>
            </a:pPr>
            <a:r>
              <a:rPr lang="tr-TR" sz="2150" spc="-254" dirty="0">
                <a:solidFill>
                  <a:schemeClr val="tx1"/>
                </a:solidFill>
                <a:latin typeface="+mn-lt"/>
              </a:rPr>
              <a:t>Suç</a:t>
            </a:r>
            <a:r>
              <a:rPr lang="tr-TR" sz="2150" spc="-40" dirty="0">
                <a:solidFill>
                  <a:schemeClr val="tx1"/>
                </a:solidFill>
                <a:latin typeface="+mn-lt"/>
              </a:rPr>
              <a:t> </a:t>
            </a:r>
            <a:r>
              <a:rPr lang="tr-TR" sz="2150" spc="-110" dirty="0">
                <a:solidFill>
                  <a:schemeClr val="tx1"/>
                </a:solidFill>
                <a:latin typeface="+mn-lt"/>
              </a:rPr>
              <a:t>sayılan</a:t>
            </a:r>
            <a:r>
              <a:rPr lang="tr-TR" sz="2150" spc="-80" dirty="0">
                <a:solidFill>
                  <a:schemeClr val="tx1"/>
                </a:solidFill>
                <a:latin typeface="+mn-lt"/>
              </a:rPr>
              <a:t> </a:t>
            </a:r>
            <a:r>
              <a:rPr lang="tr-TR" sz="2150" dirty="0">
                <a:solidFill>
                  <a:schemeClr val="tx1"/>
                </a:solidFill>
                <a:latin typeface="+mn-lt"/>
              </a:rPr>
              <a:t>bir</a:t>
            </a:r>
            <a:r>
              <a:rPr lang="tr-TR" sz="2150" spc="-35" dirty="0">
                <a:solidFill>
                  <a:schemeClr val="tx1"/>
                </a:solidFill>
                <a:latin typeface="+mn-lt"/>
              </a:rPr>
              <a:t> </a:t>
            </a:r>
            <a:r>
              <a:rPr lang="tr-TR" sz="2150" dirty="0">
                <a:solidFill>
                  <a:schemeClr val="tx1"/>
                </a:solidFill>
                <a:latin typeface="+mn-lt"/>
              </a:rPr>
              <a:t>fiili</a:t>
            </a:r>
            <a:r>
              <a:rPr lang="tr-TR" sz="2150" spc="-75" dirty="0">
                <a:solidFill>
                  <a:schemeClr val="tx1"/>
                </a:solidFill>
                <a:latin typeface="+mn-lt"/>
              </a:rPr>
              <a:t> </a:t>
            </a:r>
            <a:r>
              <a:rPr lang="tr-TR" sz="2150" dirty="0">
                <a:solidFill>
                  <a:schemeClr val="tx1"/>
                </a:solidFill>
                <a:latin typeface="+mn-lt"/>
              </a:rPr>
              <a:t>birlikte</a:t>
            </a:r>
            <a:r>
              <a:rPr lang="tr-TR" sz="2150" spc="-40" dirty="0">
                <a:solidFill>
                  <a:schemeClr val="tx1"/>
                </a:solidFill>
                <a:latin typeface="+mn-lt"/>
              </a:rPr>
              <a:t> </a:t>
            </a:r>
            <a:r>
              <a:rPr lang="tr-TR" sz="2150" spc="-85" dirty="0">
                <a:solidFill>
                  <a:schemeClr val="tx1"/>
                </a:solidFill>
                <a:latin typeface="+mn-lt"/>
              </a:rPr>
              <a:t>i</a:t>
            </a:r>
            <a:r>
              <a:rPr lang="tr-TR" sz="2150" spc="-85" dirty="0">
                <a:solidFill>
                  <a:schemeClr val="tx1"/>
                </a:solidFill>
                <a:latin typeface="+mn-lt"/>
                <a:cs typeface="Calibri"/>
              </a:rPr>
              <a:t>ş</a:t>
            </a:r>
            <a:r>
              <a:rPr lang="tr-TR" sz="2150" spc="-85" dirty="0">
                <a:solidFill>
                  <a:schemeClr val="tx1"/>
                </a:solidFill>
                <a:latin typeface="+mn-lt"/>
              </a:rPr>
              <a:t>leyenler</a:t>
            </a:r>
            <a:r>
              <a:rPr lang="tr-TR" sz="2150" spc="-50" dirty="0">
                <a:solidFill>
                  <a:schemeClr val="tx1"/>
                </a:solidFill>
                <a:latin typeface="+mn-lt"/>
              </a:rPr>
              <a:t> </a:t>
            </a:r>
            <a:r>
              <a:rPr lang="tr-TR" sz="2150" b="1" u="sng" spc="-90" dirty="0">
                <a:solidFill>
                  <a:schemeClr val="tx1"/>
                </a:solidFill>
                <a:uFill>
                  <a:solidFill>
                    <a:srgbClr val="000000"/>
                  </a:solidFill>
                </a:uFill>
                <a:latin typeface="+mn-lt"/>
              </a:rPr>
              <a:t>“asli</a:t>
            </a:r>
            <a:r>
              <a:rPr lang="tr-TR" sz="2150" b="1" u="sng" spc="-65" dirty="0">
                <a:solidFill>
                  <a:schemeClr val="tx1"/>
                </a:solidFill>
                <a:uFill>
                  <a:solidFill>
                    <a:srgbClr val="000000"/>
                  </a:solidFill>
                </a:uFill>
                <a:latin typeface="+mn-lt"/>
              </a:rPr>
              <a:t> </a:t>
            </a:r>
            <a:r>
              <a:rPr lang="tr-TR" sz="2150" b="1" u="sng" spc="-10" dirty="0">
                <a:solidFill>
                  <a:schemeClr val="tx1"/>
                </a:solidFill>
                <a:uFill>
                  <a:solidFill>
                    <a:srgbClr val="000000"/>
                  </a:solidFill>
                </a:uFill>
                <a:latin typeface="+mn-lt"/>
              </a:rPr>
              <a:t>fail”,</a:t>
            </a:r>
            <a:endParaRPr lang="tr-TR" sz="2150" b="1" dirty="0">
              <a:solidFill>
                <a:schemeClr val="tx1"/>
              </a:solidFill>
              <a:latin typeface="+mn-lt"/>
            </a:endParaRPr>
          </a:p>
          <a:p>
            <a:pPr marL="743585" marR="1003300" indent="-457200" algn="just">
              <a:lnSpc>
                <a:spcPct val="102499"/>
              </a:lnSpc>
              <a:spcBef>
                <a:spcPts val="430"/>
              </a:spcBef>
              <a:buClr>
                <a:srgbClr val="90C225"/>
              </a:buClr>
              <a:buSzPct val="75000"/>
              <a:buFont typeface="Wingdings"/>
              <a:buChar char=""/>
              <a:tabLst>
                <a:tab pos="743585" algn="l"/>
              </a:tabLst>
            </a:pPr>
            <a:r>
              <a:rPr lang="tr-TR" sz="2150" spc="-254" dirty="0">
                <a:solidFill>
                  <a:schemeClr val="tx1"/>
                </a:solidFill>
                <a:latin typeface="+mn-lt"/>
              </a:rPr>
              <a:t>Suç</a:t>
            </a:r>
            <a:r>
              <a:rPr lang="tr-TR" sz="2150" spc="-20" dirty="0">
                <a:solidFill>
                  <a:schemeClr val="tx1"/>
                </a:solidFill>
                <a:latin typeface="+mn-lt"/>
              </a:rPr>
              <a:t> </a:t>
            </a:r>
            <a:r>
              <a:rPr lang="tr-TR" sz="2150" spc="-110" dirty="0">
                <a:solidFill>
                  <a:schemeClr val="tx1"/>
                </a:solidFill>
                <a:latin typeface="+mn-lt"/>
              </a:rPr>
              <a:t>sayılan</a:t>
            </a:r>
            <a:r>
              <a:rPr lang="tr-TR" sz="2150" spc="-55" dirty="0">
                <a:solidFill>
                  <a:schemeClr val="tx1"/>
                </a:solidFill>
                <a:latin typeface="+mn-lt"/>
              </a:rPr>
              <a:t> </a:t>
            </a:r>
            <a:r>
              <a:rPr lang="tr-TR" sz="2150" dirty="0">
                <a:solidFill>
                  <a:schemeClr val="tx1"/>
                </a:solidFill>
                <a:latin typeface="+mn-lt"/>
              </a:rPr>
              <a:t>bir</a:t>
            </a:r>
            <a:r>
              <a:rPr lang="tr-TR" sz="2150" spc="-20" dirty="0">
                <a:solidFill>
                  <a:schemeClr val="tx1"/>
                </a:solidFill>
                <a:latin typeface="+mn-lt"/>
              </a:rPr>
              <a:t> fiilin</a:t>
            </a:r>
            <a:r>
              <a:rPr lang="tr-TR" sz="2150" spc="-60" dirty="0">
                <a:solidFill>
                  <a:schemeClr val="tx1"/>
                </a:solidFill>
                <a:latin typeface="+mn-lt"/>
              </a:rPr>
              <a:t> </a:t>
            </a:r>
            <a:r>
              <a:rPr lang="tr-TR" sz="2150" spc="-120" dirty="0">
                <a:solidFill>
                  <a:schemeClr val="tx1"/>
                </a:solidFill>
                <a:latin typeface="+mn-lt"/>
              </a:rPr>
              <a:t>i</a:t>
            </a:r>
            <a:r>
              <a:rPr lang="tr-TR" sz="2150" spc="-120" dirty="0">
                <a:solidFill>
                  <a:schemeClr val="tx1"/>
                </a:solidFill>
                <a:latin typeface="+mn-lt"/>
                <a:cs typeface="Calibri"/>
              </a:rPr>
              <a:t>ş</a:t>
            </a:r>
            <a:r>
              <a:rPr lang="tr-TR" sz="2150" spc="-120" dirty="0">
                <a:solidFill>
                  <a:schemeClr val="tx1"/>
                </a:solidFill>
                <a:latin typeface="+mn-lt"/>
              </a:rPr>
              <a:t>lenmesinde</a:t>
            </a:r>
            <a:r>
              <a:rPr lang="tr-TR" sz="2150" spc="-35" dirty="0">
                <a:solidFill>
                  <a:schemeClr val="tx1"/>
                </a:solidFill>
                <a:latin typeface="+mn-lt"/>
              </a:rPr>
              <a:t> </a:t>
            </a:r>
            <a:r>
              <a:rPr lang="tr-TR" sz="2150" spc="-75" dirty="0">
                <a:solidFill>
                  <a:schemeClr val="tx1"/>
                </a:solidFill>
                <a:latin typeface="+mn-lt"/>
              </a:rPr>
              <a:t>ba</a:t>
            </a:r>
            <a:r>
              <a:rPr lang="tr-TR" sz="2150" spc="-75" dirty="0">
                <a:solidFill>
                  <a:schemeClr val="tx1"/>
                </a:solidFill>
                <a:latin typeface="+mn-lt"/>
                <a:cs typeface="Calibri"/>
              </a:rPr>
              <a:t>ş</a:t>
            </a:r>
            <a:r>
              <a:rPr lang="tr-TR" sz="2150" spc="-75" dirty="0">
                <a:solidFill>
                  <a:schemeClr val="tx1"/>
                </a:solidFill>
                <a:latin typeface="+mn-lt"/>
              </a:rPr>
              <a:t>kasını</a:t>
            </a:r>
            <a:r>
              <a:rPr lang="tr-TR" sz="2150" spc="-45" dirty="0">
                <a:solidFill>
                  <a:schemeClr val="tx1"/>
                </a:solidFill>
                <a:latin typeface="+mn-lt"/>
              </a:rPr>
              <a:t> </a:t>
            </a:r>
            <a:r>
              <a:rPr lang="tr-TR" sz="2150" spc="-60" dirty="0">
                <a:solidFill>
                  <a:schemeClr val="tx1"/>
                </a:solidFill>
                <a:latin typeface="+mn-lt"/>
              </a:rPr>
              <a:t>aracı</a:t>
            </a:r>
            <a:r>
              <a:rPr lang="tr-TR" sz="2150" spc="-35" dirty="0">
                <a:solidFill>
                  <a:schemeClr val="tx1"/>
                </a:solidFill>
                <a:latin typeface="+mn-lt"/>
              </a:rPr>
              <a:t> </a:t>
            </a:r>
            <a:r>
              <a:rPr lang="tr-TR" sz="2150" spc="-10" dirty="0">
                <a:solidFill>
                  <a:schemeClr val="tx1"/>
                </a:solidFill>
                <a:latin typeface="+mn-lt"/>
              </a:rPr>
              <a:t>olarak </a:t>
            </a:r>
            <a:r>
              <a:rPr lang="tr-TR" sz="2150" spc="-20" dirty="0">
                <a:solidFill>
                  <a:schemeClr val="tx1"/>
                </a:solidFill>
                <a:latin typeface="+mn-lt"/>
              </a:rPr>
              <a:t>kullananlar</a:t>
            </a:r>
            <a:r>
              <a:rPr lang="tr-TR" sz="2150" spc="-95" dirty="0">
                <a:solidFill>
                  <a:schemeClr val="tx1"/>
                </a:solidFill>
                <a:latin typeface="+mn-lt"/>
              </a:rPr>
              <a:t> </a:t>
            </a:r>
            <a:r>
              <a:rPr lang="tr-TR" sz="2150" b="1" u="sng" spc="-20" dirty="0">
                <a:solidFill>
                  <a:schemeClr val="tx1"/>
                </a:solidFill>
                <a:uFill>
                  <a:solidFill>
                    <a:srgbClr val="000000"/>
                  </a:solidFill>
                </a:uFill>
                <a:latin typeface="+mn-lt"/>
              </a:rPr>
              <a:t>“dolaylı</a:t>
            </a:r>
            <a:r>
              <a:rPr lang="tr-TR" sz="2150" b="1" u="sng" spc="-95" dirty="0">
                <a:solidFill>
                  <a:schemeClr val="tx1"/>
                </a:solidFill>
                <a:uFill>
                  <a:solidFill>
                    <a:srgbClr val="000000"/>
                  </a:solidFill>
                </a:uFill>
                <a:latin typeface="+mn-lt"/>
              </a:rPr>
              <a:t> </a:t>
            </a:r>
            <a:r>
              <a:rPr lang="tr-TR" sz="2150" b="1" u="sng" spc="-10" dirty="0">
                <a:solidFill>
                  <a:schemeClr val="tx1"/>
                </a:solidFill>
                <a:uFill>
                  <a:solidFill>
                    <a:srgbClr val="000000"/>
                  </a:solidFill>
                </a:uFill>
                <a:latin typeface="+mn-lt"/>
              </a:rPr>
              <a:t>fail”,</a:t>
            </a:r>
            <a:endParaRPr lang="tr-TR" sz="2150" b="1" dirty="0">
              <a:solidFill>
                <a:schemeClr val="tx1"/>
              </a:solidFill>
              <a:latin typeface="+mn-lt"/>
            </a:endParaRPr>
          </a:p>
          <a:p>
            <a:pPr marL="743585" marR="838200" indent="-457200" algn="just">
              <a:lnSpc>
                <a:spcPct val="102899"/>
              </a:lnSpc>
              <a:spcBef>
                <a:spcPts val="340"/>
              </a:spcBef>
              <a:buClr>
                <a:srgbClr val="90C225"/>
              </a:buClr>
              <a:buSzPct val="75000"/>
              <a:buFont typeface="Wingdings"/>
              <a:buChar char=""/>
              <a:tabLst>
                <a:tab pos="743585" algn="l"/>
              </a:tabLst>
            </a:pPr>
            <a:r>
              <a:rPr lang="tr-TR" sz="2150" spc="-254" dirty="0">
                <a:solidFill>
                  <a:schemeClr val="tx1"/>
                </a:solidFill>
                <a:latin typeface="+mn-lt"/>
              </a:rPr>
              <a:t>Suç</a:t>
            </a:r>
            <a:r>
              <a:rPr lang="tr-TR" sz="2150" spc="-15" dirty="0">
                <a:solidFill>
                  <a:schemeClr val="tx1"/>
                </a:solidFill>
                <a:latin typeface="+mn-lt"/>
              </a:rPr>
              <a:t> </a:t>
            </a:r>
            <a:r>
              <a:rPr lang="tr-TR" sz="2150" spc="-110" dirty="0">
                <a:solidFill>
                  <a:schemeClr val="tx1"/>
                </a:solidFill>
                <a:latin typeface="+mn-lt"/>
              </a:rPr>
              <a:t>sayılan</a:t>
            </a:r>
            <a:r>
              <a:rPr lang="tr-TR" sz="2150" spc="-50" dirty="0">
                <a:solidFill>
                  <a:schemeClr val="tx1"/>
                </a:solidFill>
                <a:latin typeface="+mn-lt"/>
              </a:rPr>
              <a:t> </a:t>
            </a:r>
            <a:r>
              <a:rPr lang="tr-TR" sz="2150" dirty="0">
                <a:solidFill>
                  <a:schemeClr val="tx1"/>
                </a:solidFill>
                <a:latin typeface="+mn-lt"/>
              </a:rPr>
              <a:t>bir</a:t>
            </a:r>
            <a:r>
              <a:rPr lang="tr-TR" sz="2150" spc="-15" dirty="0">
                <a:solidFill>
                  <a:schemeClr val="tx1"/>
                </a:solidFill>
                <a:latin typeface="+mn-lt"/>
              </a:rPr>
              <a:t> </a:t>
            </a:r>
            <a:r>
              <a:rPr lang="tr-TR" sz="2150" spc="-20" dirty="0">
                <a:solidFill>
                  <a:schemeClr val="tx1"/>
                </a:solidFill>
                <a:latin typeface="+mn-lt"/>
              </a:rPr>
              <a:t>fiilin</a:t>
            </a:r>
            <a:r>
              <a:rPr lang="tr-TR" sz="2150" spc="-55" dirty="0">
                <a:solidFill>
                  <a:schemeClr val="tx1"/>
                </a:solidFill>
                <a:latin typeface="+mn-lt"/>
              </a:rPr>
              <a:t> </a:t>
            </a:r>
            <a:r>
              <a:rPr lang="tr-TR" sz="2150" spc="-120" dirty="0">
                <a:solidFill>
                  <a:schemeClr val="tx1"/>
                </a:solidFill>
                <a:latin typeface="+mn-lt"/>
              </a:rPr>
              <a:t>i</a:t>
            </a:r>
            <a:r>
              <a:rPr lang="tr-TR" sz="2150" spc="-120" dirty="0">
                <a:solidFill>
                  <a:schemeClr val="tx1"/>
                </a:solidFill>
                <a:latin typeface="+mn-lt"/>
                <a:cs typeface="Calibri"/>
              </a:rPr>
              <a:t>ş</a:t>
            </a:r>
            <a:r>
              <a:rPr lang="tr-TR" sz="2150" spc="-120" dirty="0">
                <a:solidFill>
                  <a:schemeClr val="tx1"/>
                </a:solidFill>
                <a:latin typeface="+mn-lt"/>
              </a:rPr>
              <a:t>lenmesinde</a:t>
            </a:r>
            <a:r>
              <a:rPr lang="tr-TR" sz="2150" spc="-30" dirty="0">
                <a:solidFill>
                  <a:schemeClr val="tx1"/>
                </a:solidFill>
                <a:latin typeface="+mn-lt"/>
              </a:rPr>
              <a:t> </a:t>
            </a:r>
            <a:r>
              <a:rPr lang="tr-TR" sz="2150" spc="-75" dirty="0">
                <a:solidFill>
                  <a:schemeClr val="tx1"/>
                </a:solidFill>
                <a:latin typeface="+mn-lt"/>
              </a:rPr>
              <a:t>ba</a:t>
            </a:r>
            <a:r>
              <a:rPr lang="tr-TR" sz="2150" spc="-75" dirty="0">
                <a:solidFill>
                  <a:schemeClr val="tx1"/>
                </a:solidFill>
                <a:latin typeface="+mn-lt"/>
                <a:cs typeface="Calibri"/>
              </a:rPr>
              <a:t>ş</a:t>
            </a:r>
            <a:r>
              <a:rPr lang="tr-TR" sz="2150" spc="-75" dirty="0">
                <a:solidFill>
                  <a:schemeClr val="tx1"/>
                </a:solidFill>
                <a:latin typeface="+mn-lt"/>
              </a:rPr>
              <a:t>kasını</a:t>
            </a:r>
            <a:r>
              <a:rPr lang="tr-TR" sz="2150" spc="-40" dirty="0">
                <a:solidFill>
                  <a:schemeClr val="tx1"/>
                </a:solidFill>
                <a:latin typeface="+mn-lt"/>
              </a:rPr>
              <a:t> </a:t>
            </a:r>
            <a:r>
              <a:rPr lang="tr-TR" sz="2150" spc="-25" dirty="0">
                <a:solidFill>
                  <a:schemeClr val="tx1"/>
                </a:solidFill>
                <a:latin typeface="+mn-lt"/>
              </a:rPr>
              <a:t>azmettirenler </a:t>
            </a:r>
            <a:r>
              <a:rPr lang="tr-TR" sz="2150" b="1" u="sng" spc="-25" dirty="0">
                <a:solidFill>
                  <a:schemeClr val="tx1"/>
                </a:solidFill>
                <a:uFill>
                  <a:solidFill>
                    <a:srgbClr val="000000"/>
                  </a:solidFill>
                </a:uFill>
                <a:latin typeface="+mn-lt"/>
              </a:rPr>
              <a:t>“azmettiren</a:t>
            </a:r>
            <a:r>
              <a:rPr lang="tr-TR" sz="2150" b="1" u="sng" spc="-85" dirty="0">
                <a:solidFill>
                  <a:schemeClr val="tx1"/>
                </a:solidFill>
                <a:uFill>
                  <a:solidFill>
                    <a:srgbClr val="000000"/>
                  </a:solidFill>
                </a:uFill>
                <a:latin typeface="+mn-lt"/>
              </a:rPr>
              <a:t> </a:t>
            </a:r>
            <a:r>
              <a:rPr lang="tr-TR" sz="2150" b="1" u="sng" spc="-10" dirty="0">
                <a:solidFill>
                  <a:schemeClr val="tx1"/>
                </a:solidFill>
                <a:uFill>
                  <a:solidFill>
                    <a:srgbClr val="000000"/>
                  </a:solidFill>
                </a:uFill>
                <a:latin typeface="+mn-lt"/>
              </a:rPr>
              <a:t>fail”</a:t>
            </a:r>
            <a:endParaRPr lang="tr-TR" sz="2150" b="1" dirty="0">
              <a:solidFill>
                <a:schemeClr val="tx1"/>
              </a:solidFill>
              <a:latin typeface="+mn-lt"/>
            </a:endParaRPr>
          </a:p>
          <a:p>
            <a:pPr marL="743585" marR="513715" indent="-457200" algn="just">
              <a:lnSpc>
                <a:spcPct val="102899"/>
              </a:lnSpc>
              <a:spcBef>
                <a:spcPts val="340"/>
              </a:spcBef>
              <a:buClr>
                <a:srgbClr val="90C225"/>
              </a:buClr>
              <a:buSzPct val="75000"/>
              <a:buFont typeface="Wingdings"/>
              <a:buChar char=""/>
              <a:tabLst>
                <a:tab pos="743585" algn="l"/>
              </a:tabLst>
            </a:pPr>
            <a:r>
              <a:rPr lang="tr-TR" sz="2150" spc="-254" dirty="0">
                <a:solidFill>
                  <a:schemeClr val="tx1"/>
                </a:solidFill>
                <a:latin typeface="+mn-lt"/>
              </a:rPr>
              <a:t>Suç</a:t>
            </a:r>
            <a:r>
              <a:rPr lang="tr-TR" sz="2150" spc="-30" dirty="0">
                <a:solidFill>
                  <a:schemeClr val="tx1"/>
                </a:solidFill>
                <a:latin typeface="+mn-lt"/>
              </a:rPr>
              <a:t> </a:t>
            </a:r>
            <a:r>
              <a:rPr lang="tr-TR" sz="2150" spc="-110" dirty="0">
                <a:solidFill>
                  <a:schemeClr val="tx1"/>
                </a:solidFill>
                <a:latin typeface="+mn-lt"/>
              </a:rPr>
              <a:t>sayılan</a:t>
            </a:r>
            <a:r>
              <a:rPr lang="tr-TR" sz="2150" spc="-70" dirty="0">
                <a:solidFill>
                  <a:schemeClr val="tx1"/>
                </a:solidFill>
                <a:latin typeface="+mn-lt"/>
              </a:rPr>
              <a:t> </a:t>
            </a:r>
            <a:r>
              <a:rPr lang="tr-TR" sz="2150" dirty="0">
                <a:solidFill>
                  <a:schemeClr val="tx1"/>
                </a:solidFill>
                <a:latin typeface="+mn-lt"/>
              </a:rPr>
              <a:t>bir</a:t>
            </a:r>
            <a:r>
              <a:rPr lang="tr-TR" sz="2150" spc="-30" dirty="0">
                <a:solidFill>
                  <a:schemeClr val="tx1"/>
                </a:solidFill>
                <a:latin typeface="+mn-lt"/>
              </a:rPr>
              <a:t> </a:t>
            </a:r>
            <a:r>
              <a:rPr lang="tr-TR" sz="2150" spc="-20" dirty="0">
                <a:solidFill>
                  <a:schemeClr val="tx1"/>
                </a:solidFill>
                <a:latin typeface="+mn-lt"/>
              </a:rPr>
              <a:t>fiilin</a:t>
            </a:r>
            <a:r>
              <a:rPr lang="tr-TR" sz="2150" spc="-70" dirty="0">
                <a:solidFill>
                  <a:schemeClr val="tx1"/>
                </a:solidFill>
                <a:latin typeface="+mn-lt"/>
              </a:rPr>
              <a:t> </a:t>
            </a:r>
            <a:r>
              <a:rPr lang="tr-TR" sz="2150" spc="-120" dirty="0">
                <a:solidFill>
                  <a:schemeClr val="tx1"/>
                </a:solidFill>
                <a:latin typeface="+mn-lt"/>
              </a:rPr>
              <a:t>i</a:t>
            </a:r>
            <a:r>
              <a:rPr lang="tr-TR" sz="2150" spc="-120" dirty="0">
                <a:solidFill>
                  <a:schemeClr val="tx1"/>
                </a:solidFill>
                <a:latin typeface="+mn-lt"/>
                <a:cs typeface="Calibri"/>
              </a:rPr>
              <a:t>ş</a:t>
            </a:r>
            <a:r>
              <a:rPr lang="tr-TR" sz="2150" spc="-120" dirty="0">
                <a:solidFill>
                  <a:schemeClr val="tx1"/>
                </a:solidFill>
                <a:latin typeface="+mn-lt"/>
              </a:rPr>
              <a:t>lenmesinde</a:t>
            </a:r>
            <a:r>
              <a:rPr lang="tr-TR" sz="2150" spc="-45" dirty="0">
                <a:solidFill>
                  <a:schemeClr val="tx1"/>
                </a:solidFill>
                <a:latin typeface="+mn-lt"/>
              </a:rPr>
              <a:t> </a:t>
            </a:r>
            <a:r>
              <a:rPr lang="tr-TR" sz="2150" spc="-75" dirty="0">
                <a:solidFill>
                  <a:schemeClr val="tx1"/>
                </a:solidFill>
                <a:latin typeface="+mn-lt"/>
              </a:rPr>
              <a:t>ba</a:t>
            </a:r>
            <a:r>
              <a:rPr lang="tr-TR" sz="2150" spc="-75" dirty="0">
                <a:solidFill>
                  <a:schemeClr val="tx1"/>
                </a:solidFill>
                <a:latin typeface="+mn-lt"/>
                <a:cs typeface="Calibri"/>
              </a:rPr>
              <a:t>ş</a:t>
            </a:r>
            <a:r>
              <a:rPr lang="tr-TR" sz="2150" spc="-75" dirty="0">
                <a:solidFill>
                  <a:schemeClr val="tx1"/>
                </a:solidFill>
                <a:latin typeface="+mn-lt"/>
              </a:rPr>
              <a:t>kasına</a:t>
            </a:r>
            <a:r>
              <a:rPr lang="tr-TR" sz="2150" spc="-60" dirty="0">
                <a:solidFill>
                  <a:schemeClr val="tx1"/>
                </a:solidFill>
                <a:latin typeface="+mn-lt"/>
              </a:rPr>
              <a:t> </a:t>
            </a:r>
            <a:r>
              <a:rPr lang="tr-TR" sz="2150" spc="-10" dirty="0">
                <a:solidFill>
                  <a:schemeClr val="tx1"/>
                </a:solidFill>
                <a:latin typeface="+mn-lt"/>
              </a:rPr>
              <a:t>yardım</a:t>
            </a:r>
            <a:r>
              <a:rPr lang="tr-TR" sz="2150" spc="-35" dirty="0">
                <a:solidFill>
                  <a:schemeClr val="tx1"/>
                </a:solidFill>
                <a:latin typeface="+mn-lt"/>
              </a:rPr>
              <a:t> </a:t>
            </a:r>
            <a:r>
              <a:rPr lang="tr-TR" sz="2150" spc="-45" dirty="0">
                <a:solidFill>
                  <a:schemeClr val="tx1"/>
                </a:solidFill>
                <a:latin typeface="+mn-lt"/>
              </a:rPr>
              <a:t>edenler </a:t>
            </a:r>
            <a:r>
              <a:rPr lang="tr-TR" sz="2150" b="1" u="sng" dirty="0">
                <a:solidFill>
                  <a:schemeClr val="tx1"/>
                </a:solidFill>
                <a:uFill>
                  <a:solidFill>
                    <a:srgbClr val="000000"/>
                  </a:solidFill>
                </a:uFill>
                <a:latin typeface="+mn-lt"/>
              </a:rPr>
              <a:t>“yardım</a:t>
            </a:r>
            <a:r>
              <a:rPr lang="tr-TR" sz="2150" b="1" u="sng" spc="-25" dirty="0">
                <a:solidFill>
                  <a:schemeClr val="tx1"/>
                </a:solidFill>
                <a:uFill>
                  <a:solidFill>
                    <a:srgbClr val="000000"/>
                  </a:solidFill>
                </a:uFill>
                <a:latin typeface="+mn-lt"/>
              </a:rPr>
              <a:t> </a:t>
            </a:r>
            <a:r>
              <a:rPr lang="tr-TR" sz="2150" b="1" u="sng" spc="-125" dirty="0">
                <a:solidFill>
                  <a:schemeClr val="tx1"/>
                </a:solidFill>
                <a:uFill>
                  <a:solidFill>
                    <a:srgbClr val="000000"/>
                  </a:solidFill>
                </a:uFill>
                <a:latin typeface="+mn-lt"/>
              </a:rPr>
              <a:t>eden</a:t>
            </a:r>
            <a:r>
              <a:rPr lang="tr-TR" sz="2150" b="1" u="sng" dirty="0">
                <a:solidFill>
                  <a:schemeClr val="tx1"/>
                </a:solidFill>
                <a:uFill>
                  <a:solidFill>
                    <a:srgbClr val="000000"/>
                  </a:solidFill>
                </a:uFill>
                <a:latin typeface="+mn-lt"/>
              </a:rPr>
              <a:t> fail”</a:t>
            </a:r>
            <a:r>
              <a:rPr lang="tr-TR" sz="2150" b="1" spc="-20" dirty="0">
                <a:solidFill>
                  <a:schemeClr val="tx1"/>
                </a:solidFill>
                <a:latin typeface="+mn-lt"/>
              </a:rPr>
              <a:t> </a:t>
            </a:r>
            <a:r>
              <a:rPr lang="tr-TR" sz="2150" spc="-10" dirty="0">
                <a:solidFill>
                  <a:schemeClr val="tx1"/>
                </a:solidFill>
                <a:latin typeface="+mn-lt"/>
              </a:rPr>
              <a:t>sayılırlar</a:t>
            </a:r>
            <a:r>
              <a:rPr lang="tr-TR" sz="2400" spc="-10" dirty="0">
                <a:solidFill>
                  <a:schemeClr val="tx1"/>
                </a:solidFill>
                <a:latin typeface="+mn-lt"/>
              </a:rPr>
              <a:t>.</a:t>
            </a:r>
            <a:endParaRPr lang="tr-TR" sz="24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6391122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415772"/>
          </a:xfrm>
        </p:spPr>
        <p:txBody>
          <a:bodyPr/>
          <a:lstStyle/>
          <a:p>
            <a:pPr algn="ctr"/>
            <a:r>
              <a:rPr lang="tr-TR" u="none" dirty="0">
                <a:latin typeface="Calibri"/>
              </a:rPr>
              <a:t> </a:t>
            </a:r>
            <a:r>
              <a:rPr lang="tr-TR" sz="3200" u="none" dirty="0">
                <a:latin typeface="Calibri"/>
              </a:rPr>
              <a:t>SORUŞTURMA İZNİNİN GÖNDERİLECEĞİ MERCİ </a:t>
            </a:r>
            <a:br>
              <a:rPr lang="tr-TR" u="none" dirty="0">
                <a:latin typeface="Calibri"/>
              </a:rPr>
            </a:br>
            <a:r>
              <a:rPr lang="tr-TR" sz="2400" u="none" dirty="0">
                <a:latin typeface="Calibri"/>
              </a:rPr>
              <a:t>(11.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980000"/>
            <a:ext cx="8146801" cy="4157035"/>
          </a:xfrm>
        </p:spPr>
        <p:txBody>
          <a:bodyPr/>
          <a:lstStyle/>
          <a:p>
            <a:pPr marL="355600" indent="-342900" algn="just">
              <a:lnSpc>
                <a:spcPct val="100000"/>
              </a:lnSpc>
              <a:spcBef>
                <a:spcPts val="2485"/>
              </a:spcBef>
              <a:buClr>
                <a:srgbClr val="90C225"/>
              </a:buClr>
              <a:buSzPct val="80357"/>
              <a:buFont typeface="Arial" panose="020B0604020202020204" pitchFamily="34" charset="0"/>
              <a:buChar char="•"/>
              <a:tabLst>
                <a:tab pos="354965" algn="l"/>
              </a:tabLst>
            </a:pPr>
            <a:r>
              <a:rPr lang="tr-TR" sz="2200" b="1" spc="-65" dirty="0">
                <a:solidFill>
                  <a:schemeClr val="tx1"/>
                </a:solidFill>
                <a:latin typeface="+mn-lt"/>
              </a:rPr>
              <a:t>Soru</a:t>
            </a:r>
            <a:r>
              <a:rPr lang="tr-TR" sz="2200" b="1" spc="-65" dirty="0">
                <a:solidFill>
                  <a:schemeClr val="tx1"/>
                </a:solidFill>
                <a:latin typeface="+mn-lt"/>
                <a:cs typeface="Calibri"/>
              </a:rPr>
              <a:t>ş</a:t>
            </a:r>
            <a:r>
              <a:rPr lang="tr-TR" sz="2200" b="1" spc="-65" dirty="0">
                <a:solidFill>
                  <a:schemeClr val="tx1"/>
                </a:solidFill>
                <a:latin typeface="+mn-lt"/>
              </a:rPr>
              <a:t>turma</a:t>
            </a:r>
            <a:r>
              <a:rPr lang="tr-TR" sz="2200" b="1" spc="-25" dirty="0">
                <a:solidFill>
                  <a:schemeClr val="tx1"/>
                </a:solidFill>
                <a:latin typeface="+mn-lt"/>
              </a:rPr>
              <a:t> </a:t>
            </a:r>
            <a:r>
              <a:rPr lang="tr-TR" sz="2200" b="1" spc="-90" dirty="0">
                <a:solidFill>
                  <a:schemeClr val="tx1"/>
                </a:solidFill>
                <a:latin typeface="+mn-lt"/>
              </a:rPr>
              <a:t>izni</a:t>
            </a:r>
            <a:r>
              <a:rPr lang="tr-TR" sz="2200" b="1" spc="-65" dirty="0">
                <a:solidFill>
                  <a:schemeClr val="tx1"/>
                </a:solidFill>
                <a:latin typeface="+mn-lt"/>
              </a:rPr>
              <a:t> </a:t>
            </a:r>
            <a:r>
              <a:rPr lang="tr-TR" sz="2200" b="1" spc="-130" dirty="0">
                <a:solidFill>
                  <a:schemeClr val="tx1"/>
                </a:solidFill>
                <a:latin typeface="+mn-lt"/>
              </a:rPr>
              <a:t>verilmesi</a:t>
            </a:r>
            <a:r>
              <a:rPr lang="tr-TR" sz="2200" b="1" spc="-45" dirty="0">
                <a:solidFill>
                  <a:schemeClr val="tx1"/>
                </a:solidFill>
                <a:latin typeface="+mn-lt"/>
              </a:rPr>
              <a:t> </a:t>
            </a:r>
            <a:r>
              <a:rPr lang="tr-TR" sz="2200" b="1" spc="-10" dirty="0">
                <a:solidFill>
                  <a:schemeClr val="tx1"/>
                </a:solidFill>
                <a:latin typeface="+mn-lt"/>
              </a:rPr>
              <a:t>karar</a:t>
            </a:r>
            <a:r>
              <a:rPr lang="tr-TR" sz="2200" spc="-10" dirty="0">
                <a:solidFill>
                  <a:schemeClr val="tx1"/>
                </a:solidFill>
                <a:latin typeface="+mn-lt"/>
              </a:rPr>
              <a:t>ı;</a:t>
            </a:r>
            <a:endParaRPr lang="tr-TR" sz="2200" dirty="0">
              <a:solidFill>
                <a:schemeClr val="tx1"/>
              </a:solidFill>
              <a:latin typeface="+mn-lt"/>
            </a:endParaRPr>
          </a:p>
          <a:p>
            <a:pPr marL="755650" lvl="1" indent="-285750" algn="just">
              <a:lnSpc>
                <a:spcPct val="100000"/>
              </a:lnSpc>
              <a:spcBef>
                <a:spcPts val="1010"/>
              </a:spcBef>
              <a:buClr>
                <a:srgbClr val="90C225"/>
              </a:buClr>
              <a:buSzPct val="80357"/>
              <a:buFont typeface="Wingdings"/>
              <a:buChar char=""/>
              <a:tabLst>
                <a:tab pos="755650" algn="l"/>
              </a:tabLst>
            </a:pPr>
            <a:r>
              <a:rPr lang="tr-TR" sz="2200" dirty="0">
                <a:solidFill>
                  <a:schemeClr val="tx1"/>
                </a:solidFill>
                <a:cs typeface="Microsoft Sans Serif"/>
              </a:rPr>
              <a:t>a)</a:t>
            </a:r>
            <a:r>
              <a:rPr lang="tr-TR" sz="2200" spc="-80" dirty="0">
                <a:solidFill>
                  <a:schemeClr val="tx1"/>
                </a:solidFill>
                <a:cs typeface="Microsoft Sans Serif"/>
              </a:rPr>
              <a:t> </a:t>
            </a:r>
            <a:r>
              <a:rPr lang="tr-TR" sz="2200" dirty="0">
                <a:solidFill>
                  <a:schemeClr val="tx1"/>
                </a:solidFill>
                <a:cs typeface="Calibri"/>
              </a:rPr>
              <a:t>İ</a:t>
            </a:r>
            <a:r>
              <a:rPr lang="tr-TR" sz="2200" dirty="0">
                <a:solidFill>
                  <a:schemeClr val="tx1"/>
                </a:solidFill>
                <a:cs typeface="Microsoft Sans Serif"/>
              </a:rPr>
              <a:t>tiraz</a:t>
            </a:r>
            <a:r>
              <a:rPr lang="tr-TR" sz="2200" spc="-95" dirty="0">
                <a:solidFill>
                  <a:schemeClr val="tx1"/>
                </a:solidFill>
                <a:cs typeface="Microsoft Sans Serif"/>
              </a:rPr>
              <a:t> </a:t>
            </a:r>
            <a:r>
              <a:rPr lang="tr-TR" sz="2200" spc="-50" dirty="0">
                <a:solidFill>
                  <a:schemeClr val="tx1"/>
                </a:solidFill>
                <a:cs typeface="Microsoft Sans Serif"/>
              </a:rPr>
              <a:t>edilmemesi,</a:t>
            </a:r>
            <a:endParaRPr lang="tr-TR" sz="2200" dirty="0">
              <a:solidFill>
                <a:schemeClr val="tx1"/>
              </a:solidFill>
              <a:cs typeface="Microsoft Sans Serif"/>
            </a:endParaRPr>
          </a:p>
          <a:p>
            <a:pPr marL="755650" lvl="1" indent="-285750" algn="just">
              <a:lnSpc>
                <a:spcPct val="100000"/>
              </a:lnSpc>
              <a:spcBef>
                <a:spcPts val="994"/>
              </a:spcBef>
              <a:buClr>
                <a:srgbClr val="90C225"/>
              </a:buClr>
              <a:buSzPct val="80357"/>
              <a:buFont typeface="Wingdings"/>
              <a:buChar char=""/>
              <a:tabLst>
                <a:tab pos="755650" algn="l"/>
              </a:tabLst>
            </a:pPr>
            <a:r>
              <a:rPr lang="tr-TR" sz="2200" spc="-10" dirty="0">
                <a:solidFill>
                  <a:schemeClr val="tx1"/>
                </a:solidFill>
                <a:cs typeface="Microsoft Sans Serif"/>
              </a:rPr>
              <a:t>b)</a:t>
            </a:r>
            <a:r>
              <a:rPr lang="tr-TR" sz="2200" spc="-10" dirty="0">
                <a:solidFill>
                  <a:schemeClr val="tx1"/>
                </a:solidFill>
                <a:cs typeface="Calibri"/>
              </a:rPr>
              <a:t>İ</a:t>
            </a:r>
            <a:r>
              <a:rPr lang="tr-TR" sz="2200" spc="-10" dirty="0">
                <a:solidFill>
                  <a:schemeClr val="tx1"/>
                </a:solidFill>
                <a:cs typeface="Microsoft Sans Serif"/>
              </a:rPr>
              <a:t>tirazın</a:t>
            </a:r>
            <a:r>
              <a:rPr lang="tr-TR" sz="2200" spc="-165" dirty="0">
                <a:solidFill>
                  <a:schemeClr val="tx1"/>
                </a:solidFill>
                <a:cs typeface="Microsoft Sans Serif"/>
              </a:rPr>
              <a:t> </a:t>
            </a:r>
            <a:r>
              <a:rPr lang="tr-TR" sz="2200" spc="-40" dirty="0">
                <a:solidFill>
                  <a:schemeClr val="tx1"/>
                </a:solidFill>
                <a:cs typeface="Microsoft Sans Serif"/>
              </a:rPr>
              <a:t>reddi</a:t>
            </a:r>
            <a:r>
              <a:rPr lang="tr-TR" sz="2200" spc="-120" dirty="0">
                <a:solidFill>
                  <a:schemeClr val="tx1"/>
                </a:solidFill>
                <a:cs typeface="Microsoft Sans Serif"/>
              </a:rPr>
              <a:t> </a:t>
            </a:r>
            <a:r>
              <a:rPr lang="tr-TR" sz="2200" spc="-80" dirty="0">
                <a:solidFill>
                  <a:schemeClr val="tx1"/>
                </a:solidFill>
                <a:cs typeface="Microsoft Sans Serif"/>
              </a:rPr>
              <a:t>ile</a:t>
            </a:r>
            <a:r>
              <a:rPr lang="tr-TR" sz="2200" spc="-110" dirty="0">
                <a:solidFill>
                  <a:schemeClr val="tx1"/>
                </a:solidFill>
                <a:cs typeface="Microsoft Sans Serif"/>
              </a:rPr>
              <a:t> </a:t>
            </a:r>
            <a:r>
              <a:rPr lang="tr-TR" sz="2200" spc="-80" dirty="0">
                <a:solidFill>
                  <a:schemeClr val="tx1"/>
                </a:solidFill>
                <a:cs typeface="Microsoft Sans Serif"/>
              </a:rPr>
              <a:t>kesinle</a:t>
            </a:r>
            <a:r>
              <a:rPr lang="tr-TR" sz="2200" spc="-80" dirty="0">
                <a:solidFill>
                  <a:schemeClr val="tx1"/>
                </a:solidFill>
                <a:cs typeface="Calibri"/>
              </a:rPr>
              <a:t>ş</a:t>
            </a:r>
            <a:r>
              <a:rPr lang="tr-TR" sz="2200" spc="-80" dirty="0">
                <a:solidFill>
                  <a:schemeClr val="tx1"/>
                </a:solidFill>
                <a:cs typeface="Microsoft Sans Serif"/>
              </a:rPr>
              <a:t>irse,</a:t>
            </a:r>
          </a:p>
          <a:p>
            <a:pPr marL="469900" lvl="1" algn="just">
              <a:lnSpc>
                <a:spcPct val="100000"/>
              </a:lnSpc>
              <a:spcBef>
                <a:spcPts val="994"/>
              </a:spcBef>
              <a:buClr>
                <a:srgbClr val="90C225"/>
              </a:buClr>
              <a:buSzPct val="80357"/>
              <a:tabLst>
                <a:tab pos="755650" algn="l"/>
              </a:tabLst>
            </a:pPr>
            <a:endParaRPr lang="tr-TR" sz="2200" dirty="0">
              <a:solidFill>
                <a:schemeClr val="tx1"/>
              </a:solidFill>
              <a:cs typeface="Microsoft Sans Serif"/>
            </a:endParaRPr>
          </a:p>
          <a:p>
            <a:pPr marL="355600" marR="6350" indent="-342900" algn="just">
              <a:lnSpc>
                <a:spcPct val="102899"/>
              </a:lnSpc>
              <a:spcBef>
                <a:spcPts val="900"/>
              </a:spcBef>
              <a:buClr>
                <a:srgbClr val="90C225"/>
              </a:buClr>
              <a:buSzPct val="80357"/>
              <a:buFont typeface="Arial" panose="020B0604020202020204" pitchFamily="34" charset="0"/>
              <a:buChar char="•"/>
              <a:tabLst>
                <a:tab pos="355600" algn="l"/>
              </a:tabLst>
            </a:pPr>
            <a:r>
              <a:rPr lang="tr-TR" sz="2200" b="1" dirty="0">
                <a:solidFill>
                  <a:schemeClr val="tx1"/>
                </a:solidFill>
                <a:latin typeface="+mn-lt"/>
              </a:rPr>
              <a:t>Soru</a:t>
            </a:r>
            <a:r>
              <a:rPr lang="tr-TR" sz="2200" b="1" dirty="0">
                <a:solidFill>
                  <a:schemeClr val="tx1"/>
                </a:solidFill>
                <a:latin typeface="+mn-lt"/>
                <a:cs typeface="Calibri"/>
              </a:rPr>
              <a:t>ş</a:t>
            </a:r>
            <a:r>
              <a:rPr lang="tr-TR" sz="2200" b="1" dirty="0">
                <a:solidFill>
                  <a:schemeClr val="tx1"/>
                </a:solidFill>
                <a:latin typeface="+mn-lt"/>
              </a:rPr>
              <a:t>turma</a:t>
            </a:r>
            <a:r>
              <a:rPr lang="tr-TR" sz="2200" b="1" spc="320" dirty="0">
                <a:solidFill>
                  <a:schemeClr val="tx1"/>
                </a:solidFill>
                <a:latin typeface="+mn-lt"/>
              </a:rPr>
              <a:t> </a:t>
            </a:r>
            <a:r>
              <a:rPr lang="tr-TR" sz="2200" b="1" dirty="0">
                <a:solidFill>
                  <a:schemeClr val="tx1"/>
                </a:solidFill>
                <a:latin typeface="+mn-lt"/>
              </a:rPr>
              <a:t>izni</a:t>
            </a:r>
            <a:r>
              <a:rPr lang="tr-TR" sz="2200" b="1" spc="320" dirty="0">
                <a:solidFill>
                  <a:schemeClr val="tx1"/>
                </a:solidFill>
                <a:latin typeface="+mn-lt"/>
              </a:rPr>
              <a:t> </a:t>
            </a:r>
            <a:r>
              <a:rPr lang="tr-TR" sz="2200" b="1" spc="-65" dirty="0">
                <a:solidFill>
                  <a:schemeClr val="tx1"/>
                </a:solidFill>
                <a:latin typeface="+mn-lt"/>
              </a:rPr>
              <a:t>verilmemesine</a:t>
            </a:r>
            <a:r>
              <a:rPr lang="tr-TR" sz="2200" b="1" spc="315" dirty="0">
                <a:solidFill>
                  <a:schemeClr val="tx1"/>
                </a:solidFill>
                <a:latin typeface="+mn-lt"/>
              </a:rPr>
              <a:t> </a:t>
            </a:r>
            <a:r>
              <a:rPr lang="tr-TR" sz="2200" dirty="0">
                <a:solidFill>
                  <a:schemeClr val="tx1"/>
                </a:solidFill>
                <a:latin typeface="+mn-lt"/>
              </a:rPr>
              <a:t>ili</a:t>
            </a:r>
            <a:r>
              <a:rPr lang="tr-TR" sz="2200" dirty="0">
                <a:solidFill>
                  <a:schemeClr val="tx1"/>
                </a:solidFill>
                <a:latin typeface="+mn-lt"/>
                <a:cs typeface="Calibri"/>
              </a:rPr>
              <a:t>ş</a:t>
            </a:r>
            <a:r>
              <a:rPr lang="tr-TR" sz="2200" dirty="0">
                <a:solidFill>
                  <a:schemeClr val="tx1"/>
                </a:solidFill>
                <a:latin typeface="+mn-lt"/>
              </a:rPr>
              <a:t>kin</a:t>
            </a:r>
            <a:r>
              <a:rPr lang="tr-TR" sz="2200" spc="335" dirty="0">
                <a:solidFill>
                  <a:schemeClr val="tx1"/>
                </a:solidFill>
                <a:latin typeface="+mn-lt"/>
              </a:rPr>
              <a:t> </a:t>
            </a:r>
            <a:r>
              <a:rPr lang="tr-TR" sz="2200" dirty="0">
                <a:solidFill>
                  <a:schemeClr val="tx1"/>
                </a:solidFill>
                <a:latin typeface="+mn-lt"/>
              </a:rPr>
              <a:t>karara</a:t>
            </a:r>
            <a:r>
              <a:rPr lang="tr-TR" sz="2200" spc="330" dirty="0">
                <a:solidFill>
                  <a:schemeClr val="tx1"/>
                </a:solidFill>
                <a:latin typeface="+mn-lt"/>
              </a:rPr>
              <a:t> </a:t>
            </a:r>
            <a:r>
              <a:rPr lang="tr-TR" sz="2200" spc="-10" dirty="0">
                <a:solidFill>
                  <a:schemeClr val="tx1"/>
                </a:solidFill>
                <a:latin typeface="+mn-lt"/>
              </a:rPr>
              <a:t>kar</a:t>
            </a:r>
            <a:r>
              <a:rPr lang="tr-TR" sz="2200" spc="-10" dirty="0">
                <a:solidFill>
                  <a:schemeClr val="tx1"/>
                </a:solidFill>
                <a:latin typeface="+mn-lt"/>
                <a:cs typeface="Calibri"/>
              </a:rPr>
              <a:t>ş</a:t>
            </a:r>
            <a:r>
              <a:rPr lang="tr-TR" sz="2200" spc="-10" dirty="0">
                <a:solidFill>
                  <a:schemeClr val="tx1"/>
                </a:solidFill>
                <a:latin typeface="+mn-lt"/>
              </a:rPr>
              <a:t>ı </a:t>
            </a:r>
            <a:r>
              <a:rPr lang="tr-TR" sz="2200" dirty="0">
                <a:solidFill>
                  <a:schemeClr val="tx1"/>
                </a:solidFill>
                <a:latin typeface="+mn-lt"/>
              </a:rPr>
              <a:t>yapılan</a:t>
            </a:r>
            <a:r>
              <a:rPr lang="tr-TR" sz="2200" spc="409" dirty="0">
                <a:solidFill>
                  <a:schemeClr val="tx1"/>
                </a:solidFill>
                <a:latin typeface="+mn-lt"/>
              </a:rPr>
              <a:t> </a:t>
            </a:r>
            <a:r>
              <a:rPr lang="tr-TR" sz="2200" spc="-20" dirty="0">
                <a:solidFill>
                  <a:schemeClr val="tx1"/>
                </a:solidFill>
                <a:latin typeface="+mn-lt"/>
              </a:rPr>
              <a:t>itirazın</a:t>
            </a:r>
            <a:r>
              <a:rPr lang="tr-TR" sz="2200" spc="-170" dirty="0">
                <a:solidFill>
                  <a:schemeClr val="tx1"/>
                </a:solidFill>
                <a:latin typeface="+mn-lt"/>
              </a:rPr>
              <a:t> </a:t>
            </a:r>
            <a:r>
              <a:rPr lang="tr-TR" sz="2200" spc="-10" dirty="0">
                <a:solidFill>
                  <a:schemeClr val="tx1"/>
                </a:solidFill>
                <a:latin typeface="+mn-lt"/>
              </a:rPr>
              <a:t>kabulüyle;</a:t>
            </a:r>
            <a:endParaRPr lang="tr-TR" sz="2200" dirty="0">
              <a:solidFill>
                <a:schemeClr val="tx1"/>
              </a:solidFill>
              <a:latin typeface="+mn-lt"/>
            </a:endParaRPr>
          </a:p>
          <a:p>
            <a:pPr marL="12700" marR="6350" algn="just">
              <a:lnSpc>
                <a:spcPct val="102899"/>
              </a:lnSpc>
              <a:spcBef>
                <a:spcPts val="900"/>
              </a:spcBef>
              <a:buClr>
                <a:srgbClr val="90C225"/>
              </a:buClr>
              <a:buSzPct val="80357"/>
              <a:tabLst>
                <a:tab pos="355600" algn="l"/>
              </a:tabLst>
            </a:pPr>
            <a:r>
              <a:rPr lang="tr-TR" sz="2200" dirty="0">
                <a:solidFill>
                  <a:schemeClr val="tx1"/>
                </a:solidFill>
                <a:latin typeface="+mn-lt"/>
              </a:rPr>
              <a:t>Dosya</a:t>
            </a:r>
            <a:r>
              <a:rPr lang="tr-TR" sz="2200" spc="295" dirty="0">
                <a:solidFill>
                  <a:schemeClr val="tx1"/>
                </a:solidFill>
                <a:latin typeface="+mn-lt"/>
              </a:rPr>
              <a:t>   </a:t>
            </a:r>
            <a:r>
              <a:rPr lang="tr-TR" sz="2200" dirty="0">
                <a:solidFill>
                  <a:schemeClr val="tx1"/>
                </a:solidFill>
                <a:latin typeface="+mn-lt"/>
              </a:rPr>
              <a:t>derhal</a:t>
            </a:r>
            <a:r>
              <a:rPr lang="tr-TR" sz="2200" spc="305" dirty="0">
                <a:solidFill>
                  <a:schemeClr val="tx1"/>
                </a:solidFill>
                <a:latin typeface="+mn-lt"/>
              </a:rPr>
              <a:t>   </a:t>
            </a:r>
            <a:r>
              <a:rPr lang="tr-TR" sz="2200" dirty="0">
                <a:solidFill>
                  <a:schemeClr val="tx1"/>
                </a:solidFill>
                <a:latin typeface="+mn-lt"/>
              </a:rPr>
              <a:t>yetkili</a:t>
            </a:r>
            <a:r>
              <a:rPr lang="tr-TR" sz="2200" spc="300" dirty="0">
                <a:solidFill>
                  <a:schemeClr val="tx1"/>
                </a:solidFill>
                <a:latin typeface="+mn-lt"/>
              </a:rPr>
              <a:t>   </a:t>
            </a:r>
            <a:r>
              <a:rPr lang="tr-TR" sz="2200" dirty="0">
                <a:solidFill>
                  <a:schemeClr val="tx1"/>
                </a:solidFill>
                <a:latin typeface="+mn-lt"/>
              </a:rPr>
              <a:t>ve</a:t>
            </a:r>
            <a:r>
              <a:rPr lang="tr-TR" sz="2200" spc="305" dirty="0">
                <a:solidFill>
                  <a:schemeClr val="tx1"/>
                </a:solidFill>
                <a:latin typeface="+mn-lt"/>
              </a:rPr>
              <a:t>   </a:t>
            </a:r>
            <a:r>
              <a:rPr lang="tr-TR" sz="2200" dirty="0">
                <a:solidFill>
                  <a:schemeClr val="tx1"/>
                </a:solidFill>
                <a:latin typeface="+mn-lt"/>
              </a:rPr>
              <a:t>görevli</a:t>
            </a:r>
            <a:r>
              <a:rPr lang="tr-TR" sz="2200" spc="295" dirty="0">
                <a:solidFill>
                  <a:schemeClr val="tx1"/>
                </a:solidFill>
                <a:latin typeface="+mn-lt"/>
              </a:rPr>
              <a:t>   </a:t>
            </a:r>
            <a:r>
              <a:rPr lang="tr-TR" sz="2200" spc="-65" dirty="0">
                <a:solidFill>
                  <a:schemeClr val="tx1"/>
                </a:solidFill>
                <a:latin typeface="+mn-lt"/>
              </a:rPr>
              <a:t>Cumhuriyet </a:t>
            </a:r>
            <a:r>
              <a:rPr lang="tr-TR" sz="2200" spc="-100" dirty="0">
                <a:solidFill>
                  <a:schemeClr val="tx1"/>
                </a:solidFill>
                <a:latin typeface="+mn-lt"/>
              </a:rPr>
              <a:t>Ba</a:t>
            </a:r>
            <a:r>
              <a:rPr lang="tr-TR" sz="2200" spc="-100" dirty="0">
                <a:solidFill>
                  <a:schemeClr val="tx1"/>
                </a:solidFill>
                <a:latin typeface="+mn-lt"/>
                <a:cs typeface="Calibri"/>
              </a:rPr>
              <a:t>ş</a:t>
            </a:r>
            <a:r>
              <a:rPr lang="tr-TR" sz="2200" spc="-100" dirty="0">
                <a:solidFill>
                  <a:schemeClr val="tx1"/>
                </a:solidFill>
                <a:latin typeface="+mn-lt"/>
              </a:rPr>
              <a:t>savcılı</a:t>
            </a:r>
            <a:r>
              <a:rPr lang="tr-TR" sz="2200" spc="-100" dirty="0">
                <a:solidFill>
                  <a:schemeClr val="tx1"/>
                </a:solidFill>
                <a:latin typeface="+mn-lt"/>
                <a:cs typeface="Calibri"/>
              </a:rPr>
              <a:t>ğ</a:t>
            </a:r>
            <a:r>
              <a:rPr lang="tr-TR" sz="2200" spc="-100" dirty="0">
                <a:solidFill>
                  <a:schemeClr val="tx1"/>
                </a:solidFill>
                <a:latin typeface="+mn-lt"/>
              </a:rPr>
              <a:t>a</a:t>
            </a:r>
            <a:r>
              <a:rPr lang="tr-TR" sz="2200" spc="-5" dirty="0">
                <a:solidFill>
                  <a:schemeClr val="tx1"/>
                </a:solidFill>
                <a:latin typeface="+mn-lt"/>
              </a:rPr>
              <a:t> </a:t>
            </a:r>
            <a:r>
              <a:rPr lang="tr-TR" sz="2200" spc="-10" dirty="0">
                <a:solidFill>
                  <a:schemeClr val="tx1"/>
                </a:solidFill>
                <a:latin typeface="+mn-lt"/>
              </a:rPr>
              <a:t>gönderilir.</a:t>
            </a:r>
            <a:endParaRPr lang="tr-TR" sz="2200" dirty="0">
              <a:solidFill>
                <a:schemeClr val="tx1"/>
              </a:solidFill>
              <a:latin typeface="+mn-lt"/>
            </a:endParaRPr>
          </a:p>
          <a:p>
            <a:pPr marL="12700" marR="5080" algn="just">
              <a:lnSpc>
                <a:spcPct val="100000"/>
              </a:lnSpc>
              <a:spcBef>
                <a:spcPts val="900"/>
              </a:spcBef>
              <a:buClr>
                <a:srgbClr val="90C225"/>
              </a:buClr>
              <a:buSzPct val="80357"/>
              <a:tabLst>
                <a:tab pos="355600" algn="l"/>
              </a:tabLst>
            </a:pPr>
            <a:r>
              <a:rPr lang="tr-TR" sz="2200" spc="-50" dirty="0">
                <a:solidFill>
                  <a:schemeClr val="tx1"/>
                </a:solidFill>
                <a:latin typeface="+mn-lt"/>
                <a:cs typeface="Calibri"/>
              </a:rPr>
              <a:t>İ</a:t>
            </a:r>
            <a:r>
              <a:rPr lang="tr-TR" sz="2200" spc="-50" dirty="0">
                <a:solidFill>
                  <a:schemeClr val="tx1"/>
                </a:solidFill>
                <a:latin typeface="+mn-lt"/>
              </a:rPr>
              <a:t>zin</a:t>
            </a:r>
            <a:r>
              <a:rPr lang="tr-TR" sz="2200" spc="-140" dirty="0">
                <a:solidFill>
                  <a:schemeClr val="tx1"/>
                </a:solidFill>
                <a:latin typeface="+mn-lt"/>
              </a:rPr>
              <a:t> </a:t>
            </a:r>
            <a:r>
              <a:rPr lang="tr-TR" sz="2200" spc="-105" dirty="0">
                <a:solidFill>
                  <a:schemeClr val="tx1"/>
                </a:solidFill>
                <a:latin typeface="+mn-lt"/>
              </a:rPr>
              <a:t>üzerine</a:t>
            </a:r>
            <a:r>
              <a:rPr lang="tr-TR" sz="2200" spc="-80" dirty="0">
                <a:solidFill>
                  <a:schemeClr val="tx1"/>
                </a:solidFill>
                <a:latin typeface="+mn-lt"/>
              </a:rPr>
              <a:t> </a:t>
            </a:r>
            <a:r>
              <a:rPr lang="tr-TR" sz="2200" spc="-55" dirty="0">
                <a:solidFill>
                  <a:schemeClr val="tx1"/>
                </a:solidFill>
                <a:latin typeface="+mn-lt"/>
              </a:rPr>
              <a:t>Cumhuriyet</a:t>
            </a:r>
            <a:r>
              <a:rPr lang="tr-TR" sz="2200" spc="-85" dirty="0">
                <a:solidFill>
                  <a:schemeClr val="tx1"/>
                </a:solidFill>
                <a:latin typeface="+mn-lt"/>
              </a:rPr>
              <a:t> Ba</a:t>
            </a:r>
            <a:r>
              <a:rPr lang="tr-TR" sz="2200" spc="-85" dirty="0">
                <a:solidFill>
                  <a:schemeClr val="tx1"/>
                </a:solidFill>
                <a:latin typeface="+mn-lt"/>
                <a:cs typeface="Calibri"/>
              </a:rPr>
              <a:t>ş</a:t>
            </a:r>
            <a:r>
              <a:rPr lang="tr-TR" sz="2200" spc="-85" dirty="0">
                <a:solidFill>
                  <a:schemeClr val="tx1"/>
                </a:solidFill>
                <a:latin typeface="+mn-lt"/>
              </a:rPr>
              <a:t>savcılı</a:t>
            </a:r>
            <a:r>
              <a:rPr lang="tr-TR" sz="2200" spc="-85" dirty="0">
                <a:solidFill>
                  <a:schemeClr val="tx1"/>
                </a:solidFill>
                <a:latin typeface="+mn-lt"/>
                <a:cs typeface="Calibri"/>
              </a:rPr>
              <a:t>ğ</a:t>
            </a:r>
            <a:r>
              <a:rPr lang="tr-TR" sz="2200" spc="-85" dirty="0">
                <a:solidFill>
                  <a:schemeClr val="tx1"/>
                </a:solidFill>
                <a:latin typeface="+mn-lt"/>
              </a:rPr>
              <a:t>ı</a:t>
            </a:r>
            <a:r>
              <a:rPr lang="tr-TR" sz="2200" spc="-100" dirty="0">
                <a:solidFill>
                  <a:schemeClr val="tx1"/>
                </a:solidFill>
                <a:latin typeface="+mn-lt"/>
              </a:rPr>
              <a:t> </a:t>
            </a:r>
            <a:r>
              <a:rPr lang="tr-TR" sz="2200" spc="-135" dirty="0">
                <a:solidFill>
                  <a:schemeClr val="tx1"/>
                </a:solidFill>
                <a:latin typeface="+mn-lt"/>
              </a:rPr>
              <a:t>CMK</a:t>
            </a:r>
            <a:r>
              <a:rPr lang="tr-TR" sz="2200" spc="-50" dirty="0">
                <a:solidFill>
                  <a:schemeClr val="tx1"/>
                </a:solidFill>
                <a:latin typeface="+mn-lt"/>
              </a:rPr>
              <a:t> </a:t>
            </a:r>
            <a:r>
              <a:rPr lang="tr-TR" sz="2200" dirty="0">
                <a:solidFill>
                  <a:schemeClr val="tx1"/>
                </a:solidFill>
                <a:latin typeface="+mn-lt"/>
              </a:rPr>
              <a:t>ve</a:t>
            </a:r>
            <a:r>
              <a:rPr lang="tr-TR" sz="2200" spc="-95" dirty="0">
                <a:solidFill>
                  <a:schemeClr val="tx1"/>
                </a:solidFill>
                <a:latin typeface="+mn-lt"/>
              </a:rPr>
              <a:t> </a:t>
            </a:r>
            <a:r>
              <a:rPr lang="tr-TR" sz="2200" spc="-10" dirty="0">
                <a:solidFill>
                  <a:schemeClr val="tx1"/>
                </a:solidFill>
                <a:latin typeface="+mn-lt"/>
              </a:rPr>
              <a:t>di</a:t>
            </a:r>
            <a:r>
              <a:rPr lang="tr-TR" sz="2200" spc="-10" dirty="0">
                <a:solidFill>
                  <a:schemeClr val="tx1"/>
                </a:solidFill>
                <a:latin typeface="+mn-lt"/>
                <a:cs typeface="Calibri"/>
              </a:rPr>
              <a:t>ğ</a:t>
            </a:r>
            <a:r>
              <a:rPr lang="tr-TR" sz="2200" spc="-10" dirty="0">
                <a:solidFill>
                  <a:schemeClr val="tx1"/>
                </a:solidFill>
                <a:latin typeface="+mn-lt"/>
              </a:rPr>
              <a:t>er </a:t>
            </a:r>
            <a:r>
              <a:rPr lang="tr-TR" sz="2200" dirty="0">
                <a:solidFill>
                  <a:schemeClr val="tx1"/>
                </a:solidFill>
                <a:latin typeface="+mn-lt"/>
              </a:rPr>
              <a:t>kanunlardaki</a:t>
            </a:r>
            <a:r>
              <a:rPr lang="tr-TR" sz="2200" spc="525" dirty="0">
                <a:solidFill>
                  <a:schemeClr val="tx1"/>
                </a:solidFill>
                <a:latin typeface="+mn-lt"/>
              </a:rPr>
              <a:t>   </a:t>
            </a:r>
            <a:r>
              <a:rPr lang="tr-TR" sz="2200" dirty="0">
                <a:solidFill>
                  <a:schemeClr val="tx1"/>
                </a:solidFill>
                <a:latin typeface="+mn-lt"/>
              </a:rPr>
              <a:t>yetkilerini</a:t>
            </a:r>
            <a:r>
              <a:rPr lang="tr-TR" sz="2200" spc="530" dirty="0">
                <a:solidFill>
                  <a:schemeClr val="tx1"/>
                </a:solidFill>
                <a:latin typeface="+mn-lt"/>
              </a:rPr>
              <a:t> </a:t>
            </a:r>
            <a:r>
              <a:rPr lang="tr-TR" sz="2200" dirty="0">
                <a:solidFill>
                  <a:schemeClr val="tx1"/>
                </a:solidFill>
                <a:latin typeface="+mn-lt"/>
              </a:rPr>
              <a:t>kullanmak</a:t>
            </a:r>
            <a:r>
              <a:rPr lang="tr-TR" sz="2200" spc="525" dirty="0">
                <a:solidFill>
                  <a:schemeClr val="tx1"/>
                </a:solidFill>
                <a:latin typeface="+mn-lt"/>
              </a:rPr>
              <a:t> </a:t>
            </a:r>
            <a:r>
              <a:rPr lang="tr-TR" sz="2200" spc="-90" dirty="0">
                <a:solidFill>
                  <a:schemeClr val="tx1"/>
                </a:solidFill>
                <a:latin typeface="+mn-lt"/>
              </a:rPr>
              <a:t>suretiyle </a:t>
            </a:r>
            <a:r>
              <a:rPr lang="tr-TR" sz="2200" spc="-60" dirty="0">
                <a:solidFill>
                  <a:schemeClr val="tx1"/>
                </a:solidFill>
                <a:latin typeface="+mn-lt"/>
              </a:rPr>
              <a:t>soru</a:t>
            </a:r>
            <a:r>
              <a:rPr lang="tr-TR" sz="2200" spc="-60" dirty="0">
                <a:solidFill>
                  <a:schemeClr val="tx1"/>
                </a:solidFill>
                <a:latin typeface="+mn-lt"/>
                <a:cs typeface="Calibri"/>
              </a:rPr>
              <a:t>ş</a:t>
            </a:r>
            <a:r>
              <a:rPr lang="tr-TR" sz="2200" spc="-60" dirty="0">
                <a:solidFill>
                  <a:schemeClr val="tx1"/>
                </a:solidFill>
                <a:latin typeface="+mn-lt"/>
              </a:rPr>
              <a:t>turma</a:t>
            </a:r>
            <a:r>
              <a:rPr lang="tr-TR" sz="2200" spc="-85" dirty="0">
                <a:solidFill>
                  <a:schemeClr val="tx1"/>
                </a:solidFill>
                <a:latin typeface="+mn-lt"/>
              </a:rPr>
              <a:t> </a:t>
            </a:r>
            <a:r>
              <a:rPr lang="tr-TR" sz="2200" dirty="0">
                <a:solidFill>
                  <a:schemeClr val="tx1"/>
                </a:solidFill>
                <a:latin typeface="+mn-lt"/>
              </a:rPr>
              <a:t>yürütür</a:t>
            </a:r>
            <a:r>
              <a:rPr lang="tr-TR" sz="2200" spc="-75" dirty="0">
                <a:solidFill>
                  <a:schemeClr val="tx1"/>
                </a:solidFill>
                <a:latin typeface="+mn-lt"/>
              </a:rPr>
              <a:t> </a:t>
            </a:r>
            <a:r>
              <a:rPr lang="tr-TR" sz="2200" spc="-65" dirty="0">
                <a:solidFill>
                  <a:schemeClr val="tx1"/>
                </a:solidFill>
                <a:latin typeface="+mn-lt"/>
              </a:rPr>
              <a:t>ve</a:t>
            </a:r>
            <a:r>
              <a:rPr lang="tr-TR" sz="2200" spc="-105" dirty="0">
                <a:solidFill>
                  <a:schemeClr val="tx1"/>
                </a:solidFill>
                <a:latin typeface="+mn-lt"/>
              </a:rPr>
              <a:t> </a:t>
            </a:r>
            <a:r>
              <a:rPr lang="tr-TR" sz="2200" spc="-30" dirty="0">
                <a:solidFill>
                  <a:schemeClr val="tx1"/>
                </a:solidFill>
                <a:latin typeface="+mn-lt"/>
              </a:rPr>
              <a:t>sonuçlandırır.</a:t>
            </a: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9513328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23330"/>
          </a:xfrm>
        </p:spPr>
        <p:txBody>
          <a:bodyPr/>
          <a:lstStyle/>
          <a:p>
            <a:pPr algn="ctr"/>
            <a:r>
              <a:rPr lang="tr-TR" u="none" dirty="0">
                <a:latin typeface="Calibri"/>
              </a:rPr>
              <a:t> </a:t>
            </a:r>
            <a:r>
              <a:rPr lang="tr-TR" sz="3200" u="none" dirty="0">
                <a:latin typeface="Calibri"/>
              </a:rPr>
              <a:t>SORUŞTURMA YAPACAK MERCİ </a:t>
            </a:r>
            <a:br>
              <a:rPr lang="tr-TR" u="none" dirty="0">
                <a:latin typeface="Calibri"/>
              </a:rPr>
            </a:br>
            <a:r>
              <a:rPr lang="tr-TR" sz="2400" u="none" dirty="0">
                <a:latin typeface="Calibri"/>
              </a:rPr>
              <a:t>(12.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146801" cy="4178067"/>
          </a:xfrm>
        </p:spPr>
        <p:txBody>
          <a:bodyPr/>
          <a:lstStyle/>
          <a:p>
            <a:pPr marL="355600" indent="-342900" algn="just">
              <a:lnSpc>
                <a:spcPct val="100000"/>
              </a:lnSpc>
              <a:spcBef>
                <a:spcPts val="2485"/>
              </a:spcBef>
              <a:buClr>
                <a:srgbClr val="90C225"/>
              </a:buClr>
              <a:buSzPct val="80357"/>
              <a:buFont typeface="Arial" panose="020B0604020202020204" pitchFamily="34" charset="0"/>
              <a:buChar char="•"/>
              <a:tabLst>
                <a:tab pos="354965" algn="l"/>
              </a:tabLst>
            </a:pPr>
            <a:r>
              <a:rPr lang="tr-TR" sz="2400" b="1" spc="-65" dirty="0">
                <a:solidFill>
                  <a:schemeClr val="tx1"/>
                </a:solidFill>
                <a:latin typeface="+mn-lt"/>
              </a:rPr>
              <a:t>Hazırlık soruşturması </a:t>
            </a:r>
            <a:r>
              <a:rPr lang="tr-TR" sz="2400" spc="-65" dirty="0">
                <a:solidFill>
                  <a:schemeClr val="tx1"/>
                </a:solidFill>
                <a:latin typeface="+mn-lt"/>
              </a:rPr>
              <a:t>genel hükümlere göre yetkili ve görevli </a:t>
            </a:r>
            <a:r>
              <a:rPr lang="tr-TR" sz="2400" spc="-65" dirty="0">
                <a:solidFill>
                  <a:srgbClr val="FF0000"/>
                </a:solidFill>
                <a:latin typeface="+mn-lt"/>
              </a:rPr>
              <a:t>Cumhuriyet Başsavcılığı tarafından yapılır.</a:t>
            </a:r>
          </a:p>
          <a:p>
            <a:pPr marL="355600" indent="-342900" algn="just">
              <a:buClr>
                <a:srgbClr val="90C225"/>
              </a:buClr>
              <a:buSzPct val="80357"/>
              <a:buFont typeface="Arial" panose="020B0604020202020204" pitchFamily="34" charset="0"/>
              <a:buChar char="•"/>
              <a:tabLst>
                <a:tab pos="354965" algn="l"/>
              </a:tabLst>
            </a:pPr>
            <a:endParaRPr lang="tr-TR" sz="2400" dirty="0">
              <a:solidFill>
                <a:schemeClr val="tx1"/>
              </a:solidFill>
              <a:latin typeface="+mn-lt"/>
            </a:endParaRPr>
          </a:p>
          <a:p>
            <a:pPr marL="355600" marR="6350" indent="-342900" algn="just">
              <a:buClr>
                <a:srgbClr val="90C225"/>
              </a:buClr>
              <a:buSzPct val="80357"/>
              <a:buFont typeface="Arial" panose="020B0604020202020204" pitchFamily="34" charset="0"/>
              <a:buChar char="•"/>
              <a:tabLst>
                <a:tab pos="355600" algn="l"/>
              </a:tabLst>
            </a:pPr>
            <a:r>
              <a:rPr lang="tr-TR" sz="2400" spc="-10" dirty="0">
                <a:solidFill>
                  <a:schemeClr val="tx1"/>
                </a:solidFill>
                <a:latin typeface="+mn-lt"/>
              </a:rPr>
              <a:t>Cumhurbaşkanlığı İdari İşler Başkanı, Türkiye Büyük Millet Meclisi Genel Sekreteri, Bakan yardımcıları ve Valiler hakkında soruşturma </a:t>
            </a:r>
            <a:r>
              <a:rPr lang="tr-TR" sz="2400" spc="-10" dirty="0">
                <a:solidFill>
                  <a:srgbClr val="FF0000"/>
                </a:solidFill>
                <a:latin typeface="+mn-lt"/>
              </a:rPr>
              <a:t>Yargıtay Cumhuriyet Başsavcısı veya vekili tarafından yapılır.</a:t>
            </a:r>
          </a:p>
          <a:p>
            <a:pPr marL="355600" marR="6350" indent="-342900" algn="just">
              <a:buClr>
                <a:srgbClr val="90C225"/>
              </a:buClr>
              <a:buSzPct val="80357"/>
              <a:buFont typeface="Arial" panose="020B0604020202020204" pitchFamily="34" charset="0"/>
              <a:buChar char="•"/>
              <a:tabLst>
                <a:tab pos="355600" algn="l"/>
              </a:tabLst>
            </a:pPr>
            <a:endParaRPr lang="tr-TR" sz="2400" spc="-10" dirty="0">
              <a:solidFill>
                <a:schemeClr val="tx1"/>
              </a:solidFill>
              <a:latin typeface="+mn-lt"/>
            </a:endParaRPr>
          </a:p>
          <a:p>
            <a:pPr marL="355600" marR="6350" indent="-342900" algn="just">
              <a:buClr>
                <a:srgbClr val="90C225"/>
              </a:buClr>
              <a:buSzPct val="80357"/>
              <a:buFont typeface="Arial" panose="020B0604020202020204" pitchFamily="34" charset="0"/>
              <a:buChar char="•"/>
              <a:tabLst>
                <a:tab pos="355600" algn="l"/>
              </a:tabLst>
            </a:pPr>
            <a:r>
              <a:rPr lang="tr-TR" sz="2400" spc="-10" dirty="0">
                <a:solidFill>
                  <a:schemeClr val="tx1"/>
                </a:solidFill>
                <a:latin typeface="+mn-lt"/>
              </a:rPr>
              <a:t>Kaymakam hakkında soruşturma </a:t>
            </a:r>
            <a:r>
              <a:rPr lang="tr-TR" sz="2400" spc="-10" dirty="0">
                <a:solidFill>
                  <a:srgbClr val="FF0000"/>
                </a:solidFill>
                <a:latin typeface="+mn-lt"/>
              </a:rPr>
              <a:t>İl Cumhuriyet Başsavcısı veya vekili tarafından yapılır.</a:t>
            </a:r>
            <a:endParaRPr lang="tr-TR" sz="2400" dirty="0">
              <a:solidFill>
                <a:srgbClr val="FF0000"/>
              </a:solidFill>
              <a:latin typeface="+mn-lt"/>
            </a:endParaRPr>
          </a:p>
          <a:p>
            <a:pPr marL="12700" marR="5080" algn="just">
              <a:lnSpc>
                <a:spcPct val="100000"/>
              </a:lnSpc>
              <a:spcBef>
                <a:spcPts val="900"/>
              </a:spcBef>
              <a:buClr>
                <a:srgbClr val="90C225"/>
              </a:buClr>
              <a:buSzPct val="80357"/>
              <a:tabLst>
                <a:tab pos="355600" algn="l"/>
              </a:tabLst>
            </a:pPr>
            <a:endParaRPr lang="tr-TR" sz="2400" spc="-3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1250697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23330"/>
          </a:xfrm>
        </p:spPr>
        <p:txBody>
          <a:bodyPr/>
          <a:lstStyle/>
          <a:p>
            <a:pPr algn="ctr"/>
            <a:r>
              <a:rPr lang="tr-TR" u="none" dirty="0">
                <a:latin typeface="Calibri"/>
              </a:rPr>
              <a:t> </a:t>
            </a:r>
            <a:r>
              <a:rPr lang="tr-TR" sz="3200" u="none" dirty="0">
                <a:latin typeface="Calibri"/>
              </a:rPr>
              <a:t>SORUŞTURMA YAPACAK MERCİ </a:t>
            </a:r>
            <a:br>
              <a:rPr lang="tr-TR" u="none" dirty="0">
                <a:latin typeface="Calibri"/>
              </a:rPr>
            </a:br>
            <a:r>
              <a:rPr lang="tr-TR" sz="2400" u="none" dirty="0">
                <a:latin typeface="Calibri"/>
              </a:rPr>
              <a:t>(12.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1"/>
            <a:ext cx="8146801" cy="4856329"/>
          </a:xfrm>
        </p:spPr>
        <p:txBody>
          <a:bodyPr/>
          <a:lstStyle/>
          <a:p>
            <a:pPr marL="12700" algn="just">
              <a:buClr>
                <a:srgbClr val="90C225"/>
              </a:buClr>
              <a:buSzPct val="80357"/>
              <a:tabLst>
                <a:tab pos="354965" algn="l"/>
              </a:tabLst>
            </a:pPr>
            <a:r>
              <a:rPr lang="tr-TR" sz="2350" b="1" spc="-10" dirty="0">
                <a:latin typeface="+mn-lt"/>
              </a:rPr>
              <a:t>Hazırlık</a:t>
            </a:r>
            <a:r>
              <a:rPr lang="tr-TR" sz="2350" b="1" dirty="0">
                <a:latin typeface="+mn-lt"/>
              </a:rPr>
              <a:t> </a:t>
            </a:r>
            <a:r>
              <a:rPr lang="tr-TR" sz="2350" b="1" spc="-10" dirty="0">
                <a:latin typeface="+mn-lt"/>
              </a:rPr>
              <a:t>soru</a:t>
            </a:r>
            <a:r>
              <a:rPr lang="tr-TR" sz="2350" b="1" spc="-10" dirty="0">
                <a:latin typeface="+mn-lt"/>
                <a:cs typeface="Calibri"/>
              </a:rPr>
              <a:t>ş</a:t>
            </a:r>
            <a:r>
              <a:rPr lang="tr-TR" sz="2350" b="1" spc="-10" dirty="0">
                <a:latin typeface="+mn-lt"/>
              </a:rPr>
              <a:t>turması</a:t>
            </a:r>
            <a:r>
              <a:rPr lang="tr-TR" sz="2350" b="1" dirty="0">
                <a:latin typeface="+mn-lt"/>
              </a:rPr>
              <a:t> </a:t>
            </a:r>
            <a:r>
              <a:rPr lang="tr-TR" sz="2350" b="1" spc="-20" dirty="0">
                <a:latin typeface="+mn-lt"/>
              </a:rPr>
              <a:t>için</a:t>
            </a:r>
            <a:r>
              <a:rPr lang="tr-TR" sz="2350" b="1" dirty="0">
                <a:latin typeface="+mn-lt"/>
              </a:rPr>
              <a:t> </a:t>
            </a:r>
            <a:r>
              <a:rPr lang="tr-TR" sz="2350" b="1" spc="-10" dirty="0">
                <a:latin typeface="+mn-lt"/>
              </a:rPr>
              <a:t>hakim</a:t>
            </a:r>
            <a:r>
              <a:rPr lang="tr-TR" sz="2350" b="1" dirty="0">
                <a:latin typeface="+mn-lt"/>
              </a:rPr>
              <a:t> </a:t>
            </a:r>
            <a:r>
              <a:rPr lang="tr-TR" sz="2350" b="1" spc="-10" dirty="0">
                <a:latin typeface="+mn-lt"/>
              </a:rPr>
              <a:t>kararı </a:t>
            </a:r>
            <a:r>
              <a:rPr lang="tr-TR" sz="2350" b="1" spc="-105" dirty="0">
                <a:latin typeface="+mn-lt"/>
              </a:rPr>
              <a:t>alınması</a:t>
            </a:r>
            <a:r>
              <a:rPr lang="tr-TR" sz="2350" b="1" spc="-85" dirty="0">
                <a:latin typeface="+mn-lt"/>
              </a:rPr>
              <a:t> </a:t>
            </a:r>
            <a:r>
              <a:rPr lang="tr-TR" sz="2350" b="1" spc="-50" dirty="0">
                <a:latin typeface="+mn-lt"/>
              </a:rPr>
              <a:t>gerektiren</a:t>
            </a:r>
            <a:r>
              <a:rPr lang="tr-TR" sz="2350" b="1" spc="-55" dirty="0">
                <a:latin typeface="+mn-lt"/>
              </a:rPr>
              <a:t> hususlarda;</a:t>
            </a:r>
            <a:endParaRPr lang="tr-TR" sz="2350" b="1" dirty="0">
              <a:solidFill>
                <a:schemeClr val="tx1"/>
              </a:solidFill>
              <a:latin typeface="+mn-lt"/>
            </a:endParaRPr>
          </a:p>
          <a:p>
            <a:pPr marL="12700" algn="just">
              <a:buClr>
                <a:srgbClr val="90C225"/>
              </a:buClr>
              <a:buSzPct val="80357"/>
              <a:tabLst>
                <a:tab pos="354965" algn="l"/>
              </a:tabLst>
            </a:pPr>
            <a:endParaRPr lang="tr-TR" sz="2350" dirty="0">
              <a:solidFill>
                <a:schemeClr val="tx1"/>
              </a:solidFill>
              <a:latin typeface="+mn-lt"/>
            </a:endParaRPr>
          </a:p>
          <a:p>
            <a:pPr marL="355600" marR="5080" indent="-342900" algn="just">
              <a:lnSpc>
                <a:spcPct val="100000"/>
              </a:lnSpc>
              <a:spcBef>
                <a:spcPts val="95"/>
              </a:spcBef>
              <a:buFont typeface="Arial" panose="020B0604020202020204" pitchFamily="34" charset="0"/>
              <a:buChar char="•"/>
              <a:tabLst>
                <a:tab pos="995680" algn="l"/>
              </a:tabLst>
            </a:pPr>
            <a:r>
              <a:rPr lang="tr-TR" sz="2350" dirty="0">
                <a:solidFill>
                  <a:schemeClr val="tx1"/>
                </a:solidFill>
                <a:latin typeface="+mn-lt"/>
              </a:rPr>
              <a:t>Cumhurba</a:t>
            </a:r>
            <a:r>
              <a:rPr lang="tr-TR" sz="2350" dirty="0">
                <a:solidFill>
                  <a:schemeClr val="tx1"/>
                </a:solidFill>
                <a:latin typeface="+mn-lt"/>
                <a:cs typeface="Calibri"/>
              </a:rPr>
              <a:t>ş</a:t>
            </a:r>
            <a:r>
              <a:rPr lang="tr-TR" sz="2350" dirty="0">
                <a:solidFill>
                  <a:schemeClr val="tx1"/>
                </a:solidFill>
                <a:latin typeface="+mn-lt"/>
              </a:rPr>
              <a:t>kanlı</a:t>
            </a:r>
            <a:r>
              <a:rPr lang="tr-TR" sz="2350" dirty="0">
                <a:solidFill>
                  <a:schemeClr val="tx1"/>
                </a:solidFill>
                <a:latin typeface="+mn-lt"/>
                <a:cs typeface="Calibri"/>
              </a:rPr>
              <a:t>ğ</a:t>
            </a:r>
            <a:r>
              <a:rPr lang="tr-TR" sz="2350" dirty="0">
                <a:solidFill>
                  <a:schemeClr val="tx1"/>
                </a:solidFill>
                <a:latin typeface="+mn-lt"/>
              </a:rPr>
              <a:t>ı </a:t>
            </a:r>
            <a:r>
              <a:rPr lang="tr-TR" sz="2350" dirty="0">
                <a:solidFill>
                  <a:schemeClr val="tx1"/>
                </a:solidFill>
                <a:latin typeface="+mn-lt"/>
                <a:cs typeface="Calibri"/>
              </a:rPr>
              <a:t>İ</a:t>
            </a:r>
            <a:r>
              <a:rPr lang="tr-TR" sz="2350" dirty="0">
                <a:solidFill>
                  <a:schemeClr val="tx1"/>
                </a:solidFill>
                <a:latin typeface="+mn-lt"/>
              </a:rPr>
              <a:t>dari </a:t>
            </a:r>
            <a:r>
              <a:rPr lang="tr-TR" sz="2350" dirty="0">
                <a:solidFill>
                  <a:schemeClr val="tx1"/>
                </a:solidFill>
                <a:latin typeface="+mn-lt"/>
                <a:cs typeface="Calibri"/>
              </a:rPr>
              <a:t>İş</a:t>
            </a:r>
            <a:r>
              <a:rPr lang="tr-TR" sz="2350" dirty="0">
                <a:solidFill>
                  <a:schemeClr val="tx1"/>
                </a:solidFill>
                <a:latin typeface="+mn-lt"/>
              </a:rPr>
              <a:t>ler Ba</a:t>
            </a:r>
            <a:r>
              <a:rPr lang="tr-TR" sz="2350" dirty="0">
                <a:solidFill>
                  <a:schemeClr val="tx1"/>
                </a:solidFill>
                <a:latin typeface="+mn-lt"/>
                <a:cs typeface="Calibri"/>
              </a:rPr>
              <a:t>ş</a:t>
            </a:r>
            <a:r>
              <a:rPr lang="tr-TR" sz="2350" dirty="0">
                <a:solidFill>
                  <a:schemeClr val="tx1"/>
                </a:solidFill>
                <a:latin typeface="+mn-lt"/>
              </a:rPr>
              <a:t>kanı, Türkiye Büyük Millet Meclisi Genel Sekreteri, Bakan  yardımcıları  ve  Valiler  hakkında </a:t>
            </a:r>
            <a:r>
              <a:rPr lang="tr-TR" sz="2350" dirty="0">
                <a:solidFill>
                  <a:srgbClr val="FF0000"/>
                </a:solidFill>
                <a:latin typeface="+mn-lt"/>
              </a:rPr>
              <a:t>Yargıtay </a:t>
            </a:r>
            <a:r>
              <a:rPr lang="tr-TR" sz="2350" dirty="0">
                <a:solidFill>
                  <a:srgbClr val="FF0000"/>
                </a:solidFill>
                <a:latin typeface="+mn-lt"/>
                <a:cs typeface="Calibri"/>
              </a:rPr>
              <a:t>İ</a:t>
            </a:r>
            <a:r>
              <a:rPr lang="tr-TR" sz="2350" dirty="0">
                <a:solidFill>
                  <a:srgbClr val="FF0000"/>
                </a:solidFill>
                <a:latin typeface="+mn-lt"/>
              </a:rPr>
              <a:t>lgili Ceza Dairesine,</a:t>
            </a:r>
          </a:p>
          <a:p>
            <a:pPr marL="355600" marR="5080" indent="-342900" algn="just">
              <a:lnSpc>
                <a:spcPct val="100000"/>
              </a:lnSpc>
              <a:spcBef>
                <a:spcPts val="95"/>
              </a:spcBef>
              <a:buFont typeface="Arial" panose="020B0604020202020204" pitchFamily="34" charset="0"/>
              <a:buChar char="•"/>
              <a:tabLst>
                <a:tab pos="995680" algn="l"/>
              </a:tabLst>
            </a:pPr>
            <a:endParaRPr lang="tr-TR" sz="2350" dirty="0">
              <a:solidFill>
                <a:schemeClr val="tx1"/>
              </a:solidFill>
              <a:latin typeface="+mn-lt"/>
            </a:endParaRPr>
          </a:p>
          <a:p>
            <a:pPr marL="355600" marR="5080" indent="-342900" algn="just">
              <a:lnSpc>
                <a:spcPct val="102899"/>
              </a:lnSpc>
              <a:spcBef>
                <a:spcPts val="900"/>
              </a:spcBef>
              <a:buFont typeface="Arial" panose="020B0604020202020204" pitchFamily="34" charset="0"/>
              <a:buChar char="•"/>
              <a:tabLst>
                <a:tab pos="1407160" algn="l"/>
              </a:tabLst>
            </a:pPr>
            <a:r>
              <a:rPr lang="tr-TR" sz="2350" dirty="0">
                <a:solidFill>
                  <a:schemeClr val="tx1"/>
                </a:solidFill>
                <a:latin typeface="+mn-lt"/>
              </a:rPr>
              <a:t>Kaymakamlar için </a:t>
            </a:r>
            <a:r>
              <a:rPr lang="tr-TR" sz="2350" dirty="0">
                <a:solidFill>
                  <a:srgbClr val="FF0000"/>
                </a:solidFill>
                <a:latin typeface="+mn-lt"/>
                <a:cs typeface="Calibri"/>
              </a:rPr>
              <a:t>İ</a:t>
            </a:r>
            <a:r>
              <a:rPr lang="tr-TR" sz="2350" dirty="0">
                <a:solidFill>
                  <a:srgbClr val="FF0000"/>
                </a:solidFill>
                <a:latin typeface="+mn-lt"/>
              </a:rPr>
              <a:t>l Asliye  Ceza Mahkemesine</a:t>
            </a:r>
            <a:r>
              <a:rPr lang="tr-TR" sz="2350" dirty="0">
                <a:solidFill>
                  <a:schemeClr val="tx1"/>
                </a:solidFill>
                <a:latin typeface="+mn-lt"/>
              </a:rPr>
              <a:t>,</a:t>
            </a:r>
          </a:p>
          <a:p>
            <a:pPr marL="355600" marR="5080" indent="-342900" algn="just">
              <a:lnSpc>
                <a:spcPct val="102899"/>
              </a:lnSpc>
              <a:spcBef>
                <a:spcPts val="900"/>
              </a:spcBef>
              <a:buFont typeface="Arial" panose="020B0604020202020204" pitchFamily="34" charset="0"/>
              <a:buChar char="•"/>
              <a:tabLst>
                <a:tab pos="1407160" algn="l"/>
              </a:tabLst>
            </a:pPr>
            <a:endParaRPr lang="tr-TR" sz="2350" dirty="0">
              <a:solidFill>
                <a:schemeClr val="tx1"/>
              </a:solidFill>
              <a:latin typeface="+mn-lt"/>
            </a:endParaRPr>
          </a:p>
          <a:p>
            <a:pPr marL="355600" marR="6350" indent="-342900" algn="just">
              <a:lnSpc>
                <a:spcPct val="100000"/>
              </a:lnSpc>
              <a:spcBef>
                <a:spcPts val="900"/>
              </a:spcBef>
              <a:buFont typeface="Arial" panose="020B0604020202020204" pitchFamily="34" charset="0"/>
              <a:buChar char="•"/>
              <a:tabLst>
                <a:tab pos="968375" algn="l"/>
              </a:tabLst>
            </a:pPr>
            <a:r>
              <a:rPr lang="tr-TR" sz="2350" dirty="0">
                <a:solidFill>
                  <a:schemeClr val="tx1"/>
                </a:solidFill>
                <a:latin typeface="+mn-lt"/>
              </a:rPr>
              <a:t>Di</a:t>
            </a:r>
            <a:r>
              <a:rPr lang="tr-TR" sz="2350" dirty="0">
                <a:solidFill>
                  <a:schemeClr val="tx1"/>
                </a:solidFill>
                <a:latin typeface="+mn-lt"/>
                <a:cs typeface="Calibri"/>
              </a:rPr>
              <a:t>ğ</a:t>
            </a:r>
            <a:r>
              <a:rPr lang="tr-TR" sz="2350" dirty="0">
                <a:solidFill>
                  <a:schemeClr val="tx1"/>
                </a:solidFill>
                <a:latin typeface="+mn-lt"/>
              </a:rPr>
              <a:t>erleri için genel hükümlere göre </a:t>
            </a:r>
            <a:r>
              <a:rPr lang="tr-TR" sz="2350" dirty="0">
                <a:solidFill>
                  <a:srgbClr val="FF0000"/>
                </a:solidFill>
                <a:latin typeface="+mn-lt"/>
              </a:rPr>
              <a:t>yetkili Sulh Ceza Hakimine </a:t>
            </a:r>
            <a:r>
              <a:rPr lang="tr-TR" sz="2350" dirty="0">
                <a:solidFill>
                  <a:schemeClr val="tx1"/>
                </a:solidFill>
                <a:latin typeface="+mn-lt"/>
              </a:rPr>
              <a:t>ba</a:t>
            </a:r>
            <a:r>
              <a:rPr lang="tr-TR" sz="2350" dirty="0">
                <a:solidFill>
                  <a:schemeClr val="tx1"/>
                </a:solidFill>
                <a:latin typeface="+mn-lt"/>
                <a:cs typeface="Calibri"/>
              </a:rPr>
              <a:t>ş</a:t>
            </a:r>
            <a:r>
              <a:rPr lang="tr-TR" sz="2350" dirty="0">
                <a:solidFill>
                  <a:schemeClr val="tx1"/>
                </a:solidFill>
                <a:latin typeface="+mn-lt"/>
              </a:rPr>
              <a:t>vurulur.</a:t>
            </a:r>
            <a:endParaRPr lang="tr-TR" sz="2350" spc="-10" dirty="0">
              <a:solidFill>
                <a:schemeClr val="tx1"/>
              </a:solidFill>
              <a:latin typeface="+mn-lt"/>
            </a:endParaRPr>
          </a:p>
          <a:p>
            <a:pPr marL="12700" marR="5080" algn="just">
              <a:lnSpc>
                <a:spcPct val="100000"/>
              </a:lnSpc>
              <a:spcBef>
                <a:spcPts val="900"/>
              </a:spcBef>
              <a:buClr>
                <a:srgbClr val="90C225"/>
              </a:buClr>
              <a:buSzPct val="80357"/>
              <a:tabLst>
                <a:tab pos="355600" algn="l"/>
              </a:tabLst>
            </a:pPr>
            <a:endParaRPr lang="tr-TR" sz="2400" spc="-3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4714047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23330"/>
          </a:xfrm>
        </p:spPr>
        <p:txBody>
          <a:bodyPr/>
          <a:lstStyle/>
          <a:p>
            <a:pPr algn="ctr"/>
            <a:r>
              <a:rPr lang="tr-TR" u="none" dirty="0">
                <a:latin typeface="Calibri"/>
              </a:rPr>
              <a:t> </a:t>
            </a:r>
            <a:r>
              <a:rPr lang="tr-TR" sz="3200" u="none" dirty="0">
                <a:latin typeface="Calibri"/>
              </a:rPr>
              <a:t>YETKİLİ VE GÖREVLİ MAHKEME</a:t>
            </a:r>
            <a:br>
              <a:rPr lang="tr-TR" u="none" dirty="0">
                <a:latin typeface="Calibri"/>
              </a:rPr>
            </a:br>
            <a:r>
              <a:rPr lang="tr-TR" sz="2400" u="none" dirty="0">
                <a:latin typeface="Calibri"/>
              </a:rPr>
              <a:t>(13.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223001" cy="4512774"/>
          </a:xfrm>
        </p:spPr>
        <p:txBody>
          <a:bodyPr wrap="square">
            <a:spAutoFit/>
          </a:bodyPr>
          <a:lstStyle/>
          <a:p>
            <a:pPr marL="355600" indent="-342900" algn="just">
              <a:lnSpc>
                <a:spcPts val="2840"/>
              </a:lnSpc>
              <a:spcBef>
                <a:spcPts val="100"/>
              </a:spcBef>
              <a:buClr>
                <a:srgbClr val="90C225"/>
              </a:buClr>
              <a:buSzPct val="79166"/>
              <a:buFont typeface="Arial" panose="020B0604020202020204" pitchFamily="34" charset="0"/>
              <a:buChar char="•"/>
              <a:tabLst>
                <a:tab pos="354965" algn="l"/>
              </a:tabLst>
            </a:pPr>
            <a:r>
              <a:rPr lang="tr-TR" sz="2300" spc="-50" dirty="0">
                <a:solidFill>
                  <a:schemeClr val="tx1"/>
                </a:solidFill>
                <a:latin typeface="+mn-lt"/>
              </a:rPr>
              <a:t>Mahkemelerin</a:t>
            </a:r>
            <a:r>
              <a:rPr lang="tr-TR" sz="2300" spc="125" dirty="0">
                <a:solidFill>
                  <a:schemeClr val="tx1"/>
                </a:solidFill>
                <a:latin typeface="+mn-lt"/>
              </a:rPr>
              <a:t> </a:t>
            </a:r>
            <a:r>
              <a:rPr lang="tr-TR" sz="2300" dirty="0">
                <a:solidFill>
                  <a:schemeClr val="tx1"/>
                </a:solidFill>
                <a:latin typeface="+mn-lt"/>
              </a:rPr>
              <a:t>davaya</a:t>
            </a:r>
            <a:r>
              <a:rPr lang="tr-TR" sz="2300" spc="125" dirty="0">
                <a:solidFill>
                  <a:schemeClr val="tx1"/>
                </a:solidFill>
                <a:latin typeface="+mn-lt"/>
              </a:rPr>
              <a:t> </a:t>
            </a:r>
            <a:r>
              <a:rPr lang="tr-TR" sz="2300" dirty="0">
                <a:solidFill>
                  <a:schemeClr val="tx1"/>
                </a:solidFill>
                <a:latin typeface="+mn-lt"/>
              </a:rPr>
              <a:t>bakma</a:t>
            </a:r>
            <a:r>
              <a:rPr lang="tr-TR" sz="2300" spc="105" dirty="0">
                <a:solidFill>
                  <a:schemeClr val="tx1"/>
                </a:solidFill>
                <a:latin typeface="+mn-lt"/>
              </a:rPr>
              <a:t> </a:t>
            </a:r>
            <a:r>
              <a:rPr lang="tr-TR" sz="2300" spc="-40" dirty="0">
                <a:solidFill>
                  <a:schemeClr val="tx1"/>
                </a:solidFill>
                <a:latin typeface="+mn-lt"/>
              </a:rPr>
              <a:t>yetkisi</a:t>
            </a:r>
            <a:r>
              <a:rPr lang="tr-TR" sz="2300" spc="125" dirty="0">
                <a:solidFill>
                  <a:schemeClr val="tx1"/>
                </a:solidFill>
                <a:latin typeface="+mn-lt"/>
              </a:rPr>
              <a:t> </a:t>
            </a:r>
            <a:r>
              <a:rPr lang="tr-TR" sz="2300" spc="-60" dirty="0">
                <a:solidFill>
                  <a:schemeClr val="tx1"/>
                </a:solidFill>
                <a:latin typeface="+mn-lt"/>
              </a:rPr>
              <a:t>genel</a:t>
            </a:r>
            <a:r>
              <a:rPr lang="tr-TR" sz="2300" spc="135" dirty="0">
                <a:solidFill>
                  <a:schemeClr val="tx1"/>
                </a:solidFill>
                <a:latin typeface="+mn-lt"/>
              </a:rPr>
              <a:t> </a:t>
            </a:r>
            <a:r>
              <a:rPr lang="tr-TR" sz="2300" spc="-10" dirty="0">
                <a:solidFill>
                  <a:schemeClr val="tx1"/>
                </a:solidFill>
                <a:latin typeface="+mn-lt"/>
              </a:rPr>
              <a:t>hükümlere </a:t>
            </a:r>
            <a:r>
              <a:rPr lang="tr-TR" sz="2300" spc="-110" dirty="0">
                <a:solidFill>
                  <a:schemeClr val="tx1"/>
                </a:solidFill>
                <a:latin typeface="+mn-lt"/>
              </a:rPr>
              <a:t>göre,</a:t>
            </a:r>
            <a:r>
              <a:rPr lang="tr-TR" sz="2300" spc="-50" dirty="0">
                <a:solidFill>
                  <a:schemeClr val="tx1"/>
                </a:solidFill>
                <a:latin typeface="+mn-lt"/>
              </a:rPr>
              <a:t> </a:t>
            </a:r>
            <a:r>
              <a:rPr lang="tr-TR" sz="2300" spc="-180" dirty="0">
                <a:solidFill>
                  <a:srgbClr val="FF0000"/>
                </a:solidFill>
                <a:latin typeface="+mn-lt"/>
              </a:rPr>
              <a:t>suçun</a:t>
            </a:r>
            <a:r>
              <a:rPr lang="tr-TR" sz="2300" spc="-35" dirty="0">
                <a:solidFill>
                  <a:srgbClr val="FF0000"/>
                </a:solidFill>
                <a:latin typeface="+mn-lt"/>
              </a:rPr>
              <a:t> </a:t>
            </a:r>
            <a:r>
              <a:rPr lang="tr-TR" sz="2300" spc="-45" dirty="0">
                <a:solidFill>
                  <a:srgbClr val="FF0000"/>
                </a:solidFill>
                <a:latin typeface="+mn-lt"/>
              </a:rPr>
              <a:t>i</a:t>
            </a:r>
            <a:r>
              <a:rPr lang="tr-TR" sz="2300" spc="-45" dirty="0">
                <a:solidFill>
                  <a:srgbClr val="FF0000"/>
                </a:solidFill>
                <a:latin typeface="+mn-lt"/>
                <a:cs typeface="Calibri"/>
              </a:rPr>
              <a:t>ş</a:t>
            </a:r>
            <a:r>
              <a:rPr lang="tr-TR" sz="2300" spc="-45" dirty="0">
                <a:solidFill>
                  <a:srgbClr val="FF0000"/>
                </a:solidFill>
                <a:latin typeface="+mn-lt"/>
              </a:rPr>
              <a:t>lendi</a:t>
            </a:r>
            <a:r>
              <a:rPr lang="tr-TR" sz="2300" spc="-45" dirty="0">
                <a:solidFill>
                  <a:srgbClr val="FF0000"/>
                </a:solidFill>
                <a:latin typeface="+mn-lt"/>
                <a:cs typeface="Calibri"/>
              </a:rPr>
              <a:t>ğ</a:t>
            </a:r>
            <a:r>
              <a:rPr lang="tr-TR" sz="2300" spc="-45" dirty="0">
                <a:solidFill>
                  <a:srgbClr val="FF0000"/>
                </a:solidFill>
                <a:latin typeface="+mn-lt"/>
              </a:rPr>
              <a:t>i</a:t>
            </a:r>
            <a:r>
              <a:rPr lang="tr-TR" sz="2300" spc="-95" dirty="0">
                <a:solidFill>
                  <a:srgbClr val="FF0000"/>
                </a:solidFill>
                <a:latin typeface="+mn-lt"/>
              </a:rPr>
              <a:t> </a:t>
            </a:r>
            <a:r>
              <a:rPr lang="tr-TR" sz="2300" spc="-45" dirty="0">
                <a:solidFill>
                  <a:srgbClr val="FF0000"/>
                </a:solidFill>
                <a:latin typeface="+mn-lt"/>
              </a:rPr>
              <a:t>yerdeki</a:t>
            </a:r>
            <a:r>
              <a:rPr lang="tr-TR" sz="2300" spc="-25" dirty="0">
                <a:solidFill>
                  <a:srgbClr val="FF0000"/>
                </a:solidFill>
                <a:latin typeface="+mn-lt"/>
              </a:rPr>
              <a:t> </a:t>
            </a:r>
            <a:r>
              <a:rPr lang="tr-TR" sz="2300" spc="-10" dirty="0">
                <a:solidFill>
                  <a:srgbClr val="FF0000"/>
                </a:solidFill>
                <a:latin typeface="+mn-lt"/>
              </a:rPr>
              <a:t>mahkemelerdir.</a:t>
            </a:r>
            <a:endParaRPr lang="tr-TR" sz="2300" dirty="0">
              <a:solidFill>
                <a:srgbClr val="FF0000"/>
              </a:solidFill>
              <a:latin typeface="+mn-lt"/>
            </a:endParaRPr>
          </a:p>
          <a:p>
            <a:pPr marL="355600" marR="5080" indent="-342900" algn="just">
              <a:lnSpc>
                <a:spcPct val="101499"/>
              </a:lnSpc>
              <a:spcBef>
                <a:spcPts val="955"/>
              </a:spcBef>
              <a:buClr>
                <a:srgbClr val="90C225"/>
              </a:buClr>
              <a:buSzPct val="79166"/>
              <a:buFont typeface="Arial" panose="020B0604020202020204" pitchFamily="34" charset="0"/>
              <a:buChar char="•"/>
              <a:tabLst>
                <a:tab pos="355600" algn="l"/>
              </a:tabLst>
            </a:pPr>
            <a:r>
              <a:rPr lang="tr-TR" sz="2300" spc="-20" dirty="0">
                <a:solidFill>
                  <a:schemeClr val="tx1"/>
                </a:solidFill>
                <a:latin typeface="+mn-lt"/>
              </a:rPr>
              <a:t>Cumhurba</a:t>
            </a:r>
            <a:r>
              <a:rPr lang="tr-TR" sz="2300" spc="-20" dirty="0">
                <a:solidFill>
                  <a:schemeClr val="tx1"/>
                </a:solidFill>
                <a:latin typeface="+mn-lt"/>
                <a:cs typeface="Calibri"/>
              </a:rPr>
              <a:t>ş</a:t>
            </a:r>
            <a:r>
              <a:rPr lang="tr-TR" sz="2300" spc="-20" dirty="0">
                <a:solidFill>
                  <a:schemeClr val="tx1"/>
                </a:solidFill>
                <a:latin typeface="+mn-lt"/>
              </a:rPr>
              <a:t>kanlı</a:t>
            </a:r>
            <a:r>
              <a:rPr lang="tr-TR" sz="2300" spc="-20" dirty="0">
                <a:solidFill>
                  <a:schemeClr val="tx1"/>
                </a:solidFill>
                <a:latin typeface="+mn-lt"/>
                <a:cs typeface="Calibri"/>
              </a:rPr>
              <a:t>ğ</a:t>
            </a:r>
            <a:r>
              <a:rPr lang="tr-TR" sz="2300" spc="-20" dirty="0">
                <a:solidFill>
                  <a:schemeClr val="tx1"/>
                </a:solidFill>
                <a:latin typeface="+mn-lt"/>
              </a:rPr>
              <a:t>ı </a:t>
            </a:r>
            <a:r>
              <a:rPr lang="tr-TR" sz="2300" dirty="0">
                <a:solidFill>
                  <a:schemeClr val="tx1"/>
                </a:solidFill>
                <a:latin typeface="+mn-lt"/>
                <a:cs typeface="Calibri"/>
              </a:rPr>
              <a:t>İ</a:t>
            </a:r>
            <a:r>
              <a:rPr lang="tr-TR" sz="2300" dirty="0">
                <a:solidFill>
                  <a:schemeClr val="tx1"/>
                </a:solidFill>
                <a:latin typeface="+mn-lt"/>
              </a:rPr>
              <a:t>dari</a:t>
            </a:r>
            <a:r>
              <a:rPr lang="tr-TR" sz="2300" spc="-25" dirty="0">
                <a:solidFill>
                  <a:schemeClr val="tx1"/>
                </a:solidFill>
                <a:latin typeface="+mn-lt"/>
              </a:rPr>
              <a:t> </a:t>
            </a:r>
            <a:r>
              <a:rPr lang="tr-TR" sz="2300" dirty="0">
                <a:solidFill>
                  <a:schemeClr val="tx1"/>
                </a:solidFill>
                <a:latin typeface="+mn-lt"/>
                <a:cs typeface="Calibri"/>
              </a:rPr>
              <a:t>İş</a:t>
            </a:r>
            <a:r>
              <a:rPr lang="tr-TR" sz="2300" dirty="0">
                <a:solidFill>
                  <a:schemeClr val="tx1"/>
                </a:solidFill>
                <a:latin typeface="+mn-lt"/>
              </a:rPr>
              <a:t>ler</a:t>
            </a:r>
            <a:r>
              <a:rPr lang="tr-TR" sz="2300" spc="-15" dirty="0">
                <a:solidFill>
                  <a:schemeClr val="tx1"/>
                </a:solidFill>
                <a:latin typeface="+mn-lt"/>
              </a:rPr>
              <a:t> </a:t>
            </a:r>
            <a:r>
              <a:rPr lang="tr-TR" sz="2300" dirty="0">
                <a:solidFill>
                  <a:schemeClr val="tx1"/>
                </a:solidFill>
                <a:latin typeface="+mn-lt"/>
              </a:rPr>
              <a:t>Ba</a:t>
            </a:r>
            <a:r>
              <a:rPr lang="tr-TR" sz="2300" dirty="0">
                <a:solidFill>
                  <a:schemeClr val="tx1"/>
                </a:solidFill>
                <a:latin typeface="+mn-lt"/>
                <a:cs typeface="Calibri"/>
              </a:rPr>
              <a:t>ş</a:t>
            </a:r>
            <a:r>
              <a:rPr lang="tr-TR" sz="2300" dirty="0">
                <a:solidFill>
                  <a:schemeClr val="tx1"/>
                </a:solidFill>
                <a:latin typeface="+mn-lt"/>
              </a:rPr>
              <a:t>kanı,</a:t>
            </a:r>
            <a:r>
              <a:rPr lang="tr-TR" sz="2300" spc="-5" dirty="0">
                <a:solidFill>
                  <a:schemeClr val="tx1"/>
                </a:solidFill>
                <a:latin typeface="+mn-lt"/>
              </a:rPr>
              <a:t> </a:t>
            </a:r>
            <a:r>
              <a:rPr lang="tr-TR" sz="2300" spc="-10" dirty="0">
                <a:solidFill>
                  <a:schemeClr val="tx1"/>
                </a:solidFill>
                <a:latin typeface="+mn-lt"/>
              </a:rPr>
              <a:t>Türkiye</a:t>
            </a:r>
            <a:r>
              <a:rPr lang="tr-TR" sz="2300" spc="-25" dirty="0">
                <a:solidFill>
                  <a:schemeClr val="tx1"/>
                </a:solidFill>
                <a:latin typeface="+mn-lt"/>
              </a:rPr>
              <a:t> </a:t>
            </a:r>
            <a:r>
              <a:rPr lang="tr-TR" sz="2300" dirty="0">
                <a:solidFill>
                  <a:schemeClr val="tx1"/>
                </a:solidFill>
                <a:latin typeface="+mn-lt"/>
              </a:rPr>
              <a:t>Büyük</a:t>
            </a:r>
            <a:r>
              <a:rPr lang="tr-TR" sz="2300" spc="-20" dirty="0">
                <a:solidFill>
                  <a:schemeClr val="tx1"/>
                </a:solidFill>
                <a:latin typeface="+mn-lt"/>
              </a:rPr>
              <a:t> </a:t>
            </a:r>
            <a:r>
              <a:rPr lang="tr-TR" sz="2300" spc="-10" dirty="0">
                <a:solidFill>
                  <a:schemeClr val="tx1"/>
                </a:solidFill>
                <a:latin typeface="+mn-lt"/>
              </a:rPr>
              <a:t>Millet </a:t>
            </a:r>
            <a:r>
              <a:rPr lang="tr-TR" sz="2300" dirty="0">
                <a:solidFill>
                  <a:schemeClr val="tx1"/>
                </a:solidFill>
                <a:latin typeface="+mn-lt"/>
              </a:rPr>
              <a:t>Meclisi</a:t>
            </a:r>
            <a:r>
              <a:rPr lang="tr-TR" sz="2300" spc="20" dirty="0">
                <a:solidFill>
                  <a:schemeClr val="tx1"/>
                </a:solidFill>
                <a:latin typeface="+mn-lt"/>
              </a:rPr>
              <a:t>  </a:t>
            </a:r>
            <a:r>
              <a:rPr lang="tr-TR" sz="2300" dirty="0">
                <a:solidFill>
                  <a:schemeClr val="tx1"/>
                </a:solidFill>
                <a:latin typeface="+mn-lt"/>
              </a:rPr>
              <a:t>Genel</a:t>
            </a:r>
            <a:r>
              <a:rPr lang="tr-TR" sz="2300" spc="25" dirty="0">
                <a:solidFill>
                  <a:schemeClr val="tx1"/>
                </a:solidFill>
                <a:latin typeface="+mn-lt"/>
              </a:rPr>
              <a:t>  </a:t>
            </a:r>
            <a:r>
              <a:rPr lang="tr-TR" sz="2300" dirty="0">
                <a:solidFill>
                  <a:schemeClr val="tx1"/>
                </a:solidFill>
                <a:latin typeface="+mn-lt"/>
              </a:rPr>
              <a:t>Sekreteri,</a:t>
            </a:r>
            <a:r>
              <a:rPr lang="tr-TR" sz="2300" spc="20" dirty="0">
                <a:solidFill>
                  <a:schemeClr val="tx1"/>
                </a:solidFill>
                <a:latin typeface="+mn-lt"/>
              </a:rPr>
              <a:t>  </a:t>
            </a:r>
            <a:r>
              <a:rPr lang="tr-TR" sz="2300" dirty="0">
                <a:solidFill>
                  <a:schemeClr val="tx1"/>
                </a:solidFill>
                <a:latin typeface="+mn-lt"/>
              </a:rPr>
              <a:t>Bakan</a:t>
            </a:r>
            <a:r>
              <a:rPr lang="tr-TR" sz="2300" spc="15" dirty="0">
                <a:solidFill>
                  <a:schemeClr val="tx1"/>
                </a:solidFill>
                <a:latin typeface="+mn-lt"/>
              </a:rPr>
              <a:t>  </a:t>
            </a:r>
            <a:r>
              <a:rPr lang="tr-TR" sz="2300" dirty="0">
                <a:solidFill>
                  <a:schemeClr val="tx1"/>
                </a:solidFill>
                <a:latin typeface="+mn-lt"/>
              </a:rPr>
              <a:t>yardımcıları</a:t>
            </a:r>
            <a:r>
              <a:rPr lang="tr-TR" sz="2300" spc="20" dirty="0">
                <a:solidFill>
                  <a:schemeClr val="tx1"/>
                </a:solidFill>
                <a:latin typeface="+mn-lt"/>
              </a:rPr>
              <a:t>  </a:t>
            </a:r>
            <a:r>
              <a:rPr lang="tr-TR" sz="2300" dirty="0">
                <a:solidFill>
                  <a:schemeClr val="tx1"/>
                </a:solidFill>
                <a:latin typeface="+mn-lt"/>
              </a:rPr>
              <a:t>ve</a:t>
            </a:r>
            <a:r>
              <a:rPr lang="tr-TR" sz="2300" spc="20" dirty="0">
                <a:solidFill>
                  <a:schemeClr val="tx1"/>
                </a:solidFill>
                <a:latin typeface="+mn-lt"/>
              </a:rPr>
              <a:t>  </a:t>
            </a:r>
            <a:r>
              <a:rPr lang="tr-TR" sz="2300" spc="-20" dirty="0">
                <a:solidFill>
                  <a:schemeClr val="tx1"/>
                </a:solidFill>
                <a:latin typeface="+mn-lt"/>
              </a:rPr>
              <a:t>Valiler </a:t>
            </a:r>
            <a:r>
              <a:rPr lang="tr-TR" sz="2300" dirty="0">
                <a:solidFill>
                  <a:schemeClr val="tx1"/>
                </a:solidFill>
                <a:latin typeface="+mn-lt"/>
              </a:rPr>
              <a:t>hakkında</a:t>
            </a:r>
            <a:r>
              <a:rPr lang="tr-TR" sz="2300" spc="-45" dirty="0">
                <a:solidFill>
                  <a:schemeClr val="tx1"/>
                </a:solidFill>
                <a:latin typeface="+mn-lt"/>
              </a:rPr>
              <a:t> </a:t>
            </a:r>
            <a:r>
              <a:rPr lang="tr-TR" sz="2300" dirty="0">
                <a:solidFill>
                  <a:schemeClr val="tx1"/>
                </a:solidFill>
                <a:latin typeface="+mn-lt"/>
              </a:rPr>
              <a:t>davalar,</a:t>
            </a:r>
            <a:r>
              <a:rPr lang="tr-TR" sz="2300" spc="565" dirty="0">
                <a:solidFill>
                  <a:schemeClr val="tx1"/>
                </a:solidFill>
                <a:latin typeface="+mn-lt"/>
              </a:rPr>
              <a:t> </a:t>
            </a:r>
            <a:r>
              <a:rPr lang="tr-TR" sz="2300" spc="-30" dirty="0">
                <a:solidFill>
                  <a:srgbClr val="FF0000"/>
                </a:solidFill>
                <a:latin typeface="+mn-lt"/>
              </a:rPr>
              <a:t>Yargıtay’ın</a:t>
            </a:r>
            <a:r>
              <a:rPr lang="tr-TR" sz="2300" spc="-25" dirty="0">
                <a:solidFill>
                  <a:srgbClr val="FF0000"/>
                </a:solidFill>
                <a:latin typeface="+mn-lt"/>
              </a:rPr>
              <a:t> </a:t>
            </a:r>
            <a:r>
              <a:rPr lang="tr-TR" sz="2300" dirty="0">
                <a:solidFill>
                  <a:srgbClr val="FF0000"/>
                </a:solidFill>
                <a:latin typeface="+mn-lt"/>
              </a:rPr>
              <a:t>ilgili</a:t>
            </a:r>
            <a:r>
              <a:rPr lang="tr-TR" sz="2300" spc="-40" dirty="0">
                <a:solidFill>
                  <a:srgbClr val="FF0000"/>
                </a:solidFill>
                <a:latin typeface="+mn-lt"/>
              </a:rPr>
              <a:t> </a:t>
            </a:r>
            <a:r>
              <a:rPr lang="tr-TR" sz="2300" spc="-140" dirty="0">
                <a:solidFill>
                  <a:srgbClr val="FF0000"/>
                </a:solidFill>
                <a:latin typeface="+mn-lt"/>
              </a:rPr>
              <a:t>ceza</a:t>
            </a:r>
            <a:r>
              <a:rPr lang="tr-TR" sz="2300" spc="-20" dirty="0">
                <a:solidFill>
                  <a:srgbClr val="FF0000"/>
                </a:solidFill>
                <a:latin typeface="+mn-lt"/>
              </a:rPr>
              <a:t> </a:t>
            </a:r>
            <a:r>
              <a:rPr lang="tr-TR" sz="2300" spc="-95" dirty="0">
                <a:solidFill>
                  <a:srgbClr val="FF0000"/>
                </a:solidFill>
                <a:latin typeface="+mn-lt"/>
              </a:rPr>
              <a:t>dairesinde</a:t>
            </a:r>
            <a:r>
              <a:rPr lang="tr-TR" sz="2300" spc="-30" dirty="0">
                <a:solidFill>
                  <a:srgbClr val="FF0000"/>
                </a:solidFill>
                <a:latin typeface="+mn-lt"/>
              </a:rPr>
              <a:t> </a:t>
            </a:r>
            <a:r>
              <a:rPr lang="tr-TR" sz="2300" spc="-20" dirty="0">
                <a:solidFill>
                  <a:srgbClr val="FF0000"/>
                </a:solidFill>
                <a:latin typeface="+mn-lt"/>
              </a:rPr>
              <a:t>görülür</a:t>
            </a:r>
            <a:r>
              <a:rPr lang="tr-TR" sz="2300" spc="-20" dirty="0">
                <a:solidFill>
                  <a:schemeClr val="tx1"/>
                </a:solidFill>
                <a:latin typeface="+mn-lt"/>
              </a:rPr>
              <a:t>.</a:t>
            </a:r>
          </a:p>
          <a:p>
            <a:pPr marL="355600" marR="5080" indent="-342900" algn="just">
              <a:lnSpc>
                <a:spcPct val="101499"/>
              </a:lnSpc>
              <a:spcBef>
                <a:spcPts val="955"/>
              </a:spcBef>
              <a:buClr>
                <a:srgbClr val="90C225"/>
              </a:buClr>
              <a:buSzPct val="79166"/>
              <a:buFont typeface="Arial" panose="020B0604020202020204" pitchFamily="34" charset="0"/>
              <a:buChar char="•"/>
              <a:tabLst>
                <a:tab pos="355600" algn="l"/>
              </a:tabLst>
            </a:pPr>
            <a:r>
              <a:rPr lang="tr-TR" sz="2300" dirty="0">
                <a:solidFill>
                  <a:schemeClr val="tx1"/>
                </a:solidFill>
                <a:latin typeface="+mn-lt"/>
              </a:rPr>
              <a:t>Kaymakam</a:t>
            </a:r>
            <a:r>
              <a:rPr lang="tr-TR" sz="2300" spc="450" dirty="0">
                <a:solidFill>
                  <a:schemeClr val="tx1"/>
                </a:solidFill>
                <a:latin typeface="+mn-lt"/>
              </a:rPr>
              <a:t> </a:t>
            </a:r>
            <a:r>
              <a:rPr lang="tr-TR" sz="2300" dirty="0">
                <a:solidFill>
                  <a:schemeClr val="tx1"/>
                </a:solidFill>
                <a:latin typeface="+mn-lt"/>
              </a:rPr>
              <a:t>hakkında yetkili mahkeme</a:t>
            </a:r>
            <a:r>
              <a:rPr lang="tr-TR" sz="2300" spc="459" dirty="0">
                <a:solidFill>
                  <a:schemeClr val="tx1"/>
                </a:solidFill>
                <a:latin typeface="+mn-lt"/>
              </a:rPr>
              <a:t> </a:t>
            </a:r>
            <a:r>
              <a:rPr lang="tr-TR" sz="2300" dirty="0">
                <a:solidFill>
                  <a:srgbClr val="FF0000"/>
                </a:solidFill>
                <a:latin typeface="+mn-lt"/>
                <a:cs typeface="Calibri"/>
              </a:rPr>
              <a:t>İ</a:t>
            </a:r>
            <a:r>
              <a:rPr lang="tr-TR" sz="2300" dirty="0">
                <a:solidFill>
                  <a:srgbClr val="FF0000"/>
                </a:solidFill>
                <a:latin typeface="+mn-lt"/>
              </a:rPr>
              <a:t>l</a:t>
            </a:r>
            <a:r>
              <a:rPr lang="tr-TR" sz="2300" spc="475" dirty="0">
                <a:solidFill>
                  <a:srgbClr val="FF0000"/>
                </a:solidFill>
                <a:latin typeface="+mn-lt"/>
              </a:rPr>
              <a:t> </a:t>
            </a:r>
            <a:r>
              <a:rPr lang="tr-TR" sz="2300" dirty="0">
                <a:solidFill>
                  <a:srgbClr val="FF0000"/>
                </a:solidFill>
                <a:latin typeface="+mn-lt"/>
              </a:rPr>
              <a:t>A</a:t>
            </a:r>
            <a:r>
              <a:rPr lang="tr-TR" sz="2300" dirty="0">
                <a:solidFill>
                  <a:srgbClr val="FF0000"/>
                </a:solidFill>
                <a:latin typeface="+mn-lt"/>
                <a:cs typeface="Calibri"/>
              </a:rPr>
              <a:t>ğ</a:t>
            </a:r>
            <a:r>
              <a:rPr lang="tr-TR" sz="2300" dirty="0">
                <a:solidFill>
                  <a:srgbClr val="FF0000"/>
                </a:solidFill>
                <a:latin typeface="+mn-lt"/>
              </a:rPr>
              <a:t>ır</a:t>
            </a:r>
            <a:r>
              <a:rPr lang="tr-TR" sz="2300" spc="465" dirty="0">
                <a:solidFill>
                  <a:srgbClr val="FF0000"/>
                </a:solidFill>
                <a:latin typeface="+mn-lt"/>
              </a:rPr>
              <a:t> </a:t>
            </a:r>
            <a:r>
              <a:rPr lang="tr-TR" sz="2300" dirty="0">
                <a:solidFill>
                  <a:srgbClr val="FF0000"/>
                </a:solidFill>
                <a:latin typeface="+mn-lt"/>
              </a:rPr>
              <a:t>Ceza</a:t>
            </a:r>
            <a:r>
              <a:rPr lang="tr-TR" sz="2300" spc="465" dirty="0">
                <a:solidFill>
                  <a:srgbClr val="FF0000"/>
                </a:solidFill>
                <a:latin typeface="+mn-lt"/>
              </a:rPr>
              <a:t> </a:t>
            </a:r>
            <a:r>
              <a:rPr lang="tr-TR" sz="2300" spc="-90" dirty="0">
                <a:solidFill>
                  <a:srgbClr val="FF0000"/>
                </a:solidFill>
                <a:latin typeface="+mn-lt"/>
              </a:rPr>
              <a:t>Mahkemesidir</a:t>
            </a:r>
            <a:r>
              <a:rPr lang="tr-TR" sz="2300" spc="-90" dirty="0">
                <a:solidFill>
                  <a:schemeClr val="tx1"/>
                </a:solidFill>
                <a:latin typeface="+mn-lt"/>
              </a:rPr>
              <a:t>.</a:t>
            </a:r>
            <a:endParaRPr lang="tr-TR" sz="2300" dirty="0">
              <a:solidFill>
                <a:schemeClr val="tx1"/>
              </a:solidFill>
              <a:latin typeface="+mn-lt"/>
            </a:endParaRPr>
          </a:p>
          <a:p>
            <a:pPr marL="12700" marR="6350" algn="just">
              <a:buClr>
                <a:srgbClr val="90C225"/>
              </a:buClr>
              <a:buSzPct val="80357"/>
              <a:tabLst>
                <a:tab pos="355600" algn="l"/>
              </a:tabLst>
            </a:pPr>
            <a:endParaRPr lang="tr-TR" sz="2400" spc="-10" dirty="0">
              <a:solidFill>
                <a:schemeClr val="tx1"/>
              </a:solidFill>
              <a:latin typeface="+mn-lt"/>
            </a:endParaRPr>
          </a:p>
          <a:p>
            <a:pPr marL="12700" marR="6350" algn="just">
              <a:buClr>
                <a:srgbClr val="90C225"/>
              </a:buClr>
              <a:buSzPct val="80357"/>
              <a:tabLst>
                <a:tab pos="355600" algn="l"/>
              </a:tabLst>
            </a:pPr>
            <a:endParaRPr lang="tr-TR" sz="2400" spc="-10" dirty="0">
              <a:solidFill>
                <a:schemeClr val="tx1"/>
              </a:solidFill>
              <a:latin typeface="+mn-lt"/>
            </a:endParaRPr>
          </a:p>
          <a:p>
            <a:pPr marL="12700" marR="5080" algn="ctr">
              <a:lnSpc>
                <a:spcPct val="100000"/>
              </a:lnSpc>
              <a:spcBef>
                <a:spcPts val="900"/>
              </a:spcBef>
              <a:buClr>
                <a:srgbClr val="90C225"/>
              </a:buClr>
              <a:buSzPct val="80357"/>
              <a:tabLst>
                <a:tab pos="355600" algn="l"/>
              </a:tabLst>
            </a:pPr>
            <a:r>
              <a:rPr lang="tr-TR" spc="-30" dirty="0">
                <a:solidFill>
                  <a:srgbClr val="FF0000"/>
                </a:solidFill>
                <a:latin typeface="+mn-lt"/>
              </a:rPr>
              <a:t>VEKİLLERİN DURUMU</a:t>
            </a:r>
          </a:p>
          <a:p>
            <a:pPr marL="355600" marR="5080" indent="-342900" algn="just">
              <a:spcBef>
                <a:spcPts val="900"/>
              </a:spcBef>
              <a:buClr>
                <a:srgbClr val="90C225"/>
              </a:buClr>
              <a:buSzPct val="80357"/>
              <a:buFont typeface="Arial" panose="020B0604020202020204" pitchFamily="34" charset="0"/>
              <a:buChar char="•"/>
              <a:tabLst>
                <a:tab pos="355600" algn="l"/>
              </a:tabLst>
            </a:pPr>
            <a:r>
              <a:rPr lang="tr-TR" sz="2300" spc="-25" dirty="0">
                <a:solidFill>
                  <a:schemeClr val="tx1"/>
                </a:solidFill>
                <a:latin typeface="+mn-lt"/>
              </a:rPr>
              <a:t>Bu</a:t>
            </a:r>
            <a:r>
              <a:rPr lang="tr-TR" sz="2300" dirty="0">
                <a:solidFill>
                  <a:schemeClr val="tx1"/>
                </a:solidFill>
                <a:latin typeface="+mn-lt"/>
              </a:rPr>
              <a:t> </a:t>
            </a:r>
            <a:r>
              <a:rPr lang="tr-TR" sz="2300" spc="-10" dirty="0">
                <a:solidFill>
                  <a:schemeClr val="tx1"/>
                </a:solidFill>
                <a:latin typeface="+mn-lt"/>
              </a:rPr>
              <a:t>kanunun</a:t>
            </a:r>
            <a:r>
              <a:rPr lang="tr-TR" sz="2300" dirty="0">
                <a:solidFill>
                  <a:schemeClr val="tx1"/>
                </a:solidFill>
                <a:latin typeface="+mn-lt"/>
              </a:rPr>
              <a:t> </a:t>
            </a:r>
            <a:r>
              <a:rPr lang="tr-TR" sz="2300" spc="-10" dirty="0">
                <a:solidFill>
                  <a:schemeClr val="tx1"/>
                </a:solidFill>
                <a:latin typeface="+mn-lt"/>
              </a:rPr>
              <a:t>uygulamasında</a:t>
            </a:r>
            <a:r>
              <a:rPr lang="tr-TR" sz="2300" dirty="0">
                <a:solidFill>
                  <a:schemeClr val="tx1"/>
                </a:solidFill>
                <a:latin typeface="+mn-lt"/>
              </a:rPr>
              <a:t> </a:t>
            </a:r>
            <a:r>
              <a:rPr lang="tr-TR" sz="2300" spc="-10" dirty="0">
                <a:solidFill>
                  <a:srgbClr val="FF0000"/>
                </a:solidFill>
                <a:latin typeface="+mn-lt"/>
              </a:rPr>
              <a:t>vekiller</a:t>
            </a:r>
            <a:r>
              <a:rPr lang="tr-TR" sz="2300" dirty="0">
                <a:solidFill>
                  <a:srgbClr val="FF0000"/>
                </a:solidFill>
                <a:latin typeface="+mn-lt"/>
              </a:rPr>
              <a:t> </a:t>
            </a:r>
            <a:r>
              <a:rPr lang="tr-TR" sz="2300" spc="-10" dirty="0">
                <a:solidFill>
                  <a:srgbClr val="FF0000"/>
                </a:solidFill>
                <a:latin typeface="+mn-lt"/>
              </a:rPr>
              <a:t>asillerin</a:t>
            </a:r>
            <a:r>
              <a:rPr lang="tr-TR" sz="2300" dirty="0">
                <a:solidFill>
                  <a:srgbClr val="FF0000"/>
                </a:solidFill>
                <a:latin typeface="+mn-lt"/>
              </a:rPr>
              <a:t> </a:t>
            </a:r>
            <a:r>
              <a:rPr lang="tr-TR" sz="2300" spc="-20" dirty="0">
                <a:solidFill>
                  <a:srgbClr val="FF0000"/>
                </a:solidFill>
                <a:latin typeface="+mn-lt"/>
              </a:rPr>
              <a:t>tabi</a:t>
            </a:r>
            <a:r>
              <a:rPr lang="tr-TR" sz="2300" dirty="0">
                <a:solidFill>
                  <a:srgbClr val="FF0000"/>
                </a:solidFill>
                <a:latin typeface="+mn-lt"/>
              </a:rPr>
              <a:t> </a:t>
            </a:r>
            <a:r>
              <a:rPr lang="tr-TR" sz="2300" spc="-40" dirty="0">
                <a:solidFill>
                  <a:srgbClr val="FF0000"/>
                </a:solidFill>
                <a:latin typeface="+mn-lt"/>
              </a:rPr>
              <a:t>oldu</a:t>
            </a:r>
            <a:r>
              <a:rPr lang="tr-TR" sz="2300" spc="-40" dirty="0">
                <a:solidFill>
                  <a:srgbClr val="FF0000"/>
                </a:solidFill>
                <a:latin typeface="+mn-lt"/>
                <a:cs typeface="Calibri"/>
              </a:rPr>
              <a:t>ğ</a:t>
            </a:r>
            <a:r>
              <a:rPr lang="tr-TR" sz="2300" spc="-40" dirty="0">
                <a:solidFill>
                  <a:srgbClr val="FF0000"/>
                </a:solidFill>
                <a:latin typeface="+mn-lt"/>
              </a:rPr>
              <a:t>u </a:t>
            </a:r>
            <a:r>
              <a:rPr lang="tr-TR" sz="2300" spc="-160" dirty="0">
                <a:solidFill>
                  <a:srgbClr val="FF0000"/>
                </a:solidFill>
                <a:latin typeface="+mn-lt"/>
              </a:rPr>
              <a:t>usule</a:t>
            </a:r>
            <a:r>
              <a:rPr lang="tr-TR" sz="2300" spc="-5" dirty="0">
                <a:solidFill>
                  <a:srgbClr val="FF0000"/>
                </a:solidFill>
                <a:latin typeface="+mn-lt"/>
              </a:rPr>
              <a:t> </a:t>
            </a:r>
            <a:r>
              <a:rPr lang="tr-TR" sz="2300" spc="-10" dirty="0">
                <a:solidFill>
                  <a:srgbClr val="FF0000"/>
                </a:solidFill>
                <a:latin typeface="+mn-lt"/>
              </a:rPr>
              <a:t>tabidir.</a:t>
            </a:r>
            <a:endParaRPr lang="tr-TR" sz="2400"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1622556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923330"/>
          </a:xfrm>
        </p:spPr>
        <p:txBody>
          <a:bodyPr/>
          <a:lstStyle/>
          <a:p>
            <a:pPr algn="ctr"/>
            <a:r>
              <a:rPr lang="tr-TR" u="none" dirty="0">
                <a:latin typeface="Calibri"/>
              </a:rPr>
              <a:t> </a:t>
            </a:r>
            <a:r>
              <a:rPr lang="tr-TR" sz="3200" u="none" dirty="0">
                <a:latin typeface="Calibri"/>
              </a:rPr>
              <a:t>RESEN DAVA AÇILACAK HALLER</a:t>
            </a:r>
            <a:br>
              <a:rPr lang="tr-TR" u="none" dirty="0">
                <a:latin typeface="Calibri"/>
              </a:rPr>
            </a:br>
            <a:r>
              <a:rPr lang="tr-TR" sz="2400" u="none" dirty="0">
                <a:latin typeface="Calibri"/>
              </a:rPr>
              <a:t>(15. Madde)</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92000"/>
            <a:ext cx="8083555" cy="4537204"/>
          </a:xfrm>
        </p:spPr>
        <p:txBody>
          <a:bodyPr/>
          <a:lstStyle/>
          <a:p>
            <a:pPr marL="354965" marR="5715" indent="-342900" algn="just">
              <a:lnSpc>
                <a:spcPct val="100000"/>
              </a:lnSpc>
              <a:spcBef>
                <a:spcPts val="100"/>
              </a:spcBef>
              <a:buFont typeface="Arial" panose="020B0604020202020204" pitchFamily="34" charset="0"/>
              <a:buChar char="•"/>
            </a:pPr>
            <a:r>
              <a:rPr lang="tr-TR" sz="2300" dirty="0">
                <a:latin typeface="+mn-lt"/>
              </a:rPr>
              <a:t>Memurlar</a:t>
            </a:r>
            <a:r>
              <a:rPr lang="tr-TR" sz="2300" spc="250" dirty="0">
                <a:latin typeface="+mn-lt"/>
              </a:rPr>
              <a:t> </a:t>
            </a:r>
            <a:r>
              <a:rPr lang="tr-TR" sz="2300" dirty="0">
                <a:latin typeface="+mn-lt"/>
              </a:rPr>
              <a:t>ve</a:t>
            </a:r>
            <a:r>
              <a:rPr lang="tr-TR" sz="2300" spc="245" dirty="0">
                <a:latin typeface="+mn-lt"/>
              </a:rPr>
              <a:t> </a:t>
            </a:r>
            <a:r>
              <a:rPr lang="tr-TR" sz="2300" dirty="0">
                <a:latin typeface="+mn-lt"/>
              </a:rPr>
              <a:t>di</a:t>
            </a:r>
            <a:r>
              <a:rPr lang="tr-TR" sz="2300" dirty="0">
                <a:latin typeface="+mn-lt"/>
                <a:cs typeface="Calibri"/>
              </a:rPr>
              <a:t>ğ</a:t>
            </a:r>
            <a:r>
              <a:rPr lang="tr-TR" sz="2300" dirty="0">
                <a:latin typeface="+mn-lt"/>
              </a:rPr>
              <a:t>er</a:t>
            </a:r>
            <a:r>
              <a:rPr lang="tr-TR" sz="2300" spc="254" dirty="0">
                <a:latin typeface="+mn-lt"/>
              </a:rPr>
              <a:t> </a:t>
            </a:r>
            <a:r>
              <a:rPr lang="tr-TR" sz="2300" dirty="0">
                <a:latin typeface="+mn-lt"/>
              </a:rPr>
              <a:t>kamu</a:t>
            </a:r>
            <a:r>
              <a:rPr lang="tr-TR" sz="2300" spc="245" dirty="0">
                <a:latin typeface="+mn-lt"/>
              </a:rPr>
              <a:t> </a:t>
            </a:r>
            <a:r>
              <a:rPr lang="tr-TR" sz="2300" spc="-20" dirty="0">
                <a:latin typeface="+mn-lt"/>
              </a:rPr>
              <a:t>görevlileri</a:t>
            </a:r>
            <a:r>
              <a:rPr lang="tr-TR" sz="2300" spc="250" dirty="0">
                <a:latin typeface="+mn-lt"/>
              </a:rPr>
              <a:t> </a:t>
            </a:r>
            <a:r>
              <a:rPr lang="tr-TR" sz="2300" dirty="0">
                <a:latin typeface="+mn-lt"/>
              </a:rPr>
              <a:t>hakkındaki</a:t>
            </a:r>
            <a:r>
              <a:rPr lang="tr-TR" sz="2300" spc="250" dirty="0">
                <a:latin typeface="+mn-lt"/>
              </a:rPr>
              <a:t> </a:t>
            </a:r>
            <a:r>
              <a:rPr lang="tr-TR" sz="2300" spc="-10" dirty="0">
                <a:latin typeface="+mn-lt"/>
              </a:rPr>
              <a:t>ihbar </a:t>
            </a:r>
            <a:r>
              <a:rPr lang="tr-TR" sz="2300" spc="-55" dirty="0">
                <a:latin typeface="+mn-lt"/>
              </a:rPr>
              <a:t>ve</a:t>
            </a:r>
            <a:r>
              <a:rPr lang="tr-TR" sz="2300" spc="-105" dirty="0">
                <a:latin typeface="+mn-lt"/>
              </a:rPr>
              <a:t> </a:t>
            </a:r>
            <a:r>
              <a:rPr lang="tr-TR" sz="2300" spc="-10" dirty="0">
                <a:latin typeface="+mn-lt"/>
                <a:cs typeface="Calibri"/>
              </a:rPr>
              <a:t>ş</a:t>
            </a:r>
            <a:r>
              <a:rPr lang="tr-TR" sz="2300" spc="-10" dirty="0">
                <a:latin typeface="+mn-lt"/>
              </a:rPr>
              <a:t>ikayetlerin;</a:t>
            </a:r>
            <a:endParaRPr lang="tr-TR" sz="2300" dirty="0">
              <a:latin typeface="+mn-lt"/>
            </a:endParaRPr>
          </a:p>
          <a:p>
            <a:pPr marL="416560" algn="just">
              <a:lnSpc>
                <a:spcPct val="100000"/>
              </a:lnSpc>
              <a:spcBef>
                <a:spcPts val="1005"/>
              </a:spcBef>
              <a:buClr>
                <a:srgbClr val="90C225"/>
              </a:buClr>
              <a:buSzPct val="79166"/>
              <a:tabLst>
                <a:tab pos="869950" algn="l"/>
              </a:tabLst>
            </a:pPr>
            <a:r>
              <a:rPr lang="tr-TR" sz="2300" spc="-10" dirty="0">
                <a:solidFill>
                  <a:srgbClr val="FF0000"/>
                </a:solidFill>
                <a:latin typeface="+mn-lt"/>
                <a:cs typeface="Calibri"/>
              </a:rPr>
              <a:t>	İ</a:t>
            </a:r>
            <a:r>
              <a:rPr lang="tr-TR" sz="2300" spc="-10" dirty="0">
                <a:solidFill>
                  <a:srgbClr val="FF0000"/>
                </a:solidFill>
                <a:latin typeface="+mn-lt"/>
              </a:rPr>
              <a:t>hbar</a:t>
            </a:r>
            <a:r>
              <a:rPr lang="tr-TR" sz="2300" spc="-114" dirty="0">
                <a:solidFill>
                  <a:srgbClr val="FF0000"/>
                </a:solidFill>
                <a:latin typeface="+mn-lt"/>
              </a:rPr>
              <a:t> </a:t>
            </a:r>
            <a:r>
              <a:rPr lang="tr-TR" sz="2300" spc="-50" dirty="0">
                <a:solidFill>
                  <a:srgbClr val="FF0000"/>
                </a:solidFill>
                <a:latin typeface="+mn-lt"/>
              </a:rPr>
              <a:t>veya</a:t>
            </a:r>
            <a:r>
              <a:rPr lang="tr-TR" sz="2300" spc="-95" dirty="0">
                <a:solidFill>
                  <a:srgbClr val="FF0000"/>
                </a:solidFill>
                <a:latin typeface="+mn-lt"/>
              </a:rPr>
              <a:t> </a:t>
            </a:r>
            <a:r>
              <a:rPr lang="tr-TR" sz="2300" dirty="0">
                <a:solidFill>
                  <a:srgbClr val="FF0000"/>
                </a:solidFill>
                <a:latin typeface="+mn-lt"/>
                <a:cs typeface="Calibri"/>
              </a:rPr>
              <a:t>ş</a:t>
            </a:r>
            <a:r>
              <a:rPr lang="tr-TR" sz="2300" dirty="0">
                <a:solidFill>
                  <a:srgbClr val="FF0000"/>
                </a:solidFill>
                <a:latin typeface="+mn-lt"/>
              </a:rPr>
              <a:t>ikayet</a:t>
            </a:r>
            <a:r>
              <a:rPr lang="tr-TR" sz="2300" spc="-95" dirty="0">
                <a:solidFill>
                  <a:srgbClr val="FF0000"/>
                </a:solidFill>
                <a:latin typeface="+mn-lt"/>
              </a:rPr>
              <a:t> </a:t>
            </a:r>
            <a:r>
              <a:rPr lang="tr-TR" sz="2300" spc="-80" dirty="0">
                <a:solidFill>
                  <a:srgbClr val="FF0000"/>
                </a:solidFill>
                <a:latin typeface="+mn-lt"/>
              </a:rPr>
              <a:t>edileni</a:t>
            </a:r>
            <a:r>
              <a:rPr lang="tr-TR" sz="2300" spc="-75" dirty="0">
                <a:solidFill>
                  <a:srgbClr val="FF0000"/>
                </a:solidFill>
                <a:latin typeface="+mn-lt"/>
              </a:rPr>
              <a:t> </a:t>
            </a:r>
            <a:r>
              <a:rPr lang="tr-TR" sz="2300" dirty="0">
                <a:solidFill>
                  <a:srgbClr val="FF0000"/>
                </a:solidFill>
                <a:latin typeface="+mn-lt"/>
              </a:rPr>
              <a:t>ma</a:t>
            </a:r>
            <a:r>
              <a:rPr lang="tr-TR" sz="2300" dirty="0">
                <a:solidFill>
                  <a:srgbClr val="FF0000"/>
                </a:solidFill>
                <a:latin typeface="+mn-lt"/>
                <a:cs typeface="Calibri"/>
              </a:rPr>
              <a:t>ğ</a:t>
            </a:r>
            <a:r>
              <a:rPr lang="tr-TR" sz="2300" dirty="0">
                <a:solidFill>
                  <a:srgbClr val="FF0000"/>
                </a:solidFill>
                <a:latin typeface="+mn-lt"/>
              </a:rPr>
              <a:t>dur</a:t>
            </a:r>
            <a:r>
              <a:rPr lang="tr-TR" sz="2300" spc="-110" dirty="0">
                <a:solidFill>
                  <a:srgbClr val="FF0000"/>
                </a:solidFill>
                <a:latin typeface="+mn-lt"/>
              </a:rPr>
              <a:t> </a:t>
            </a:r>
            <a:r>
              <a:rPr lang="tr-TR" sz="2300" dirty="0">
                <a:solidFill>
                  <a:srgbClr val="FF0000"/>
                </a:solidFill>
                <a:latin typeface="+mn-lt"/>
              </a:rPr>
              <a:t>etmek</a:t>
            </a:r>
            <a:r>
              <a:rPr lang="tr-TR" sz="2300" spc="-75" dirty="0">
                <a:solidFill>
                  <a:srgbClr val="FF0000"/>
                </a:solidFill>
                <a:latin typeface="+mn-lt"/>
              </a:rPr>
              <a:t> </a:t>
            </a:r>
            <a:r>
              <a:rPr lang="tr-TR" sz="2300" spc="-10" dirty="0">
                <a:solidFill>
                  <a:srgbClr val="FF0000"/>
                </a:solidFill>
                <a:latin typeface="+mn-lt"/>
              </a:rPr>
              <a:t>amacıyla,</a:t>
            </a:r>
            <a:endParaRPr lang="tr-TR" sz="2300" dirty="0">
              <a:solidFill>
                <a:srgbClr val="FF0000"/>
              </a:solidFill>
              <a:latin typeface="+mn-lt"/>
            </a:endParaRPr>
          </a:p>
          <a:p>
            <a:pPr marL="416560" algn="just">
              <a:lnSpc>
                <a:spcPct val="100000"/>
              </a:lnSpc>
              <a:spcBef>
                <a:spcPts val="1000"/>
              </a:spcBef>
              <a:buClr>
                <a:srgbClr val="90C225"/>
              </a:buClr>
              <a:buSzPct val="79166"/>
              <a:tabLst>
                <a:tab pos="869950" algn="l"/>
              </a:tabLst>
            </a:pPr>
            <a:r>
              <a:rPr lang="tr-TR" sz="2300" spc="-30" dirty="0">
                <a:solidFill>
                  <a:srgbClr val="FF0000"/>
                </a:solidFill>
                <a:latin typeface="+mn-lt"/>
              </a:rPr>
              <a:t>	Uydurma</a:t>
            </a:r>
            <a:r>
              <a:rPr lang="tr-TR" sz="2300" spc="-75" dirty="0">
                <a:solidFill>
                  <a:srgbClr val="FF0000"/>
                </a:solidFill>
                <a:latin typeface="+mn-lt"/>
              </a:rPr>
              <a:t> </a:t>
            </a:r>
            <a:r>
              <a:rPr lang="tr-TR" sz="2300" dirty="0">
                <a:solidFill>
                  <a:srgbClr val="FF0000"/>
                </a:solidFill>
                <a:latin typeface="+mn-lt"/>
              </a:rPr>
              <a:t>bir</a:t>
            </a:r>
            <a:r>
              <a:rPr lang="tr-TR" sz="2300" spc="-55" dirty="0">
                <a:solidFill>
                  <a:srgbClr val="FF0000"/>
                </a:solidFill>
                <a:latin typeface="+mn-lt"/>
              </a:rPr>
              <a:t> </a:t>
            </a:r>
            <a:r>
              <a:rPr lang="tr-TR" sz="2300" spc="-254" dirty="0">
                <a:solidFill>
                  <a:srgbClr val="FF0000"/>
                </a:solidFill>
                <a:latin typeface="+mn-lt"/>
              </a:rPr>
              <a:t>suç</a:t>
            </a:r>
            <a:r>
              <a:rPr lang="tr-TR" sz="2300" spc="-45" dirty="0">
                <a:solidFill>
                  <a:srgbClr val="FF0000"/>
                </a:solidFill>
                <a:latin typeface="+mn-lt"/>
              </a:rPr>
              <a:t> </a:t>
            </a:r>
            <a:r>
              <a:rPr lang="tr-TR" sz="2300" spc="-120" dirty="0">
                <a:solidFill>
                  <a:srgbClr val="FF0000"/>
                </a:solidFill>
                <a:latin typeface="+mn-lt"/>
              </a:rPr>
              <a:t>isnadı</a:t>
            </a:r>
            <a:r>
              <a:rPr lang="tr-TR" sz="2300" spc="-65" dirty="0">
                <a:solidFill>
                  <a:srgbClr val="FF0000"/>
                </a:solidFill>
                <a:latin typeface="+mn-lt"/>
              </a:rPr>
              <a:t> </a:t>
            </a:r>
            <a:r>
              <a:rPr lang="tr-TR" sz="2300" spc="-100" dirty="0">
                <a:solidFill>
                  <a:srgbClr val="FF0000"/>
                </a:solidFill>
                <a:latin typeface="+mn-lt"/>
              </a:rPr>
              <a:t>suretiyle</a:t>
            </a:r>
            <a:r>
              <a:rPr lang="tr-TR" sz="2300" spc="-50" dirty="0">
                <a:solidFill>
                  <a:srgbClr val="FF0000"/>
                </a:solidFill>
                <a:latin typeface="+mn-lt"/>
              </a:rPr>
              <a:t> </a:t>
            </a:r>
            <a:r>
              <a:rPr lang="tr-TR" sz="2300" spc="-10" dirty="0">
                <a:solidFill>
                  <a:srgbClr val="FF0000"/>
                </a:solidFill>
                <a:latin typeface="+mn-lt"/>
              </a:rPr>
              <a:t>yapıldı</a:t>
            </a:r>
            <a:r>
              <a:rPr lang="tr-TR" sz="2300" spc="-10" dirty="0">
                <a:solidFill>
                  <a:srgbClr val="FF0000"/>
                </a:solidFill>
                <a:latin typeface="+mn-lt"/>
                <a:cs typeface="Calibri"/>
              </a:rPr>
              <a:t>ğ</a:t>
            </a:r>
            <a:r>
              <a:rPr lang="tr-TR" sz="2300" spc="-10" dirty="0">
                <a:solidFill>
                  <a:srgbClr val="FF0000"/>
                </a:solidFill>
                <a:latin typeface="+mn-lt"/>
              </a:rPr>
              <a:t>ı,</a:t>
            </a:r>
            <a:endParaRPr lang="tr-TR" sz="2300" dirty="0">
              <a:solidFill>
                <a:srgbClr val="FF0000"/>
              </a:solidFill>
              <a:latin typeface="+mn-lt"/>
            </a:endParaRPr>
          </a:p>
          <a:p>
            <a:pPr marL="94615" marR="5080" algn="just">
              <a:lnSpc>
                <a:spcPct val="100000"/>
              </a:lnSpc>
              <a:spcBef>
                <a:spcPts val="994"/>
              </a:spcBef>
            </a:pPr>
            <a:r>
              <a:rPr lang="tr-TR" sz="2300" dirty="0">
                <a:solidFill>
                  <a:schemeClr val="tx1"/>
                </a:solidFill>
                <a:latin typeface="+mn-lt"/>
              </a:rPr>
              <a:t>Soru</a:t>
            </a:r>
            <a:r>
              <a:rPr lang="tr-TR" sz="2300" dirty="0">
                <a:solidFill>
                  <a:schemeClr val="tx1"/>
                </a:solidFill>
                <a:latin typeface="+mn-lt"/>
                <a:cs typeface="Calibri"/>
              </a:rPr>
              <a:t>ş</a:t>
            </a:r>
            <a:r>
              <a:rPr lang="tr-TR" sz="2300" dirty="0">
                <a:solidFill>
                  <a:schemeClr val="tx1"/>
                </a:solidFill>
                <a:latin typeface="+mn-lt"/>
              </a:rPr>
              <a:t>turma</a:t>
            </a:r>
            <a:r>
              <a:rPr lang="tr-TR" sz="2300" spc="275" dirty="0">
                <a:solidFill>
                  <a:schemeClr val="tx1"/>
                </a:solidFill>
                <a:latin typeface="+mn-lt"/>
              </a:rPr>
              <a:t> </a:t>
            </a:r>
            <a:r>
              <a:rPr lang="tr-TR" sz="2300" spc="-10" dirty="0">
                <a:solidFill>
                  <a:schemeClr val="tx1"/>
                </a:solidFill>
                <a:latin typeface="+mn-lt"/>
              </a:rPr>
              <a:t>sonunda</a:t>
            </a:r>
            <a:r>
              <a:rPr lang="tr-TR" sz="2300" spc="275" dirty="0">
                <a:solidFill>
                  <a:schemeClr val="tx1"/>
                </a:solidFill>
                <a:latin typeface="+mn-lt"/>
              </a:rPr>
              <a:t> </a:t>
            </a:r>
            <a:r>
              <a:rPr lang="tr-TR" sz="2300" dirty="0">
                <a:solidFill>
                  <a:schemeClr val="tx1"/>
                </a:solidFill>
                <a:latin typeface="+mn-lt"/>
              </a:rPr>
              <a:t>anla</a:t>
            </a:r>
            <a:r>
              <a:rPr lang="tr-TR" sz="2300" dirty="0">
                <a:solidFill>
                  <a:schemeClr val="tx1"/>
                </a:solidFill>
                <a:latin typeface="+mn-lt"/>
                <a:cs typeface="Calibri"/>
              </a:rPr>
              <a:t>ş</a:t>
            </a:r>
            <a:r>
              <a:rPr lang="tr-TR" sz="2300" dirty="0">
                <a:solidFill>
                  <a:schemeClr val="tx1"/>
                </a:solidFill>
                <a:latin typeface="+mn-lt"/>
              </a:rPr>
              <a:t>ılır</a:t>
            </a:r>
            <a:r>
              <a:rPr lang="tr-TR" sz="2300" spc="275" dirty="0">
                <a:solidFill>
                  <a:schemeClr val="tx1"/>
                </a:solidFill>
                <a:latin typeface="+mn-lt"/>
              </a:rPr>
              <a:t> </a:t>
            </a:r>
            <a:r>
              <a:rPr lang="tr-TR" sz="2300" dirty="0">
                <a:solidFill>
                  <a:schemeClr val="tx1"/>
                </a:solidFill>
                <a:latin typeface="+mn-lt"/>
              </a:rPr>
              <a:t>veya</a:t>
            </a:r>
            <a:r>
              <a:rPr lang="tr-TR" sz="2300" spc="280" dirty="0">
                <a:solidFill>
                  <a:schemeClr val="tx1"/>
                </a:solidFill>
                <a:latin typeface="+mn-lt"/>
              </a:rPr>
              <a:t> </a:t>
            </a:r>
            <a:r>
              <a:rPr lang="tr-TR" sz="2300" dirty="0">
                <a:solidFill>
                  <a:schemeClr val="tx1"/>
                </a:solidFill>
                <a:latin typeface="+mn-lt"/>
              </a:rPr>
              <a:t>yargılama</a:t>
            </a:r>
            <a:r>
              <a:rPr lang="tr-TR" sz="2300" spc="270" dirty="0">
                <a:solidFill>
                  <a:schemeClr val="tx1"/>
                </a:solidFill>
                <a:latin typeface="+mn-lt"/>
              </a:rPr>
              <a:t> </a:t>
            </a:r>
            <a:r>
              <a:rPr lang="tr-TR" sz="2300" spc="-90" dirty="0">
                <a:solidFill>
                  <a:schemeClr val="tx1"/>
                </a:solidFill>
                <a:latin typeface="+mn-lt"/>
              </a:rPr>
              <a:t>sonunda </a:t>
            </a:r>
            <a:r>
              <a:rPr lang="tr-TR" sz="2300" dirty="0">
                <a:solidFill>
                  <a:schemeClr val="tx1"/>
                </a:solidFill>
                <a:latin typeface="+mn-lt"/>
              </a:rPr>
              <a:t>sabit</a:t>
            </a:r>
            <a:r>
              <a:rPr lang="tr-TR" sz="2300" spc="475" dirty="0">
                <a:solidFill>
                  <a:schemeClr val="tx1"/>
                </a:solidFill>
                <a:latin typeface="+mn-lt"/>
              </a:rPr>
              <a:t> </a:t>
            </a:r>
            <a:r>
              <a:rPr lang="tr-TR" sz="2300" dirty="0">
                <a:solidFill>
                  <a:schemeClr val="tx1"/>
                </a:solidFill>
                <a:latin typeface="+mn-lt"/>
              </a:rPr>
              <a:t>olursa</a:t>
            </a:r>
            <a:r>
              <a:rPr lang="tr-TR" sz="2300" spc="484" dirty="0">
                <a:solidFill>
                  <a:schemeClr val="tx1"/>
                </a:solidFill>
                <a:latin typeface="+mn-lt"/>
              </a:rPr>
              <a:t> </a:t>
            </a:r>
            <a:r>
              <a:rPr lang="tr-TR" sz="2300" u="sng" dirty="0">
                <a:solidFill>
                  <a:schemeClr val="tx1"/>
                </a:solidFill>
                <a:latin typeface="+mn-lt"/>
              </a:rPr>
              <a:t>Cumhuriyet</a:t>
            </a:r>
            <a:r>
              <a:rPr lang="tr-TR" sz="2300" u="sng" spc="480" dirty="0">
                <a:solidFill>
                  <a:schemeClr val="tx1"/>
                </a:solidFill>
                <a:latin typeface="+mn-lt"/>
              </a:rPr>
              <a:t> </a:t>
            </a:r>
            <a:r>
              <a:rPr lang="tr-TR" sz="2300" u="sng" dirty="0">
                <a:solidFill>
                  <a:schemeClr val="tx1"/>
                </a:solidFill>
                <a:latin typeface="+mn-lt"/>
              </a:rPr>
              <a:t>Ba</a:t>
            </a:r>
            <a:r>
              <a:rPr lang="tr-TR" sz="2300" u="sng" dirty="0">
                <a:solidFill>
                  <a:schemeClr val="tx1"/>
                </a:solidFill>
                <a:latin typeface="+mn-lt"/>
                <a:cs typeface="Calibri"/>
              </a:rPr>
              <a:t>ş</a:t>
            </a:r>
            <a:r>
              <a:rPr lang="tr-TR" sz="2300" u="sng" dirty="0">
                <a:solidFill>
                  <a:schemeClr val="tx1"/>
                </a:solidFill>
                <a:latin typeface="+mn-lt"/>
              </a:rPr>
              <a:t>savcılı</a:t>
            </a:r>
            <a:r>
              <a:rPr lang="tr-TR" sz="2300" u="sng" dirty="0">
                <a:solidFill>
                  <a:schemeClr val="tx1"/>
                </a:solidFill>
                <a:latin typeface="+mn-lt"/>
                <a:cs typeface="Calibri"/>
              </a:rPr>
              <a:t>ğ</a:t>
            </a:r>
            <a:r>
              <a:rPr lang="tr-TR" sz="2300" u="sng" dirty="0">
                <a:solidFill>
                  <a:schemeClr val="tx1"/>
                </a:solidFill>
                <a:latin typeface="+mn-lt"/>
              </a:rPr>
              <a:t>ınca</a:t>
            </a:r>
            <a:r>
              <a:rPr lang="tr-TR" sz="2300" u="sng" spc="480" dirty="0">
                <a:solidFill>
                  <a:schemeClr val="tx1"/>
                </a:solidFill>
                <a:latin typeface="+mn-lt"/>
              </a:rPr>
              <a:t> </a:t>
            </a:r>
            <a:r>
              <a:rPr lang="tr-TR" sz="2300" u="sng" spc="-30" dirty="0">
                <a:solidFill>
                  <a:schemeClr val="tx1"/>
                </a:solidFill>
                <a:latin typeface="+mn-lt"/>
              </a:rPr>
              <a:t>kendili</a:t>
            </a:r>
            <a:r>
              <a:rPr lang="tr-TR" sz="2300" u="sng" spc="-30" dirty="0">
                <a:solidFill>
                  <a:schemeClr val="tx1"/>
                </a:solidFill>
                <a:latin typeface="+mn-lt"/>
                <a:cs typeface="Calibri"/>
              </a:rPr>
              <a:t>ğ</a:t>
            </a:r>
            <a:r>
              <a:rPr lang="tr-TR" sz="2300" u="sng" spc="-30" dirty="0">
                <a:solidFill>
                  <a:schemeClr val="tx1"/>
                </a:solidFill>
                <a:latin typeface="+mn-lt"/>
              </a:rPr>
              <a:t>inden </a:t>
            </a:r>
            <a:r>
              <a:rPr lang="tr-TR" sz="2300" u="sng" spc="-45" dirty="0">
                <a:solidFill>
                  <a:schemeClr val="tx1"/>
                </a:solidFill>
                <a:latin typeface="+mn-lt"/>
              </a:rPr>
              <a:t>soru</a:t>
            </a:r>
            <a:r>
              <a:rPr lang="tr-TR" sz="2300" u="sng" spc="-45" dirty="0">
                <a:solidFill>
                  <a:schemeClr val="tx1"/>
                </a:solidFill>
                <a:latin typeface="+mn-lt"/>
                <a:cs typeface="Calibri"/>
              </a:rPr>
              <a:t>ş</a:t>
            </a:r>
            <a:r>
              <a:rPr lang="tr-TR" sz="2300" u="sng" spc="-45" dirty="0">
                <a:solidFill>
                  <a:schemeClr val="tx1"/>
                </a:solidFill>
                <a:latin typeface="+mn-lt"/>
              </a:rPr>
              <a:t>turma</a:t>
            </a:r>
            <a:r>
              <a:rPr lang="tr-TR" sz="2300" u="sng" spc="-85" dirty="0">
                <a:solidFill>
                  <a:schemeClr val="tx1"/>
                </a:solidFill>
                <a:latin typeface="+mn-lt"/>
              </a:rPr>
              <a:t> </a:t>
            </a:r>
            <a:r>
              <a:rPr lang="tr-TR" sz="2300" u="sng" spc="-10" dirty="0">
                <a:solidFill>
                  <a:schemeClr val="tx1"/>
                </a:solidFill>
                <a:latin typeface="+mn-lt"/>
              </a:rPr>
              <a:t>açılır</a:t>
            </a:r>
            <a:r>
              <a:rPr lang="tr-TR" sz="2300" spc="-10" dirty="0">
                <a:solidFill>
                  <a:schemeClr val="tx1"/>
                </a:solidFill>
                <a:latin typeface="+mn-lt"/>
              </a:rPr>
              <a:t>.</a:t>
            </a:r>
          </a:p>
          <a:p>
            <a:pPr marL="94615" marR="5080" algn="just">
              <a:lnSpc>
                <a:spcPct val="100000"/>
              </a:lnSpc>
              <a:spcBef>
                <a:spcPts val="994"/>
              </a:spcBef>
            </a:pPr>
            <a:endParaRPr lang="tr-TR" sz="2300" dirty="0">
              <a:solidFill>
                <a:schemeClr val="tx1"/>
              </a:solidFill>
              <a:latin typeface="+mn-lt"/>
            </a:endParaRPr>
          </a:p>
          <a:p>
            <a:pPr marL="342900" marR="5715" indent="-342900" algn="just">
              <a:lnSpc>
                <a:spcPct val="100600"/>
              </a:lnSpc>
              <a:spcBef>
                <a:spcPts val="994"/>
              </a:spcBef>
              <a:buFont typeface="Arial" panose="020B0604020202020204" pitchFamily="34" charset="0"/>
              <a:buChar char="•"/>
            </a:pPr>
            <a:r>
              <a:rPr lang="tr-TR" sz="2300" dirty="0">
                <a:solidFill>
                  <a:schemeClr val="tx1"/>
                </a:solidFill>
                <a:latin typeface="+mn-lt"/>
              </a:rPr>
              <a:t>Memurlar</a:t>
            </a:r>
            <a:r>
              <a:rPr lang="tr-TR" sz="2300" spc="10" dirty="0">
                <a:solidFill>
                  <a:schemeClr val="tx1"/>
                </a:solidFill>
                <a:latin typeface="+mn-lt"/>
              </a:rPr>
              <a:t>  </a:t>
            </a:r>
            <a:r>
              <a:rPr lang="tr-TR" sz="2300" dirty="0">
                <a:solidFill>
                  <a:schemeClr val="tx1"/>
                </a:solidFill>
                <a:latin typeface="+mn-lt"/>
              </a:rPr>
              <a:t>ve</a:t>
            </a:r>
            <a:r>
              <a:rPr lang="tr-TR" sz="2300" spc="5" dirty="0">
                <a:solidFill>
                  <a:schemeClr val="tx1"/>
                </a:solidFill>
                <a:latin typeface="+mn-lt"/>
              </a:rPr>
              <a:t>  </a:t>
            </a:r>
            <a:r>
              <a:rPr lang="tr-TR" sz="2300" dirty="0">
                <a:solidFill>
                  <a:schemeClr val="tx1"/>
                </a:solidFill>
                <a:latin typeface="+mn-lt"/>
              </a:rPr>
              <a:t>di</a:t>
            </a:r>
            <a:r>
              <a:rPr lang="tr-TR" sz="2300" dirty="0">
                <a:solidFill>
                  <a:schemeClr val="tx1"/>
                </a:solidFill>
                <a:latin typeface="+mn-lt"/>
                <a:cs typeface="Calibri"/>
              </a:rPr>
              <a:t>ğ</a:t>
            </a:r>
            <a:r>
              <a:rPr lang="tr-TR" sz="2300" dirty="0">
                <a:solidFill>
                  <a:schemeClr val="tx1"/>
                </a:solidFill>
                <a:latin typeface="+mn-lt"/>
              </a:rPr>
              <a:t>er</a:t>
            </a:r>
            <a:r>
              <a:rPr lang="tr-TR" sz="2300" spc="15" dirty="0">
                <a:solidFill>
                  <a:schemeClr val="tx1"/>
                </a:solidFill>
                <a:latin typeface="+mn-lt"/>
              </a:rPr>
              <a:t>  </a:t>
            </a:r>
            <a:r>
              <a:rPr lang="tr-TR" sz="2300" dirty="0">
                <a:solidFill>
                  <a:schemeClr val="tx1"/>
                </a:solidFill>
                <a:latin typeface="+mn-lt"/>
              </a:rPr>
              <a:t>kamu</a:t>
            </a:r>
            <a:r>
              <a:rPr lang="tr-TR" sz="2300" spc="5" dirty="0">
                <a:solidFill>
                  <a:schemeClr val="tx1"/>
                </a:solidFill>
                <a:latin typeface="+mn-lt"/>
              </a:rPr>
              <a:t>  </a:t>
            </a:r>
            <a:r>
              <a:rPr lang="tr-TR" sz="2300" dirty="0">
                <a:solidFill>
                  <a:schemeClr val="tx1"/>
                </a:solidFill>
                <a:latin typeface="+mn-lt"/>
              </a:rPr>
              <a:t>görevlilerinin</a:t>
            </a:r>
            <a:r>
              <a:rPr lang="tr-TR" sz="2300" spc="10" dirty="0">
                <a:solidFill>
                  <a:schemeClr val="tx1"/>
                </a:solidFill>
                <a:latin typeface="+mn-lt"/>
              </a:rPr>
              <a:t>  </a:t>
            </a:r>
            <a:r>
              <a:rPr lang="tr-TR" sz="2300" spc="-10" dirty="0">
                <a:solidFill>
                  <a:schemeClr val="tx1"/>
                </a:solidFill>
                <a:latin typeface="+mn-lt"/>
              </a:rPr>
              <a:t>yukarıdaki </a:t>
            </a:r>
            <a:r>
              <a:rPr lang="tr-TR" sz="2300" dirty="0">
                <a:solidFill>
                  <a:schemeClr val="tx1"/>
                </a:solidFill>
                <a:latin typeface="+mn-lt"/>
              </a:rPr>
              <a:t>fıkrada</a:t>
            </a:r>
            <a:r>
              <a:rPr lang="tr-TR" sz="2300" spc="-45" dirty="0">
                <a:solidFill>
                  <a:schemeClr val="tx1"/>
                </a:solidFill>
                <a:latin typeface="+mn-lt"/>
              </a:rPr>
              <a:t> </a:t>
            </a:r>
            <a:r>
              <a:rPr lang="tr-TR" sz="2300" spc="-40" dirty="0">
                <a:solidFill>
                  <a:schemeClr val="tx1"/>
                </a:solidFill>
                <a:latin typeface="+mn-lt"/>
              </a:rPr>
              <a:t>belirtilen</a:t>
            </a:r>
            <a:r>
              <a:rPr lang="tr-TR" sz="2300" spc="-20" dirty="0">
                <a:solidFill>
                  <a:schemeClr val="tx1"/>
                </a:solidFill>
                <a:latin typeface="+mn-lt"/>
              </a:rPr>
              <a:t> </a:t>
            </a:r>
            <a:r>
              <a:rPr lang="tr-TR" sz="2300" spc="-10" dirty="0">
                <a:solidFill>
                  <a:schemeClr val="tx1"/>
                </a:solidFill>
                <a:latin typeface="+mn-lt"/>
              </a:rPr>
              <a:t>durumlarda</a:t>
            </a:r>
            <a:r>
              <a:rPr lang="tr-TR" sz="2300" spc="-15" dirty="0">
                <a:solidFill>
                  <a:schemeClr val="tx1"/>
                </a:solidFill>
                <a:latin typeface="+mn-lt"/>
              </a:rPr>
              <a:t> </a:t>
            </a:r>
            <a:r>
              <a:rPr lang="tr-TR" sz="2300" u="sng" dirty="0">
                <a:solidFill>
                  <a:schemeClr val="tx1"/>
                </a:solidFill>
                <a:latin typeface="+mn-lt"/>
              </a:rPr>
              <a:t>kamu</a:t>
            </a:r>
            <a:r>
              <a:rPr lang="tr-TR" sz="2300" u="sng" spc="-40" dirty="0">
                <a:solidFill>
                  <a:schemeClr val="tx1"/>
                </a:solidFill>
                <a:latin typeface="+mn-lt"/>
              </a:rPr>
              <a:t> </a:t>
            </a:r>
            <a:r>
              <a:rPr lang="tr-TR" sz="2300" u="sng" spc="-90" dirty="0">
                <a:solidFill>
                  <a:schemeClr val="tx1"/>
                </a:solidFill>
                <a:latin typeface="+mn-lt"/>
              </a:rPr>
              <a:t>davası</a:t>
            </a:r>
            <a:r>
              <a:rPr lang="tr-TR" sz="2300" u="sng" spc="-25" dirty="0">
                <a:solidFill>
                  <a:schemeClr val="tx1"/>
                </a:solidFill>
                <a:latin typeface="+mn-lt"/>
              </a:rPr>
              <a:t> </a:t>
            </a:r>
            <a:r>
              <a:rPr lang="tr-TR" sz="2300" u="sng" spc="-110" dirty="0">
                <a:solidFill>
                  <a:schemeClr val="tx1"/>
                </a:solidFill>
                <a:latin typeface="+mn-lt"/>
              </a:rPr>
              <a:t>açılması</a:t>
            </a:r>
            <a:r>
              <a:rPr lang="tr-TR" sz="2300" u="sng" spc="-15" dirty="0">
                <a:solidFill>
                  <a:schemeClr val="tx1"/>
                </a:solidFill>
                <a:latin typeface="+mn-lt"/>
              </a:rPr>
              <a:t> </a:t>
            </a:r>
            <a:r>
              <a:rPr lang="tr-TR" sz="2300" u="sng" spc="-25" dirty="0">
                <a:solidFill>
                  <a:schemeClr val="tx1"/>
                </a:solidFill>
                <a:latin typeface="+mn-lt"/>
              </a:rPr>
              <a:t>için </a:t>
            </a:r>
            <a:r>
              <a:rPr lang="tr-TR" sz="2300" u="sng" spc="-30" dirty="0">
                <a:solidFill>
                  <a:schemeClr val="tx1"/>
                </a:solidFill>
                <a:latin typeface="+mn-lt"/>
              </a:rPr>
              <a:t>Cumhuriyet</a:t>
            </a:r>
            <a:r>
              <a:rPr lang="tr-TR" sz="2300" u="sng" spc="10" dirty="0">
                <a:solidFill>
                  <a:schemeClr val="tx1"/>
                </a:solidFill>
                <a:latin typeface="+mn-lt"/>
              </a:rPr>
              <a:t> </a:t>
            </a:r>
            <a:r>
              <a:rPr lang="tr-TR" sz="2300" u="sng" spc="-55" dirty="0">
                <a:solidFill>
                  <a:schemeClr val="tx1"/>
                </a:solidFill>
                <a:latin typeface="+mn-lt"/>
              </a:rPr>
              <a:t>ba</a:t>
            </a:r>
            <a:r>
              <a:rPr lang="tr-TR" sz="2300" u="sng" spc="-55" dirty="0">
                <a:solidFill>
                  <a:schemeClr val="tx1"/>
                </a:solidFill>
                <a:latin typeface="+mn-lt"/>
                <a:cs typeface="Calibri"/>
              </a:rPr>
              <a:t>ş</a:t>
            </a:r>
            <a:r>
              <a:rPr lang="tr-TR" sz="2300" u="sng" spc="-55" dirty="0">
                <a:solidFill>
                  <a:schemeClr val="tx1"/>
                </a:solidFill>
                <a:latin typeface="+mn-lt"/>
              </a:rPr>
              <a:t>savcılı</a:t>
            </a:r>
            <a:r>
              <a:rPr lang="tr-TR" sz="2300" u="sng" spc="-55" dirty="0">
                <a:solidFill>
                  <a:schemeClr val="tx1"/>
                </a:solidFill>
                <a:latin typeface="+mn-lt"/>
                <a:cs typeface="Calibri"/>
              </a:rPr>
              <a:t>ğ</a:t>
            </a:r>
            <a:r>
              <a:rPr lang="tr-TR" sz="2300" u="sng" spc="-55" dirty="0">
                <a:solidFill>
                  <a:schemeClr val="tx1"/>
                </a:solidFill>
                <a:latin typeface="+mn-lt"/>
              </a:rPr>
              <a:t>ına</a:t>
            </a:r>
            <a:r>
              <a:rPr lang="tr-TR" sz="2300" u="sng" spc="5" dirty="0">
                <a:solidFill>
                  <a:schemeClr val="tx1"/>
                </a:solidFill>
                <a:latin typeface="+mn-lt"/>
              </a:rPr>
              <a:t> </a:t>
            </a:r>
            <a:r>
              <a:rPr lang="tr-TR" sz="2300" u="sng" dirty="0">
                <a:solidFill>
                  <a:schemeClr val="tx1"/>
                </a:solidFill>
                <a:latin typeface="+mn-lt"/>
              </a:rPr>
              <a:t>ba</a:t>
            </a:r>
            <a:r>
              <a:rPr lang="tr-TR" sz="2300" u="sng" dirty="0">
                <a:solidFill>
                  <a:schemeClr val="tx1"/>
                </a:solidFill>
                <a:latin typeface="+mn-lt"/>
                <a:cs typeface="Calibri"/>
              </a:rPr>
              <a:t>ş</a:t>
            </a:r>
            <a:r>
              <a:rPr lang="tr-TR" sz="2300" u="sng" dirty="0">
                <a:solidFill>
                  <a:schemeClr val="tx1"/>
                </a:solidFill>
                <a:latin typeface="+mn-lt"/>
              </a:rPr>
              <a:t>vurma</a:t>
            </a:r>
            <a:r>
              <a:rPr lang="tr-TR" sz="2300" u="sng" spc="15" dirty="0">
                <a:solidFill>
                  <a:schemeClr val="tx1"/>
                </a:solidFill>
                <a:latin typeface="+mn-lt"/>
              </a:rPr>
              <a:t> </a:t>
            </a:r>
            <a:r>
              <a:rPr lang="tr-TR" sz="2300" u="sng" dirty="0">
                <a:solidFill>
                  <a:schemeClr val="tx1"/>
                </a:solidFill>
                <a:latin typeface="+mn-lt"/>
              </a:rPr>
              <a:t>ve</a:t>
            </a:r>
            <a:r>
              <a:rPr lang="tr-TR" sz="2300" u="sng" spc="5" dirty="0">
                <a:solidFill>
                  <a:schemeClr val="tx1"/>
                </a:solidFill>
                <a:latin typeface="+mn-lt"/>
              </a:rPr>
              <a:t> </a:t>
            </a:r>
            <a:r>
              <a:rPr lang="tr-TR" sz="2300" u="sng" spc="-70" dirty="0">
                <a:solidFill>
                  <a:schemeClr val="tx1"/>
                </a:solidFill>
                <a:latin typeface="+mn-lt"/>
              </a:rPr>
              <a:t>haksız</a:t>
            </a:r>
            <a:r>
              <a:rPr lang="tr-TR" sz="2300" u="sng" spc="5" dirty="0">
                <a:solidFill>
                  <a:schemeClr val="tx1"/>
                </a:solidFill>
                <a:latin typeface="+mn-lt"/>
              </a:rPr>
              <a:t> </a:t>
            </a:r>
            <a:r>
              <a:rPr lang="tr-TR" sz="2300" u="sng" spc="-10" dirty="0">
                <a:solidFill>
                  <a:schemeClr val="tx1"/>
                </a:solidFill>
                <a:latin typeface="+mn-lt"/>
              </a:rPr>
              <a:t>isnatta </a:t>
            </a:r>
            <a:r>
              <a:rPr lang="tr-TR" sz="2300" u="sng" dirty="0">
                <a:solidFill>
                  <a:schemeClr val="tx1"/>
                </a:solidFill>
                <a:latin typeface="+mn-lt"/>
              </a:rPr>
              <a:t>bulunanlar hakkında</a:t>
            </a:r>
            <a:r>
              <a:rPr lang="tr-TR" sz="2300" u="sng" spc="5" dirty="0">
                <a:solidFill>
                  <a:schemeClr val="tx1"/>
                </a:solidFill>
                <a:latin typeface="+mn-lt"/>
              </a:rPr>
              <a:t> </a:t>
            </a:r>
            <a:r>
              <a:rPr lang="tr-TR" sz="2300" u="sng" spc="-30" dirty="0">
                <a:solidFill>
                  <a:schemeClr val="tx1"/>
                </a:solidFill>
                <a:latin typeface="+mn-lt"/>
              </a:rPr>
              <a:t>genel</a:t>
            </a:r>
            <a:r>
              <a:rPr lang="tr-TR" sz="2300" u="sng" spc="10" dirty="0">
                <a:solidFill>
                  <a:schemeClr val="tx1"/>
                </a:solidFill>
                <a:latin typeface="+mn-lt"/>
              </a:rPr>
              <a:t> </a:t>
            </a:r>
            <a:r>
              <a:rPr lang="tr-TR" sz="2300" u="sng" dirty="0">
                <a:solidFill>
                  <a:schemeClr val="tx1"/>
                </a:solidFill>
                <a:latin typeface="+mn-lt"/>
              </a:rPr>
              <a:t>hükümlere</a:t>
            </a:r>
            <a:r>
              <a:rPr lang="tr-TR" sz="2300" u="sng" spc="5" dirty="0">
                <a:solidFill>
                  <a:schemeClr val="tx1"/>
                </a:solidFill>
                <a:latin typeface="+mn-lt"/>
              </a:rPr>
              <a:t> </a:t>
            </a:r>
            <a:r>
              <a:rPr lang="tr-TR" sz="2300" u="sng" dirty="0">
                <a:solidFill>
                  <a:schemeClr val="tx1"/>
                </a:solidFill>
                <a:latin typeface="+mn-lt"/>
              </a:rPr>
              <a:t>göre</a:t>
            </a:r>
            <a:r>
              <a:rPr lang="tr-TR" sz="2300" u="sng" spc="10" dirty="0">
                <a:solidFill>
                  <a:schemeClr val="tx1"/>
                </a:solidFill>
                <a:latin typeface="+mn-lt"/>
              </a:rPr>
              <a:t> </a:t>
            </a:r>
            <a:r>
              <a:rPr lang="tr-TR" sz="2300" u="sng" spc="-10" dirty="0">
                <a:solidFill>
                  <a:schemeClr val="tx1"/>
                </a:solidFill>
                <a:latin typeface="+mn-lt"/>
              </a:rPr>
              <a:t>tazminat </a:t>
            </a:r>
            <a:r>
              <a:rPr lang="tr-TR" sz="2300" u="sng" spc="-100" dirty="0">
                <a:solidFill>
                  <a:schemeClr val="tx1"/>
                </a:solidFill>
                <a:latin typeface="+mn-lt"/>
              </a:rPr>
              <a:t>davası</a:t>
            </a:r>
            <a:r>
              <a:rPr lang="tr-TR" sz="2300" u="sng" spc="-60" dirty="0">
                <a:solidFill>
                  <a:schemeClr val="tx1"/>
                </a:solidFill>
                <a:latin typeface="+mn-lt"/>
              </a:rPr>
              <a:t> </a:t>
            </a:r>
            <a:r>
              <a:rPr lang="tr-TR" sz="2300" u="sng" spc="-70" dirty="0">
                <a:solidFill>
                  <a:schemeClr val="tx1"/>
                </a:solidFill>
                <a:latin typeface="+mn-lt"/>
              </a:rPr>
              <a:t>açma</a:t>
            </a:r>
            <a:r>
              <a:rPr lang="tr-TR" sz="2300" u="sng" spc="-90" dirty="0">
                <a:solidFill>
                  <a:schemeClr val="tx1"/>
                </a:solidFill>
                <a:latin typeface="+mn-lt"/>
              </a:rPr>
              <a:t> </a:t>
            </a:r>
            <a:r>
              <a:rPr lang="tr-TR" sz="2300" u="sng" spc="-10" dirty="0">
                <a:solidFill>
                  <a:schemeClr val="tx1"/>
                </a:solidFill>
                <a:latin typeface="+mn-lt"/>
              </a:rPr>
              <a:t>hakları</a:t>
            </a:r>
            <a:r>
              <a:rPr lang="tr-TR" sz="2300" u="sng" spc="-70" dirty="0">
                <a:solidFill>
                  <a:schemeClr val="tx1"/>
                </a:solidFill>
                <a:latin typeface="+mn-lt"/>
              </a:rPr>
              <a:t> </a:t>
            </a:r>
            <a:r>
              <a:rPr lang="tr-TR" sz="2300" u="sng" spc="-10" dirty="0">
                <a:solidFill>
                  <a:schemeClr val="tx1"/>
                </a:solidFill>
                <a:latin typeface="+mn-lt"/>
              </a:rPr>
              <a:t>saklıdır.</a:t>
            </a:r>
            <a:endParaRPr lang="tr-TR" sz="23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7376613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(1)</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800000"/>
            <a:ext cx="8164163" cy="5442516"/>
          </a:xfrm>
        </p:spPr>
        <p:txBody>
          <a:bodyPr/>
          <a:lstStyle/>
          <a:p>
            <a:pPr marL="12700">
              <a:lnSpc>
                <a:spcPct val="100000"/>
              </a:lnSpc>
              <a:spcBef>
                <a:spcPts val="1095"/>
              </a:spcBef>
              <a:buClr>
                <a:srgbClr val="90C225"/>
              </a:buClr>
              <a:buSzPct val="79166"/>
              <a:tabLst>
                <a:tab pos="354965" algn="l"/>
              </a:tabLst>
            </a:pPr>
            <a:r>
              <a:rPr lang="tr-TR" sz="2400" b="1" spc="-60" dirty="0">
                <a:solidFill>
                  <a:schemeClr val="tx1"/>
                </a:solidFill>
                <a:latin typeface="+mn-lt"/>
              </a:rPr>
              <a:t>Bu </a:t>
            </a:r>
            <a:r>
              <a:rPr lang="tr-TR" sz="2400" b="1" spc="-70" dirty="0">
                <a:solidFill>
                  <a:schemeClr val="tx1"/>
                </a:solidFill>
                <a:latin typeface="+mn-lt"/>
              </a:rPr>
              <a:t>Kanuna</a:t>
            </a:r>
            <a:r>
              <a:rPr lang="tr-TR" sz="2400" b="1" spc="-75" dirty="0">
                <a:solidFill>
                  <a:schemeClr val="tx1"/>
                </a:solidFill>
                <a:latin typeface="+mn-lt"/>
              </a:rPr>
              <a:t> </a:t>
            </a:r>
            <a:r>
              <a:rPr lang="tr-TR" sz="2400" b="1" dirty="0">
                <a:solidFill>
                  <a:schemeClr val="tx1"/>
                </a:solidFill>
                <a:latin typeface="+mn-lt"/>
              </a:rPr>
              <a:t>ya</a:t>
            </a:r>
            <a:r>
              <a:rPr lang="tr-TR" sz="2400" b="1" spc="-70" dirty="0">
                <a:solidFill>
                  <a:schemeClr val="tx1"/>
                </a:solidFill>
                <a:latin typeface="+mn-lt"/>
              </a:rPr>
              <a:t> </a:t>
            </a:r>
            <a:r>
              <a:rPr lang="tr-TR" sz="2400" b="1" dirty="0">
                <a:solidFill>
                  <a:schemeClr val="tx1"/>
                </a:solidFill>
                <a:latin typeface="+mn-lt"/>
              </a:rPr>
              <a:t>da</a:t>
            </a:r>
            <a:r>
              <a:rPr lang="tr-TR" sz="2400" b="1" spc="-60" dirty="0">
                <a:solidFill>
                  <a:schemeClr val="tx1"/>
                </a:solidFill>
                <a:latin typeface="+mn-lt"/>
              </a:rPr>
              <a:t> </a:t>
            </a:r>
            <a:r>
              <a:rPr lang="tr-TR" sz="2400" b="1" dirty="0">
                <a:solidFill>
                  <a:schemeClr val="tx1"/>
                </a:solidFill>
                <a:latin typeface="+mn-lt"/>
              </a:rPr>
              <a:t>ba</a:t>
            </a:r>
            <a:r>
              <a:rPr lang="tr-TR" sz="2400" b="1" dirty="0">
                <a:solidFill>
                  <a:schemeClr val="tx1"/>
                </a:solidFill>
                <a:latin typeface="+mn-lt"/>
                <a:cs typeface="Calibri"/>
              </a:rPr>
              <a:t>ş</a:t>
            </a:r>
            <a:r>
              <a:rPr lang="tr-TR" sz="2400" b="1" dirty="0">
                <a:solidFill>
                  <a:schemeClr val="tx1"/>
                </a:solidFill>
                <a:latin typeface="+mn-lt"/>
              </a:rPr>
              <a:t>ka</a:t>
            </a:r>
            <a:r>
              <a:rPr lang="tr-TR" sz="2400" b="1" spc="-80" dirty="0">
                <a:solidFill>
                  <a:schemeClr val="tx1"/>
                </a:solidFill>
                <a:latin typeface="+mn-lt"/>
              </a:rPr>
              <a:t> </a:t>
            </a:r>
            <a:r>
              <a:rPr lang="tr-TR" sz="2400" b="1" spc="-20" dirty="0">
                <a:solidFill>
                  <a:schemeClr val="tx1"/>
                </a:solidFill>
                <a:latin typeface="+mn-lt"/>
              </a:rPr>
              <a:t>kanunlara</a:t>
            </a:r>
            <a:r>
              <a:rPr lang="tr-TR" sz="2400" b="1" spc="-90" dirty="0">
                <a:solidFill>
                  <a:schemeClr val="tx1"/>
                </a:solidFill>
                <a:latin typeface="+mn-lt"/>
              </a:rPr>
              <a:t> </a:t>
            </a:r>
            <a:r>
              <a:rPr lang="tr-TR" sz="2400" b="1" spc="-10" dirty="0">
                <a:solidFill>
                  <a:schemeClr val="tx1"/>
                </a:solidFill>
                <a:latin typeface="+mn-lt"/>
              </a:rPr>
              <a:t>göre;</a:t>
            </a:r>
            <a:endParaRPr lang="tr-TR" sz="2400" b="1" dirty="0">
              <a:solidFill>
                <a:schemeClr val="tx1"/>
              </a:solidFill>
              <a:latin typeface="+mn-lt"/>
            </a:endParaRPr>
          </a:p>
          <a:p>
            <a:pPr marL="355600" marR="95885" indent="-342900" algn="just">
              <a:lnSpc>
                <a:spcPct val="100000"/>
              </a:lnSpc>
              <a:spcBef>
                <a:spcPts val="994"/>
              </a:spcBef>
              <a:buClr>
                <a:srgbClr val="90C225"/>
              </a:buClr>
              <a:buSzPct val="79166"/>
              <a:buFont typeface="Arial" panose="020B0604020202020204" pitchFamily="34" charset="0"/>
              <a:buChar char="•"/>
              <a:tabLst>
                <a:tab pos="355600" algn="l"/>
              </a:tabLst>
            </a:pPr>
            <a:r>
              <a:rPr lang="tr-TR" sz="2400" spc="-114" dirty="0">
                <a:solidFill>
                  <a:srgbClr val="FF0000"/>
                </a:solidFill>
                <a:latin typeface="+mn-lt"/>
              </a:rPr>
              <a:t>Ön</a:t>
            </a:r>
            <a:r>
              <a:rPr lang="tr-TR" sz="2400" spc="-35" dirty="0">
                <a:solidFill>
                  <a:srgbClr val="FF0000"/>
                </a:solidFill>
                <a:latin typeface="+mn-lt"/>
              </a:rPr>
              <a:t> </a:t>
            </a:r>
            <a:r>
              <a:rPr lang="tr-TR" sz="2400" spc="-130" dirty="0">
                <a:solidFill>
                  <a:srgbClr val="FF0000"/>
                </a:solidFill>
                <a:latin typeface="+mn-lt"/>
              </a:rPr>
              <a:t>inceleme,</a:t>
            </a:r>
            <a:r>
              <a:rPr lang="tr-TR" sz="2400" spc="-25" dirty="0">
                <a:solidFill>
                  <a:srgbClr val="FF0000"/>
                </a:solidFill>
                <a:latin typeface="+mn-lt"/>
              </a:rPr>
              <a:t> </a:t>
            </a:r>
            <a:r>
              <a:rPr lang="tr-TR" sz="2400" spc="-95" dirty="0">
                <a:solidFill>
                  <a:srgbClr val="FF0000"/>
                </a:solidFill>
                <a:latin typeface="+mn-lt"/>
              </a:rPr>
              <a:t>disiplin</a:t>
            </a:r>
            <a:r>
              <a:rPr lang="tr-TR" sz="2400" spc="-75" dirty="0">
                <a:solidFill>
                  <a:srgbClr val="FF0000"/>
                </a:solidFill>
                <a:latin typeface="+mn-lt"/>
              </a:rPr>
              <a:t> </a:t>
            </a:r>
            <a:r>
              <a:rPr lang="tr-TR" sz="2400" spc="-90" dirty="0">
                <a:solidFill>
                  <a:srgbClr val="FF0000"/>
                </a:solidFill>
                <a:latin typeface="+mn-lt"/>
              </a:rPr>
              <a:t>soru</a:t>
            </a:r>
            <a:r>
              <a:rPr lang="tr-TR" sz="2400" spc="-90" dirty="0">
                <a:solidFill>
                  <a:srgbClr val="FF0000"/>
                </a:solidFill>
                <a:latin typeface="+mn-lt"/>
                <a:cs typeface="Calibri"/>
              </a:rPr>
              <a:t>ş</a:t>
            </a:r>
            <a:r>
              <a:rPr lang="tr-TR" sz="2400" spc="-90" dirty="0">
                <a:solidFill>
                  <a:srgbClr val="FF0000"/>
                </a:solidFill>
                <a:latin typeface="+mn-lt"/>
              </a:rPr>
              <a:t>turması</a:t>
            </a:r>
            <a:r>
              <a:rPr lang="tr-TR" sz="2400" spc="-35" dirty="0">
                <a:solidFill>
                  <a:srgbClr val="FF0000"/>
                </a:solidFill>
                <a:latin typeface="+mn-lt"/>
              </a:rPr>
              <a:t> </a:t>
            </a:r>
            <a:r>
              <a:rPr lang="tr-TR" sz="2400" spc="-50" dirty="0">
                <a:solidFill>
                  <a:srgbClr val="FF0000"/>
                </a:solidFill>
                <a:latin typeface="+mn-lt"/>
              </a:rPr>
              <a:t>veya</a:t>
            </a:r>
            <a:r>
              <a:rPr lang="tr-TR" sz="2400" spc="-30" dirty="0">
                <a:solidFill>
                  <a:srgbClr val="FF0000"/>
                </a:solidFill>
                <a:latin typeface="+mn-lt"/>
              </a:rPr>
              <a:t> di</a:t>
            </a:r>
            <a:r>
              <a:rPr lang="tr-TR" sz="2400" spc="-30" dirty="0">
                <a:solidFill>
                  <a:srgbClr val="FF0000"/>
                </a:solidFill>
                <a:latin typeface="+mn-lt"/>
                <a:cs typeface="Calibri"/>
              </a:rPr>
              <a:t>ğ</a:t>
            </a:r>
            <a:r>
              <a:rPr lang="tr-TR" sz="2400" spc="-30" dirty="0">
                <a:solidFill>
                  <a:srgbClr val="FF0000"/>
                </a:solidFill>
                <a:latin typeface="+mn-lt"/>
              </a:rPr>
              <a:t>er</a:t>
            </a:r>
            <a:r>
              <a:rPr lang="tr-TR" sz="2400" spc="-15" dirty="0">
                <a:solidFill>
                  <a:srgbClr val="FF0000"/>
                </a:solidFill>
                <a:latin typeface="+mn-lt"/>
              </a:rPr>
              <a:t> </a:t>
            </a:r>
            <a:r>
              <a:rPr lang="tr-TR" sz="2400" spc="-10" dirty="0">
                <a:solidFill>
                  <a:srgbClr val="FF0000"/>
                </a:solidFill>
                <a:latin typeface="+mn-lt"/>
              </a:rPr>
              <a:t>idari </a:t>
            </a:r>
            <a:r>
              <a:rPr lang="tr-TR" sz="2400" spc="-45" dirty="0">
                <a:solidFill>
                  <a:srgbClr val="FF0000"/>
                </a:solidFill>
                <a:latin typeface="+mn-lt"/>
              </a:rPr>
              <a:t>soru</a:t>
            </a:r>
            <a:r>
              <a:rPr lang="tr-TR" sz="2400" spc="-45" dirty="0">
                <a:solidFill>
                  <a:srgbClr val="FF0000"/>
                </a:solidFill>
                <a:latin typeface="+mn-lt"/>
                <a:cs typeface="Calibri"/>
              </a:rPr>
              <a:t>ş</a:t>
            </a:r>
            <a:r>
              <a:rPr lang="tr-TR" sz="2400" spc="-45" dirty="0">
                <a:solidFill>
                  <a:srgbClr val="FF0000"/>
                </a:solidFill>
                <a:latin typeface="+mn-lt"/>
              </a:rPr>
              <a:t>turmaları</a:t>
            </a:r>
            <a:r>
              <a:rPr lang="tr-TR" sz="2400" spc="-80" dirty="0">
                <a:solidFill>
                  <a:srgbClr val="FF0000"/>
                </a:solidFill>
                <a:latin typeface="+mn-lt"/>
              </a:rPr>
              <a:t> </a:t>
            </a:r>
            <a:r>
              <a:rPr lang="tr-TR" sz="2400" dirty="0">
                <a:solidFill>
                  <a:srgbClr val="FF0000"/>
                </a:solidFill>
                <a:latin typeface="+mn-lt"/>
              </a:rPr>
              <a:t>yapmakla</a:t>
            </a:r>
            <a:r>
              <a:rPr lang="tr-TR" sz="2400" spc="-65" dirty="0">
                <a:solidFill>
                  <a:srgbClr val="FF0000"/>
                </a:solidFill>
                <a:latin typeface="+mn-lt"/>
              </a:rPr>
              <a:t> </a:t>
            </a:r>
            <a:r>
              <a:rPr lang="tr-TR" sz="2400" spc="-10" dirty="0">
                <a:solidFill>
                  <a:srgbClr val="FF0000"/>
                </a:solidFill>
                <a:latin typeface="+mn-lt"/>
              </a:rPr>
              <a:t>görevlendirilenler</a:t>
            </a:r>
            <a:endParaRPr lang="tr-TR" sz="2400" dirty="0">
              <a:solidFill>
                <a:srgbClr val="FF0000"/>
              </a:solidFill>
              <a:latin typeface="+mn-lt"/>
            </a:endParaRPr>
          </a:p>
          <a:p>
            <a:pPr marL="355600" indent="-342900">
              <a:lnSpc>
                <a:spcPct val="100000"/>
              </a:lnSpc>
              <a:spcBef>
                <a:spcPts val="1010"/>
              </a:spcBef>
              <a:buClr>
                <a:srgbClr val="90C225"/>
              </a:buClr>
              <a:buSzPct val="79166"/>
              <a:buFont typeface="Arial" panose="020B0604020202020204" pitchFamily="34" charset="0"/>
              <a:buChar char="•"/>
              <a:tabLst>
                <a:tab pos="353060" algn="l"/>
              </a:tabLst>
            </a:pPr>
            <a:r>
              <a:rPr lang="tr-TR" sz="2400" spc="-20" dirty="0">
                <a:solidFill>
                  <a:srgbClr val="FF0000"/>
                </a:solidFill>
                <a:latin typeface="+mn-lt"/>
              </a:rPr>
              <a:t>Tefti</a:t>
            </a:r>
            <a:r>
              <a:rPr lang="tr-TR" sz="2400" spc="-20" dirty="0">
                <a:solidFill>
                  <a:srgbClr val="FF0000"/>
                </a:solidFill>
                <a:latin typeface="+mn-lt"/>
                <a:cs typeface="Calibri"/>
              </a:rPr>
              <a:t>ş</a:t>
            </a:r>
            <a:r>
              <a:rPr lang="tr-TR" sz="2400" spc="-25" dirty="0">
                <a:solidFill>
                  <a:srgbClr val="FF0000"/>
                </a:solidFill>
                <a:latin typeface="+mn-lt"/>
                <a:cs typeface="Calibri"/>
              </a:rPr>
              <a:t> </a:t>
            </a:r>
            <a:r>
              <a:rPr lang="tr-TR" sz="2400" dirty="0">
                <a:solidFill>
                  <a:srgbClr val="FF0000"/>
                </a:solidFill>
                <a:latin typeface="+mn-lt"/>
              </a:rPr>
              <a:t>ya</a:t>
            </a:r>
            <a:r>
              <a:rPr lang="tr-TR" sz="2400" spc="-135" dirty="0">
                <a:solidFill>
                  <a:srgbClr val="FF0000"/>
                </a:solidFill>
                <a:latin typeface="+mn-lt"/>
              </a:rPr>
              <a:t> </a:t>
            </a:r>
            <a:r>
              <a:rPr lang="tr-TR" sz="2400" dirty="0">
                <a:solidFill>
                  <a:srgbClr val="FF0000"/>
                </a:solidFill>
                <a:latin typeface="+mn-lt"/>
              </a:rPr>
              <a:t>da</a:t>
            </a:r>
            <a:r>
              <a:rPr lang="tr-TR" sz="2400" spc="-130" dirty="0">
                <a:solidFill>
                  <a:srgbClr val="FF0000"/>
                </a:solidFill>
                <a:latin typeface="+mn-lt"/>
              </a:rPr>
              <a:t> </a:t>
            </a:r>
            <a:r>
              <a:rPr lang="tr-TR" sz="2400" spc="-30" dirty="0">
                <a:solidFill>
                  <a:srgbClr val="FF0000"/>
                </a:solidFill>
                <a:latin typeface="+mn-lt"/>
              </a:rPr>
              <a:t>denetim</a:t>
            </a:r>
            <a:r>
              <a:rPr lang="tr-TR" sz="2400" spc="-105" dirty="0">
                <a:solidFill>
                  <a:srgbClr val="FF0000"/>
                </a:solidFill>
                <a:latin typeface="+mn-lt"/>
              </a:rPr>
              <a:t> </a:t>
            </a:r>
            <a:r>
              <a:rPr lang="tr-TR" sz="2400" spc="-10" dirty="0">
                <a:solidFill>
                  <a:srgbClr val="FF0000"/>
                </a:solidFill>
                <a:latin typeface="+mn-lt"/>
              </a:rPr>
              <a:t>elemanları</a:t>
            </a:r>
            <a:endParaRPr lang="tr-TR" sz="2400" dirty="0">
              <a:solidFill>
                <a:srgbClr val="FF0000"/>
              </a:solidFill>
              <a:latin typeface="+mn-lt"/>
            </a:endParaRPr>
          </a:p>
          <a:p>
            <a:pPr marL="12700" algn="just">
              <a:spcBef>
                <a:spcPts val="1010"/>
              </a:spcBef>
              <a:buClr>
                <a:srgbClr val="90C225"/>
              </a:buClr>
              <a:buSzPct val="79166"/>
            </a:pPr>
            <a:r>
              <a:rPr lang="tr-TR" sz="2400" dirty="0">
                <a:solidFill>
                  <a:schemeClr val="tx1"/>
                </a:solidFill>
                <a:latin typeface="+mn-lt"/>
              </a:rPr>
              <a:t>bu</a:t>
            </a:r>
            <a:r>
              <a:rPr lang="tr-TR" sz="2400" spc="-30" dirty="0">
                <a:solidFill>
                  <a:schemeClr val="tx1"/>
                </a:solidFill>
                <a:latin typeface="+mn-lt"/>
              </a:rPr>
              <a:t> </a:t>
            </a:r>
            <a:r>
              <a:rPr lang="tr-TR" sz="2400" spc="-85" dirty="0">
                <a:solidFill>
                  <a:schemeClr val="tx1"/>
                </a:solidFill>
                <a:latin typeface="+mn-lt"/>
              </a:rPr>
              <a:t>görevleriyle</a:t>
            </a:r>
            <a:r>
              <a:rPr lang="tr-TR" sz="2400" spc="-45" dirty="0">
                <a:solidFill>
                  <a:schemeClr val="tx1"/>
                </a:solidFill>
                <a:latin typeface="+mn-lt"/>
              </a:rPr>
              <a:t> </a:t>
            </a:r>
            <a:r>
              <a:rPr lang="tr-TR" sz="2400" spc="-30" dirty="0">
                <a:solidFill>
                  <a:schemeClr val="tx1"/>
                </a:solidFill>
                <a:latin typeface="+mn-lt"/>
              </a:rPr>
              <a:t>ilgili</a:t>
            </a:r>
            <a:r>
              <a:rPr lang="tr-TR" sz="2400" spc="-65" dirty="0">
                <a:solidFill>
                  <a:schemeClr val="tx1"/>
                </a:solidFill>
                <a:latin typeface="+mn-lt"/>
              </a:rPr>
              <a:t> </a:t>
            </a:r>
            <a:r>
              <a:rPr lang="tr-TR" sz="2400" dirty="0">
                <a:solidFill>
                  <a:schemeClr val="tx1"/>
                </a:solidFill>
                <a:latin typeface="+mn-lt"/>
              </a:rPr>
              <a:t>olarak</a:t>
            </a:r>
            <a:r>
              <a:rPr lang="tr-TR" sz="2400" spc="-55" dirty="0">
                <a:solidFill>
                  <a:schemeClr val="tx1"/>
                </a:solidFill>
                <a:latin typeface="+mn-lt"/>
              </a:rPr>
              <a:t> </a:t>
            </a:r>
            <a:r>
              <a:rPr lang="tr-TR" sz="2400" dirty="0">
                <a:solidFill>
                  <a:schemeClr val="tx1"/>
                </a:solidFill>
                <a:latin typeface="+mn-lt"/>
              </a:rPr>
              <a:t>yaptıkları</a:t>
            </a:r>
            <a:r>
              <a:rPr lang="tr-TR" sz="2400" spc="-60" dirty="0">
                <a:solidFill>
                  <a:schemeClr val="tx1"/>
                </a:solidFill>
                <a:latin typeface="+mn-lt"/>
              </a:rPr>
              <a:t> </a:t>
            </a:r>
            <a:r>
              <a:rPr lang="tr-TR" sz="2400" spc="-35" dirty="0">
                <a:solidFill>
                  <a:schemeClr val="tx1"/>
                </a:solidFill>
                <a:latin typeface="+mn-lt"/>
              </a:rPr>
              <a:t>i</a:t>
            </a:r>
            <a:r>
              <a:rPr lang="tr-TR" sz="2400" spc="-35" dirty="0">
                <a:solidFill>
                  <a:schemeClr val="tx1"/>
                </a:solidFill>
                <a:latin typeface="+mn-lt"/>
                <a:cs typeface="Calibri"/>
              </a:rPr>
              <a:t>ş</a:t>
            </a:r>
            <a:r>
              <a:rPr lang="tr-TR" sz="2400" spc="-35" dirty="0">
                <a:solidFill>
                  <a:schemeClr val="tx1"/>
                </a:solidFill>
                <a:latin typeface="+mn-lt"/>
              </a:rPr>
              <a:t>lemlerden, </a:t>
            </a:r>
            <a:r>
              <a:rPr lang="tr-TR" sz="2400" dirty="0">
                <a:solidFill>
                  <a:schemeClr val="tx1"/>
                </a:solidFill>
                <a:latin typeface="+mn-lt"/>
              </a:rPr>
              <a:t>yürüttükleri</a:t>
            </a:r>
            <a:r>
              <a:rPr lang="tr-TR" sz="2400" spc="-10" dirty="0">
                <a:solidFill>
                  <a:schemeClr val="tx1"/>
                </a:solidFill>
                <a:latin typeface="+mn-lt"/>
              </a:rPr>
              <a:t> </a:t>
            </a:r>
            <a:r>
              <a:rPr lang="tr-TR" sz="2400" spc="-55" dirty="0">
                <a:solidFill>
                  <a:schemeClr val="tx1"/>
                </a:solidFill>
                <a:latin typeface="+mn-lt"/>
              </a:rPr>
              <a:t>faaliyetlerden,</a:t>
            </a:r>
            <a:r>
              <a:rPr lang="tr-TR" sz="2400" spc="-50" dirty="0">
                <a:solidFill>
                  <a:schemeClr val="tx1"/>
                </a:solidFill>
                <a:latin typeface="+mn-lt"/>
              </a:rPr>
              <a:t> </a:t>
            </a:r>
            <a:r>
              <a:rPr lang="tr-TR" sz="2400" spc="-65" dirty="0">
                <a:solidFill>
                  <a:schemeClr val="tx1"/>
                </a:solidFill>
                <a:latin typeface="+mn-lt"/>
              </a:rPr>
              <a:t>düzenledikleri</a:t>
            </a:r>
            <a:r>
              <a:rPr lang="tr-TR" sz="2400" spc="-15" dirty="0">
                <a:solidFill>
                  <a:schemeClr val="tx1"/>
                </a:solidFill>
                <a:latin typeface="+mn-lt"/>
              </a:rPr>
              <a:t> </a:t>
            </a:r>
            <a:r>
              <a:rPr lang="tr-TR" sz="2400" spc="-20" dirty="0">
                <a:solidFill>
                  <a:schemeClr val="tx1"/>
                </a:solidFill>
                <a:latin typeface="+mn-lt"/>
              </a:rPr>
              <a:t>raporlar</a:t>
            </a:r>
            <a:r>
              <a:rPr lang="tr-TR" sz="2400" spc="-60" dirty="0">
                <a:solidFill>
                  <a:schemeClr val="tx1"/>
                </a:solidFill>
                <a:latin typeface="+mn-lt"/>
              </a:rPr>
              <a:t> </a:t>
            </a:r>
            <a:r>
              <a:rPr lang="tr-TR" sz="2400" spc="-25" dirty="0">
                <a:solidFill>
                  <a:schemeClr val="tx1"/>
                </a:solidFill>
                <a:latin typeface="+mn-lt"/>
              </a:rPr>
              <a:t>ile </a:t>
            </a:r>
            <a:r>
              <a:rPr lang="tr-TR" sz="2400" spc="-20" dirty="0">
                <a:solidFill>
                  <a:schemeClr val="tx1"/>
                </a:solidFill>
                <a:latin typeface="+mn-lt"/>
              </a:rPr>
              <a:t>görü</a:t>
            </a:r>
            <a:r>
              <a:rPr lang="tr-TR" sz="2400" spc="-20" dirty="0">
                <a:solidFill>
                  <a:schemeClr val="tx1"/>
                </a:solidFill>
                <a:latin typeface="+mn-lt"/>
                <a:cs typeface="Calibri"/>
              </a:rPr>
              <a:t>ş</a:t>
            </a:r>
            <a:r>
              <a:rPr lang="tr-TR" sz="2400" spc="5" dirty="0">
                <a:solidFill>
                  <a:schemeClr val="tx1"/>
                </a:solidFill>
                <a:latin typeface="+mn-lt"/>
                <a:cs typeface="Calibri"/>
              </a:rPr>
              <a:t> </a:t>
            </a:r>
            <a:r>
              <a:rPr lang="tr-TR" sz="2400" spc="-50" dirty="0">
                <a:solidFill>
                  <a:schemeClr val="tx1"/>
                </a:solidFill>
                <a:latin typeface="+mn-lt"/>
              </a:rPr>
              <a:t>yazılarında</a:t>
            </a:r>
            <a:r>
              <a:rPr lang="tr-TR" sz="2400" spc="-110" dirty="0">
                <a:solidFill>
                  <a:schemeClr val="tx1"/>
                </a:solidFill>
                <a:latin typeface="+mn-lt"/>
              </a:rPr>
              <a:t> </a:t>
            </a:r>
            <a:r>
              <a:rPr lang="tr-TR" sz="2400" spc="-10" dirty="0">
                <a:solidFill>
                  <a:schemeClr val="tx1"/>
                </a:solidFill>
                <a:latin typeface="+mn-lt"/>
              </a:rPr>
              <a:t>belirttikleri</a:t>
            </a:r>
            <a:r>
              <a:rPr lang="tr-TR" sz="2400" spc="-80" dirty="0">
                <a:solidFill>
                  <a:schemeClr val="tx1"/>
                </a:solidFill>
                <a:latin typeface="+mn-lt"/>
              </a:rPr>
              <a:t> </a:t>
            </a:r>
            <a:r>
              <a:rPr lang="tr-TR" sz="2400" spc="-40" dirty="0">
                <a:solidFill>
                  <a:schemeClr val="tx1"/>
                </a:solidFill>
                <a:latin typeface="+mn-lt"/>
              </a:rPr>
              <a:t>kanaatlerinden</a:t>
            </a:r>
            <a:r>
              <a:rPr lang="tr-TR" sz="2400" spc="-95" dirty="0">
                <a:solidFill>
                  <a:schemeClr val="tx1"/>
                </a:solidFill>
                <a:latin typeface="+mn-lt"/>
              </a:rPr>
              <a:t> </a:t>
            </a:r>
            <a:r>
              <a:rPr lang="tr-TR" sz="2400" spc="-20" dirty="0">
                <a:solidFill>
                  <a:schemeClr val="tx1"/>
                </a:solidFill>
                <a:latin typeface="+mn-lt"/>
              </a:rPr>
              <a:t>veya kanunla</a:t>
            </a:r>
            <a:r>
              <a:rPr lang="tr-TR" sz="2400" spc="-120" dirty="0">
                <a:solidFill>
                  <a:schemeClr val="tx1"/>
                </a:solidFill>
                <a:latin typeface="+mn-lt"/>
              </a:rPr>
              <a:t> </a:t>
            </a:r>
            <a:r>
              <a:rPr lang="tr-TR" sz="2400" spc="-75" dirty="0">
                <a:solidFill>
                  <a:schemeClr val="tx1"/>
                </a:solidFill>
                <a:latin typeface="+mn-lt"/>
              </a:rPr>
              <a:t>verilen</a:t>
            </a:r>
            <a:r>
              <a:rPr lang="tr-TR" sz="2400" spc="-85" dirty="0">
                <a:solidFill>
                  <a:schemeClr val="tx1"/>
                </a:solidFill>
                <a:latin typeface="+mn-lt"/>
              </a:rPr>
              <a:t> </a:t>
            </a:r>
            <a:r>
              <a:rPr lang="tr-TR" sz="2400" spc="-40" dirty="0">
                <a:solidFill>
                  <a:schemeClr val="tx1"/>
                </a:solidFill>
                <a:latin typeface="+mn-lt"/>
              </a:rPr>
              <a:t>yetkilere</a:t>
            </a:r>
            <a:r>
              <a:rPr lang="tr-TR" sz="2400" spc="-70" dirty="0">
                <a:solidFill>
                  <a:schemeClr val="tx1"/>
                </a:solidFill>
                <a:latin typeface="+mn-lt"/>
              </a:rPr>
              <a:t> </a:t>
            </a:r>
            <a:r>
              <a:rPr lang="tr-TR" sz="2400" spc="-10" dirty="0">
                <a:solidFill>
                  <a:schemeClr val="tx1"/>
                </a:solidFill>
                <a:latin typeface="+mn-lt"/>
              </a:rPr>
              <a:t>dayanarak</a:t>
            </a:r>
            <a:r>
              <a:rPr lang="tr-TR" sz="2400" spc="-114" dirty="0">
                <a:solidFill>
                  <a:schemeClr val="tx1"/>
                </a:solidFill>
                <a:latin typeface="+mn-lt"/>
              </a:rPr>
              <a:t> </a:t>
            </a:r>
            <a:r>
              <a:rPr lang="tr-TR" sz="2400" spc="-10" dirty="0">
                <a:solidFill>
                  <a:schemeClr val="tx1"/>
                </a:solidFill>
                <a:latin typeface="+mn-lt"/>
              </a:rPr>
              <a:t>aldıkları</a:t>
            </a:r>
            <a:r>
              <a:rPr lang="tr-TR" sz="2400" dirty="0">
                <a:solidFill>
                  <a:schemeClr val="tx1"/>
                </a:solidFill>
                <a:latin typeface="+mn-lt"/>
              </a:rPr>
              <a:t> </a:t>
            </a:r>
            <a:r>
              <a:rPr lang="tr-TR" sz="2400" spc="-50" dirty="0">
                <a:solidFill>
                  <a:schemeClr val="tx1"/>
                </a:solidFill>
                <a:latin typeface="+mn-lt"/>
              </a:rPr>
              <a:t>tedbirlerden</a:t>
            </a:r>
            <a:r>
              <a:rPr lang="tr-TR" sz="2400" spc="-35" dirty="0">
                <a:solidFill>
                  <a:schemeClr val="tx1"/>
                </a:solidFill>
                <a:latin typeface="+mn-lt"/>
              </a:rPr>
              <a:t> dolayı</a:t>
            </a:r>
            <a:r>
              <a:rPr lang="tr-TR" sz="2400" spc="-60" dirty="0">
                <a:solidFill>
                  <a:schemeClr val="tx1"/>
                </a:solidFill>
                <a:latin typeface="+mn-lt"/>
              </a:rPr>
              <a:t> </a:t>
            </a:r>
            <a:r>
              <a:rPr lang="tr-TR" sz="2400" b="1" spc="135" dirty="0">
                <a:solidFill>
                  <a:schemeClr val="tx1"/>
                </a:solidFill>
                <a:latin typeface="+mn-lt"/>
                <a:cs typeface="Calibri"/>
              </a:rPr>
              <a:t>kişisel</a:t>
            </a:r>
            <a:r>
              <a:rPr lang="tr-TR" sz="2400" b="1" spc="55" dirty="0">
                <a:solidFill>
                  <a:schemeClr val="tx1"/>
                </a:solidFill>
                <a:latin typeface="+mn-lt"/>
                <a:cs typeface="Calibri"/>
              </a:rPr>
              <a:t> </a:t>
            </a:r>
            <a:r>
              <a:rPr lang="tr-TR" sz="2400" b="1" spc="170" dirty="0">
                <a:solidFill>
                  <a:schemeClr val="tx1"/>
                </a:solidFill>
                <a:latin typeface="+mn-lt"/>
                <a:cs typeface="Calibri"/>
              </a:rPr>
              <a:t>kusur,</a:t>
            </a:r>
            <a:r>
              <a:rPr lang="tr-TR" sz="2400" b="1" spc="55" dirty="0">
                <a:solidFill>
                  <a:schemeClr val="tx1"/>
                </a:solidFill>
                <a:latin typeface="+mn-lt"/>
                <a:cs typeface="Calibri"/>
              </a:rPr>
              <a:t> </a:t>
            </a:r>
            <a:r>
              <a:rPr lang="tr-TR" sz="2400" b="1" spc="200" dirty="0">
                <a:solidFill>
                  <a:schemeClr val="tx1"/>
                </a:solidFill>
                <a:latin typeface="+mn-lt"/>
                <a:cs typeface="Calibri"/>
              </a:rPr>
              <a:t>haksız</a:t>
            </a:r>
            <a:r>
              <a:rPr lang="tr-TR" sz="2400" b="1" spc="50" dirty="0">
                <a:solidFill>
                  <a:schemeClr val="tx1"/>
                </a:solidFill>
                <a:latin typeface="+mn-lt"/>
                <a:cs typeface="Calibri"/>
              </a:rPr>
              <a:t> </a:t>
            </a:r>
            <a:r>
              <a:rPr lang="tr-TR" sz="2400" b="1" spc="190" dirty="0">
                <a:solidFill>
                  <a:schemeClr val="tx1"/>
                </a:solidFill>
                <a:latin typeface="+mn-lt"/>
                <a:cs typeface="Calibri"/>
              </a:rPr>
              <a:t>fiil</a:t>
            </a:r>
            <a:r>
              <a:rPr lang="tr-TR" sz="2400" b="1" spc="40" dirty="0">
                <a:solidFill>
                  <a:schemeClr val="tx1"/>
                </a:solidFill>
                <a:latin typeface="+mn-lt"/>
                <a:cs typeface="Calibri"/>
              </a:rPr>
              <a:t> </a:t>
            </a:r>
            <a:r>
              <a:rPr lang="tr-TR" sz="2400" b="1" spc="185" dirty="0">
                <a:solidFill>
                  <a:schemeClr val="tx1"/>
                </a:solidFill>
                <a:latin typeface="+mn-lt"/>
                <a:cs typeface="Calibri"/>
              </a:rPr>
              <a:t>veya </a:t>
            </a:r>
            <a:r>
              <a:rPr lang="tr-TR" sz="2400" b="1" spc="120" dirty="0">
                <a:solidFill>
                  <a:schemeClr val="tx1"/>
                </a:solidFill>
                <a:latin typeface="+mn-lt"/>
                <a:cs typeface="Calibri"/>
              </a:rPr>
              <a:t>diğer</a:t>
            </a:r>
            <a:r>
              <a:rPr lang="tr-TR" sz="2400" b="1" spc="55" dirty="0">
                <a:solidFill>
                  <a:schemeClr val="tx1"/>
                </a:solidFill>
                <a:latin typeface="+mn-lt"/>
                <a:cs typeface="Calibri"/>
              </a:rPr>
              <a:t> </a:t>
            </a:r>
            <a:r>
              <a:rPr lang="tr-TR" sz="2400" b="1" spc="155" dirty="0">
                <a:solidFill>
                  <a:schemeClr val="tx1"/>
                </a:solidFill>
                <a:latin typeface="+mn-lt"/>
                <a:cs typeface="Calibri"/>
              </a:rPr>
              <a:t>sorumluluk</a:t>
            </a:r>
            <a:r>
              <a:rPr lang="tr-TR" sz="2400" b="1" spc="75" dirty="0">
                <a:solidFill>
                  <a:schemeClr val="tx1"/>
                </a:solidFill>
                <a:latin typeface="+mn-lt"/>
                <a:cs typeface="Calibri"/>
              </a:rPr>
              <a:t> </a:t>
            </a:r>
            <a:r>
              <a:rPr lang="tr-TR" sz="2400" b="1" spc="180" dirty="0">
                <a:solidFill>
                  <a:schemeClr val="tx1"/>
                </a:solidFill>
                <a:latin typeface="+mn-lt"/>
                <a:cs typeface="Calibri"/>
              </a:rPr>
              <a:t>hâlleri</a:t>
            </a:r>
            <a:r>
              <a:rPr lang="tr-TR" sz="2400" b="1" spc="70" dirty="0">
                <a:solidFill>
                  <a:schemeClr val="tx1"/>
                </a:solidFill>
                <a:latin typeface="+mn-lt"/>
                <a:cs typeface="Calibri"/>
              </a:rPr>
              <a:t> </a:t>
            </a:r>
            <a:r>
              <a:rPr lang="tr-TR" sz="2400" b="1" spc="135" dirty="0">
                <a:solidFill>
                  <a:schemeClr val="tx1"/>
                </a:solidFill>
                <a:latin typeface="+mn-lt"/>
                <a:cs typeface="Calibri"/>
              </a:rPr>
              <a:t>de</a:t>
            </a:r>
            <a:r>
              <a:rPr lang="tr-TR" sz="2400" b="1" spc="65" dirty="0">
                <a:solidFill>
                  <a:schemeClr val="tx1"/>
                </a:solidFill>
                <a:latin typeface="+mn-lt"/>
                <a:cs typeface="Calibri"/>
              </a:rPr>
              <a:t> </a:t>
            </a:r>
            <a:r>
              <a:rPr lang="tr-TR" sz="2400" b="1" spc="215" dirty="0">
                <a:solidFill>
                  <a:schemeClr val="tx1"/>
                </a:solidFill>
                <a:latin typeface="+mn-lt"/>
                <a:cs typeface="Calibri"/>
              </a:rPr>
              <a:t>dâhil</a:t>
            </a:r>
            <a:r>
              <a:rPr lang="tr-TR" sz="2400" b="1" spc="60" dirty="0">
                <a:solidFill>
                  <a:schemeClr val="tx1"/>
                </a:solidFill>
                <a:latin typeface="+mn-lt"/>
                <a:cs typeface="Calibri"/>
              </a:rPr>
              <a:t> </a:t>
            </a:r>
            <a:r>
              <a:rPr lang="tr-TR" sz="2400" b="1" spc="220" dirty="0">
                <a:solidFill>
                  <a:schemeClr val="tx1"/>
                </a:solidFill>
                <a:latin typeface="+mn-lt"/>
                <a:cs typeface="Calibri"/>
              </a:rPr>
              <a:t>olmak</a:t>
            </a:r>
            <a:r>
              <a:rPr lang="tr-TR" sz="2400" b="1" spc="75" dirty="0">
                <a:solidFill>
                  <a:schemeClr val="tx1"/>
                </a:solidFill>
                <a:latin typeface="+mn-lt"/>
                <a:cs typeface="Calibri"/>
              </a:rPr>
              <a:t> </a:t>
            </a:r>
            <a:r>
              <a:rPr lang="tr-TR" sz="2400" b="1" spc="135" dirty="0">
                <a:solidFill>
                  <a:schemeClr val="tx1"/>
                </a:solidFill>
                <a:latin typeface="+mn-lt"/>
                <a:cs typeface="Calibri"/>
              </a:rPr>
              <a:t>üzere </a:t>
            </a:r>
            <a:r>
              <a:rPr lang="tr-TR" sz="2400" spc="-45" dirty="0">
                <a:solidFill>
                  <a:srgbClr val="FF0000"/>
                </a:solidFill>
                <a:latin typeface="+mn-lt"/>
              </a:rPr>
              <a:t>ancak</a:t>
            </a:r>
            <a:r>
              <a:rPr lang="tr-TR" sz="2400" spc="-75" dirty="0">
                <a:solidFill>
                  <a:srgbClr val="FF0000"/>
                </a:solidFill>
                <a:latin typeface="+mn-lt"/>
              </a:rPr>
              <a:t> </a:t>
            </a:r>
            <a:r>
              <a:rPr lang="tr-TR" sz="2400" spc="-25" dirty="0">
                <a:solidFill>
                  <a:srgbClr val="FF0000"/>
                </a:solidFill>
                <a:latin typeface="+mn-lt"/>
              </a:rPr>
              <a:t>idare</a:t>
            </a:r>
            <a:r>
              <a:rPr lang="tr-TR" sz="2400" spc="-50" dirty="0">
                <a:solidFill>
                  <a:srgbClr val="FF0000"/>
                </a:solidFill>
                <a:latin typeface="+mn-lt"/>
              </a:rPr>
              <a:t> </a:t>
            </a:r>
            <a:r>
              <a:rPr lang="tr-TR" sz="2400" spc="-95" dirty="0">
                <a:solidFill>
                  <a:srgbClr val="FF0000"/>
                </a:solidFill>
                <a:latin typeface="+mn-lt"/>
              </a:rPr>
              <a:t>aleyhine</a:t>
            </a:r>
            <a:r>
              <a:rPr lang="tr-TR" sz="2400" spc="-60" dirty="0">
                <a:solidFill>
                  <a:srgbClr val="FF0000"/>
                </a:solidFill>
                <a:latin typeface="+mn-lt"/>
              </a:rPr>
              <a:t> </a:t>
            </a:r>
            <a:r>
              <a:rPr lang="tr-TR" sz="2400" dirty="0">
                <a:solidFill>
                  <a:srgbClr val="FF0000"/>
                </a:solidFill>
                <a:latin typeface="+mn-lt"/>
              </a:rPr>
              <a:t>tazminat</a:t>
            </a:r>
            <a:r>
              <a:rPr lang="tr-TR" sz="2400" spc="-65" dirty="0">
                <a:solidFill>
                  <a:srgbClr val="FF0000"/>
                </a:solidFill>
                <a:latin typeface="+mn-lt"/>
              </a:rPr>
              <a:t> </a:t>
            </a:r>
            <a:r>
              <a:rPr lang="tr-TR" sz="2400" spc="-100" dirty="0">
                <a:solidFill>
                  <a:srgbClr val="FF0000"/>
                </a:solidFill>
                <a:latin typeface="+mn-lt"/>
              </a:rPr>
              <a:t>davası</a:t>
            </a:r>
            <a:r>
              <a:rPr lang="tr-TR" sz="2400" spc="-60" dirty="0">
                <a:solidFill>
                  <a:srgbClr val="FF0000"/>
                </a:solidFill>
                <a:latin typeface="+mn-lt"/>
              </a:rPr>
              <a:t> </a:t>
            </a:r>
            <a:r>
              <a:rPr lang="tr-TR" sz="2400" spc="-10" dirty="0">
                <a:solidFill>
                  <a:srgbClr val="FF0000"/>
                </a:solidFill>
                <a:latin typeface="+mn-lt"/>
              </a:rPr>
              <a:t>açılabilir.</a:t>
            </a:r>
            <a:r>
              <a:rPr lang="tr-TR" b="1" dirty="0"/>
              <a:t> </a:t>
            </a:r>
            <a:r>
              <a:rPr lang="tr-TR" sz="2000" b="1" dirty="0"/>
              <a:t>Ek Madde 1-</a:t>
            </a:r>
            <a:r>
              <a:rPr lang="tr-TR" sz="2000" dirty="0"/>
              <a:t> </a:t>
            </a:r>
            <a:r>
              <a:rPr lang="tr-TR" sz="2000" b="1" dirty="0"/>
              <a:t>(Ek: 20/8/2016-6745/45 </a:t>
            </a:r>
            <a:r>
              <a:rPr lang="tr-TR" sz="2000" b="1" dirty="0" err="1"/>
              <a:t>md.</a:t>
            </a:r>
            <a:r>
              <a:rPr lang="tr-TR" sz="2000" b="1" dirty="0"/>
              <a:t>)</a:t>
            </a:r>
            <a:endParaRPr lang="tr-TR" sz="2000" dirty="0"/>
          </a:p>
          <a:p>
            <a:pPr marL="12700" algn="just">
              <a:lnSpc>
                <a:spcPct val="100000"/>
              </a:lnSpc>
              <a:spcBef>
                <a:spcPts val="1010"/>
              </a:spcBef>
              <a:buClr>
                <a:srgbClr val="90C225"/>
              </a:buClr>
              <a:buSzPct val="79166"/>
            </a:pPr>
            <a:endParaRPr lang="tr-TR" sz="2400" spc="-10" dirty="0">
              <a:solidFill>
                <a:srgbClr val="FF0000"/>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0446976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(2)</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800000"/>
            <a:ext cx="8299201" cy="5323509"/>
          </a:xfrm>
        </p:spPr>
        <p:txBody>
          <a:bodyPr/>
          <a:lstStyle/>
          <a:p>
            <a:pPr marR="5080" indent="12700" algn="just">
              <a:lnSpc>
                <a:spcPct val="100000"/>
              </a:lnSpc>
              <a:spcBef>
                <a:spcPts val="100"/>
              </a:spcBef>
            </a:pPr>
            <a:r>
              <a:rPr lang="tr-TR" sz="2400" dirty="0">
                <a:solidFill>
                  <a:schemeClr val="tx1"/>
                </a:solidFill>
                <a:latin typeface="+mn-lt"/>
              </a:rPr>
              <a:t>Ancak</a:t>
            </a:r>
            <a:r>
              <a:rPr lang="tr-TR" sz="2400" spc="105" dirty="0">
                <a:solidFill>
                  <a:schemeClr val="tx1"/>
                </a:solidFill>
                <a:latin typeface="+mn-lt"/>
              </a:rPr>
              <a:t> </a:t>
            </a:r>
            <a:r>
              <a:rPr lang="tr-TR" sz="2400" dirty="0">
                <a:solidFill>
                  <a:schemeClr val="tx1"/>
                </a:solidFill>
                <a:latin typeface="+mn-lt"/>
              </a:rPr>
              <a:t>bu</a:t>
            </a:r>
            <a:r>
              <a:rPr lang="tr-TR" sz="2400" spc="114" dirty="0">
                <a:solidFill>
                  <a:schemeClr val="tx1"/>
                </a:solidFill>
                <a:latin typeface="+mn-lt"/>
              </a:rPr>
              <a:t> </a:t>
            </a:r>
            <a:r>
              <a:rPr lang="tr-TR" sz="2400" spc="-25" dirty="0">
                <a:solidFill>
                  <a:schemeClr val="tx1"/>
                </a:solidFill>
                <a:latin typeface="+mn-lt"/>
              </a:rPr>
              <a:t>görevlilerin</a:t>
            </a:r>
            <a:r>
              <a:rPr lang="tr-TR" sz="2400" spc="105" dirty="0">
                <a:solidFill>
                  <a:schemeClr val="tx1"/>
                </a:solidFill>
                <a:latin typeface="+mn-lt"/>
              </a:rPr>
              <a:t> </a:t>
            </a:r>
            <a:r>
              <a:rPr lang="tr-TR" sz="2400" spc="-80" dirty="0">
                <a:solidFill>
                  <a:schemeClr val="tx1"/>
                </a:solidFill>
                <a:latin typeface="+mn-lt"/>
              </a:rPr>
              <a:t>suç</a:t>
            </a:r>
            <a:r>
              <a:rPr lang="tr-TR" sz="2400" spc="114" dirty="0">
                <a:solidFill>
                  <a:schemeClr val="tx1"/>
                </a:solidFill>
                <a:latin typeface="+mn-lt"/>
              </a:rPr>
              <a:t> </a:t>
            </a:r>
            <a:r>
              <a:rPr lang="tr-TR" sz="2400" spc="-30" dirty="0">
                <a:solidFill>
                  <a:schemeClr val="tx1"/>
                </a:solidFill>
                <a:latin typeface="+mn-lt"/>
              </a:rPr>
              <a:t>sayılan</a:t>
            </a:r>
            <a:r>
              <a:rPr lang="tr-TR" sz="2400" spc="114" dirty="0">
                <a:solidFill>
                  <a:schemeClr val="tx1"/>
                </a:solidFill>
                <a:latin typeface="+mn-lt"/>
              </a:rPr>
              <a:t> </a:t>
            </a:r>
            <a:r>
              <a:rPr lang="tr-TR" sz="2400" spc="-20" dirty="0">
                <a:solidFill>
                  <a:schemeClr val="tx1"/>
                </a:solidFill>
                <a:latin typeface="+mn-lt"/>
              </a:rPr>
              <a:t>eylemleri</a:t>
            </a:r>
            <a:r>
              <a:rPr lang="tr-TR" sz="2400" spc="114" dirty="0">
                <a:solidFill>
                  <a:schemeClr val="tx1"/>
                </a:solidFill>
                <a:latin typeface="+mn-lt"/>
              </a:rPr>
              <a:t> </a:t>
            </a:r>
            <a:r>
              <a:rPr lang="tr-TR" sz="2400" dirty="0">
                <a:solidFill>
                  <a:schemeClr val="tx1"/>
                </a:solidFill>
                <a:latin typeface="+mn-lt"/>
              </a:rPr>
              <a:t>ile</a:t>
            </a:r>
            <a:r>
              <a:rPr lang="tr-TR" sz="2400" spc="110" dirty="0">
                <a:solidFill>
                  <a:schemeClr val="tx1"/>
                </a:solidFill>
                <a:latin typeface="+mn-lt"/>
              </a:rPr>
              <a:t> </a:t>
            </a:r>
            <a:r>
              <a:rPr lang="tr-TR" sz="2400" spc="-20" dirty="0">
                <a:solidFill>
                  <a:schemeClr val="tx1"/>
                </a:solidFill>
                <a:latin typeface="+mn-lt"/>
              </a:rPr>
              <a:t>kin, </a:t>
            </a:r>
            <a:r>
              <a:rPr lang="tr-TR" sz="2400" dirty="0">
                <a:solidFill>
                  <a:schemeClr val="tx1"/>
                </a:solidFill>
                <a:latin typeface="+mn-lt"/>
              </a:rPr>
              <a:t>garez</a:t>
            </a:r>
            <a:r>
              <a:rPr lang="tr-TR" sz="2400" spc="5" dirty="0">
                <a:solidFill>
                  <a:schemeClr val="tx1"/>
                </a:solidFill>
                <a:latin typeface="+mn-lt"/>
              </a:rPr>
              <a:t>  </a:t>
            </a:r>
            <a:r>
              <a:rPr lang="tr-TR" sz="2400" dirty="0">
                <a:solidFill>
                  <a:schemeClr val="tx1"/>
                </a:solidFill>
                <a:latin typeface="+mn-lt"/>
              </a:rPr>
              <a:t>ve</a:t>
            </a:r>
            <a:r>
              <a:rPr lang="tr-TR" sz="2400" spc="10" dirty="0">
                <a:solidFill>
                  <a:schemeClr val="tx1"/>
                </a:solidFill>
                <a:latin typeface="+mn-lt"/>
              </a:rPr>
              <a:t>  </a:t>
            </a:r>
            <a:r>
              <a:rPr lang="tr-TR" sz="2400" dirty="0">
                <a:solidFill>
                  <a:schemeClr val="tx1"/>
                </a:solidFill>
                <a:latin typeface="+mn-lt"/>
              </a:rPr>
              <a:t>hatıra</a:t>
            </a:r>
            <a:r>
              <a:rPr lang="tr-TR" sz="2400" spc="10" dirty="0">
                <a:solidFill>
                  <a:schemeClr val="tx1"/>
                </a:solidFill>
                <a:latin typeface="+mn-lt"/>
              </a:rPr>
              <a:t>  </a:t>
            </a:r>
            <a:r>
              <a:rPr lang="tr-TR" sz="2400" dirty="0">
                <a:solidFill>
                  <a:schemeClr val="tx1"/>
                </a:solidFill>
                <a:latin typeface="+mn-lt"/>
              </a:rPr>
              <a:t>dayalı</a:t>
            </a:r>
            <a:r>
              <a:rPr lang="tr-TR" sz="2400" spc="10" dirty="0">
                <a:solidFill>
                  <a:schemeClr val="tx1"/>
                </a:solidFill>
                <a:latin typeface="+mn-lt"/>
              </a:rPr>
              <a:t>  </a:t>
            </a:r>
            <a:r>
              <a:rPr lang="tr-TR" sz="2400" dirty="0">
                <a:solidFill>
                  <a:schemeClr val="tx1"/>
                </a:solidFill>
                <a:latin typeface="+mn-lt"/>
              </a:rPr>
              <a:t>olarak</a:t>
            </a:r>
            <a:r>
              <a:rPr lang="tr-TR" sz="2400" spc="10" dirty="0">
                <a:solidFill>
                  <a:schemeClr val="tx1"/>
                </a:solidFill>
                <a:latin typeface="+mn-lt"/>
              </a:rPr>
              <a:t>  </a:t>
            </a:r>
            <a:r>
              <a:rPr lang="tr-TR" sz="2400" dirty="0">
                <a:solidFill>
                  <a:schemeClr val="tx1"/>
                </a:solidFill>
                <a:latin typeface="+mn-lt"/>
              </a:rPr>
              <a:t>veya</a:t>
            </a:r>
            <a:r>
              <a:rPr lang="tr-TR" sz="2400" spc="5" dirty="0">
                <a:solidFill>
                  <a:schemeClr val="tx1"/>
                </a:solidFill>
                <a:latin typeface="+mn-lt"/>
              </a:rPr>
              <a:t>  </a:t>
            </a:r>
            <a:r>
              <a:rPr lang="tr-TR" sz="2400" dirty="0">
                <a:solidFill>
                  <a:schemeClr val="tx1"/>
                </a:solidFill>
                <a:latin typeface="+mn-lt"/>
              </a:rPr>
              <a:t>baskı</a:t>
            </a:r>
            <a:r>
              <a:rPr lang="tr-TR" sz="2400" spc="5" dirty="0">
                <a:solidFill>
                  <a:schemeClr val="tx1"/>
                </a:solidFill>
                <a:latin typeface="+mn-lt"/>
              </a:rPr>
              <a:t>  </a:t>
            </a:r>
            <a:r>
              <a:rPr lang="tr-TR" sz="2400" spc="-20" dirty="0">
                <a:solidFill>
                  <a:schemeClr val="tx1"/>
                </a:solidFill>
                <a:latin typeface="+mn-lt"/>
              </a:rPr>
              <a:t>veya </a:t>
            </a:r>
            <a:r>
              <a:rPr lang="tr-TR" sz="2400" dirty="0">
                <a:solidFill>
                  <a:schemeClr val="tx1"/>
                </a:solidFill>
                <a:latin typeface="+mn-lt"/>
              </a:rPr>
              <a:t>telkinle</a:t>
            </a:r>
            <a:r>
              <a:rPr lang="tr-TR" sz="2400" spc="290" dirty="0">
                <a:solidFill>
                  <a:schemeClr val="tx1"/>
                </a:solidFill>
                <a:latin typeface="+mn-lt"/>
              </a:rPr>
              <a:t>  </a:t>
            </a:r>
            <a:r>
              <a:rPr lang="tr-TR" sz="2400" dirty="0">
                <a:solidFill>
                  <a:schemeClr val="tx1"/>
                </a:solidFill>
                <a:latin typeface="+mn-lt"/>
              </a:rPr>
              <a:t>kanaat</a:t>
            </a:r>
            <a:r>
              <a:rPr lang="tr-TR" sz="2400" spc="285" dirty="0">
                <a:solidFill>
                  <a:schemeClr val="tx1"/>
                </a:solidFill>
                <a:latin typeface="+mn-lt"/>
              </a:rPr>
              <a:t>  </a:t>
            </a:r>
            <a:r>
              <a:rPr lang="tr-TR" sz="2400" dirty="0">
                <a:solidFill>
                  <a:schemeClr val="tx1"/>
                </a:solidFill>
                <a:latin typeface="+mn-lt"/>
              </a:rPr>
              <a:t>olu</a:t>
            </a:r>
            <a:r>
              <a:rPr lang="tr-TR" sz="2400" dirty="0">
                <a:solidFill>
                  <a:schemeClr val="tx1"/>
                </a:solidFill>
                <a:latin typeface="+mn-lt"/>
                <a:cs typeface="Calibri"/>
              </a:rPr>
              <a:t>ş</a:t>
            </a:r>
            <a:r>
              <a:rPr lang="tr-TR" sz="2400" dirty="0">
                <a:solidFill>
                  <a:schemeClr val="tx1"/>
                </a:solidFill>
                <a:latin typeface="+mn-lt"/>
              </a:rPr>
              <a:t>turdu</a:t>
            </a:r>
            <a:r>
              <a:rPr lang="tr-TR" sz="2400" dirty="0">
                <a:solidFill>
                  <a:schemeClr val="tx1"/>
                </a:solidFill>
                <a:latin typeface="+mn-lt"/>
                <a:cs typeface="Calibri"/>
              </a:rPr>
              <a:t>ğ</a:t>
            </a:r>
            <a:r>
              <a:rPr lang="tr-TR" sz="2400" dirty="0">
                <a:solidFill>
                  <a:schemeClr val="tx1"/>
                </a:solidFill>
                <a:latin typeface="+mn-lt"/>
              </a:rPr>
              <a:t>u</a:t>
            </a:r>
            <a:r>
              <a:rPr lang="tr-TR" sz="2400" spc="295" dirty="0">
                <a:solidFill>
                  <a:schemeClr val="tx1"/>
                </a:solidFill>
                <a:latin typeface="+mn-lt"/>
              </a:rPr>
              <a:t>  </a:t>
            </a:r>
            <a:r>
              <a:rPr lang="tr-TR" sz="2400" dirty="0">
                <a:solidFill>
                  <a:schemeClr val="tx1"/>
                </a:solidFill>
                <a:latin typeface="+mn-lt"/>
              </a:rPr>
              <a:t>ya</a:t>
            </a:r>
            <a:r>
              <a:rPr lang="tr-TR" sz="2400" spc="290" dirty="0">
                <a:solidFill>
                  <a:schemeClr val="tx1"/>
                </a:solidFill>
                <a:latin typeface="+mn-lt"/>
              </a:rPr>
              <a:t>  </a:t>
            </a:r>
            <a:r>
              <a:rPr lang="tr-TR" sz="2400" dirty="0">
                <a:solidFill>
                  <a:schemeClr val="tx1"/>
                </a:solidFill>
                <a:latin typeface="+mn-lt"/>
              </a:rPr>
              <a:t>da</a:t>
            </a:r>
            <a:r>
              <a:rPr lang="tr-TR" sz="2400" spc="295" dirty="0">
                <a:solidFill>
                  <a:schemeClr val="tx1"/>
                </a:solidFill>
                <a:latin typeface="+mn-lt"/>
              </a:rPr>
              <a:t>  </a:t>
            </a:r>
            <a:r>
              <a:rPr lang="tr-TR" sz="2400" spc="-10" dirty="0">
                <a:solidFill>
                  <a:schemeClr val="tx1"/>
                </a:solidFill>
                <a:latin typeface="+mn-lt"/>
              </a:rPr>
              <a:t>de</a:t>
            </a:r>
            <a:r>
              <a:rPr lang="tr-TR" sz="2400" spc="-10" dirty="0">
                <a:solidFill>
                  <a:schemeClr val="tx1"/>
                </a:solidFill>
                <a:latin typeface="+mn-lt"/>
                <a:cs typeface="Calibri"/>
              </a:rPr>
              <a:t>ğ</a:t>
            </a:r>
            <a:r>
              <a:rPr lang="tr-TR" sz="2400" spc="-10" dirty="0">
                <a:solidFill>
                  <a:schemeClr val="tx1"/>
                </a:solidFill>
                <a:latin typeface="+mn-lt"/>
              </a:rPr>
              <a:t>i</a:t>
            </a:r>
            <a:r>
              <a:rPr lang="tr-TR" sz="2400" spc="-10" dirty="0">
                <a:solidFill>
                  <a:schemeClr val="tx1"/>
                </a:solidFill>
                <a:latin typeface="+mn-lt"/>
                <a:cs typeface="Calibri"/>
              </a:rPr>
              <a:t>ş</a:t>
            </a:r>
            <a:r>
              <a:rPr lang="tr-TR" sz="2400" spc="-10" dirty="0">
                <a:solidFill>
                  <a:schemeClr val="tx1"/>
                </a:solidFill>
                <a:latin typeface="+mn-lt"/>
              </a:rPr>
              <a:t>tirdi</a:t>
            </a:r>
            <a:r>
              <a:rPr lang="tr-TR" sz="2400" spc="-10" dirty="0">
                <a:solidFill>
                  <a:schemeClr val="tx1"/>
                </a:solidFill>
                <a:latin typeface="+mn-lt"/>
                <a:cs typeface="Calibri"/>
              </a:rPr>
              <a:t>ğ</a:t>
            </a:r>
            <a:r>
              <a:rPr lang="tr-TR" sz="2400" spc="-10" dirty="0">
                <a:solidFill>
                  <a:schemeClr val="tx1"/>
                </a:solidFill>
                <a:latin typeface="+mn-lt"/>
              </a:rPr>
              <a:t>i </a:t>
            </a:r>
            <a:r>
              <a:rPr lang="tr-TR" sz="2400" dirty="0">
                <a:solidFill>
                  <a:schemeClr val="tx1"/>
                </a:solidFill>
                <a:latin typeface="+mn-lt"/>
              </a:rPr>
              <a:t>kesinle</a:t>
            </a:r>
            <a:r>
              <a:rPr lang="tr-TR" sz="2400" dirty="0">
                <a:solidFill>
                  <a:schemeClr val="tx1"/>
                </a:solidFill>
                <a:latin typeface="+mn-lt"/>
                <a:cs typeface="Calibri"/>
              </a:rPr>
              <a:t>ş</a:t>
            </a:r>
            <a:r>
              <a:rPr lang="tr-TR" sz="2400" dirty="0">
                <a:solidFill>
                  <a:schemeClr val="tx1"/>
                </a:solidFill>
                <a:latin typeface="+mn-lt"/>
              </a:rPr>
              <a:t>mi</a:t>
            </a:r>
            <a:r>
              <a:rPr lang="tr-TR" sz="2400" dirty="0">
                <a:solidFill>
                  <a:schemeClr val="tx1"/>
                </a:solidFill>
                <a:latin typeface="+mn-lt"/>
                <a:cs typeface="Calibri"/>
              </a:rPr>
              <a:t>ş</a:t>
            </a:r>
            <a:r>
              <a:rPr lang="tr-TR" sz="2400" spc="550" dirty="0">
                <a:solidFill>
                  <a:schemeClr val="tx1"/>
                </a:solidFill>
                <a:latin typeface="+mn-lt"/>
                <a:cs typeface="Calibri"/>
              </a:rPr>
              <a:t> </a:t>
            </a:r>
            <a:r>
              <a:rPr lang="tr-TR" sz="2400" dirty="0">
                <a:solidFill>
                  <a:schemeClr val="tx1"/>
                </a:solidFill>
                <a:latin typeface="+mn-lt"/>
              </a:rPr>
              <a:t>yargı</a:t>
            </a:r>
            <a:r>
              <a:rPr lang="tr-TR" sz="2400" spc="465" dirty="0">
                <a:solidFill>
                  <a:schemeClr val="tx1"/>
                </a:solidFill>
                <a:latin typeface="+mn-lt"/>
              </a:rPr>
              <a:t> </a:t>
            </a:r>
            <a:r>
              <a:rPr lang="tr-TR" sz="2400" dirty="0">
                <a:solidFill>
                  <a:schemeClr val="tx1"/>
                </a:solidFill>
                <a:latin typeface="+mn-lt"/>
              </a:rPr>
              <a:t>ya</a:t>
            </a:r>
            <a:r>
              <a:rPr lang="tr-TR" sz="2400" spc="445" dirty="0">
                <a:solidFill>
                  <a:schemeClr val="tx1"/>
                </a:solidFill>
                <a:latin typeface="+mn-lt"/>
              </a:rPr>
              <a:t> </a:t>
            </a:r>
            <a:r>
              <a:rPr lang="tr-TR" sz="2400" dirty="0">
                <a:solidFill>
                  <a:schemeClr val="tx1"/>
                </a:solidFill>
                <a:latin typeface="+mn-lt"/>
              </a:rPr>
              <a:t>da</a:t>
            </a:r>
            <a:r>
              <a:rPr lang="tr-TR" sz="2400" spc="470" dirty="0">
                <a:solidFill>
                  <a:schemeClr val="tx1"/>
                </a:solidFill>
                <a:latin typeface="+mn-lt"/>
              </a:rPr>
              <a:t> </a:t>
            </a:r>
            <a:r>
              <a:rPr lang="tr-TR" sz="2400" dirty="0">
                <a:solidFill>
                  <a:schemeClr val="tx1"/>
                </a:solidFill>
                <a:latin typeface="+mn-lt"/>
              </a:rPr>
              <a:t>disiplin</a:t>
            </a:r>
            <a:r>
              <a:rPr lang="tr-TR" sz="2400" spc="465" dirty="0">
                <a:solidFill>
                  <a:schemeClr val="tx1"/>
                </a:solidFill>
                <a:latin typeface="+mn-lt"/>
              </a:rPr>
              <a:t> </a:t>
            </a:r>
            <a:r>
              <a:rPr lang="tr-TR" sz="2400" dirty="0">
                <a:solidFill>
                  <a:schemeClr val="tx1"/>
                </a:solidFill>
                <a:latin typeface="+mn-lt"/>
              </a:rPr>
              <a:t>kurulu</a:t>
            </a:r>
            <a:r>
              <a:rPr lang="tr-TR" sz="2400" spc="459" dirty="0">
                <a:solidFill>
                  <a:schemeClr val="tx1"/>
                </a:solidFill>
                <a:latin typeface="+mn-lt"/>
              </a:rPr>
              <a:t> </a:t>
            </a:r>
            <a:r>
              <a:rPr lang="tr-TR" sz="2400" spc="-10" dirty="0">
                <a:solidFill>
                  <a:schemeClr val="tx1"/>
                </a:solidFill>
                <a:latin typeface="+mn-lt"/>
              </a:rPr>
              <a:t>kararıyla </a:t>
            </a:r>
            <a:r>
              <a:rPr lang="tr-TR" sz="2400" spc="-60" dirty="0">
                <a:solidFill>
                  <a:schemeClr val="tx1"/>
                </a:solidFill>
                <a:latin typeface="+mn-lt"/>
              </a:rPr>
              <a:t>tespit</a:t>
            </a:r>
            <a:r>
              <a:rPr lang="tr-TR" sz="2400" spc="-20" dirty="0">
                <a:solidFill>
                  <a:schemeClr val="tx1"/>
                </a:solidFill>
                <a:latin typeface="+mn-lt"/>
              </a:rPr>
              <a:t> </a:t>
            </a:r>
            <a:r>
              <a:rPr lang="tr-TR" sz="2400" spc="-130" dirty="0">
                <a:solidFill>
                  <a:schemeClr val="tx1"/>
                </a:solidFill>
                <a:latin typeface="+mn-lt"/>
              </a:rPr>
              <a:t>edilirse,</a:t>
            </a:r>
            <a:r>
              <a:rPr lang="tr-TR" sz="2400" spc="-50" dirty="0">
                <a:solidFill>
                  <a:schemeClr val="tx1"/>
                </a:solidFill>
                <a:latin typeface="+mn-lt"/>
              </a:rPr>
              <a:t> </a:t>
            </a:r>
            <a:r>
              <a:rPr lang="tr-TR" sz="2400" spc="-50" dirty="0">
                <a:solidFill>
                  <a:srgbClr val="FF0000"/>
                </a:solidFill>
                <a:latin typeface="+mn-lt"/>
              </a:rPr>
              <a:t>idarenin</a:t>
            </a:r>
            <a:r>
              <a:rPr lang="tr-TR" sz="2400" spc="-45" dirty="0">
                <a:solidFill>
                  <a:srgbClr val="FF0000"/>
                </a:solidFill>
                <a:latin typeface="+mn-lt"/>
              </a:rPr>
              <a:t> </a:t>
            </a:r>
            <a:r>
              <a:rPr lang="tr-TR" sz="2400" spc="-80" dirty="0">
                <a:solidFill>
                  <a:srgbClr val="FF0000"/>
                </a:solidFill>
                <a:latin typeface="+mn-lt"/>
              </a:rPr>
              <a:t>görevliye</a:t>
            </a:r>
            <a:r>
              <a:rPr lang="tr-TR" sz="2400" spc="-35" dirty="0">
                <a:solidFill>
                  <a:srgbClr val="FF0000"/>
                </a:solidFill>
                <a:latin typeface="+mn-lt"/>
              </a:rPr>
              <a:t> </a:t>
            </a:r>
            <a:r>
              <a:rPr lang="tr-TR" sz="2400" spc="-60" dirty="0">
                <a:solidFill>
                  <a:srgbClr val="FF0000"/>
                </a:solidFill>
                <a:latin typeface="+mn-lt"/>
              </a:rPr>
              <a:t>rücu</a:t>
            </a:r>
            <a:r>
              <a:rPr lang="tr-TR" sz="2400" spc="-35" dirty="0">
                <a:solidFill>
                  <a:srgbClr val="FF0000"/>
                </a:solidFill>
                <a:latin typeface="+mn-lt"/>
              </a:rPr>
              <a:t> </a:t>
            </a:r>
            <a:r>
              <a:rPr lang="tr-TR" sz="2400" dirty="0">
                <a:solidFill>
                  <a:srgbClr val="FF0000"/>
                </a:solidFill>
                <a:latin typeface="+mn-lt"/>
              </a:rPr>
              <a:t>hakkı</a:t>
            </a:r>
            <a:r>
              <a:rPr lang="tr-TR" sz="2400" spc="-35" dirty="0">
                <a:solidFill>
                  <a:srgbClr val="FF0000"/>
                </a:solidFill>
                <a:latin typeface="+mn-lt"/>
              </a:rPr>
              <a:t> </a:t>
            </a:r>
            <a:r>
              <a:rPr lang="tr-TR" sz="2400" spc="-10" dirty="0">
                <a:solidFill>
                  <a:srgbClr val="FF0000"/>
                </a:solidFill>
                <a:latin typeface="+mn-lt"/>
              </a:rPr>
              <a:t>saklıdır.</a:t>
            </a:r>
          </a:p>
          <a:p>
            <a:pPr marR="5080" indent="12700" algn="just">
              <a:lnSpc>
                <a:spcPct val="100000"/>
              </a:lnSpc>
              <a:spcBef>
                <a:spcPts val="100"/>
              </a:spcBef>
            </a:pPr>
            <a:endParaRPr lang="tr-TR" sz="2400" dirty="0">
              <a:solidFill>
                <a:schemeClr val="tx1"/>
              </a:solidFill>
              <a:latin typeface="+mn-lt"/>
            </a:endParaRPr>
          </a:p>
          <a:p>
            <a:pPr marR="5080" indent="12700" algn="just">
              <a:lnSpc>
                <a:spcPct val="100600"/>
              </a:lnSpc>
              <a:spcBef>
                <a:spcPts val="895"/>
              </a:spcBef>
            </a:pPr>
            <a:r>
              <a:rPr lang="tr-TR" sz="2400" dirty="0">
                <a:solidFill>
                  <a:schemeClr val="tx1"/>
                </a:solidFill>
                <a:latin typeface="+mn-lt"/>
              </a:rPr>
              <a:t>Ön</a:t>
            </a:r>
            <a:r>
              <a:rPr lang="tr-TR" sz="2400" spc="85" dirty="0">
                <a:solidFill>
                  <a:schemeClr val="tx1"/>
                </a:solidFill>
                <a:latin typeface="+mn-lt"/>
              </a:rPr>
              <a:t> </a:t>
            </a:r>
            <a:r>
              <a:rPr lang="tr-TR" sz="2400" spc="-85" dirty="0">
                <a:solidFill>
                  <a:schemeClr val="tx1"/>
                </a:solidFill>
                <a:latin typeface="+mn-lt"/>
              </a:rPr>
              <a:t>inceleme,</a:t>
            </a:r>
            <a:r>
              <a:rPr lang="tr-TR" sz="2400" spc="75" dirty="0">
                <a:solidFill>
                  <a:schemeClr val="tx1"/>
                </a:solidFill>
                <a:latin typeface="+mn-lt"/>
              </a:rPr>
              <a:t> </a:t>
            </a:r>
            <a:r>
              <a:rPr lang="tr-TR" sz="2400" spc="-35" dirty="0">
                <a:solidFill>
                  <a:schemeClr val="tx1"/>
                </a:solidFill>
                <a:latin typeface="+mn-lt"/>
              </a:rPr>
              <a:t>disiplin</a:t>
            </a:r>
            <a:r>
              <a:rPr lang="tr-TR" sz="2400" spc="80" dirty="0">
                <a:solidFill>
                  <a:schemeClr val="tx1"/>
                </a:solidFill>
                <a:latin typeface="+mn-lt"/>
              </a:rPr>
              <a:t> </a:t>
            </a:r>
            <a:r>
              <a:rPr lang="tr-TR" sz="2400" spc="-55" dirty="0">
                <a:solidFill>
                  <a:schemeClr val="tx1"/>
                </a:solidFill>
                <a:latin typeface="+mn-lt"/>
              </a:rPr>
              <a:t>soru</a:t>
            </a:r>
            <a:r>
              <a:rPr lang="tr-TR" sz="2400" spc="-55" dirty="0">
                <a:solidFill>
                  <a:schemeClr val="tx1"/>
                </a:solidFill>
                <a:latin typeface="+mn-lt"/>
                <a:cs typeface="Calibri"/>
              </a:rPr>
              <a:t>ş</a:t>
            </a:r>
            <a:r>
              <a:rPr lang="tr-TR" sz="2400" spc="-55" dirty="0">
                <a:solidFill>
                  <a:schemeClr val="tx1"/>
                </a:solidFill>
                <a:latin typeface="+mn-lt"/>
              </a:rPr>
              <a:t>turması</a:t>
            </a:r>
            <a:r>
              <a:rPr lang="tr-TR" sz="2400" spc="80" dirty="0">
                <a:solidFill>
                  <a:schemeClr val="tx1"/>
                </a:solidFill>
                <a:latin typeface="+mn-lt"/>
              </a:rPr>
              <a:t> </a:t>
            </a:r>
            <a:r>
              <a:rPr lang="tr-TR" sz="2400" dirty="0">
                <a:solidFill>
                  <a:schemeClr val="tx1"/>
                </a:solidFill>
                <a:latin typeface="+mn-lt"/>
              </a:rPr>
              <a:t>veya</a:t>
            </a:r>
            <a:r>
              <a:rPr lang="tr-TR" sz="2400" spc="75" dirty="0">
                <a:solidFill>
                  <a:schemeClr val="tx1"/>
                </a:solidFill>
                <a:latin typeface="+mn-lt"/>
              </a:rPr>
              <a:t> </a:t>
            </a:r>
            <a:r>
              <a:rPr lang="tr-TR" sz="2400" dirty="0">
                <a:solidFill>
                  <a:schemeClr val="tx1"/>
                </a:solidFill>
                <a:latin typeface="+mn-lt"/>
              </a:rPr>
              <a:t>di</a:t>
            </a:r>
            <a:r>
              <a:rPr lang="tr-TR" sz="2400" dirty="0">
                <a:solidFill>
                  <a:schemeClr val="tx1"/>
                </a:solidFill>
                <a:latin typeface="+mn-lt"/>
                <a:cs typeface="Calibri"/>
              </a:rPr>
              <a:t>ğ</a:t>
            </a:r>
            <a:r>
              <a:rPr lang="tr-TR" sz="2400" dirty="0">
                <a:solidFill>
                  <a:schemeClr val="tx1"/>
                </a:solidFill>
                <a:latin typeface="+mn-lt"/>
              </a:rPr>
              <a:t>er</a:t>
            </a:r>
            <a:r>
              <a:rPr lang="tr-TR" sz="2400" spc="85" dirty="0">
                <a:solidFill>
                  <a:schemeClr val="tx1"/>
                </a:solidFill>
                <a:latin typeface="+mn-lt"/>
              </a:rPr>
              <a:t> </a:t>
            </a:r>
            <a:r>
              <a:rPr lang="tr-TR" sz="2400" spc="-10" dirty="0">
                <a:solidFill>
                  <a:schemeClr val="tx1"/>
                </a:solidFill>
                <a:latin typeface="+mn-lt"/>
              </a:rPr>
              <a:t>idari </a:t>
            </a:r>
            <a:r>
              <a:rPr lang="tr-TR" sz="2400" dirty="0">
                <a:solidFill>
                  <a:schemeClr val="tx1"/>
                </a:solidFill>
                <a:latin typeface="+mn-lt"/>
              </a:rPr>
              <a:t>soru</a:t>
            </a:r>
            <a:r>
              <a:rPr lang="tr-TR" sz="2400" dirty="0">
                <a:solidFill>
                  <a:schemeClr val="tx1"/>
                </a:solidFill>
                <a:latin typeface="+mn-lt"/>
                <a:cs typeface="Calibri"/>
              </a:rPr>
              <a:t>ş</a:t>
            </a:r>
            <a:r>
              <a:rPr lang="tr-TR" sz="2400" dirty="0">
                <a:solidFill>
                  <a:schemeClr val="tx1"/>
                </a:solidFill>
                <a:latin typeface="+mn-lt"/>
              </a:rPr>
              <a:t>turmalar</a:t>
            </a:r>
            <a:r>
              <a:rPr lang="tr-TR" sz="2400" spc="350" dirty="0">
                <a:solidFill>
                  <a:schemeClr val="tx1"/>
                </a:solidFill>
                <a:latin typeface="+mn-lt"/>
              </a:rPr>
              <a:t> </a:t>
            </a:r>
            <a:r>
              <a:rPr lang="tr-TR" sz="2400" dirty="0">
                <a:solidFill>
                  <a:schemeClr val="tx1"/>
                </a:solidFill>
                <a:latin typeface="+mn-lt"/>
              </a:rPr>
              <a:t>ile</a:t>
            </a:r>
            <a:r>
              <a:rPr lang="tr-TR" sz="2400" spc="345" dirty="0">
                <a:solidFill>
                  <a:schemeClr val="tx1"/>
                </a:solidFill>
                <a:latin typeface="+mn-lt"/>
              </a:rPr>
              <a:t> </a:t>
            </a:r>
            <a:r>
              <a:rPr lang="tr-TR" sz="2400" dirty="0">
                <a:solidFill>
                  <a:schemeClr val="tx1"/>
                </a:solidFill>
                <a:latin typeface="+mn-lt"/>
              </a:rPr>
              <a:t>tefti</a:t>
            </a:r>
            <a:r>
              <a:rPr lang="tr-TR" sz="2400" dirty="0">
                <a:solidFill>
                  <a:schemeClr val="tx1"/>
                </a:solidFill>
                <a:latin typeface="+mn-lt"/>
                <a:cs typeface="Calibri"/>
              </a:rPr>
              <a:t>ş</a:t>
            </a:r>
            <a:r>
              <a:rPr lang="tr-TR" sz="2400" spc="450" dirty="0">
                <a:solidFill>
                  <a:schemeClr val="tx1"/>
                </a:solidFill>
                <a:latin typeface="+mn-lt"/>
                <a:cs typeface="Calibri"/>
              </a:rPr>
              <a:t> </a:t>
            </a:r>
            <a:r>
              <a:rPr lang="tr-TR" sz="2400" dirty="0">
                <a:solidFill>
                  <a:schemeClr val="tx1"/>
                </a:solidFill>
                <a:latin typeface="+mn-lt"/>
              </a:rPr>
              <a:t>ya</a:t>
            </a:r>
            <a:r>
              <a:rPr lang="tr-TR" sz="2400" spc="345" dirty="0">
                <a:solidFill>
                  <a:schemeClr val="tx1"/>
                </a:solidFill>
                <a:latin typeface="+mn-lt"/>
              </a:rPr>
              <a:t> </a:t>
            </a:r>
            <a:r>
              <a:rPr lang="tr-TR" sz="2400" dirty="0">
                <a:solidFill>
                  <a:schemeClr val="tx1"/>
                </a:solidFill>
                <a:latin typeface="+mn-lt"/>
              </a:rPr>
              <a:t>da</a:t>
            </a:r>
            <a:r>
              <a:rPr lang="tr-TR" sz="2400" spc="355" dirty="0">
                <a:solidFill>
                  <a:schemeClr val="tx1"/>
                </a:solidFill>
                <a:latin typeface="+mn-lt"/>
              </a:rPr>
              <a:t> </a:t>
            </a:r>
            <a:r>
              <a:rPr lang="tr-TR" sz="2400" dirty="0">
                <a:solidFill>
                  <a:schemeClr val="tx1"/>
                </a:solidFill>
                <a:latin typeface="+mn-lt"/>
              </a:rPr>
              <a:t>denetim</a:t>
            </a:r>
            <a:r>
              <a:rPr lang="tr-TR" sz="2400" spc="340" dirty="0">
                <a:solidFill>
                  <a:schemeClr val="tx1"/>
                </a:solidFill>
                <a:latin typeface="+mn-lt"/>
              </a:rPr>
              <a:t> </a:t>
            </a:r>
            <a:r>
              <a:rPr lang="tr-TR" sz="2400" spc="-105" dirty="0">
                <a:solidFill>
                  <a:schemeClr val="tx1"/>
                </a:solidFill>
                <a:latin typeface="+mn-lt"/>
              </a:rPr>
              <a:t>sonucunda </a:t>
            </a:r>
            <a:r>
              <a:rPr lang="tr-TR" sz="2400" dirty="0">
                <a:solidFill>
                  <a:schemeClr val="tx1"/>
                </a:solidFill>
                <a:latin typeface="+mn-lt"/>
              </a:rPr>
              <a:t>düzenlenen</a:t>
            </a:r>
            <a:r>
              <a:rPr lang="tr-TR" sz="2400" spc="15" dirty="0">
                <a:solidFill>
                  <a:schemeClr val="tx1"/>
                </a:solidFill>
                <a:latin typeface="+mn-lt"/>
              </a:rPr>
              <a:t>  </a:t>
            </a:r>
            <a:r>
              <a:rPr lang="tr-TR" sz="2400" dirty="0">
                <a:solidFill>
                  <a:schemeClr val="tx1"/>
                </a:solidFill>
                <a:latin typeface="+mn-lt"/>
              </a:rPr>
              <a:t>raporlara</a:t>
            </a:r>
            <a:r>
              <a:rPr lang="tr-TR" sz="2400" spc="20" dirty="0">
                <a:solidFill>
                  <a:schemeClr val="tx1"/>
                </a:solidFill>
                <a:latin typeface="+mn-lt"/>
              </a:rPr>
              <a:t>  </a:t>
            </a:r>
            <a:r>
              <a:rPr lang="tr-TR" sz="2400" dirty="0">
                <a:solidFill>
                  <a:schemeClr val="tx1"/>
                </a:solidFill>
                <a:latin typeface="+mn-lt"/>
              </a:rPr>
              <a:t>dayanarak</a:t>
            </a:r>
            <a:r>
              <a:rPr lang="tr-TR" sz="2400" spc="20" dirty="0">
                <a:solidFill>
                  <a:schemeClr val="tx1"/>
                </a:solidFill>
                <a:latin typeface="+mn-lt"/>
              </a:rPr>
              <a:t>  </a:t>
            </a:r>
            <a:r>
              <a:rPr lang="tr-TR" sz="2400" dirty="0">
                <a:solidFill>
                  <a:srgbClr val="FF0000"/>
                </a:solidFill>
                <a:latin typeface="+mn-lt"/>
              </a:rPr>
              <a:t>karar</a:t>
            </a:r>
            <a:r>
              <a:rPr lang="tr-TR" sz="2400" spc="25" dirty="0">
                <a:solidFill>
                  <a:srgbClr val="FF0000"/>
                </a:solidFill>
                <a:latin typeface="+mn-lt"/>
              </a:rPr>
              <a:t>  </a:t>
            </a:r>
            <a:r>
              <a:rPr lang="tr-TR" sz="2400" spc="-70" dirty="0">
                <a:solidFill>
                  <a:srgbClr val="FF0000"/>
                </a:solidFill>
                <a:latin typeface="+mn-lt"/>
              </a:rPr>
              <a:t>verenler </a:t>
            </a:r>
            <a:r>
              <a:rPr lang="tr-TR" sz="2400" dirty="0">
                <a:solidFill>
                  <a:srgbClr val="FF0000"/>
                </a:solidFill>
                <a:latin typeface="+mn-lt"/>
              </a:rPr>
              <a:t>veya</a:t>
            </a:r>
            <a:r>
              <a:rPr lang="tr-TR" sz="2400" spc="35" dirty="0">
                <a:solidFill>
                  <a:srgbClr val="FF0000"/>
                </a:solidFill>
                <a:latin typeface="+mn-lt"/>
              </a:rPr>
              <a:t>  </a:t>
            </a:r>
            <a:r>
              <a:rPr lang="tr-TR" sz="2400" dirty="0">
                <a:solidFill>
                  <a:srgbClr val="FF0000"/>
                </a:solidFill>
                <a:latin typeface="+mn-lt"/>
              </a:rPr>
              <a:t>i</a:t>
            </a:r>
            <a:r>
              <a:rPr lang="tr-TR" sz="2400" dirty="0">
                <a:solidFill>
                  <a:srgbClr val="FF0000"/>
                </a:solidFill>
                <a:latin typeface="+mn-lt"/>
                <a:cs typeface="Calibri"/>
              </a:rPr>
              <a:t>ş</a:t>
            </a:r>
            <a:r>
              <a:rPr lang="tr-TR" sz="2400" dirty="0">
                <a:solidFill>
                  <a:srgbClr val="FF0000"/>
                </a:solidFill>
                <a:latin typeface="+mn-lt"/>
              </a:rPr>
              <a:t>lem</a:t>
            </a:r>
            <a:r>
              <a:rPr lang="tr-TR" sz="2400" spc="35" dirty="0">
                <a:solidFill>
                  <a:srgbClr val="FF0000"/>
                </a:solidFill>
                <a:latin typeface="+mn-lt"/>
              </a:rPr>
              <a:t>  </a:t>
            </a:r>
            <a:r>
              <a:rPr lang="tr-TR" sz="2400" dirty="0">
                <a:solidFill>
                  <a:srgbClr val="FF0000"/>
                </a:solidFill>
                <a:latin typeface="+mn-lt"/>
              </a:rPr>
              <a:t>tesis</a:t>
            </a:r>
            <a:r>
              <a:rPr lang="tr-TR" sz="2400" spc="35" dirty="0">
                <a:solidFill>
                  <a:srgbClr val="FF0000"/>
                </a:solidFill>
                <a:latin typeface="+mn-lt"/>
              </a:rPr>
              <a:t>  </a:t>
            </a:r>
            <a:r>
              <a:rPr lang="tr-TR" sz="2400" dirty="0">
                <a:solidFill>
                  <a:srgbClr val="FF0000"/>
                </a:solidFill>
                <a:latin typeface="+mn-lt"/>
              </a:rPr>
              <a:t>edenlerle,</a:t>
            </a:r>
            <a:r>
              <a:rPr lang="tr-TR" sz="2400" spc="35" dirty="0">
                <a:solidFill>
                  <a:srgbClr val="FF0000"/>
                </a:solidFill>
                <a:latin typeface="+mn-lt"/>
              </a:rPr>
              <a:t>  </a:t>
            </a:r>
            <a:r>
              <a:rPr lang="tr-TR" sz="2400" dirty="0">
                <a:solidFill>
                  <a:srgbClr val="FF0000"/>
                </a:solidFill>
                <a:latin typeface="+mn-lt"/>
              </a:rPr>
              <a:t>bu</a:t>
            </a:r>
            <a:r>
              <a:rPr lang="tr-TR" sz="2400" spc="30" dirty="0">
                <a:solidFill>
                  <a:srgbClr val="FF0000"/>
                </a:solidFill>
                <a:latin typeface="+mn-lt"/>
              </a:rPr>
              <a:t>  </a:t>
            </a:r>
            <a:r>
              <a:rPr lang="tr-TR" sz="2400" dirty="0">
                <a:solidFill>
                  <a:srgbClr val="FF0000"/>
                </a:solidFill>
                <a:latin typeface="+mn-lt"/>
              </a:rPr>
              <a:t>kararları</a:t>
            </a:r>
            <a:r>
              <a:rPr lang="tr-TR" sz="2400" spc="35" dirty="0">
                <a:solidFill>
                  <a:srgbClr val="FF0000"/>
                </a:solidFill>
                <a:latin typeface="+mn-lt"/>
              </a:rPr>
              <a:t>  </a:t>
            </a:r>
            <a:r>
              <a:rPr lang="tr-TR" sz="2400" dirty="0">
                <a:solidFill>
                  <a:srgbClr val="FF0000"/>
                </a:solidFill>
                <a:latin typeface="+mn-lt"/>
              </a:rPr>
              <a:t>ya</a:t>
            </a:r>
            <a:r>
              <a:rPr lang="tr-TR" sz="2400" spc="35" dirty="0">
                <a:solidFill>
                  <a:srgbClr val="FF0000"/>
                </a:solidFill>
                <a:latin typeface="+mn-lt"/>
              </a:rPr>
              <a:t>  </a:t>
            </a:r>
            <a:r>
              <a:rPr lang="tr-TR" sz="2400" spc="-25" dirty="0">
                <a:solidFill>
                  <a:srgbClr val="FF0000"/>
                </a:solidFill>
                <a:latin typeface="+mn-lt"/>
              </a:rPr>
              <a:t>da </a:t>
            </a:r>
            <a:r>
              <a:rPr lang="tr-TR" sz="2400" dirty="0">
                <a:solidFill>
                  <a:srgbClr val="FF0000"/>
                </a:solidFill>
                <a:latin typeface="+mn-lt"/>
              </a:rPr>
              <a:t>i</a:t>
            </a:r>
            <a:r>
              <a:rPr lang="tr-TR" sz="2400" dirty="0">
                <a:solidFill>
                  <a:srgbClr val="FF0000"/>
                </a:solidFill>
                <a:latin typeface="+mn-lt"/>
                <a:cs typeface="Calibri"/>
              </a:rPr>
              <a:t>ş</a:t>
            </a:r>
            <a:r>
              <a:rPr lang="tr-TR" sz="2400" dirty="0">
                <a:solidFill>
                  <a:srgbClr val="FF0000"/>
                </a:solidFill>
                <a:latin typeface="+mn-lt"/>
              </a:rPr>
              <a:t>lemleri</a:t>
            </a:r>
            <a:r>
              <a:rPr lang="tr-TR" sz="2400" spc="455" dirty="0">
                <a:solidFill>
                  <a:srgbClr val="FF0000"/>
                </a:solidFill>
                <a:latin typeface="+mn-lt"/>
              </a:rPr>
              <a:t> </a:t>
            </a:r>
            <a:r>
              <a:rPr lang="tr-TR" sz="2400" dirty="0">
                <a:solidFill>
                  <a:srgbClr val="FF0000"/>
                </a:solidFill>
                <a:latin typeface="+mn-lt"/>
              </a:rPr>
              <a:t>hazırlayan</a:t>
            </a:r>
            <a:r>
              <a:rPr lang="tr-TR" sz="2400" spc="459" dirty="0">
                <a:solidFill>
                  <a:srgbClr val="FF0000"/>
                </a:solidFill>
                <a:latin typeface="+mn-lt"/>
              </a:rPr>
              <a:t> </a:t>
            </a:r>
            <a:r>
              <a:rPr lang="tr-TR" sz="2400" dirty="0">
                <a:solidFill>
                  <a:srgbClr val="FF0000"/>
                </a:solidFill>
                <a:latin typeface="+mn-lt"/>
              </a:rPr>
              <a:t>ve</a:t>
            </a:r>
            <a:r>
              <a:rPr lang="tr-TR" sz="2400" spc="455" dirty="0">
                <a:solidFill>
                  <a:srgbClr val="FF0000"/>
                </a:solidFill>
                <a:latin typeface="+mn-lt"/>
              </a:rPr>
              <a:t> </a:t>
            </a:r>
            <a:r>
              <a:rPr lang="tr-TR" sz="2400" dirty="0">
                <a:solidFill>
                  <a:srgbClr val="FF0000"/>
                </a:solidFill>
                <a:latin typeface="+mn-lt"/>
              </a:rPr>
              <a:t>inha</a:t>
            </a:r>
            <a:r>
              <a:rPr lang="tr-TR" sz="2400" spc="459" dirty="0">
                <a:solidFill>
                  <a:srgbClr val="FF0000"/>
                </a:solidFill>
                <a:latin typeface="+mn-lt"/>
              </a:rPr>
              <a:t> </a:t>
            </a:r>
            <a:r>
              <a:rPr lang="tr-TR" sz="2400" dirty="0">
                <a:solidFill>
                  <a:srgbClr val="FF0000"/>
                </a:solidFill>
                <a:latin typeface="+mn-lt"/>
              </a:rPr>
              <a:t>ya</a:t>
            </a:r>
            <a:r>
              <a:rPr lang="tr-TR" sz="2400" spc="455" dirty="0">
                <a:solidFill>
                  <a:srgbClr val="FF0000"/>
                </a:solidFill>
                <a:latin typeface="+mn-lt"/>
              </a:rPr>
              <a:t> </a:t>
            </a:r>
            <a:r>
              <a:rPr lang="tr-TR" sz="2400" dirty="0">
                <a:solidFill>
                  <a:srgbClr val="FF0000"/>
                </a:solidFill>
                <a:latin typeface="+mn-lt"/>
              </a:rPr>
              <a:t>da</a:t>
            </a:r>
            <a:r>
              <a:rPr lang="tr-TR" sz="2400" spc="455" dirty="0">
                <a:solidFill>
                  <a:srgbClr val="FF0000"/>
                </a:solidFill>
                <a:latin typeface="+mn-lt"/>
              </a:rPr>
              <a:t> </a:t>
            </a:r>
            <a:r>
              <a:rPr lang="tr-TR" sz="2400" dirty="0">
                <a:solidFill>
                  <a:srgbClr val="FF0000"/>
                </a:solidFill>
                <a:latin typeface="+mn-lt"/>
              </a:rPr>
              <a:t>teklif</a:t>
            </a:r>
            <a:r>
              <a:rPr lang="tr-TR" sz="2400" spc="465" dirty="0">
                <a:solidFill>
                  <a:srgbClr val="FF0000"/>
                </a:solidFill>
                <a:latin typeface="+mn-lt"/>
              </a:rPr>
              <a:t> </a:t>
            </a:r>
            <a:r>
              <a:rPr lang="tr-TR" sz="2400" spc="-50" dirty="0">
                <a:solidFill>
                  <a:srgbClr val="FF0000"/>
                </a:solidFill>
                <a:latin typeface="+mn-lt"/>
              </a:rPr>
              <a:t>edenler </a:t>
            </a:r>
            <a:r>
              <a:rPr lang="tr-TR" sz="2400" dirty="0">
                <a:solidFill>
                  <a:srgbClr val="FF0000"/>
                </a:solidFill>
                <a:latin typeface="+mn-lt"/>
              </a:rPr>
              <a:t>hakkında</a:t>
            </a:r>
            <a:r>
              <a:rPr lang="tr-TR" sz="2400" spc="-50" dirty="0">
                <a:solidFill>
                  <a:srgbClr val="FF0000"/>
                </a:solidFill>
                <a:latin typeface="+mn-lt"/>
              </a:rPr>
              <a:t> </a:t>
            </a:r>
            <a:r>
              <a:rPr lang="tr-TR" sz="2400" dirty="0">
                <a:solidFill>
                  <a:srgbClr val="FF0000"/>
                </a:solidFill>
                <a:latin typeface="+mn-lt"/>
              </a:rPr>
              <a:t>da</a:t>
            </a:r>
            <a:r>
              <a:rPr lang="tr-TR" sz="2400" spc="-35" dirty="0">
                <a:solidFill>
                  <a:srgbClr val="FF0000"/>
                </a:solidFill>
                <a:latin typeface="+mn-lt"/>
              </a:rPr>
              <a:t> </a:t>
            </a:r>
            <a:r>
              <a:rPr lang="tr-TR" sz="2400" spc="-60" dirty="0">
                <a:solidFill>
                  <a:srgbClr val="FF0000"/>
                </a:solidFill>
                <a:latin typeface="+mn-lt"/>
              </a:rPr>
              <a:t>birinci</a:t>
            </a:r>
            <a:r>
              <a:rPr lang="tr-TR" sz="2400" spc="-65" dirty="0">
                <a:solidFill>
                  <a:srgbClr val="FF0000"/>
                </a:solidFill>
                <a:latin typeface="+mn-lt"/>
              </a:rPr>
              <a:t> </a:t>
            </a:r>
            <a:r>
              <a:rPr lang="tr-TR" sz="2400" dirty="0">
                <a:solidFill>
                  <a:srgbClr val="FF0000"/>
                </a:solidFill>
                <a:latin typeface="+mn-lt"/>
              </a:rPr>
              <a:t>fıkra</a:t>
            </a:r>
            <a:r>
              <a:rPr lang="tr-TR" sz="2400" spc="-55" dirty="0">
                <a:solidFill>
                  <a:srgbClr val="FF0000"/>
                </a:solidFill>
                <a:latin typeface="+mn-lt"/>
              </a:rPr>
              <a:t> </a:t>
            </a:r>
            <a:r>
              <a:rPr lang="tr-TR" sz="2400" dirty="0">
                <a:solidFill>
                  <a:srgbClr val="FF0000"/>
                </a:solidFill>
                <a:latin typeface="+mn-lt"/>
              </a:rPr>
              <a:t>hükmü</a:t>
            </a:r>
            <a:r>
              <a:rPr lang="tr-TR" sz="2400" spc="-30" dirty="0">
                <a:solidFill>
                  <a:srgbClr val="FF0000"/>
                </a:solidFill>
                <a:latin typeface="+mn-lt"/>
              </a:rPr>
              <a:t> </a:t>
            </a:r>
            <a:r>
              <a:rPr lang="tr-TR" sz="2400" spc="-10" dirty="0">
                <a:solidFill>
                  <a:srgbClr val="FF0000"/>
                </a:solidFill>
                <a:latin typeface="+mn-lt"/>
              </a:rPr>
              <a:t>uygulanır. </a:t>
            </a:r>
            <a:r>
              <a:rPr lang="tr-TR" sz="2000" b="1" dirty="0"/>
              <a:t>Ek Madde 1-</a:t>
            </a:r>
            <a:r>
              <a:rPr lang="tr-TR" sz="2000" dirty="0"/>
              <a:t> </a:t>
            </a:r>
            <a:r>
              <a:rPr lang="tr-TR" sz="2000" b="1" dirty="0"/>
              <a:t>(Ek: 20/8/2016-6745/45 </a:t>
            </a:r>
            <a:r>
              <a:rPr lang="tr-TR" sz="2000" b="1" dirty="0" err="1"/>
              <a:t>md.</a:t>
            </a:r>
            <a:r>
              <a:rPr lang="tr-TR" sz="2000" b="1" dirty="0"/>
              <a:t>)</a:t>
            </a:r>
            <a:endParaRPr lang="tr-TR" sz="2000" dirty="0"/>
          </a:p>
          <a:p>
            <a:pPr marR="5080" indent="12700" algn="just">
              <a:lnSpc>
                <a:spcPct val="100600"/>
              </a:lnSpc>
              <a:spcBef>
                <a:spcPts val="895"/>
              </a:spcBef>
            </a:pPr>
            <a:endParaRPr lang="tr-TR" sz="2400" dirty="0">
              <a:solidFill>
                <a:srgbClr val="FF0000"/>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316472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0"/>
            <a:ext cx="8229600" cy="3667671"/>
          </a:xfrm>
        </p:spPr>
        <p:txBody>
          <a:bodyPr/>
          <a:lstStyle/>
          <a:p>
            <a:pPr marL="26988" algn="ctr" eaLnBrk="1" hangingPunct="1">
              <a:spcBef>
                <a:spcPct val="0"/>
              </a:spcBef>
              <a:defRPr/>
            </a:pPr>
            <a:endParaRPr lang="tr-TR" dirty="0">
              <a:solidFill>
                <a:srgbClr val="0070C0"/>
              </a:solidFill>
              <a:effectLst>
                <a:outerShdw blurRad="38100" dist="38100" dir="2700000" algn="tl">
                  <a:srgbClr val="C0C0C0"/>
                </a:outerShdw>
              </a:effectLst>
            </a:endParaRPr>
          </a:p>
          <a:p>
            <a:pPr marL="26988" algn="ctr" eaLnBrk="1" hangingPunct="1">
              <a:spcBef>
                <a:spcPct val="0"/>
              </a:spcBef>
              <a:defRPr/>
            </a:pPr>
            <a:endParaRPr lang="tr-TR" dirty="0">
              <a:solidFill>
                <a:srgbClr val="0070C0"/>
              </a:solidFill>
              <a:effectLst>
                <a:outerShdw blurRad="38100" dist="38100" dir="2700000" algn="tl">
                  <a:srgbClr val="C0C0C0"/>
                </a:outerShdw>
              </a:effectLst>
            </a:endParaRPr>
          </a:p>
          <a:p>
            <a:pPr marL="26988" algn="ctr" eaLnBrk="1" hangingPunct="1">
              <a:spcBef>
                <a:spcPct val="0"/>
              </a:spcBef>
              <a:defRPr/>
            </a:pPr>
            <a:endParaRPr lang="tr-TR" dirty="0">
              <a:solidFill>
                <a:srgbClr val="0070C0"/>
              </a:solidFill>
              <a:effectLst>
                <a:outerShdw blurRad="38100" dist="38100" dir="2700000" algn="tl">
                  <a:srgbClr val="C0C0C0"/>
                </a:outerShdw>
              </a:effectLst>
            </a:endParaRPr>
          </a:p>
          <a:p>
            <a:pPr marL="26988" algn="ctr" eaLnBrk="1" hangingPunct="1">
              <a:spcBef>
                <a:spcPct val="0"/>
              </a:spcBef>
              <a:defRPr/>
            </a:pPr>
            <a:r>
              <a:rPr lang="tr-TR" sz="3000" dirty="0">
                <a:solidFill>
                  <a:srgbClr val="0070C0"/>
                </a:solidFill>
                <a:effectLst>
                  <a:outerShdw blurRad="38100" dist="38100" dir="2700000" algn="tl">
                    <a:srgbClr val="C0C0C0"/>
                  </a:outerShdw>
                </a:effectLst>
              </a:rPr>
              <a:t>Sağlık Meslek Mensuplarının Tıbbi İşlem ve Uygulamaları Nedeniyle Tabi Oldukları Soruşturma Usulü</a:t>
            </a:r>
          </a:p>
          <a:p>
            <a:pPr marL="26988" algn="ctr" eaLnBrk="1" hangingPunct="1">
              <a:spcBef>
                <a:spcPct val="0"/>
              </a:spcBef>
              <a:defRPr/>
            </a:pPr>
            <a:r>
              <a:rPr lang="tr-TR" dirty="0">
                <a:solidFill>
                  <a:srgbClr val="0070C0"/>
                </a:solidFill>
                <a:cs typeface="Times New Roman" pitchFamily="18" charset="0"/>
              </a:rPr>
              <a:t>(Ön İnceleme)</a:t>
            </a:r>
          </a:p>
          <a:p>
            <a:pPr marL="12700" algn="just">
              <a:lnSpc>
                <a:spcPct val="100000"/>
              </a:lnSpc>
              <a:spcBef>
                <a:spcPts val="1010"/>
              </a:spcBef>
              <a:buClr>
                <a:srgbClr val="90C225"/>
              </a:buClr>
              <a:buSzPct val="79166"/>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11486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19999" y="334611"/>
            <a:ext cx="5715135" cy="782649"/>
          </a:xfrm>
          <a:prstGeom prst="rect">
            <a:avLst/>
          </a:prstGeom>
        </p:spPr>
        <p:txBody>
          <a:bodyPr vert="horz" wrap="square" lIns="0" tIns="226440" rIns="0" bIns="0" rtlCol="0">
            <a:spAutoFit/>
          </a:bodyPr>
          <a:lstStyle/>
          <a:p>
            <a:pPr marL="600710" algn="ctr">
              <a:lnSpc>
                <a:spcPct val="100000"/>
              </a:lnSpc>
              <a:spcBef>
                <a:spcPts val="100"/>
              </a:spcBef>
            </a:pPr>
            <a:r>
              <a:rPr u="none" spc="-80" dirty="0">
                <a:latin typeface="+mj-lt"/>
                <a:cs typeface="Arial"/>
              </a:rPr>
              <a:t>KANUNUN</a:t>
            </a:r>
            <a:r>
              <a:rPr u="none" spc="-125" dirty="0">
                <a:latin typeface="+mj-lt"/>
                <a:cs typeface="Arial"/>
              </a:rPr>
              <a:t> </a:t>
            </a:r>
            <a:r>
              <a:rPr u="none" spc="-170" dirty="0">
                <a:latin typeface="+mj-lt"/>
                <a:cs typeface="Arial"/>
              </a:rPr>
              <a:t>GEREKL</a:t>
            </a:r>
            <a:r>
              <a:rPr u="none" spc="-170" dirty="0">
                <a:latin typeface="+mj-lt"/>
                <a:cs typeface="Calibri"/>
              </a:rPr>
              <a:t>İ</a:t>
            </a:r>
            <a:r>
              <a:rPr u="none" spc="-170" dirty="0">
                <a:latin typeface="+mj-lt"/>
                <a:cs typeface="Arial"/>
              </a:rPr>
              <a:t>L</a:t>
            </a:r>
            <a:r>
              <a:rPr u="none" spc="-170" dirty="0">
                <a:latin typeface="+mj-lt"/>
                <a:cs typeface="Calibri"/>
              </a:rPr>
              <a:t>İĞİ</a:t>
            </a:r>
          </a:p>
        </p:txBody>
      </p:sp>
      <p:sp>
        <p:nvSpPr>
          <p:cNvPr id="3" name="object 3"/>
          <p:cNvSpPr txBox="1"/>
          <p:nvPr/>
        </p:nvSpPr>
        <p:spPr>
          <a:xfrm>
            <a:off x="540000" y="1620000"/>
            <a:ext cx="8146800" cy="4936544"/>
          </a:xfrm>
          <a:prstGeom prst="rect">
            <a:avLst/>
          </a:prstGeom>
        </p:spPr>
        <p:txBody>
          <a:bodyPr vert="horz" wrap="square" lIns="0" tIns="8890" rIns="0" bIns="0" rtlCol="0">
            <a:spAutoFit/>
          </a:bodyPr>
          <a:lstStyle/>
          <a:p>
            <a:pPr marL="12700" marR="5080" algn="just">
              <a:lnSpc>
                <a:spcPct val="101000"/>
              </a:lnSpc>
              <a:spcBef>
                <a:spcPts val="70"/>
              </a:spcBef>
            </a:pPr>
            <a:r>
              <a:rPr sz="2400" dirty="0">
                <a:solidFill>
                  <a:schemeClr val="tx1"/>
                </a:solidFill>
                <a:latin typeface="+mn-lt"/>
                <a:cs typeface="Microsoft Sans Serif"/>
              </a:rPr>
              <a:t>Memurlar</a:t>
            </a:r>
            <a:r>
              <a:rPr sz="2400" spc="-20" dirty="0">
                <a:solidFill>
                  <a:schemeClr val="tx1"/>
                </a:solidFill>
                <a:latin typeface="+mn-lt"/>
                <a:cs typeface="Microsoft Sans Serif"/>
              </a:rPr>
              <a:t>  </a:t>
            </a:r>
            <a:r>
              <a:rPr sz="2400" dirty="0">
                <a:solidFill>
                  <a:schemeClr val="tx1"/>
                </a:solidFill>
                <a:latin typeface="+mn-lt"/>
                <a:cs typeface="Microsoft Sans Serif"/>
              </a:rPr>
              <a:t>ve</a:t>
            </a:r>
            <a:r>
              <a:rPr sz="2400" spc="-15" dirty="0">
                <a:solidFill>
                  <a:schemeClr val="tx1"/>
                </a:solidFill>
                <a:latin typeface="+mn-lt"/>
                <a:cs typeface="Microsoft Sans Serif"/>
              </a:rPr>
              <a:t>  </a:t>
            </a:r>
            <a:r>
              <a:rPr sz="2400" dirty="0">
                <a:solidFill>
                  <a:schemeClr val="tx1"/>
                </a:solidFill>
                <a:latin typeface="+mn-lt"/>
                <a:cs typeface="Microsoft Sans Serif"/>
              </a:rPr>
              <a:t>di</a:t>
            </a:r>
            <a:r>
              <a:rPr sz="2400" dirty="0">
                <a:solidFill>
                  <a:schemeClr val="tx1"/>
                </a:solidFill>
                <a:latin typeface="+mn-lt"/>
                <a:cs typeface="Calibri"/>
              </a:rPr>
              <a:t>ğ</a:t>
            </a:r>
            <a:r>
              <a:rPr sz="2400" dirty="0">
                <a:solidFill>
                  <a:schemeClr val="tx1"/>
                </a:solidFill>
                <a:latin typeface="+mn-lt"/>
                <a:cs typeface="Microsoft Sans Serif"/>
              </a:rPr>
              <a:t>er</a:t>
            </a:r>
            <a:r>
              <a:rPr sz="2400" spc="-10" dirty="0">
                <a:solidFill>
                  <a:schemeClr val="tx1"/>
                </a:solidFill>
                <a:latin typeface="+mn-lt"/>
                <a:cs typeface="Microsoft Sans Serif"/>
              </a:rPr>
              <a:t>  </a:t>
            </a:r>
            <a:r>
              <a:rPr sz="2400" dirty="0">
                <a:solidFill>
                  <a:schemeClr val="tx1"/>
                </a:solidFill>
                <a:latin typeface="+mn-lt"/>
                <a:cs typeface="Microsoft Sans Serif"/>
              </a:rPr>
              <a:t>kamu</a:t>
            </a:r>
            <a:r>
              <a:rPr sz="2400" spc="-10" dirty="0">
                <a:solidFill>
                  <a:schemeClr val="tx1"/>
                </a:solidFill>
                <a:latin typeface="+mn-lt"/>
                <a:cs typeface="Microsoft Sans Serif"/>
              </a:rPr>
              <a:t>  </a:t>
            </a:r>
            <a:r>
              <a:rPr sz="2400" dirty="0">
                <a:solidFill>
                  <a:schemeClr val="tx1"/>
                </a:solidFill>
                <a:latin typeface="+mn-lt"/>
                <a:cs typeface="Microsoft Sans Serif"/>
              </a:rPr>
              <a:t>görevlilerinin</a:t>
            </a:r>
            <a:r>
              <a:rPr sz="2400" spc="-20" dirty="0">
                <a:solidFill>
                  <a:schemeClr val="tx1"/>
                </a:solidFill>
                <a:latin typeface="+mn-lt"/>
                <a:cs typeface="Microsoft Sans Serif"/>
              </a:rPr>
              <a:t>  </a:t>
            </a:r>
            <a:r>
              <a:rPr sz="2400" spc="-35" dirty="0">
                <a:solidFill>
                  <a:schemeClr val="tx1"/>
                </a:solidFill>
                <a:latin typeface="+mn-lt"/>
                <a:cs typeface="Microsoft Sans Serif"/>
              </a:rPr>
              <a:t>kamusal </a:t>
            </a:r>
            <a:r>
              <a:rPr sz="2400" spc="-70" dirty="0">
                <a:solidFill>
                  <a:schemeClr val="tx1"/>
                </a:solidFill>
                <a:latin typeface="+mn-lt"/>
                <a:cs typeface="Microsoft Sans Serif"/>
              </a:rPr>
              <a:t>görev</a:t>
            </a:r>
            <a:r>
              <a:rPr sz="2400" spc="-90" dirty="0">
                <a:solidFill>
                  <a:schemeClr val="tx1"/>
                </a:solidFill>
                <a:latin typeface="+mn-lt"/>
                <a:cs typeface="Microsoft Sans Serif"/>
              </a:rPr>
              <a:t> </a:t>
            </a:r>
            <a:r>
              <a:rPr sz="2400" spc="-20" dirty="0">
                <a:solidFill>
                  <a:schemeClr val="tx1"/>
                </a:solidFill>
                <a:latin typeface="+mn-lt"/>
                <a:cs typeface="Microsoft Sans Serif"/>
              </a:rPr>
              <a:t>ve</a:t>
            </a:r>
            <a:r>
              <a:rPr sz="2400" spc="-105" dirty="0">
                <a:solidFill>
                  <a:schemeClr val="tx1"/>
                </a:solidFill>
                <a:latin typeface="+mn-lt"/>
                <a:cs typeface="Microsoft Sans Serif"/>
              </a:rPr>
              <a:t> </a:t>
            </a:r>
            <a:r>
              <a:rPr sz="2400" spc="-50" dirty="0">
                <a:solidFill>
                  <a:schemeClr val="tx1"/>
                </a:solidFill>
                <a:latin typeface="+mn-lt"/>
                <a:cs typeface="Microsoft Sans Serif"/>
              </a:rPr>
              <a:t>hizmetleri</a:t>
            </a:r>
            <a:r>
              <a:rPr sz="2400" spc="-80" dirty="0">
                <a:solidFill>
                  <a:schemeClr val="tx1"/>
                </a:solidFill>
                <a:latin typeface="+mn-lt"/>
                <a:cs typeface="Microsoft Sans Serif"/>
              </a:rPr>
              <a:t> yerine </a:t>
            </a:r>
            <a:r>
              <a:rPr sz="2400" spc="-25" dirty="0">
                <a:solidFill>
                  <a:schemeClr val="tx1"/>
                </a:solidFill>
                <a:latin typeface="+mn-lt"/>
                <a:cs typeface="Microsoft Sans Serif"/>
              </a:rPr>
              <a:t>getirirken</a:t>
            </a:r>
            <a:r>
              <a:rPr sz="2400" spc="-75" dirty="0">
                <a:solidFill>
                  <a:schemeClr val="tx1"/>
                </a:solidFill>
                <a:latin typeface="+mn-lt"/>
                <a:cs typeface="Microsoft Sans Serif"/>
              </a:rPr>
              <a:t> </a:t>
            </a:r>
            <a:r>
              <a:rPr sz="2400" spc="-30" dirty="0">
                <a:solidFill>
                  <a:schemeClr val="tx1"/>
                </a:solidFill>
                <a:latin typeface="+mn-lt"/>
                <a:cs typeface="Microsoft Sans Serif"/>
              </a:rPr>
              <a:t>i</a:t>
            </a:r>
            <a:r>
              <a:rPr sz="2400" spc="-30" dirty="0">
                <a:solidFill>
                  <a:schemeClr val="tx1"/>
                </a:solidFill>
                <a:latin typeface="+mn-lt"/>
                <a:cs typeface="Calibri"/>
              </a:rPr>
              <a:t>ş</a:t>
            </a:r>
            <a:r>
              <a:rPr sz="2400" spc="-30" dirty="0">
                <a:solidFill>
                  <a:schemeClr val="tx1"/>
                </a:solidFill>
                <a:latin typeface="+mn-lt"/>
                <a:cs typeface="Microsoft Sans Serif"/>
              </a:rPr>
              <a:t>ledikleri</a:t>
            </a:r>
            <a:r>
              <a:rPr sz="2400" spc="-90" dirty="0">
                <a:solidFill>
                  <a:schemeClr val="tx1"/>
                </a:solidFill>
                <a:latin typeface="+mn-lt"/>
                <a:cs typeface="Microsoft Sans Serif"/>
              </a:rPr>
              <a:t> </a:t>
            </a:r>
            <a:r>
              <a:rPr sz="2400" spc="-95" dirty="0">
                <a:solidFill>
                  <a:schemeClr val="tx1"/>
                </a:solidFill>
                <a:latin typeface="+mn-lt"/>
                <a:cs typeface="Microsoft Sans Serif"/>
              </a:rPr>
              <a:t>suçlar </a:t>
            </a:r>
            <a:r>
              <a:rPr sz="2400" spc="-40" dirty="0">
                <a:solidFill>
                  <a:schemeClr val="tx1"/>
                </a:solidFill>
                <a:latin typeface="+mn-lt"/>
                <a:cs typeface="Microsoft Sans Serif"/>
              </a:rPr>
              <a:t>nedeniyle</a:t>
            </a:r>
            <a:r>
              <a:rPr sz="2400" spc="15" dirty="0">
                <a:solidFill>
                  <a:schemeClr val="tx1"/>
                </a:solidFill>
                <a:latin typeface="+mn-lt"/>
                <a:cs typeface="Microsoft Sans Serif"/>
              </a:rPr>
              <a:t> </a:t>
            </a:r>
            <a:r>
              <a:rPr sz="2400" dirty="0">
                <a:solidFill>
                  <a:schemeClr val="tx1"/>
                </a:solidFill>
                <a:latin typeface="+mn-lt"/>
                <a:cs typeface="Microsoft Sans Serif"/>
              </a:rPr>
              <a:t>do</a:t>
            </a:r>
            <a:r>
              <a:rPr sz="2400" dirty="0">
                <a:solidFill>
                  <a:schemeClr val="tx1"/>
                </a:solidFill>
                <a:latin typeface="+mn-lt"/>
                <a:cs typeface="Calibri"/>
              </a:rPr>
              <a:t>ğ</a:t>
            </a:r>
            <a:r>
              <a:rPr sz="2400" dirty="0">
                <a:solidFill>
                  <a:schemeClr val="tx1"/>
                </a:solidFill>
                <a:latin typeface="+mn-lt"/>
                <a:cs typeface="Microsoft Sans Serif"/>
              </a:rPr>
              <a:t>rudan</a:t>
            </a:r>
            <a:r>
              <a:rPr sz="2400" spc="15" dirty="0">
                <a:solidFill>
                  <a:schemeClr val="tx1"/>
                </a:solidFill>
                <a:latin typeface="+mn-lt"/>
                <a:cs typeface="Microsoft Sans Serif"/>
              </a:rPr>
              <a:t> </a:t>
            </a:r>
            <a:r>
              <a:rPr sz="2400" dirty="0">
                <a:solidFill>
                  <a:schemeClr val="tx1"/>
                </a:solidFill>
                <a:latin typeface="+mn-lt"/>
                <a:cs typeface="Microsoft Sans Serif"/>
              </a:rPr>
              <a:t>do</a:t>
            </a:r>
            <a:r>
              <a:rPr sz="2400" dirty="0">
                <a:solidFill>
                  <a:schemeClr val="tx1"/>
                </a:solidFill>
                <a:latin typeface="+mn-lt"/>
                <a:cs typeface="Calibri"/>
              </a:rPr>
              <a:t>ğ</a:t>
            </a:r>
            <a:r>
              <a:rPr sz="2400" dirty="0">
                <a:solidFill>
                  <a:schemeClr val="tx1"/>
                </a:solidFill>
                <a:latin typeface="+mn-lt"/>
                <a:cs typeface="Microsoft Sans Serif"/>
              </a:rPr>
              <a:t>ruya</a:t>
            </a:r>
            <a:r>
              <a:rPr sz="2400" spc="20" dirty="0">
                <a:solidFill>
                  <a:schemeClr val="tx1"/>
                </a:solidFill>
                <a:latin typeface="+mn-lt"/>
                <a:cs typeface="Microsoft Sans Serif"/>
              </a:rPr>
              <a:t> </a:t>
            </a:r>
            <a:r>
              <a:rPr sz="2400" spc="-30" dirty="0">
                <a:solidFill>
                  <a:schemeClr val="tx1"/>
                </a:solidFill>
                <a:latin typeface="+mn-lt"/>
                <a:cs typeface="Microsoft Sans Serif"/>
              </a:rPr>
              <a:t>ceza</a:t>
            </a:r>
            <a:r>
              <a:rPr sz="2400" spc="15" dirty="0">
                <a:solidFill>
                  <a:schemeClr val="tx1"/>
                </a:solidFill>
                <a:latin typeface="+mn-lt"/>
                <a:cs typeface="Microsoft Sans Serif"/>
              </a:rPr>
              <a:t> </a:t>
            </a:r>
            <a:r>
              <a:rPr sz="2400" spc="-25" dirty="0">
                <a:solidFill>
                  <a:schemeClr val="tx1"/>
                </a:solidFill>
                <a:latin typeface="+mn-lt"/>
                <a:cs typeface="Microsoft Sans Serif"/>
              </a:rPr>
              <a:t>kovu</a:t>
            </a:r>
            <a:r>
              <a:rPr sz="2400" spc="-25" dirty="0">
                <a:solidFill>
                  <a:schemeClr val="tx1"/>
                </a:solidFill>
                <a:latin typeface="+mn-lt"/>
                <a:cs typeface="Calibri"/>
              </a:rPr>
              <a:t>ş</a:t>
            </a:r>
            <a:r>
              <a:rPr sz="2400" spc="-25" dirty="0">
                <a:solidFill>
                  <a:schemeClr val="tx1"/>
                </a:solidFill>
                <a:latin typeface="+mn-lt"/>
                <a:cs typeface="Microsoft Sans Serif"/>
              </a:rPr>
              <a:t>turmasına </a:t>
            </a:r>
            <a:r>
              <a:rPr sz="2400" dirty="0">
                <a:solidFill>
                  <a:schemeClr val="tx1"/>
                </a:solidFill>
                <a:latin typeface="+mn-lt"/>
                <a:cs typeface="Microsoft Sans Serif"/>
              </a:rPr>
              <a:t>tabi</a:t>
            </a:r>
            <a:r>
              <a:rPr sz="2400" spc="50" dirty="0">
                <a:solidFill>
                  <a:schemeClr val="tx1"/>
                </a:solidFill>
                <a:latin typeface="+mn-lt"/>
                <a:cs typeface="Microsoft Sans Serif"/>
              </a:rPr>
              <a:t> </a:t>
            </a:r>
            <a:r>
              <a:rPr sz="2400" spc="-10" dirty="0" err="1">
                <a:solidFill>
                  <a:schemeClr val="tx1"/>
                </a:solidFill>
                <a:latin typeface="+mn-lt"/>
                <a:cs typeface="Microsoft Sans Serif"/>
              </a:rPr>
              <a:t>tutulmaları</a:t>
            </a:r>
            <a:r>
              <a:rPr sz="2400" spc="-10" dirty="0">
                <a:solidFill>
                  <a:schemeClr val="tx1"/>
                </a:solidFill>
                <a:latin typeface="+mn-lt"/>
                <a:cs typeface="Microsoft Sans Serif"/>
              </a:rPr>
              <a:t>;</a:t>
            </a:r>
            <a:endParaRPr lang="tr-TR" sz="2400" spc="-10" dirty="0">
              <a:solidFill>
                <a:schemeClr val="tx1"/>
              </a:solidFill>
              <a:latin typeface="+mn-lt"/>
              <a:cs typeface="Microsoft Sans Serif"/>
            </a:endParaRPr>
          </a:p>
          <a:p>
            <a:pPr marL="12700" marR="5080" algn="just">
              <a:lnSpc>
                <a:spcPct val="101000"/>
              </a:lnSpc>
              <a:spcBef>
                <a:spcPts val="70"/>
              </a:spcBef>
            </a:pPr>
            <a:endParaRPr lang="tr-TR" sz="2400" spc="-10" dirty="0">
              <a:solidFill>
                <a:schemeClr val="tx1"/>
              </a:solidFill>
              <a:latin typeface="+mn-lt"/>
              <a:cs typeface="Microsoft Sans Serif"/>
            </a:endParaRPr>
          </a:p>
          <a:p>
            <a:pPr marL="12700" marR="5080" algn="just">
              <a:lnSpc>
                <a:spcPct val="101000"/>
              </a:lnSpc>
              <a:spcBef>
                <a:spcPts val="70"/>
              </a:spcBef>
            </a:pPr>
            <a:r>
              <a:rPr lang="tr-TR" sz="2400" spc="-10" dirty="0">
                <a:solidFill>
                  <a:srgbClr val="FF0000"/>
                </a:solidFill>
                <a:latin typeface="+mn-lt"/>
                <a:cs typeface="Microsoft Sans Serif"/>
              </a:rPr>
              <a:t>a)Kamu görevlilerin iftira </a:t>
            </a:r>
            <a:r>
              <a:rPr lang="tr-TR" sz="2400" spc="-25" dirty="0">
                <a:solidFill>
                  <a:srgbClr val="FF0000"/>
                </a:solidFill>
                <a:latin typeface="+mn-lt"/>
                <a:cs typeface="Microsoft Sans Serif"/>
              </a:rPr>
              <a:t>ve </a:t>
            </a:r>
            <a:r>
              <a:rPr lang="tr-TR" sz="2400" spc="-10" dirty="0">
                <a:solidFill>
                  <a:srgbClr val="FF0000"/>
                </a:solidFill>
                <a:latin typeface="+mn-lt"/>
                <a:cs typeface="Microsoft Sans Serif"/>
              </a:rPr>
              <a:t>isnatlara </a:t>
            </a:r>
            <a:r>
              <a:rPr lang="tr-TR" sz="2400" spc="-35" dirty="0">
                <a:solidFill>
                  <a:srgbClr val="FF0000"/>
                </a:solidFill>
                <a:latin typeface="+mn-lt"/>
                <a:cs typeface="Microsoft Sans Serif"/>
              </a:rPr>
              <a:t>maruz kalınacağı</a:t>
            </a:r>
          </a:p>
          <a:p>
            <a:pPr marL="12700" marR="5080" algn="just">
              <a:lnSpc>
                <a:spcPct val="101000"/>
              </a:lnSpc>
              <a:spcBef>
                <a:spcPts val="70"/>
              </a:spcBef>
            </a:pPr>
            <a:endParaRPr lang="tr-TR" sz="2400" spc="-35" dirty="0">
              <a:solidFill>
                <a:schemeClr val="tx1"/>
              </a:solidFill>
              <a:latin typeface="+mn-lt"/>
              <a:cs typeface="Microsoft Sans Serif"/>
            </a:endParaRPr>
          </a:p>
          <a:p>
            <a:pPr marL="12700" marR="5080" algn="just">
              <a:lnSpc>
                <a:spcPct val="101000"/>
              </a:lnSpc>
              <a:spcBef>
                <a:spcPts val="70"/>
              </a:spcBef>
            </a:pPr>
            <a:r>
              <a:rPr lang="tr-TR" sz="2400" spc="-20" dirty="0">
                <a:solidFill>
                  <a:srgbClr val="FF0000"/>
                </a:solidFill>
                <a:latin typeface="+mn-lt"/>
                <a:cs typeface="Microsoft Sans Serif"/>
              </a:rPr>
              <a:t>b)Kamu</a:t>
            </a:r>
            <a:r>
              <a:rPr lang="tr-TR" sz="2400" spc="-100" dirty="0">
                <a:solidFill>
                  <a:srgbClr val="FF0000"/>
                </a:solidFill>
                <a:latin typeface="+mn-lt"/>
                <a:cs typeface="Microsoft Sans Serif"/>
              </a:rPr>
              <a:t> </a:t>
            </a:r>
            <a:r>
              <a:rPr lang="tr-TR" sz="2400" spc="-55" dirty="0">
                <a:solidFill>
                  <a:srgbClr val="FF0000"/>
                </a:solidFill>
                <a:latin typeface="+mn-lt"/>
                <a:cs typeface="Microsoft Sans Serif"/>
              </a:rPr>
              <a:t>hizmetinin</a:t>
            </a:r>
            <a:r>
              <a:rPr lang="tr-TR" sz="2400" spc="-65" dirty="0">
                <a:solidFill>
                  <a:srgbClr val="FF0000"/>
                </a:solidFill>
                <a:latin typeface="+mn-lt"/>
                <a:cs typeface="Microsoft Sans Serif"/>
              </a:rPr>
              <a:t> </a:t>
            </a:r>
            <a:r>
              <a:rPr lang="tr-TR" sz="2400" spc="-60" dirty="0">
                <a:solidFill>
                  <a:srgbClr val="FF0000"/>
                </a:solidFill>
                <a:latin typeface="+mn-lt"/>
                <a:cs typeface="Microsoft Sans Serif"/>
              </a:rPr>
              <a:t>i</a:t>
            </a:r>
            <a:r>
              <a:rPr lang="tr-TR" sz="2400" spc="-60" dirty="0">
                <a:solidFill>
                  <a:srgbClr val="FF0000"/>
                </a:solidFill>
                <a:latin typeface="+mn-lt"/>
                <a:cs typeface="Calibri"/>
              </a:rPr>
              <a:t>ş</a:t>
            </a:r>
            <a:r>
              <a:rPr lang="tr-TR" sz="2400" spc="-60" dirty="0">
                <a:solidFill>
                  <a:srgbClr val="FF0000"/>
                </a:solidFill>
                <a:latin typeface="+mn-lt"/>
                <a:cs typeface="Microsoft Sans Serif"/>
              </a:rPr>
              <a:t>leyi</a:t>
            </a:r>
            <a:r>
              <a:rPr lang="tr-TR" sz="2400" spc="-60" dirty="0">
                <a:solidFill>
                  <a:srgbClr val="FF0000"/>
                </a:solidFill>
                <a:latin typeface="+mn-lt"/>
                <a:cs typeface="Calibri"/>
              </a:rPr>
              <a:t>ş</a:t>
            </a:r>
            <a:r>
              <a:rPr lang="tr-TR" sz="2400" spc="-60" dirty="0">
                <a:solidFill>
                  <a:srgbClr val="FF0000"/>
                </a:solidFill>
                <a:latin typeface="+mn-lt"/>
                <a:cs typeface="Microsoft Sans Serif"/>
              </a:rPr>
              <a:t>inde</a:t>
            </a:r>
            <a:r>
              <a:rPr lang="tr-TR" sz="2400" spc="-85" dirty="0">
                <a:solidFill>
                  <a:srgbClr val="FF0000"/>
                </a:solidFill>
                <a:latin typeface="+mn-lt"/>
                <a:cs typeface="Microsoft Sans Serif"/>
              </a:rPr>
              <a:t> </a:t>
            </a:r>
            <a:r>
              <a:rPr lang="tr-TR" sz="2400" spc="-40" dirty="0">
                <a:solidFill>
                  <a:srgbClr val="FF0000"/>
                </a:solidFill>
                <a:latin typeface="+mn-lt"/>
                <a:cs typeface="Microsoft Sans Serif"/>
              </a:rPr>
              <a:t>aksamalara</a:t>
            </a:r>
          </a:p>
          <a:p>
            <a:pPr marL="12700" marR="5080" algn="just">
              <a:lnSpc>
                <a:spcPct val="101000"/>
              </a:lnSpc>
              <a:spcBef>
                <a:spcPts val="70"/>
              </a:spcBef>
            </a:pPr>
            <a:endParaRPr lang="tr-TR" sz="2400" spc="-40" dirty="0">
              <a:solidFill>
                <a:schemeClr val="tx1"/>
              </a:solidFill>
              <a:latin typeface="+mn-lt"/>
              <a:cs typeface="Microsoft Sans Serif"/>
            </a:endParaRPr>
          </a:p>
          <a:p>
            <a:pPr marL="12700" marR="5080" algn="just">
              <a:lnSpc>
                <a:spcPct val="101000"/>
              </a:lnSpc>
              <a:spcBef>
                <a:spcPts val="70"/>
              </a:spcBef>
            </a:pPr>
            <a:r>
              <a:rPr lang="tr-TR" sz="2400" dirty="0">
                <a:solidFill>
                  <a:srgbClr val="FF0000"/>
                </a:solidFill>
                <a:latin typeface="+mn-lt"/>
                <a:cs typeface="Microsoft Sans Serif"/>
              </a:rPr>
              <a:t>c)Kamu</a:t>
            </a:r>
            <a:r>
              <a:rPr lang="tr-TR" sz="2400" spc="80" dirty="0">
                <a:solidFill>
                  <a:srgbClr val="FF0000"/>
                </a:solidFill>
                <a:latin typeface="+mn-lt"/>
                <a:cs typeface="Microsoft Sans Serif"/>
              </a:rPr>
              <a:t>  </a:t>
            </a:r>
            <a:r>
              <a:rPr lang="tr-TR" sz="2400" dirty="0">
                <a:solidFill>
                  <a:srgbClr val="FF0000"/>
                </a:solidFill>
                <a:latin typeface="+mn-lt"/>
                <a:cs typeface="Microsoft Sans Serif"/>
              </a:rPr>
              <a:t>otoritesinin</a:t>
            </a:r>
            <a:r>
              <a:rPr lang="tr-TR" sz="2400" spc="80" dirty="0">
                <a:solidFill>
                  <a:srgbClr val="FF0000"/>
                </a:solidFill>
                <a:latin typeface="+mn-lt"/>
                <a:cs typeface="Microsoft Sans Serif"/>
              </a:rPr>
              <a:t>  </a:t>
            </a:r>
            <a:r>
              <a:rPr lang="tr-TR" sz="2400" dirty="0">
                <a:solidFill>
                  <a:srgbClr val="FF0000"/>
                </a:solidFill>
                <a:latin typeface="+mn-lt"/>
                <a:cs typeface="Microsoft Sans Serif"/>
              </a:rPr>
              <a:t>saygınlı</a:t>
            </a:r>
            <a:r>
              <a:rPr lang="tr-TR" sz="2400" dirty="0">
                <a:solidFill>
                  <a:srgbClr val="FF0000"/>
                </a:solidFill>
                <a:latin typeface="+mn-lt"/>
                <a:cs typeface="Calibri"/>
              </a:rPr>
              <a:t>ğ</a:t>
            </a:r>
            <a:r>
              <a:rPr lang="tr-TR" sz="2400" dirty="0">
                <a:solidFill>
                  <a:srgbClr val="FF0000"/>
                </a:solidFill>
                <a:latin typeface="+mn-lt"/>
                <a:cs typeface="Microsoft Sans Serif"/>
              </a:rPr>
              <a:t>ının</a:t>
            </a:r>
            <a:r>
              <a:rPr lang="tr-TR" sz="2400" spc="80" dirty="0">
                <a:solidFill>
                  <a:srgbClr val="FF0000"/>
                </a:solidFill>
                <a:latin typeface="+mn-lt"/>
                <a:cs typeface="Microsoft Sans Serif"/>
              </a:rPr>
              <a:t>  </a:t>
            </a:r>
            <a:r>
              <a:rPr lang="tr-TR" sz="2400" spc="-135" dirty="0">
                <a:solidFill>
                  <a:srgbClr val="FF0000"/>
                </a:solidFill>
                <a:latin typeface="+mn-lt"/>
                <a:cs typeface="Microsoft Sans Serif"/>
              </a:rPr>
              <a:t>zedelenmesine, </a:t>
            </a:r>
            <a:r>
              <a:rPr lang="tr-TR" sz="2400" spc="-20" dirty="0">
                <a:solidFill>
                  <a:srgbClr val="FF0000"/>
                </a:solidFill>
                <a:latin typeface="+mn-lt"/>
                <a:cs typeface="Microsoft Sans Serif"/>
              </a:rPr>
              <a:t>sebep</a:t>
            </a:r>
            <a:r>
              <a:rPr lang="tr-TR" sz="2400" spc="180" dirty="0">
                <a:solidFill>
                  <a:srgbClr val="FF0000"/>
                </a:solidFill>
                <a:latin typeface="+mn-lt"/>
                <a:cs typeface="Microsoft Sans Serif"/>
              </a:rPr>
              <a:t> </a:t>
            </a:r>
            <a:r>
              <a:rPr lang="tr-TR" sz="2400" spc="-25" dirty="0">
                <a:solidFill>
                  <a:srgbClr val="FF0000"/>
                </a:solidFill>
                <a:latin typeface="+mn-lt"/>
                <a:cs typeface="Microsoft Sans Serif"/>
              </a:rPr>
              <a:t>olunabilece</a:t>
            </a:r>
            <a:r>
              <a:rPr lang="tr-TR" sz="2400" spc="-25" dirty="0">
                <a:solidFill>
                  <a:srgbClr val="FF0000"/>
                </a:solidFill>
                <a:latin typeface="+mn-lt"/>
                <a:cs typeface="Calibri"/>
              </a:rPr>
              <a:t>ğ</a:t>
            </a:r>
            <a:r>
              <a:rPr lang="tr-TR" sz="2400" spc="-25" dirty="0">
                <a:solidFill>
                  <a:srgbClr val="FF0000"/>
                </a:solidFill>
                <a:latin typeface="+mn-lt"/>
                <a:cs typeface="Microsoft Sans Serif"/>
              </a:rPr>
              <a:t>i</a:t>
            </a:r>
            <a:r>
              <a:rPr lang="tr-TR" sz="2400" spc="175" dirty="0">
                <a:solidFill>
                  <a:schemeClr val="tx1"/>
                </a:solidFill>
                <a:latin typeface="+mn-lt"/>
                <a:cs typeface="Microsoft Sans Serif"/>
              </a:rPr>
              <a:t> </a:t>
            </a:r>
            <a:r>
              <a:rPr lang="tr-TR" sz="2400" dirty="0">
                <a:solidFill>
                  <a:schemeClr val="tx1"/>
                </a:solidFill>
                <a:latin typeface="+mn-lt"/>
                <a:cs typeface="Microsoft Sans Serif"/>
              </a:rPr>
              <a:t>gibi</a:t>
            </a:r>
            <a:r>
              <a:rPr lang="tr-TR" sz="2400" spc="175" dirty="0">
                <a:solidFill>
                  <a:schemeClr val="tx1"/>
                </a:solidFill>
                <a:latin typeface="+mn-lt"/>
                <a:cs typeface="Microsoft Sans Serif"/>
              </a:rPr>
              <a:t> </a:t>
            </a:r>
            <a:r>
              <a:rPr lang="tr-TR" sz="2400" spc="-60" dirty="0">
                <a:solidFill>
                  <a:schemeClr val="tx1"/>
                </a:solidFill>
                <a:latin typeface="+mn-lt"/>
                <a:cs typeface="Microsoft Sans Serif"/>
              </a:rPr>
              <a:t>sebeplerle</a:t>
            </a:r>
            <a:r>
              <a:rPr lang="tr-TR" sz="2400" spc="175" dirty="0">
                <a:solidFill>
                  <a:schemeClr val="tx1"/>
                </a:solidFill>
                <a:latin typeface="+mn-lt"/>
                <a:cs typeface="Microsoft Sans Serif"/>
              </a:rPr>
              <a:t> </a:t>
            </a:r>
            <a:r>
              <a:rPr lang="tr-TR" sz="2400" dirty="0">
                <a:solidFill>
                  <a:schemeClr val="tx1"/>
                </a:solidFill>
                <a:latin typeface="+mn-lt"/>
                <a:cs typeface="Microsoft Sans Serif"/>
              </a:rPr>
              <a:t>bu </a:t>
            </a:r>
            <a:r>
              <a:rPr lang="tr-TR" sz="2400" spc="-45" dirty="0">
                <a:solidFill>
                  <a:schemeClr val="tx1"/>
                </a:solidFill>
                <a:latin typeface="+mn-lt"/>
                <a:cs typeface="Microsoft Sans Serif"/>
              </a:rPr>
              <a:t>görevlilerin </a:t>
            </a:r>
            <a:r>
              <a:rPr lang="tr-TR" sz="2400" spc="-35" dirty="0">
                <a:solidFill>
                  <a:schemeClr val="tx1"/>
                </a:solidFill>
                <a:latin typeface="+mn-lt"/>
                <a:cs typeface="Microsoft Sans Serif"/>
              </a:rPr>
              <a:t>yargılanmaları</a:t>
            </a:r>
            <a:r>
              <a:rPr lang="tr-TR" sz="2400" spc="-30" dirty="0">
                <a:solidFill>
                  <a:schemeClr val="tx1"/>
                </a:solidFill>
                <a:latin typeface="+mn-lt"/>
                <a:cs typeface="Microsoft Sans Serif"/>
              </a:rPr>
              <a:t> </a:t>
            </a:r>
            <a:r>
              <a:rPr lang="tr-TR" sz="2400" spc="-135" dirty="0">
                <a:solidFill>
                  <a:schemeClr val="tx1"/>
                </a:solidFill>
                <a:latin typeface="+mn-lt"/>
                <a:cs typeface="Microsoft Sans Serif"/>
              </a:rPr>
              <a:t>özel</a:t>
            </a:r>
            <a:r>
              <a:rPr lang="tr-TR" sz="2400" spc="20" dirty="0">
                <a:solidFill>
                  <a:schemeClr val="tx1"/>
                </a:solidFill>
                <a:latin typeface="+mn-lt"/>
                <a:cs typeface="Microsoft Sans Serif"/>
              </a:rPr>
              <a:t> </a:t>
            </a:r>
            <a:r>
              <a:rPr lang="tr-TR" sz="2400" spc="-185" dirty="0">
                <a:solidFill>
                  <a:schemeClr val="tx1"/>
                </a:solidFill>
                <a:latin typeface="+mn-lt"/>
                <a:cs typeface="Microsoft Sans Serif"/>
              </a:rPr>
              <a:t>sisteme</a:t>
            </a:r>
            <a:r>
              <a:rPr lang="tr-TR" sz="2400" spc="5" dirty="0">
                <a:solidFill>
                  <a:schemeClr val="tx1"/>
                </a:solidFill>
                <a:latin typeface="+mn-lt"/>
                <a:cs typeface="Microsoft Sans Serif"/>
              </a:rPr>
              <a:t> </a:t>
            </a:r>
            <a:r>
              <a:rPr lang="tr-TR" sz="2400" dirty="0">
                <a:solidFill>
                  <a:schemeClr val="tx1"/>
                </a:solidFill>
                <a:latin typeface="+mn-lt"/>
                <a:cs typeface="Microsoft Sans Serif"/>
              </a:rPr>
              <a:t>tabi</a:t>
            </a:r>
            <a:r>
              <a:rPr lang="tr-TR" sz="2400" spc="-10" dirty="0">
                <a:solidFill>
                  <a:schemeClr val="tx1"/>
                </a:solidFill>
                <a:latin typeface="+mn-lt"/>
                <a:cs typeface="Microsoft Sans Serif"/>
              </a:rPr>
              <a:t> tutulmu</a:t>
            </a:r>
            <a:r>
              <a:rPr lang="tr-TR" sz="2400" spc="-10" dirty="0">
                <a:solidFill>
                  <a:schemeClr val="tx1"/>
                </a:solidFill>
                <a:latin typeface="+mn-lt"/>
                <a:cs typeface="Calibri"/>
              </a:rPr>
              <a:t>ş</a:t>
            </a:r>
            <a:r>
              <a:rPr lang="tr-TR" sz="2400" spc="-10" dirty="0">
                <a:solidFill>
                  <a:schemeClr val="tx1"/>
                </a:solidFill>
                <a:latin typeface="+mn-lt"/>
                <a:cs typeface="Microsoft Sans Serif"/>
              </a:rPr>
              <a:t>tur.</a:t>
            </a:r>
            <a:endParaRPr lang="tr-TR" sz="2400" dirty="0">
              <a:solidFill>
                <a:schemeClr val="tx1"/>
              </a:solidFill>
              <a:latin typeface="+mn-lt"/>
              <a:cs typeface="Microsoft Sans Serif"/>
            </a:endParaRPr>
          </a:p>
          <a:p>
            <a:pPr marL="12700" marR="5080" algn="just">
              <a:lnSpc>
                <a:spcPct val="101000"/>
              </a:lnSpc>
              <a:spcBef>
                <a:spcPts val="70"/>
              </a:spcBef>
            </a:pPr>
            <a:endParaRPr lang="tr-TR" sz="2400" spc="-35" dirty="0">
              <a:solidFill>
                <a:srgbClr val="001F5F"/>
              </a:solidFill>
              <a:latin typeface="+mn-lt"/>
              <a:cs typeface="Microsoft Sans Serif"/>
            </a:endParaRPr>
          </a:p>
          <a:p>
            <a:pPr marL="12700" marR="5080" algn="just">
              <a:lnSpc>
                <a:spcPct val="101000"/>
              </a:lnSpc>
              <a:spcBef>
                <a:spcPts val="70"/>
              </a:spcBef>
            </a:pPr>
            <a:endParaRPr sz="2400" dirty="0">
              <a:latin typeface="Microsoft Sans Serif"/>
              <a:cs typeface="Microsoft Sans Serif"/>
            </a:endParaRPr>
          </a:p>
        </p:txBody>
      </p:sp>
      <p:pic>
        <p:nvPicPr>
          <p:cNvPr id="8" name="object 8"/>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56937AE1-1C80-4D24-821D-B59C97705B1E}"/>
              </a:ext>
            </a:extLst>
          </p:cNvPr>
          <p:cNvPicPr/>
          <p:nvPr/>
        </p:nvPicPr>
        <p:blipFill>
          <a:blip r:embed="rId2" cstate="print"/>
          <a:stretch>
            <a:fillRect/>
          </a:stretch>
        </p:blipFill>
        <p:spPr>
          <a:xfrm>
            <a:off x="539999" y="180000"/>
            <a:ext cx="1080000" cy="1080000"/>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0"/>
            <a:ext cx="8229600" cy="5114221"/>
          </a:xfrm>
        </p:spPr>
        <p:txBody>
          <a:bodyPr/>
          <a:lstStyle/>
          <a:p>
            <a:pPr marL="26988" algn="l" eaLnBrk="1" hangingPunct="1">
              <a:spcBef>
                <a:spcPct val="0"/>
              </a:spcBef>
              <a:defRPr/>
            </a:pPr>
            <a:r>
              <a:rPr lang="tr-TR" kern="1200" dirty="0">
                <a:solidFill>
                  <a:srgbClr val="D34817"/>
                </a:solidFill>
                <a:effectLst>
                  <a:outerShdw blurRad="38100" dist="38100" dir="2700000" algn="tl">
                    <a:srgbClr val="000000">
                      <a:alpha val="43137"/>
                    </a:srgbClr>
                  </a:outerShdw>
                </a:effectLst>
                <a:latin typeface="Gill Sans MT"/>
                <a:cs typeface="Times New Roman" pitchFamily="18" charset="0"/>
              </a:rPr>
              <a:t>Mevzuat</a:t>
            </a:r>
            <a:endParaRPr lang="tr-TR" dirty="0">
              <a:solidFill>
                <a:srgbClr val="0070C0"/>
              </a:solidFill>
              <a:effectLst>
                <a:outerShdw blurRad="38100" dist="38100" dir="2700000" algn="tl">
                  <a:srgbClr val="C0C0C0"/>
                </a:outerShdw>
              </a:effectLst>
            </a:endParaRPr>
          </a:p>
          <a:p>
            <a:pPr marL="26988" algn="l" eaLnBrk="1" hangingPunct="1">
              <a:spcBef>
                <a:spcPct val="0"/>
              </a:spcBef>
              <a:defRPr/>
            </a:pPr>
            <a:endParaRPr lang="tr-TR" dirty="0">
              <a:solidFill>
                <a:srgbClr val="0070C0"/>
              </a:solidFill>
              <a:effectLst>
                <a:outerShdw blurRad="38100" dist="38100" dir="2700000" algn="tl">
                  <a:srgbClr val="C0C0C0"/>
                </a:outerShdw>
              </a:effectLst>
            </a:endParaRPr>
          </a:p>
          <a:p>
            <a:pPr algn="just"/>
            <a:r>
              <a:rPr lang="tr-TR" sz="2000" dirty="0">
                <a:latin typeface="+mn-lt"/>
              </a:rPr>
              <a:t>I) </a:t>
            </a:r>
            <a:r>
              <a:rPr lang="tr-TR" sz="2000" i="1" u="sng" dirty="0">
                <a:solidFill>
                  <a:schemeClr val="tx2"/>
                </a:solidFill>
                <a:latin typeface="+mn-lt"/>
              </a:rPr>
              <a:t>4483 sayılı Memurlar ve Diğer Kamu Görevlilerinin Yargılanması Hakkında Kanun</a:t>
            </a:r>
            <a:endParaRPr lang="tr-TR" sz="2000" b="1" i="1" u="sng" dirty="0">
              <a:solidFill>
                <a:schemeClr val="tx2"/>
              </a:solidFill>
              <a:latin typeface="+mn-lt"/>
            </a:endParaRPr>
          </a:p>
          <a:p>
            <a:pPr algn="just"/>
            <a:endParaRPr lang="tr-TR" sz="2000" b="1" u="sng" dirty="0">
              <a:solidFill>
                <a:schemeClr val="tx1"/>
              </a:solidFill>
              <a:latin typeface="+mn-lt"/>
            </a:endParaRPr>
          </a:p>
          <a:p>
            <a:pPr algn="just"/>
            <a:r>
              <a:rPr lang="tr-TR" sz="2000" b="1" dirty="0">
                <a:solidFill>
                  <a:srgbClr val="FF0000"/>
                </a:solidFill>
                <a:latin typeface="+mn-lt"/>
              </a:rPr>
              <a:t>II) 27 Mayıs 2022 Tarihli ve 31848 Sayılı Resmî Gazetede yayımlanan </a:t>
            </a:r>
            <a:r>
              <a:rPr lang="tr-TR" sz="2000" b="1" i="1" u="sng" dirty="0">
                <a:solidFill>
                  <a:srgbClr val="FF0000"/>
                </a:solidFill>
                <a:latin typeface="+mn-lt"/>
              </a:rPr>
              <a:t>7406 Türk Ceza Kanunu ve Bazı Kanunlarda Değişiklik Yapılmasına Dair Kanunun 14. maddesi ile 3359 sayılı Sağlık Hizmetleri Temel Kanununa eklenen Ek Madde 18 - 19. </a:t>
            </a:r>
          </a:p>
          <a:p>
            <a:endParaRPr lang="tr-TR" sz="2000" b="1" dirty="0">
              <a:solidFill>
                <a:srgbClr val="FF0000"/>
              </a:solidFill>
              <a:latin typeface="+mn-lt"/>
            </a:endParaRPr>
          </a:p>
          <a:p>
            <a:pPr algn="just"/>
            <a:r>
              <a:rPr lang="tr-TR" sz="2000" b="1" dirty="0">
                <a:solidFill>
                  <a:srgbClr val="FF0000"/>
                </a:solidFill>
                <a:latin typeface="+mn-lt"/>
              </a:rPr>
              <a:t>III) 15 Haziran 2022 Tarihli ve 31848 Sayılı Resmî Gazetede yayımlanan </a:t>
            </a:r>
            <a:r>
              <a:rPr lang="tr-TR" sz="2000" b="1" i="1" u="sng" dirty="0">
                <a:solidFill>
                  <a:srgbClr val="FF0000"/>
                </a:solidFill>
                <a:latin typeface="+mn-lt"/>
              </a:rPr>
              <a:t>Sağlık Meslek Mensuplarının Tıbbi İşlem ve Uygulamaları Nedeniyle Soruşturulmasına ve İdarece Ödenen Tazminatın Rücu Edilmesine Dair Usul ve Esaslar Hakkında Yönetmelik </a:t>
            </a:r>
            <a:r>
              <a:rPr lang="tr-TR" sz="2000" b="1" i="1" dirty="0">
                <a:solidFill>
                  <a:srgbClr val="FF0000"/>
                </a:solidFill>
                <a:latin typeface="+mn-lt"/>
              </a:rPr>
              <a:t> </a:t>
            </a:r>
            <a:endParaRPr lang="tr-TR" sz="2000" b="1" dirty="0">
              <a:solidFill>
                <a:srgbClr val="FF0000"/>
              </a:solidFill>
              <a:effectLst>
                <a:outerShdw blurRad="38100" dist="38100" dir="2700000" algn="tl">
                  <a:srgbClr val="C0C0C0"/>
                </a:outerShdw>
              </a:effectLst>
            </a:endParaRPr>
          </a:p>
          <a:p>
            <a:pPr marL="12700" algn="just">
              <a:lnSpc>
                <a:spcPct val="100000"/>
              </a:lnSpc>
              <a:spcBef>
                <a:spcPts val="1010"/>
              </a:spcBef>
              <a:buClr>
                <a:srgbClr val="90C225"/>
              </a:buClr>
              <a:buSzPct val="79166"/>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1876283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0"/>
            <a:ext cx="8229600" cy="5637441"/>
          </a:xfrm>
        </p:spPr>
        <p:txBody>
          <a:bodyPr/>
          <a:lstStyle/>
          <a:p>
            <a:pPr marL="26988" algn="l" eaLnBrk="1" hangingPunct="1">
              <a:spcBef>
                <a:spcPct val="0"/>
              </a:spcBef>
              <a:defRPr/>
            </a:pPr>
            <a:r>
              <a:rPr lang="tr-TR" kern="1200" dirty="0">
                <a:solidFill>
                  <a:srgbClr val="D34817"/>
                </a:solidFill>
                <a:effectLst>
                  <a:outerShdw blurRad="38100" dist="38100" dir="2700000" algn="tl">
                    <a:srgbClr val="000000">
                      <a:alpha val="43137"/>
                    </a:srgbClr>
                  </a:outerShdw>
                </a:effectLst>
                <a:latin typeface="Gill Sans MT"/>
                <a:cs typeface="Times New Roman" pitchFamily="18" charset="0"/>
              </a:rPr>
              <a:t>Amaç</a:t>
            </a:r>
          </a:p>
          <a:p>
            <a:pPr marL="82550" marR="0" lvl="0" indent="0" algn="just" defTabSz="914400" rtl="0" eaLnBrk="0" fontAlgn="base" latinLnBrk="0" hangingPunct="0">
              <a:lnSpc>
                <a:spcPct val="160000"/>
              </a:lnSpc>
              <a:spcBef>
                <a:spcPts val="0"/>
              </a:spcBef>
              <a:spcAft>
                <a:spcPct val="0"/>
              </a:spcAft>
              <a:buClr>
                <a:srgbClr val="D34817"/>
              </a:buClr>
              <a:buSzPct val="80000"/>
              <a:buFont typeface="Wingdings 2" panose="05020102010507070707" pitchFamily="18" charset="2"/>
              <a:buNone/>
              <a:tabLst/>
              <a:defRPr/>
            </a:pPr>
            <a:endParaRPr lang="tr-TR" sz="2000" kern="1200" dirty="0">
              <a:solidFill>
                <a:prstClr val="black"/>
              </a:solidFill>
              <a:latin typeface="Gill Sans MT"/>
              <a:cs typeface="+mn-cs"/>
            </a:endParaRPr>
          </a:p>
          <a:p>
            <a:pPr marL="82550" marR="0" lvl="0" indent="0" algn="just" defTabSz="914400" rtl="0" eaLnBrk="0" fontAlgn="base" latinLnBrk="0" hangingPunct="0">
              <a:spcBef>
                <a:spcPts val="0"/>
              </a:spcBef>
              <a:spcAft>
                <a:spcPct val="0"/>
              </a:spcAft>
              <a:buClr>
                <a:srgbClr val="D34817"/>
              </a:buClr>
              <a:buSzPct val="80000"/>
              <a:buFont typeface="Wingdings 2" panose="05020102010507070707" pitchFamily="18" charset="2"/>
              <a:buNone/>
              <a:tabLst/>
              <a:defRPr/>
            </a:pPr>
            <a:r>
              <a:rPr lang="tr-TR" sz="2200" kern="1200" dirty="0">
                <a:solidFill>
                  <a:prstClr val="black"/>
                </a:solidFill>
                <a:latin typeface="Gill Sans MT"/>
                <a:cs typeface="+mn-cs"/>
              </a:rPr>
              <a:t>2547 sayılı Yükseköğretim Kanununun 53 üncü maddesinde yer alan soruşturma usulüne tabi olanlar dışındaki </a:t>
            </a:r>
            <a:r>
              <a:rPr lang="tr-TR" sz="2200" kern="1200" dirty="0">
                <a:solidFill>
                  <a:srgbClr val="0070C0"/>
                </a:solidFill>
                <a:latin typeface="Gill Sans MT"/>
                <a:cs typeface="+mn-cs"/>
              </a:rPr>
              <a:t>sağlık meslek mensupları hakkında sağlık mesleğinin icrası kapsamında yaptıkları muayene, teşhis ve tedaviye ilişkin tıbbî işlem ve uygulamalar nedeniyle yapılacak soruşturmalara </a:t>
            </a:r>
            <a:r>
              <a:rPr lang="tr-TR" sz="2200" kern="1200" dirty="0">
                <a:solidFill>
                  <a:prstClr val="black"/>
                </a:solidFill>
                <a:latin typeface="Gill Sans MT"/>
                <a:cs typeface="+mn-cs"/>
              </a:rPr>
              <a:t>ve kamu kurum ve kuruluşları ile Devlet üniversitelerinde görev yapan sağlık meslek mensuplarının, söz konusu işlem ve uygulamaları nedeniyle idare tarafından ödenen tazminatın, görevinin gereklerine aykırı hareket etmek suretiyle görevini kötüye kullandığı kesinleşmiş ceza mahkemesi kararı ile tespit edilmesi halinde ilgilisine rücu edilmesine ilişkin usul ve esaslar ile Mesleki Sorumluluk Kurulunun çalışma </a:t>
            </a:r>
            <a:r>
              <a:rPr lang="tr-TR" sz="2200" kern="1200" dirty="0">
                <a:solidFill>
                  <a:srgbClr val="FF0000"/>
                </a:solidFill>
                <a:latin typeface="Gill Sans MT"/>
                <a:cs typeface="+mn-cs"/>
              </a:rPr>
              <a:t>usul ve esaslarının düzenlenmesidir. </a:t>
            </a:r>
          </a:p>
          <a:p>
            <a:pPr marL="26988" algn="l" eaLnBrk="1" hangingPunct="1">
              <a:spcBef>
                <a:spcPct val="0"/>
              </a:spcBef>
              <a:defRPr/>
            </a:pPr>
            <a:endParaRPr lang="tr-TR" dirty="0">
              <a:solidFill>
                <a:srgbClr val="0070C0"/>
              </a:solidFill>
              <a:effectLst>
                <a:outerShdw blurRad="38100" dist="38100" dir="2700000" algn="tl">
                  <a:srgbClr val="C0C0C0"/>
                </a:outerShdw>
              </a:effectLst>
            </a:endParaRPr>
          </a:p>
          <a:p>
            <a:pPr marL="12700" algn="just">
              <a:lnSpc>
                <a:spcPct val="100000"/>
              </a:lnSpc>
              <a:spcBef>
                <a:spcPts val="1010"/>
              </a:spcBef>
              <a:buClr>
                <a:srgbClr val="90C225"/>
              </a:buClr>
              <a:buSzPct val="79166"/>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2215149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0"/>
            <a:ext cx="8229600" cy="4652556"/>
          </a:xfrm>
        </p:spPr>
        <p:txBody>
          <a:bodyPr/>
          <a:lstStyle/>
          <a:p>
            <a:pPr marL="26988" algn="l" eaLnBrk="1" hangingPunct="1">
              <a:spcBef>
                <a:spcPct val="0"/>
              </a:spcBef>
              <a:defRPr/>
            </a:pPr>
            <a:r>
              <a:rPr lang="tr-TR" kern="1200" dirty="0">
                <a:solidFill>
                  <a:srgbClr val="D34817"/>
                </a:solidFill>
                <a:effectLst>
                  <a:outerShdw blurRad="38100" dist="38100" dir="2700000" algn="tl">
                    <a:srgbClr val="000000">
                      <a:alpha val="43137"/>
                    </a:srgbClr>
                  </a:outerShdw>
                </a:effectLst>
                <a:latin typeface="Gill Sans MT"/>
                <a:cs typeface="Times New Roman" pitchFamily="18" charset="0"/>
              </a:rPr>
              <a:t>Kapsam</a:t>
            </a:r>
          </a:p>
          <a:p>
            <a:pPr marL="26988" algn="l" eaLnBrk="1" hangingPunct="1">
              <a:spcBef>
                <a:spcPct val="0"/>
              </a:spcBef>
              <a:defRPr/>
            </a:pPr>
            <a:endParaRPr lang="tr-TR" kern="1200" dirty="0">
              <a:solidFill>
                <a:prstClr val="black"/>
              </a:solidFill>
              <a:latin typeface="Gill Sans MT"/>
              <a:cs typeface="+mn-cs"/>
            </a:endParaRPr>
          </a:p>
          <a:p>
            <a:pPr marL="6350" marR="0" lvl="0" indent="-6350" algn="just" defTabSz="914400" rtl="0" eaLnBrk="1" fontAlgn="base" latinLnBrk="0" hangingPunct="1">
              <a:lnSpc>
                <a:spcPct val="150000"/>
              </a:lnSpc>
              <a:spcBef>
                <a:spcPts val="0"/>
              </a:spcBef>
              <a:spcAft>
                <a:spcPts val="0"/>
              </a:spcAft>
              <a:buClr>
                <a:srgbClr val="D34817"/>
              </a:buClr>
              <a:buSzPct val="80000"/>
              <a:buFont typeface="Wingdings" panose="05000000000000000000" pitchFamily="2" charset="2"/>
              <a:buNone/>
              <a:tabLst/>
              <a:defRPr/>
            </a:pPr>
            <a:r>
              <a:rPr lang="tr-TR" sz="2000" kern="1200" dirty="0">
                <a:solidFill>
                  <a:prstClr val="black"/>
                </a:solidFill>
                <a:latin typeface="Gill Sans MT"/>
                <a:cs typeface="+mn-cs"/>
              </a:rPr>
              <a:t>Yükseköğretim Kanununun 53 üncü maddesinde yer alan soruşturma usulüne tabi olanlar hariç olmak üzere, </a:t>
            </a:r>
            <a:r>
              <a:rPr lang="tr-TR" sz="2000" kern="1200" dirty="0">
                <a:solidFill>
                  <a:srgbClr val="FF0000"/>
                </a:solidFill>
                <a:latin typeface="Gill Sans MT"/>
                <a:cs typeface="+mn-cs"/>
              </a:rPr>
              <a:t>kamu veya özel sağlık kurum ve kuruluşları </a:t>
            </a:r>
            <a:r>
              <a:rPr lang="tr-TR" sz="2000" kern="1200" dirty="0">
                <a:solidFill>
                  <a:srgbClr val="0070C0"/>
                </a:solidFill>
                <a:latin typeface="Gill Sans MT"/>
                <a:cs typeface="+mn-cs"/>
              </a:rPr>
              <a:t>ve </a:t>
            </a:r>
            <a:r>
              <a:rPr lang="tr-TR" sz="2000" kern="1200" dirty="0">
                <a:solidFill>
                  <a:srgbClr val="0070C0"/>
                </a:solidFill>
                <a:highlight>
                  <a:srgbClr val="FFFF00"/>
                </a:highlight>
                <a:latin typeface="Gill Sans MT"/>
                <a:cs typeface="+mn-cs"/>
              </a:rPr>
              <a:t>vakıf üniversitelerinde </a:t>
            </a:r>
            <a:r>
              <a:rPr lang="tr-TR" sz="2000" kern="1200" dirty="0">
                <a:solidFill>
                  <a:srgbClr val="0070C0"/>
                </a:solidFill>
                <a:latin typeface="Gill Sans MT"/>
                <a:cs typeface="+mn-cs"/>
              </a:rPr>
              <a:t>görev yapan hekim ve diş hekimleri ile diğer sağlık meslek mensuplarının </a:t>
            </a:r>
            <a:r>
              <a:rPr lang="tr-TR" sz="2000" kern="1200" dirty="0">
                <a:solidFill>
                  <a:prstClr val="black"/>
                </a:solidFill>
                <a:latin typeface="Gill Sans MT"/>
                <a:cs typeface="+mn-cs"/>
              </a:rPr>
              <a:t>sağlık mesleğinin icrası kapsamında yaptıkları </a:t>
            </a:r>
            <a:r>
              <a:rPr lang="tr-TR" sz="2000" kern="1200" dirty="0">
                <a:solidFill>
                  <a:srgbClr val="0070C0"/>
                </a:solidFill>
                <a:latin typeface="Gill Sans MT"/>
                <a:cs typeface="+mn-cs"/>
              </a:rPr>
              <a:t>muayene, teşhis ve tedaviye ilişkin tıbbi işlem ve uygulamalar nedeniyle </a:t>
            </a:r>
            <a:r>
              <a:rPr lang="tr-TR" sz="2000" kern="1200" dirty="0">
                <a:solidFill>
                  <a:prstClr val="black"/>
                </a:solidFill>
                <a:latin typeface="Gill Sans MT"/>
                <a:cs typeface="+mn-cs"/>
              </a:rPr>
              <a:t>yapılan soruşturmalar hakkında 2/12/1999 tarihli ve </a:t>
            </a:r>
            <a:r>
              <a:rPr lang="tr-TR" sz="2000" u="sng" kern="1200" dirty="0">
                <a:solidFill>
                  <a:srgbClr val="0070C0"/>
                </a:solidFill>
                <a:latin typeface="Gill Sans MT"/>
                <a:cs typeface="+mn-cs"/>
              </a:rPr>
              <a:t>4483 sayılı Memurlar ve Diğer Kamu Görevlilerinin Yargılanması Hakkında Kanun hükümleri uygulanır. </a:t>
            </a:r>
            <a:endParaRPr lang="tr-TR" altLang="tr-TR" sz="2000" u="sng" kern="1200" dirty="0">
              <a:solidFill>
                <a:srgbClr val="0070C0"/>
              </a:solidFill>
              <a:latin typeface="Gill Sans MT"/>
              <a:cs typeface="+mn-cs"/>
            </a:endParaRPr>
          </a:p>
          <a:p>
            <a:pPr marL="12700" algn="just">
              <a:lnSpc>
                <a:spcPct val="100000"/>
              </a:lnSpc>
              <a:spcBef>
                <a:spcPts val="1010"/>
              </a:spcBef>
              <a:buClr>
                <a:srgbClr val="90C225"/>
              </a:buClr>
              <a:buSzPct val="79166"/>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4565009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728000"/>
            <a:ext cx="8229600" cy="5058821"/>
          </a:xfrm>
        </p:spPr>
        <p:txBody>
          <a:bodyPr/>
          <a:lstStyle/>
          <a:p>
            <a:pPr marL="26988" algn="l" eaLnBrk="1" hangingPunct="1">
              <a:spcBef>
                <a:spcPct val="0"/>
              </a:spcBef>
              <a:defRPr/>
            </a:pPr>
            <a:r>
              <a:rPr lang="tr-TR" i="1" kern="1200" dirty="0">
                <a:solidFill>
                  <a:srgbClr val="D34817"/>
                </a:solidFill>
                <a:effectLst>
                  <a:outerShdw blurRad="50000" dist="30000" dir="5400000" algn="tl" rotWithShape="0">
                    <a:srgbClr val="000000">
                      <a:alpha val="30000"/>
                    </a:srgbClr>
                  </a:outerShdw>
                </a:effectLst>
                <a:latin typeface="Gill Sans MT"/>
                <a:cs typeface="+mn-cs"/>
              </a:rPr>
              <a:t>“Görevliler” </a:t>
            </a:r>
            <a:r>
              <a:rPr lang="tr-TR" kern="1200" dirty="0">
                <a:solidFill>
                  <a:srgbClr val="D34817"/>
                </a:solidFill>
                <a:effectLst>
                  <a:outerShdw blurRad="50000" dist="30000" dir="5400000" algn="tl" rotWithShape="0">
                    <a:srgbClr val="000000">
                      <a:alpha val="30000"/>
                    </a:srgbClr>
                  </a:outerShdw>
                </a:effectLst>
                <a:latin typeface="Gill Sans MT"/>
                <a:cs typeface="+mn-cs"/>
              </a:rPr>
              <a:t>Açısından Kapsam</a:t>
            </a:r>
          </a:p>
          <a:p>
            <a:pPr marL="26988" algn="l" eaLnBrk="1" hangingPunct="1">
              <a:spcBef>
                <a:spcPct val="0"/>
              </a:spcBef>
              <a:defRPr/>
            </a:pPr>
            <a:endParaRPr lang="tr-TR" kern="1200" dirty="0">
              <a:solidFill>
                <a:srgbClr val="D34817"/>
              </a:solidFill>
              <a:effectLst>
                <a:outerShdw blurRad="50000" dist="30000" dir="5400000" algn="tl" rotWithShape="0">
                  <a:srgbClr val="000000">
                    <a:alpha val="30000"/>
                  </a:srgbClr>
                </a:outerShdw>
              </a:effectLst>
              <a:latin typeface="Gill Sans MT"/>
              <a:cs typeface="+mn-cs"/>
            </a:endParaRPr>
          </a:p>
          <a:p>
            <a:pPr marL="365125" marR="0" lvl="0" indent="-282575" algn="just" defTabSz="914400" rtl="0" eaLnBrk="0" fontAlgn="base" latinLnBrk="0" hangingPunct="0">
              <a:lnSpc>
                <a:spcPct val="100000"/>
              </a:lnSpc>
              <a:spcBef>
                <a:spcPct val="0"/>
              </a:spcBef>
              <a:spcAft>
                <a:spcPct val="0"/>
              </a:spcAft>
              <a:buClr>
                <a:srgbClr val="D34817"/>
              </a:buClr>
              <a:buSzPct val="80000"/>
              <a:buFont typeface="Wingdings 2" panose="05020102010507070707" pitchFamily="18" charset="2"/>
              <a:buChar char=""/>
              <a:tabLst/>
              <a:defRPr/>
            </a:pPr>
            <a:r>
              <a:rPr lang="tr-TR" altLang="tr-TR" sz="1800" b="1" u="sng" kern="1200" dirty="0">
                <a:solidFill>
                  <a:srgbClr val="D34817"/>
                </a:solidFill>
                <a:latin typeface="Gill Sans MT"/>
                <a:cs typeface="+mn-cs"/>
              </a:rPr>
              <a:t>Kanun Kapsamında “Bulunan” Görevliler</a:t>
            </a:r>
          </a:p>
          <a:p>
            <a:pPr marL="365125" marR="0" lvl="0" indent="-282575" algn="just" defTabSz="914400" rtl="0" eaLnBrk="0" fontAlgn="base" latinLnBrk="0" hangingPunct="0">
              <a:lnSpc>
                <a:spcPct val="100000"/>
              </a:lnSpc>
              <a:spcBef>
                <a:spcPct val="0"/>
              </a:spcBef>
              <a:spcAft>
                <a:spcPct val="0"/>
              </a:spcAft>
              <a:buClr>
                <a:srgbClr val="D34817"/>
              </a:buClr>
              <a:buSzPct val="80000"/>
              <a:buFont typeface="Wingdings" panose="05000000000000000000" pitchFamily="2" charset="2"/>
              <a:buNone/>
              <a:tabLst/>
              <a:defRPr/>
            </a:pPr>
            <a:r>
              <a:rPr lang="tr-TR" altLang="tr-TR" sz="1800" b="1" kern="1200" dirty="0">
                <a:solidFill>
                  <a:prstClr val="black"/>
                </a:solidFill>
                <a:latin typeface="Gill Sans MT"/>
                <a:cs typeface="+mn-cs"/>
              </a:rPr>
              <a:t>	</a:t>
            </a:r>
            <a:r>
              <a:rPr lang="tr-TR" altLang="tr-TR" sz="1800" kern="1200" dirty="0">
                <a:solidFill>
                  <a:prstClr val="black"/>
                </a:solidFill>
                <a:latin typeface="Gill Sans MT"/>
                <a:cs typeface="+mn-cs"/>
              </a:rPr>
              <a:t>1- K</a:t>
            </a:r>
            <a:r>
              <a:rPr lang="tr-TR" sz="1800" kern="1200" dirty="0">
                <a:solidFill>
                  <a:prstClr val="black"/>
                </a:solidFill>
                <a:latin typeface="Gill Sans MT"/>
                <a:cs typeface="+mn-cs"/>
              </a:rPr>
              <a:t>amu veya özel sağlık kurum ve kuruluşlarında görev yapan hekim, diş hekimi ve diğer sağlık mensupları </a:t>
            </a:r>
          </a:p>
          <a:p>
            <a:pPr marL="365125" marR="0" lvl="0" indent="-282575" algn="just" defTabSz="914400" rtl="0" eaLnBrk="0" fontAlgn="base" latinLnBrk="0" hangingPunct="0">
              <a:lnSpc>
                <a:spcPct val="100000"/>
              </a:lnSpc>
              <a:spcBef>
                <a:spcPct val="0"/>
              </a:spcBef>
              <a:spcAft>
                <a:spcPct val="0"/>
              </a:spcAft>
              <a:buClr>
                <a:srgbClr val="D34817"/>
              </a:buClr>
              <a:buSzPct val="80000"/>
              <a:buFont typeface="Wingdings" panose="05000000000000000000" pitchFamily="2" charset="2"/>
              <a:buNone/>
              <a:tabLst/>
              <a:defRPr/>
            </a:pPr>
            <a:r>
              <a:rPr lang="tr-TR" altLang="tr-TR" sz="1800" kern="1200" dirty="0">
                <a:solidFill>
                  <a:prstClr val="black"/>
                </a:solidFill>
                <a:latin typeface="Gill Sans MT"/>
                <a:cs typeface="+mn-cs"/>
              </a:rPr>
              <a:t>	2- Vakıf üniversitelerinde </a:t>
            </a:r>
            <a:r>
              <a:rPr lang="tr-TR" sz="1800" kern="1200" dirty="0">
                <a:solidFill>
                  <a:prstClr val="black"/>
                </a:solidFill>
                <a:latin typeface="Gill Sans MT"/>
                <a:cs typeface="+mn-cs"/>
              </a:rPr>
              <a:t>görev yapan hekim, diş hekimi ve diğer sağlık mensupları</a:t>
            </a:r>
            <a:r>
              <a:rPr lang="tr-TR" altLang="tr-TR" sz="1800" kern="1200" dirty="0">
                <a:solidFill>
                  <a:prstClr val="black"/>
                </a:solidFill>
                <a:latin typeface="Gill Sans MT"/>
                <a:cs typeface="+mn-cs"/>
              </a:rPr>
              <a:t> </a:t>
            </a:r>
          </a:p>
          <a:p>
            <a:pPr marL="365125" marR="0" lvl="0" indent="-282575" algn="just" defTabSz="914400" rtl="0" eaLnBrk="0" fontAlgn="base" latinLnBrk="0" hangingPunct="0">
              <a:lnSpc>
                <a:spcPct val="100000"/>
              </a:lnSpc>
              <a:spcBef>
                <a:spcPct val="0"/>
              </a:spcBef>
              <a:spcAft>
                <a:spcPct val="0"/>
              </a:spcAft>
              <a:buClr>
                <a:srgbClr val="D34817"/>
              </a:buClr>
              <a:buSzPct val="80000"/>
              <a:buFont typeface="Wingdings" panose="05000000000000000000" pitchFamily="2" charset="2"/>
              <a:buNone/>
              <a:tabLst/>
              <a:defRPr/>
            </a:pPr>
            <a:r>
              <a:rPr lang="tr-TR" altLang="tr-TR" sz="1800" kern="1200" dirty="0">
                <a:solidFill>
                  <a:prstClr val="black"/>
                </a:solidFill>
                <a:latin typeface="Gill Sans MT"/>
                <a:cs typeface="+mn-cs"/>
              </a:rPr>
              <a:t>	</a:t>
            </a:r>
          </a:p>
          <a:p>
            <a:pPr marL="365125" marR="0" lvl="0" indent="-282575" algn="just" defTabSz="914400" rtl="0" eaLnBrk="0" fontAlgn="base" latinLnBrk="0" hangingPunct="0">
              <a:lnSpc>
                <a:spcPct val="100000"/>
              </a:lnSpc>
              <a:spcBef>
                <a:spcPct val="0"/>
              </a:spcBef>
              <a:spcAft>
                <a:spcPct val="0"/>
              </a:spcAft>
              <a:buClr>
                <a:srgbClr val="D34817"/>
              </a:buClr>
              <a:buSzPct val="80000"/>
              <a:buFont typeface="Wingdings 2" panose="05020102010507070707" pitchFamily="18" charset="2"/>
              <a:buChar char=""/>
              <a:tabLst/>
              <a:defRPr/>
            </a:pPr>
            <a:r>
              <a:rPr lang="tr-TR" altLang="tr-TR" sz="1800" b="1" u="sng" kern="1200" dirty="0">
                <a:solidFill>
                  <a:srgbClr val="D34817"/>
                </a:solidFill>
                <a:latin typeface="Gill Sans MT"/>
                <a:cs typeface="+mn-cs"/>
              </a:rPr>
              <a:t>Kanun Kapsamında “Bulunmayan” Görevliler</a:t>
            </a:r>
            <a:endParaRPr lang="tr-TR" altLang="tr-TR" sz="1800" b="1" kern="1200" dirty="0">
              <a:solidFill>
                <a:srgbClr val="D34817"/>
              </a:solidFill>
              <a:latin typeface="Gill Sans MT"/>
              <a:cs typeface="+mn-cs"/>
            </a:endParaRPr>
          </a:p>
          <a:p>
            <a:pPr marL="365125" marR="0" lvl="0" indent="-282575" algn="just" defTabSz="914400" rtl="0" eaLnBrk="0" fontAlgn="base" latinLnBrk="0" hangingPunct="0">
              <a:lnSpc>
                <a:spcPct val="90000"/>
              </a:lnSpc>
              <a:spcBef>
                <a:spcPts val="600"/>
              </a:spcBef>
              <a:spcAft>
                <a:spcPct val="0"/>
              </a:spcAft>
              <a:buClr>
                <a:srgbClr val="D34817"/>
              </a:buClr>
              <a:buSzPct val="80000"/>
              <a:buFontTx/>
              <a:buNone/>
              <a:tabLst/>
              <a:defRPr/>
            </a:pPr>
            <a:r>
              <a:rPr lang="tr-TR" altLang="tr-TR" sz="1800" kern="1200" dirty="0">
                <a:solidFill>
                  <a:srgbClr val="0070C0"/>
                </a:solidFill>
                <a:latin typeface="Gill Sans MT"/>
                <a:cs typeface="+mn-cs"/>
              </a:rPr>
              <a:t>	</a:t>
            </a:r>
            <a:r>
              <a:rPr lang="tr-TR" altLang="tr-TR" sz="1800" kern="1200" dirty="0">
                <a:solidFill>
                  <a:prstClr val="black"/>
                </a:solidFill>
                <a:latin typeface="Gill Sans MT"/>
                <a:cs typeface="+mn-cs"/>
              </a:rPr>
              <a:t>1- </a:t>
            </a:r>
            <a:r>
              <a:rPr lang="tr-TR" sz="1800" kern="1200" dirty="0">
                <a:solidFill>
                  <a:prstClr val="black"/>
                </a:solidFill>
                <a:latin typeface="Gill Sans MT"/>
                <a:cs typeface="+mn-cs"/>
              </a:rPr>
              <a:t>Yükseköğretim Kanununun 53 üncü maddesinde yer alan soruşturma usulüne tabi olanlar </a:t>
            </a:r>
          </a:p>
          <a:p>
            <a:pPr marL="365125" marR="0" lvl="0" indent="-282575" algn="just" defTabSz="914400" rtl="0" eaLnBrk="0" fontAlgn="base" latinLnBrk="0" hangingPunct="0">
              <a:lnSpc>
                <a:spcPct val="90000"/>
              </a:lnSpc>
              <a:spcBef>
                <a:spcPts val="600"/>
              </a:spcBef>
              <a:spcAft>
                <a:spcPct val="0"/>
              </a:spcAft>
              <a:buClr>
                <a:srgbClr val="D34817"/>
              </a:buClr>
              <a:buSzPct val="80000"/>
              <a:buFontTx/>
              <a:buNone/>
              <a:tabLst/>
              <a:defRPr/>
            </a:pPr>
            <a:endParaRPr lang="tr-TR" altLang="tr-TR" sz="1800" kern="1200" dirty="0">
              <a:solidFill>
                <a:prstClr val="black"/>
              </a:solidFill>
              <a:latin typeface="Gill Sans MT"/>
              <a:cs typeface="+mn-cs"/>
            </a:endParaRPr>
          </a:p>
          <a:p>
            <a:pPr marL="365125" marR="0" lvl="0" indent="-282575" algn="just" defTabSz="914400" rtl="0" eaLnBrk="0" fontAlgn="base" latinLnBrk="0" hangingPunct="0">
              <a:lnSpc>
                <a:spcPct val="90000"/>
              </a:lnSpc>
              <a:spcBef>
                <a:spcPts val="600"/>
              </a:spcBef>
              <a:spcAft>
                <a:spcPct val="0"/>
              </a:spcAft>
              <a:buClr>
                <a:srgbClr val="D34817"/>
              </a:buClr>
              <a:buSzPct val="80000"/>
              <a:buFont typeface="Wingdings 2" panose="05020102010507070707" pitchFamily="18" charset="2"/>
              <a:buNone/>
              <a:tabLst/>
              <a:defRPr/>
            </a:pPr>
            <a:r>
              <a:rPr lang="tr-TR" sz="1800" b="1" kern="1200" dirty="0">
                <a:solidFill>
                  <a:srgbClr val="D34817"/>
                </a:solidFill>
                <a:latin typeface="Gill Sans MT"/>
                <a:cs typeface="+mn-cs"/>
              </a:rPr>
              <a:t>	Not</a:t>
            </a:r>
            <a:r>
              <a:rPr lang="tr-TR" sz="1800" b="1" kern="1200" dirty="0">
                <a:solidFill>
                  <a:prstClr val="black"/>
                </a:solidFill>
                <a:latin typeface="Gill Sans MT"/>
                <a:cs typeface="+mn-cs"/>
              </a:rPr>
              <a:t>: </a:t>
            </a:r>
            <a:r>
              <a:rPr lang="tr-TR" sz="1800" u="sng" kern="1200" dirty="0">
                <a:solidFill>
                  <a:prstClr val="black"/>
                </a:solidFill>
                <a:latin typeface="Gill Sans MT"/>
                <a:cs typeface="+mn-cs"/>
              </a:rPr>
              <a:t>2547 sayılı Yükseköğretim Kanununun 53 üncü maddesinde yer alan soruşturma usulüne tabi olanlar</a:t>
            </a:r>
            <a:r>
              <a:rPr lang="tr-TR" sz="1800" kern="1200" dirty="0">
                <a:solidFill>
                  <a:prstClr val="black"/>
                </a:solidFill>
                <a:latin typeface="Gill Sans MT"/>
                <a:cs typeface="+mn-cs"/>
              </a:rPr>
              <a:t>; </a:t>
            </a:r>
            <a:r>
              <a:rPr lang="tr-TR" sz="1800" kern="1200" dirty="0">
                <a:solidFill>
                  <a:srgbClr val="0070C0"/>
                </a:solidFill>
                <a:latin typeface="Gill Sans MT"/>
                <a:cs typeface="+mn-cs"/>
              </a:rPr>
              <a:t>Yükseköğretim üst kuruluşları başkan ve üyeleri ile yükseköğretim kurumları yöneticilerinin, kadrolu ve sözleşmeli öğretim elemanlarının ve bu kuruluş ve kurumların 657 sayılı Devlet Memurları Kanununa tabi memurları</a:t>
            </a:r>
            <a:endParaRPr lang="tr-TR" altLang="tr-TR" sz="1800" kern="1200" dirty="0">
              <a:solidFill>
                <a:srgbClr val="0070C0"/>
              </a:solidFill>
              <a:latin typeface="Gill Sans MT"/>
              <a:cs typeface="+mn-cs"/>
            </a:endParaRPr>
          </a:p>
          <a:p>
            <a:pPr marL="12700" algn="just">
              <a:lnSpc>
                <a:spcPct val="100000"/>
              </a:lnSpc>
              <a:spcBef>
                <a:spcPts val="1010"/>
              </a:spcBef>
              <a:buClr>
                <a:srgbClr val="90C225"/>
              </a:buClr>
              <a:buSzPct val="79166"/>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916647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728000"/>
            <a:ext cx="8229600" cy="2590453"/>
          </a:xfrm>
        </p:spPr>
        <p:txBody>
          <a:bodyPr/>
          <a:lstStyle/>
          <a:p>
            <a:pPr marL="26988" algn="l" eaLnBrk="1" hangingPunct="1">
              <a:spcBef>
                <a:spcPct val="0"/>
              </a:spcBef>
              <a:defRPr/>
            </a:pPr>
            <a:r>
              <a:rPr lang="tr-TR" i="1" kern="1200" dirty="0">
                <a:solidFill>
                  <a:srgbClr val="D34817"/>
                </a:solidFill>
                <a:effectLst>
                  <a:outerShdw blurRad="50000" dist="30000" dir="5400000" algn="tl" rotWithShape="0">
                    <a:srgbClr val="000000">
                      <a:alpha val="30000"/>
                    </a:srgbClr>
                  </a:outerShdw>
                </a:effectLst>
                <a:latin typeface="Gill Sans MT"/>
                <a:cs typeface="+mn-cs"/>
              </a:rPr>
              <a:t>“Suçlar” </a:t>
            </a:r>
            <a:r>
              <a:rPr lang="tr-TR" kern="1200" dirty="0">
                <a:solidFill>
                  <a:srgbClr val="D34817"/>
                </a:solidFill>
                <a:effectLst>
                  <a:outerShdw blurRad="50000" dist="30000" dir="5400000" algn="tl" rotWithShape="0">
                    <a:srgbClr val="000000">
                      <a:alpha val="30000"/>
                    </a:srgbClr>
                  </a:outerShdw>
                </a:effectLst>
                <a:latin typeface="Gill Sans MT"/>
                <a:cs typeface="+mn-cs"/>
              </a:rPr>
              <a:t>Açısından Kapsam</a:t>
            </a:r>
          </a:p>
          <a:p>
            <a:pPr marL="82550" marR="0" lvl="0" indent="0" algn="just" defTabSz="914400" rtl="0" eaLnBrk="0" fontAlgn="base" latinLnBrk="0" hangingPunct="0">
              <a:lnSpc>
                <a:spcPct val="100000"/>
              </a:lnSpc>
              <a:spcAft>
                <a:spcPct val="0"/>
              </a:spcAft>
              <a:buClr>
                <a:srgbClr val="D34817"/>
              </a:buClr>
              <a:buSzPct val="80000"/>
              <a:buFont typeface="Wingdings 2" panose="05020102010507070707" pitchFamily="18" charset="2"/>
              <a:buNone/>
              <a:tabLst/>
              <a:defRPr/>
            </a:pPr>
            <a:endParaRPr lang="tr-TR" sz="2400" kern="1200" dirty="0">
              <a:solidFill>
                <a:prstClr val="black"/>
              </a:solidFill>
              <a:latin typeface="Gill Sans MT"/>
              <a:cs typeface="+mn-cs"/>
            </a:endParaRPr>
          </a:p>
          <a:p>
            <a:pPr marL="82550" marR="0" lvl="0" indent="0" algn="just" defTabSz="914400" rtl="0" eaLnBrk="0" fontAlgn="base" latinLnBrk="0" hangingPunct="0">
              <a:lnSpc>
                <a:spcPct val="100000"/>
              </a:lnSpc>
              <a:spcAft>
                <a:spcPct val="0"/>
              </a:spcAft>
              <a:buClr>
                <a:srgbClr val="D34817"/>
              </a:buClr>
              <a:buSzPct val="80000"/>
              <a:buFont typeface="Wingdings 2" panose="05020102010507070707" pitchFamily="18" charset="2"/>
              <a:buNone/>
              <a:tabLst/>
              <a:defRPr/>
            </a:pPr>
            <a:r>
              <a:rPr lang="tr-TR" sz="2400" kern="1200" dirty="0">
                <a:solidFill>
                  <a:prstClr val="black"/>
                </a:solidFill>
                <a:latin typeface="Gill Sans MT"/>
                <a:cs typeface="+mn-cs"/>
              </a:rPr>
              <a:t>Sağlık mesleğinin icrası kapsamında yapılan;</a:t>
            </a:r>
          </a:p>
          <a:p>
            <a:pPr marL="26988" algn="l" eaLnBrk="1" hangingPunct="1">
              <a:spcBef>
                <a:spcPct val="0"/>
              </a:spcBef>
              <a:defRPr/>
            </a:pPr>
            <a:endParaRPr lang="tr-TR" kern="1200" dirty="0">
              <a:solidFill>
                <a:srgbClr val="D34817"/>
              </a:solidFill>
              <a:effectLst>
                <a:outerShdw blurRad="50000" dist="30000" dir="5400000" algn="tl" rotWithShape="0">
                  <a:srgbClr val="000000">
                    <a:alpha val="30000"/>
                  </a:srgbClr>
                </a:outerShdw>
              </a:effectLst>
              <a:latin typeface="Gill Sans MT"/>
              <a:cs typeface="+mn-cs"/>
            </a:endParaRPr>
          </a:p>
          <a:p>
            <a:pPr marL="26988" algn="l" eaLnBrk="1" hangingPunct="1">
              <a:spcBef>
                <a:spcPct val="0"/>
              </a:spcBef>
              <a:defRPr/>
            </a:pPr>
            <a:endParaRPr lang="tr-TR" kern="1200" dirty="0">
              <a:solidFill>
                <a:prstClr val="black"/>
              </a:solidFill>
              <a:latin typeface="Gill Sans MT"/>
              <a:cs typeface="+mn-cs"/>
            </a:endParaRPr>
          </a:p>
          <a:p>
            <a:pPr marL="12700" algn="just">
              <a:lnSpc>
                <a:spcPct val="100000"/>
              </a:lnSpc>
              <a:spcBef>
                <a:spcPts val="1010"/>
              </a:spcBef>
              <a:buClr>
                <a:srgbClr val="90C225"/>
              </a:buClr>
              <a:buSzPct val="79166"/>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graphicFrame>
        <p:nvGraphicFramePr>
          <p:cNvPr id="7" name="Diyagram 6"/>
          <p:cNvGraphicFramePr/>
          <p:nvPr>
            <p:extLst>
              <p:ext uri="{D42A27DB-BD31-4B8C-83A1-F6EECF244321}">
                <p14:modId xmlns:p14="http://schemas.microsoft.com/office/powerpoint/2010/main" val="1259285994"/>
              </p:ext>
            </p:extLst>
          </p:nvPr>
        </p:nvGraphicFramePr>
        <p:xfrm>
          <a:off x="1828800" y="3048001"/>
          <a:ext cx="5334000" cy="225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Dikdörtgen 7"/>
          <p:cNvSpPr/>
          <p:nvPr/>
        </p:nvSpPr>
        <p:spPr>
          <a:xfrm>
            <a:off x="539999" y="5399782"/>
            <a:ext cx="8146801" cy="461665"/>
          </a:xfrm>
          <a:prstGeom prst="rect">
            <a:avLst/>
          </a:prstGeom>
        </p:spPr>
        <p:txBody>
          <a:bodyPr wrap="square">
            <a:spAutoFit/>
          </a:bodyPr>
          <a:lstStyle/>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kumimoji="0" lang="tr-TR" sz="2400" b="0" i="0" u="none" strike="noStrike" kern="1200" cap="none" spc="0" normalizeH="0" baseline="0" noProof="0" dirty="0">
                <a:ln>
                  <a:noFill/>
                </a:ln>
                <a:solidFill>
                  <a:prstClr val="black"/>
                </a:solidFill>
                <a:effectLst/>
                <a:uLnTx/>
                <a:uFillTx/>
                <a:latin typeface="Gill Sans MT"/>
                <a:ea typeface="+mn-ea"/>
                <a:cs typeface="+mn-cs"/>
              </a:rPr>
              <a:t>ilişkin tıbbi işlem ve uygulamalar.</a:t>
            </a:r>
            <a:endParaRPr kumimoji="0" lang="tr-TR" altLang="tr-TR"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37617236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728000"/>
            <a:ext cx="8229600" cy="5083443"/>
          </a:xfrm>
        </p:spPr>
        <p:txBody>
          <a:bodyPr>
            <a:noAutofit/>
          </a:bodyPr>
          <a:lstStyle/>
          <a:p>
            <a:pPr marL="26988" algn="l" eaLnBrk="1" hangingPunct="1">
              <a:spcBef>
                <a:spcPct val="0"/>
              </a:spcBef>
              <a:defRPr/>
            </a:pPr>
            <a:r>
              <a:rPr lang="tr-TR" sz="2400" kern="1200" dirty="0">
                <a:solidFill>
                  <a:srgbClr val="D34817"/>
                </a:solidFill>
                <a:effectLst>
                  <a:outerShdw blurRad="50000" dist="30000" dir="5400000" algn="tl" rotWithShape="0">
                    <a:srgbClr val="000000">
                      <a:alpha val="30000"/>
                    </a:srgbClr>
                  </a:outerShdw>
                </a:effectLst>
                <a:latin typeface="Gill Sans MT"/>
                <a:cs typeface="+mn-cs"/>
              </a:rPr>
              <a:t>Mesleki Sorumluluk Kurulu</a:t>
            </a:r>
          </a:p>
          <a:p>
            <a:pPr lvl="0" indent="358775" algn="just" rtl="0" eaLnBrk="0" fontAlgn="base" hangingPunct="0">
              <a:spcBef>
                <a:spcPct val="0"/>
              </a:spcBef>
              <a:spcAft>
                <a:spcPct val="0"/>
              </a:spcAft>
            </a:pPr>
            <a:r>
              <a:rPr lang="tr-TR" altLang="tr-TR" sz="1800" u="sng" kern="1200" dirty="0">
                <a:solidFill>
                  <a:srgbClr val="0070C0"/>
                </a:solidFill>
                <a:latin typeface="Gill Sans MT"/>
                <a:cs typeface="Arial" panose="020B0604020202020204" pitchFamily="34" charset="0"/>
              </a:rPr>
              <a:t>Sağlık Bakanı tarafından belirlenen</a:t>
            </a:r>
            <a:r>
              <a:rPr lang="tr-TR" altLang="tr-TR" sz="1800" u="sng" kern="1200" dirty="0">
                <a:solidFill>
                  <a:srgbClr val="000000"/>
                </a:solidFill>
                <a:latin typeface="Gill Sans MT"/>
                <a:cs typeface="Arial" panose="020B0604020202020204" pitchFamily="34" charset="0"/>
              </a:rPr>
              <a:t>;</a:t>
            </a:r>
            <a:endParaRPr lang="tr-TR" altLang="tr-TR" sz="1800" u="sng" kern="1200" dirty="0">
              <a:solidFill>
                <a:prstClr val="black"/>
              </a:solidFill>
              <a:latin typeface="Gill Sans MT"/>
              <a:cs typeface="Arial" panose="020B0604020202020204" pitchFamily="34" charset="0"/>
            </a:endParaRPr>
          </a:p>
          <a:p>
            <a:pPr lvl="0" indent="358775" algn="just" rtl="0" eaLnBrk="0" fontAlgn="base" hangingPunct="0">
              <a:spcBef>
                <a:spcPct val="0"/>
              </a:spcBef>
              <a:spcAft>
                <a:spcPct val="0"/>
              </a:spcAft>
            </a:pPr>
            <a:r>
              <a:rPr lang="tr-TR" altLang="tr-TR" sz="1800" kern="1200" dirty="0">
                <a:solidFill>
                  <a:srgbClr val="000000"/>
                </a:solidFill>
                <a:latin typeface="Gill Sans MT"/>
                <a:cs typeface="Arial" panose="020B0604020202020204" pitchFamily="34" charset="0"/>
              </a:rPr>
              <a:t>a) Bakan yardımcısı,</a:t>
            </a:r>
            <a:endParaRPr lang="tr-TR" altLang="tr-TR" sz="1800" kern="1200" dirty="0">
              <a:solidFill>
                <a:prstClr val="black"/>
              </a:solidFill>
              <a:latin typeface="Gill Sans MT"/>
              <a:cs typeface="Arial" panose="020B0604020202020204" pitchFamily="34" charset="0"/>
            </a:endParaRPr>
          </a:p>
          <a:p>
            <a:pPr lvl="0" indent="358775" algn="just" rtl="0" eaLnBrk="0" fontAlgn="base" hangingPunct="0">
              <a:spcBef>
                <a:spcPct val="0"/>
              </a:spcBef>
              <a:spcAft>
                <a:spcPct val="0"/>
              </a:spcAft>
            </a:pPr>
            <a:r>
              <a:rPr lang="tr-TR" altLang="tr-TR" sz="1800" kern="1200" dirty="0">
                <a:solidFill>
                  <a:srgbClr val="000000"/>
                </a:solidFill>
                <a:latin typeface="Gill Sans MT"/>
                <a:cs typeface="Arial" panose="020B0604020202020204" pitchFamily="34" charset="0"/>
              </a:rPr>
              <a:t>b) Sağlık Hizmetleri, Kamu Hastaneleri, Hukuk Hizmetleri, Yönetim Hizmetleri genel müdürleri veya yardımcıları,</a:t>
            </a:r>
            <a:endParaRPr lang="tr-TR" altLang="tr-TR" sz="1800" kern="1200" dirty="0">
              <a:solidFill>
                <a:prstClr val="black"/>
              </a:solidFill>
              <a:latin typeface="Gill Sans MT"/>
              <a:cs typeface="Arial" panose="020B0604020202020204" pitchFamily="34" charset="0"/>
            </a:endParaRPr>
          </a:p>
          <a:p>
            <a:pPr lvl="0" indent="358775" algn="just" rtl="0" eaLnBrk="0" fontAlgn="base" hangingPunct="0">
              <a:spcBef>
                <a:spcPct val="0"/>
              </a:spcBef>
              <a:spcAft>
                <a:spcPct val="0"/>
              </a:spcAft>
            </a:pPr>
            <a:r>
              <a:rPr lang="tr-TR" altLang="tr-TR" sz="1800" kern="1200" dirty="0">
                <a:solidFill>
                  <a:srgbClr val="000000"/>
                </a:solidFill>
                <a:latin typeface="Gill Sans MT"/>
                <a:cs typeface="Arial" panose="020B0604020202020204" pitchFamily="34" charset="0"/>
              </a:rPr>
              <a:t>c) Profesör veya doçent unvanlı biri dâhilî, diğeri cerrahi branştan iki hekim,</a:t>
            </a:r>
            <a:endParaRPr lang="tr-TR" altLang="tr-TR" sz="1800" kern="1200" dirty="0">
              <a:solidFill>
                <a:prstClr val="black"/>
              </a:solidFill>
              <a:latin typeface="Gill Sans MT"/>
              <a:cs typeface="Arial" panose="020B0604020202020204" pitchFamily="34" charset="0"/>
            </a:endParaRPr>
          </a:p>
          <a:p>
            <a:pPr lvl="0" indent="358775" algn="just" rtl="0" eaLnBrk="0" fontAlgn="base" hangingPunct="0">
              <a:spcBef>
                <a:spcPct val="0"/>
              </a:spcBef>
              <a:spcAft>
                <a:spcPct val="0"/>
              </a:spcAft>
            </a:pPr>
            <a:r>
              <a:rPr lang="tr-TR" altLang="tr-TR" sz="1800" kern="1200" dirty="0">
                <a:solidFill>
                  <a:srgbClr val="000000"/>
                </a:solidFill>
                <a:latin typeface="Gill Sans MT"/>
                <a:cs typeface="Arial" panose="020B0604020202020204" pitchFamily="34" charset="0"/>
              </a:rPr>
              <a:t>olmak üzere </a:t>
            </a:r>
            <a:r>
              <a:rPr lang="tr-TR" altLang="tr-TR" sz="1800" u="sng" kern="1200" dirty="0">
                <a:solidFill>
                  <a:srgbClr val="0070C0"/>
                </a:solidFill>
                <a:latin typeface="Gill Sans MT"/>
                <a:cs typeface="Arial" panose="020B0604020202020204" pitchFamily="34" charset="0"/>
              </a:rPr>
              <a:t>yedi üyeden oluşur</a:t>
            </a:r>
            <a:r>
              <a:rPr lang="tr-TR" altLang="tr-TR" sz="1800" u="sng" kern="1200" dirty="0">
                <a:solidFill>
                  <a:srgbClr val="000000"/>
                </a:solidFill>
                <a:latin typeface="Gill Sans MT"/>
                <a:cs typeface="Arial" panose="020B0604020202020204" pitchFamily="34" charset="0"/>
              </a:rPr>
              <a:t>.</a:t>
            </a:r>
          </a:p>
          <a:p>
            <a:pPr lvl="0" indent="358775" algn="just" rtl="0" eaLnBrk="0" fontAlgn="base" hangingPunct="0">
              <a:spcBef>
                <a:spcPct val="0"/>
              </a:spcBef>
              <a:spcAft>
                <a:spcPct val="0"/>
              </a:spcAft>
            </a:pPr>
            <a:endParaRPr lang="tr-TR" altLang="tr-TR" sz="1800" kern="1200" dirty="0">
              <a:solidFill>
                <a:srgbClr val="000000"/>
              </a:solidFill>
              <a:latin typeface="Gill Sans MT"/>
              <a:cs typeface="+mn-cs"/>
            </a:endParaRPr>
          </a:p>
          <a:p>
            <a:pPr lvl="0" indent="-282575" algn="just" rtl="0" eaLnBrk="0" fontAlgn="base" hangingPunct="0">
              <a:spcBef>
                <a:spcPct val="0"/>
              </a:spcBef>
              <a:spcAft>
                <a:spcPct val="0"/>
              </a:spcAft>
            </a:pPr>
            <a:r>
              <a:rPr lang="tr-TR" altLang="tr-TR" sz="1800" kern="1200" dirty="0">
                <a:solidFill>
                  <a:srgbClr val="D34817"/>
                </a:solidFill>
                <a:latin typeface="Gill Sans MT"/>
                <a:cs typeface="+mn-cs"/>
              </a:rPr>
              <a:t>      Kurulun Soruşturma izni verilmesine dair görevleri şunlardır;</a:t>
            </a:r>
          </a:p>
          <a:p>
            <a:pPr lvl="0" indent="-282575" algn="just" rtl="0" eaLnBrk="0" fontAlgn="base" hangingPunct="0">
              <a:spcBef>
                <a:spcPct val="0"/>
              </a:spcBef>
              <a:spcAft>
                <a:spcPct val="0"/>
              </a:spcAft>
            </a:pPr>
            <a:r>
              <a:rPr lang="tr-TR" altLang="tr-TR" sz="1800" kern="1200" dirty="0">
                <a:solidFill>
                  <a:srgbClr val="000000"/>
                </a:solidFill>
                <a:latin typeface="Gill Sans MT"/>
                <a:cs typeface="+mn-cs"/>
              </a:rPr>
              <a:t>1) Yükseköğretim Kanununun 53 üncü maddesinde yer alan soruşturma usulüne tabi olanlar dışındaki sağlık meslek mensupları hakkında tıbbî işlem ve uygulamaları nedeniyle </a:t>
            </a:r>
            <a:r>
              <a:rPr lang="tr-TR" altLang="tr-TR" sz="1800" u="sng" kern="1200" dirty="0">
                <a:solidFill>
                  <a:srgbClr val="0070C0"/>
                </a:solidFill>
                <a:latin typeface="Gill Sans MT"/>
                <a:cs typeface="+mn-cs"/>
              </a:rPr>
              <a:t>ön inceleme yapmak veya yaptırmak,</a:t>
            </a:r>
          </a:p>
          <a:p>
            <a:pPr lvl="0" indent="-282575" algn="just" rtl="0" eaLnBrk="0" fontAlgn="base" hangingPunct="0">
              <a:spcBef>
                <a:spcPct val="0"/>
              </a:spcBef>
              <a:spcAft>
                <a:spcPct val="0"/>
              </a:spcAft>
            </a:pPr>
            <a:r>
              <a:rPr lang="tr-TR" altLang="tr-TR" sz="1800" kern="1200" dirty="0">
                <a:solidFill>
                  <a:srgbClr val="000000"/>
                </a:solidFill>
                <a:latin typeface="Gill Sans MT"/>
                <a:cs typeface="+mn-cs"/>
              </a:rPr>
              <a:t>2) Ön inceleme raporundaki bulgulara göre </a:t>
            </a:r>
            <a:r>
              <a:rPr lang="tr-TR" altLang="tr-TR" sz="1800" u="sng" kern="1200" dirty="0">
                <a:solidFill>
                  <a:srgbClr val="0070C0"/>
                </a:solidFill>
                <a:latin typeface="Gill Sans MT"/>
                <a:cs typeface="+mn-cs"/>
              </a:rPr>
              <a:t>gerek gördüğünde yeniden inceleme yapmak veya yaptırmak,</a:t>
            </a:r>
          </a:p>
          <a:p>
            <a:pPr lvl="0" indent="-282575" algn="just" rtl="0" eaLnBrk="0" fontAlgn="base" hangingPunct="0">
              <a:spcBef>
                <a:spcPct val="0"/>
              </a:spcBef>
              <a:spcAft>
                <a:spcPct val="0"/>
              </a:spcAft>
            </a:pPr>
            <a:r>
              <a:rPr lang="tr-TR" altLang="tr-TR" sz="1800" kern="1200" dirty="0">
                <a:solidFill>
                  <a:srgbClr val="000000"/>
                </a:solidFill>
                <a:latin typeface="Gill Sans MT"/>
                <a:cs typeface="+mn-cs"/>
              </a:rPr>
              <a:t>3) </a:t>
            </a:r>
            <a:r>
              <a:rPr lang="tr-TR" altLang="tr-TR" sz="1800" u="sng" kern="1200" dirty="0">
                <a:solidFill>
                  <a:srgbClr val="0070C0"/>
                </a:solidFill>
                <a:latin typeface="Gill Sans MT"/>
                <a:cs typeface="+mn-cs"/>
              </a:rPr>
              <a:t>Soruşturma izni verilip verilmemesine karar vermek</a:t>
            </a:r>
            <a:r>
              <a:rPr lang="tr-TR" altLang="tr-TR" sz="1800" u="sng" kern="1200" dirty="0">
                <a:solidFill>
                  <a:srgbClr val="000000"/>
                </a:solidFill>
                <a:latin typeface="Gill Sans MT"/>
                <a:cs typeface="+mn-cs"/>
              </a:rPr>
              <a:t>,</a:t>
            </a:r>
          </a:p>
          <a:p>
            <a:pPr lvl="0" indent="-282575" algn="just" rtl="0" eaLnBrk="0" fontAlgn="base" hangingPunct="0">
              <a:spcBef>
                <a:spcPct val="0"/>
              </a:spcBef>
              <a:spcAft>
                <a:spcPct val="0"/>
              </a:spcAft>
            </a:pPr>
            <a:r>
              <a:rPr lang="tr-TR" altLang="tr-TR" sz="1800" kern="1200" dirty="0">
                <a:solidFill>
                  <a:srgbClr val="000000"/>
                </a:solidFill>
                <a:latin typeface="Gill Sans MT"/>
                <a:cs typeface="+mn-cs"/>
              </a:rPr>
              <a:t>4) Soruşturma iznine ilişkin </a:t>
            </a:r>
            <a:r>
              <a:rPr lang="tr-TR" altLang="tr-TR" sz="1800" u="sng" kern="1200" dirty="0">
                <a:solidFill>
                  <a:srgbClr val="0070C0"/>
                </a:solidFill>
                <a:latin typeface="Gill Sans MT"/>
                <a:cs typeface="+mn-cs"/>
              </a:rPr>
              <a:t>kararın yetkili mercie intikal ettirilmesini temin etmek.</a:t>
            </a:r>
            <a:endParaRPr lang="tr-TR" altLang="tr-TR" sz="1800" kern="1200" dirty="0">
              <a:solidFill>
                <a:srgbClr val="0070C0"/>
              </a:solidFill>
              <a:latin typeface="Gill Sans MT"/>
              <a:cs typeface="+mn-cs"/>
            </a:endParaRPr>
          </a:p>
          <a:p>
            <a:pPr marL="12700" algn="just">
              <a:lnSpc>
                <a:spcPct val="100000"/>
              </a:lnSpc>
              <a:spcBef>
                <a:spcPts val="1010"/>
              </a:spcBef>
              <a:buClr>
                <a:srgbClr val="90C225"/>
              </a:buClr>
              <a:buSzPct val="79166"/>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44564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728000"/>
            <a:ext cx="8229600" cy="6201698"/>
          </a:xfrm>
        </p:spPr>
        <p:txBody>
          <a:bodyPr>
            <a:normAutofit/>
          </a:bodyPr>
          <a:lstStyle/>
          <a:p>
            <a:pPr marL="26988" algn="l" eaLnBrk="1" hangingPunct="1">
              <a:spcBef>
                <a:spcPct val="0"/>
              </a:spcBef>
              <a:defRPr/>
            </a:pPr>
            <a:r>
              <a:rPr lang="tr-TR" kern="1200" dirty="0">
                <a:solidFill>
                  <a:srgbClr val="D34817"/>
                </a:solidFill>
                <a:effectLst>
                  <a:outerShdw blurRad="50000" dist="30000" dir="5400000" algn="tl" rotWithShape="0">
                    <a:srgbClr val="000000">
                      <a:alpha val="30000"/>
                    </a:srgbClr>
                  </a:outerShdw>
                </a:effectLst>
                <a:latin typeface="Gill Sans MT"/>
                <a:cs typeface="+mn-cs"/>
              </a:rPr>
              <a:t>İzin Vermeye Yetkili Merci</a:t>
            </a:r>
            <a:endParaRPr lang="tr-TR" sz="3600" kern="1200" dirty="0">
              <a:solidFill>
                <a:prstClr val="black"/>
              </a:solidFill>
              <a:effectLst>
                <a:outerShdw blurRad="50000" dist="30000" dir="5400000" algn="tl" rotWithShape="0">
                  <a:srgbClr val="000000">
                    <a:alpha val="30000"/>
                  </a:srgbClr>
                </a:outerShdw>
              </a:effectLst>
              <a:latin typeface="Gill Sans MT"/>
              <a:cs typeface="+mn-cs"/>
            </a:endParaRP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endParaRPr lang="tr-TR" sz="1800" kern="1200" dirty="0">
              <a:solidFill>
                <a:srgbClr val="0070C0"/>
              </a:solidFill>
              <a:latin typeface="Gill Sans MT"/>
              <a:cs typeface="+mn-cs"/>
            </a:endParaRP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sz="1800" kern="1200" dirty="0">
                <a:solidFill>
                  <a:srgbClr val="0070C0"/>
                </a:solidFill>
                <a:latin typeface="Gill Sans MT"/>
                <a:cs typeface="+mn-cs"/>
              </a:rPr>
              <a:t>Soruşturma izni</a:t>
            </a:r>
            <a:r>
              <a:rPr lang="tr-TR" sz="1800" kern="1200" dirty="0">
                <a:solidFill>
                  <a:prstClr val="black"/>
                </a:solidFill>
                <a:latin typeface="Gill Sans MT"/>
                <a:cs typeface="+mn-cs"/>
              </a:rPr>
              <a:t>, Sağlık Bakanlığı bünyesinde kurulan </a:t>
            </a:r>
            <a:r>
              <a:rPr lang="tr-TR" sz="1800" u="sng" kern="1200" dirty="0">
                <a:solidFill>
                  <a:srgbClr val="0070C0"/>
                </a:solidFill>
                <a:latin typeface="Gill Sans MT"/>
                <a:cs typeface="+mn-cs"/>
              </a:rPr>
              <a:t>Mesleki Sorumluluk Kurulu tarafından verilir. </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sz="1800" kern="1200" dirty="0">
                <a:solidFill>
                  <a:prstClr val="black"/>
                </a:solidFill>
                <a:latin typeface="Gill Sans MT"/>
                <a:cs typeface="+mn-cs"/>
              </a:rPr>
              <a:t>Mesleki Sorumluluk Kurulu, özel sağlık kurum ve kuruluşları ve vakıf üniversitelerinde görev yapan hekim ve diş hekimleri ile diğer sağlık meslek mensupları bakımından </a:t>
            </a:r>
            <a:r>
              <a:rPr lang="tr-TR" sz="1800" kern="1200" dirty="0">
                <a:solidFill>
                  <a:srgbClr val="0070C0"/>
                </a:solidFill>
                <a:latin typeface="Gill Sans MT"/>
                <a:cs typeface="+mn-cs"/>
              </a:rPr>
              <a:t>il sağlık müdürlüklerinde görevli başkan veya yardımcılarını da ön inceleme yapmak üzere görevlendirebilir. </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endParaRPr lang="tr-TR" altLang="tr-TR" sz="1800" kern="1200" dirty="0">
              <a:solidFill>
                <a:prstClr val="black"/>
              </a:solidFill>
              <a:latin typeface="Gill Sans MT"/>
              <a:cs typeface="+mn-cs"/>
            </a:endParaRP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sz="1800" i="1" u="sng" kern="1200" dirty="0">
                <a:solidFill>
                  <a:srgbClr val="FF0000"/>
                </a:solidFill>
                <a:latin typeface="Gill Sans MT"/>
                <a:cs typeface="Times New Roman" pitchFamily="18" charset="0"/>
              </a:rPr>
              <a:t>(4483 sayılı Kanun 3. Madde)</a:t>
            </a:r>
            <a:endParaRPr lang="tr-TR" sz="1800" i="1" u="sng" kern="1200" dirty="0">
              <a:solidFill>
                <a:srgbClr val="FF0000"/>
              </a:solidFill>
              <a:latin typeface="Gill Sans MT"/>
              <a:cs typeface="+mn-cs"/>
            </a:endParaRP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altLang="tr-TR" sz="1800" i="1" kern="1200" dirty="0">
                <a:solidFill>
                  <a:srgbClr val="FF0000"/>
                </a:solidFill>
                <a:latin typeface="Gill Sans MT"/>
                <a:cs typeface="+mn-cs"/>
              </a:rPr>
              <a:t>a) İlçede görevli memurlar ve diğer kamu görevlileri hakkında kaymakam,</a:t>
            </a:r>
          </a:p>
          <a:p>
            <a:pPr marL="365125" marR="0" lvl="0" indent="-282575" algn="just" defTabSz="914400" rtl="0" eaLnBrk="1" fontAlgn="base" latinLnBrk="0" hangingPunct="1">
              <a:lnSpc>
                <a:spcPct val="90000"/>
              </a:lnSpc>
              <a:spcBef>
                <a:spcPts val="600"/>
              </a:spcBef>
              <a:spcAft>
                <a:spcPct val="0"/>
              </a:spcAft>
              <a:buClr>
                <a:srgbClr val="D34817"/>
              </a:buClr>
              <a:buSzPct val="80000"/>
              <a:buFont typeface="Wingdings" panose="05000000000000000000" pitchFamily="2" charset="2"/>
              <a:buNone/>
              <a:tabLst/>
              <a:defRPr/>
            </a:pPr>
            <a:r>
              <a:rPr lang="tr-TR" altLang="tr-TR" sz="1800" i="1" kern="1200" dirty="0">
                <a:solidFill>
                  <a:srgbClr val="FF0000"/>
                </a:solidFill>
                <a:latin typeface="Gill Sans MT"/>
                <a:cs typeface="+mn-cs"/>
              </a:rPr>
              <a:t>b) İlde ve merkez ilçede görevli memurlar ve diğer kamu görevlileri hakkında vali,</a:t>
            </a:r>
          </a:p>
          <a:p>
            <a:pPr marL="365125" marR="0" lvl="0" indent="-282575" algn="just" defTabSz="914400" rtl="0" eaLnBrk="1" fontAlgn="base" latinLnBrk="0" hangingPunct="1">
              <a:lnSpc>
                <a:spcPct val="90000"/>
              </a:lnSpc>
              <a:spcBef>
                <a:spcPts val="600"/>
              </a:spcBef>
              <a:spcAft>
                <a:spcPct val="0"/>
              </a:spcAft>
              <a:buClr>
                <a:srgbClr val="D34817"/>
              </a:buClr>
              <a:buSzPct val="80000"/>
              <a:buFont typeface="Wingdings" panose="05000000000000000000" pitchFamily="2" charset="2"/>
              <a:buNone/>
              <a:tabLst/>
              <a:defRPr/>
            </a:pPr>
            <a:r>
              <a:rPr lang="tr-TR" altLang="tr-TR" sz="1800" i="1" kern="1200" dirty="0">
                <a:solidFill>
                  <a:srgbClr val="FF0000"/>
                </a:solidFill>
                <a:latin typeface="Gill Sans MT"/>
                <a:cs typeface="+mn-cs"/>
              </a:rPr>
              <a:t>c) Bölge düzeyinde teşkilatlanan kurum ve kuruluşlarda görev yapan memurlar ve diğer kamu görevlileri hakkında görev yaptıkları ilin valisi,</a:t>
            </a:r>
          </a:p>
          <a:p>
            <a:pPr marL="365125" marR="0" lvl="0" indent="-282575" algn="just" defTabSz="914400" rtl="0" eaLnBrk="1" fontAlgn="base" latinLnBrk="0" hangingPunct="1">
              <a:lnSpc>
                <a:spcPct val="90000"/>
              </a:lnSpc>
              <a:spcBef>
                <a:spcPts val="600"/>
              </a:spcBef>
              <a:spcAft>
                <a:spcPct val="0"/>
              </a:spcAft>
              <a:buClr>
                <a:srgbClr val="D34817"/>
              </a:buClr>
              <a:buSzPct val="80000"/>
              <a:buFont typeface="Wingdings" panose="05000000000000000000" pitchFamily="2" charset="2"/>
              <a:buNone/>
              <a:tabLst/>
              <a:defRPr/>
            </a:pPr>
            <a:r>
              <a:rPr lang="tr-TR" altLang="tr-TR" sz="1800" i="1" kern="1200" dirty="0">
                <a:solidFill>
                  <a:srgbClr val="FF0000"/>
                </a:solidFill>
                <a:latin typeface="Gill Sans MT"/>
                <a:cs typeface="+mn-cs"/>
              </a:rPr>
              <a:t>d) ...</a:t>
            </a:r>
          </a:p>
          <a:p>
            <a:pPr marL="365125" marR="0" lvl="0" indent="-282575" algn="just" defTabSz="914400" rtl="0" eaLnBrk="1" fontAlgn="base" latinLnBrk="0" hangingPunct="1">
              <a:lnSpc>
                <a:spcPct val="90000"/>
              </a:lnSpc>
              <a:spcBef>
                <a:spcPts val="600"/>
              </a:spcBef>
              <a:spcAft>
                <a:spcPct val="0"/>
              </a:spcAft>
              <a:buClr>
                <a:srgbClr val="D34817"/>
              </a:buClr>
              <a:buSzPct val="80000"/>
              <a:buFont typeface="Wingdings" panose="05000000000000000000" pitchFamily="2" charset="2"/>
              <a:buNone/>
              <a:tabLst/>
              <a:defRPr/>
            </a:pPr>
            <a:r>
              <a:rPr lang="tr-TR" altLang="tr-TR" sz="1800" i="1" kern="1200" dirty="0">
                <a:solidFill>
                  <a:srgbClr val="FF0000"/>
                </a:solidFill>
                <a:latin typeface="Gill Sans MT"/>
                <a:cs typeface="+mn-cs"/>
              </a:rPr>
              <a:t>e) ...</a:t>
            </a:r>
          </a:p>
          <a:p>
            <a:pPr marL="26988" algn="l" eaLnBrk="1" hangingPunct="1">
              <a:spcBef>
                <a:spcPct val="0"/>
              </a:spcBef>
              <a:defRPr/>
            </a:pPr>
            <a:endParaRPr lang="tr-TR" sz="3600" u="sng" kern="1200" spc="-30" dirty="0">
              <a:solidFill>
                <a:prstClr val="black"/>
              </a:solidFill>
              <a:effectLst>
                <a:outerShdw blurRad="50000" dist="30000" dir="5400000" algn="tl" rotWithShape="0">
                  <a:srgbClr val="000000">
                    <a:alpha val="30000"/>
                  </a:srgbClr>
                </a:outerShdw>
              </a:effectLst>
              <a:latin typeface="Gill Sans MT"/>
              <a:cs typeface="+mn-cs"/>
            </a:endParaRPr>
          </a:p>
          <a:p>
            <a:pPr marL="26988" algn="l" eaLnBrk="1" hangingPunct="1">
              <a:spcBef>
                <a:spcPct val="0"/>
              </a:spcBef>
              <a:defRPr/>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77472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56000"/>
            <a:ext cx="8229600" cy="5355312"/>
          </a:xfrm>
        </p:spPr>
        <p:txBody>
          <a:bodyPr/>
          <a:lstStyle/>
          <a:p>
            <a:pPr marL="26988" algn="l" eaLnBrk="1" hangingPunct="1">
              <a:spcBef>
                <a:spcPct val="0"/>
              </a:spcBef>
              <a:defRPr/>
            </a:pPr>
            <a:r>
              <a:rPr lang="tr-TR" kern="1200" dirty="0">
                <a:solidFill>
                  <a:srgbClr val="D34817"/>
                </a:solidFill>
                <a:effectLst>
                  <a:outerShdw blurRad="38100" dist="38100" dir="2700000" algn="tl">
                    <a:srgbClr val="000000">
                      <a:alpha val="43137"/>
                    </a:srgbClr>
                  </a:outerShdw>
                </a:effectLst>
                <a:latin typeface="Gill Sans MT"/>
                <a:cs typeface="Times New Roman" pitchFamily="18" charset="0"/>
              </a:rPr>
              <a:t>Ön İnceleme Usulü</a:t>
            </a:r>
            <a:endParaRPr lang="tr-TR" kern="1200" dirty="0">
              <a:solidFill>
                <a:srgbClr val="0070C0"/>
              </a:solidFill>
              <a:latin typeface="Gill Sans MT"/>
              <a:cs typeface="+mn-cs"/>
            </a:endParaRPr>
          </a:p>
          <a:p>
            <a:pPr marL="17463" marR="0" lvl="0" indent="-17463" algn="just" defTabSz="914400" rtl="0" eaLnBrk="1" fontAlgn="base" latinLnBrk="0" hangingPunct="1">
              <a:spcAft>
                <a:spcPct val="0"/>
              </a:spcAft>
              <a:buClr>
                <a:srgbClr val="D34817"/>
              </a:buClr>
              <a:buSzPct val="80000"/>
              <a:buFont typeface="Wingdings" panose="05000000000000000000" pitchFamily="2" charset="2"/>
              <a:buNone/>
              <a:tabLst/>
              <a:defRPr/>
            </a:pPr>
            <a:r>
              <a:rPr lang="tr-TR" altLang="tr-TR" sz="1800" kern="1200" dirty="0">
                <a:solidFill>
                  <a:prstClr val="black"/>
                </a:solidFill>
                <a:latin typeface="Gill Sans MT"/>
                <a:cs typeface="+mn-cs"/>
              </a:rPr>
              <a:t>(1) </a:t>
            </a:r>
            <a:r>
              <a:rPr lang="tr-TR" altLang="tr-TR" sz="1800" kern="1200" dirty="0">
                <a:solidFill>
                  <a:srgbClr val="0070C0"/>
                </a:solidFill>
                <a:latin typeface="Gill Sans MT"/>
                <a:cs typeface="+mn-cs"/>
              </a:rPr>
              <a:t>Kurul, </a:t>
            </a:r>
            <a:r>
              <a:rPr lang="tr-TR" altLang="tr-TR" sz="1800" kern="1200" dirty="0">
                <a:solidFill>
                  <a:prstClr val="black"/>
                </a:solidFill>
                <a:latin typeface="Gill Sans MT"/>
                <a:cs typeface="+mn-cs"/>
              </a:rPr>
              <a:t>sağlık meslek mensuplarının </a:t>
            </a:r>
            <a:r>
              <a:rPr lang="tr-TR" altLang="tr-TR" sz="1800" kern="1200" dirty="0">
                <a:solidFill>
                  <a:srgbClr val="0070C0"/>
                </a:solidFill>
                <a:latin typeface="Gill Sans MT"/>
                <a:cs typeface="+mn-cs"/>
              </a:rPr>
              <a:t>Kanun kapsamına giren bir suç işlediğini öğrendiğinde</a:t>
            </a:r>
            <a:r>
              <a:rPr lang="tr-TR" altLang="tr-TR" sz="1800" kern="1200" dirty="0">
                <a:solidFill>
                  <a:prstClr val="black"/>
                </a:solidFill>
                <a:latin typeface="Gill Sans MT"/>
                <a:cs typeface="+mn-cs"/>
              </a:rPr>
              <a:t>, </a:t>
            </a:r>
            <a:r>
              <a:rPr lang="tr-TR" altLang="tr-TR" sz="1800" kern="1200" dirty="0">
                <a:solidFill>
                  <a:srgbClr val="0070C0"/>
                </a:solidFill>
                <a:latin typeface="Gill Sans MT"/>
                <a:cs typeface="+mn-cs"/>
              </a:rPr>
              <a:t>4483 sayılı Kanun </a:t>
            </a:r>
            <a:r>
              <a:rPr lang="tr-TR" altLang="tr-TR" sz="1800" kern="1200" dirty="0">
                <a:solidFill>
                  <a:prstClr val="black"/>
                </a:solidFill>
                <a:latin typeface="Gill Sans MT"/>
                <a:cs typeface="+mn-cs"/>
              </a:rPr>
              <a:t>ve ilgili mevzuatının öngördüğü usule </a:t>
            </a:r>
            <a:r>
              <a:rPr lang="tr-TR" altLang="tr-TR" sz="1800" kern="1200" dirty="0">
                <a:solidFill>
                  <a:srgbClr val="0070C0"/>
                </a:solidFill>
                <a:latin typeface="Gill Sans MT"/>
                <a:cs typeface="+mn-cs"/>
              </a:rPr>
              <a:t>göre bir ön inceleme yapar veya yaptırır.</a:t>
            </a:r>
          </a:p>
          <a:p>
            <a:pPr marL="17463" marR="0" lvl="0" indent="-17463" algn="just" defTabSz="914400" rtl="0" eaLnBrk="1" fontAlgn="base" latinLnBrk="0" hangingPunct="1">
              <a:spcAft>
                <a:spcPct val="0"/>
              </a:spcAft>
              <a:buClr>
                <a:srgbClr val="D34817"/>
              </a:buClr>
              <a:buSzPct val="80000"/>
              <a:buFont typeface="Wingdings" panose="05000000000000000000" pitchFamily="2" charset="2"/>
              <a:buNone/>
              <a:tabLst/>
              <a:defRPr/>
            </a:pPr>
            <a:endParaRPr lang="tr-TR" altLang="tr-TR" sz="1800" kern="1200" dirty="0">
              <a:solidFill>
                <a:srgbClr val="0070C0"/>
              </a:solidFill>
              <a:latin typeface="Gill Sans MT"/>
              <a:cs typeface="+mn-cs"/>
            </a:endParaRPr>
          </a:p>
          <a:p>
            <a:pPr marL="17463" marR="0" lvl="0" indent="-17463" algn="just" defTabSz="914400" rtl="0" eaLnBrk="1" fontAlgn="base" latinLnBrk="0" hangingPunct="1">
              <a:spcAft>
                <a:spcPct val="0"/>
              </a:spcAft>
              <a:buClr>
                <a:srgbClr val="D34817"/>
              </a:buClr>
              <a:buSzPct val="80000"/>
              <a:buFont typeface="Wingdings" panose="05000000000000000000" pitchFamily="2" charset="2"/>
              <a:buNone/>
              <a:tabLst/>
              <a:defRPr/>
            </a:pPr>
            <a:r>
              <a:rPr lang="tr-TR" altLang="tr-TR" sz="1800" kern="1200" dirty="0">
                <a:solidFill>
                  <a:prstClr val="black"/>
                </a:solidFill>
                <a:latin typeface="Gill Sans MT"/>
                <a:cs typeface="+mn-cs"/>
              </a:rPr>
              <a:t>(2) Ön inceleme sırasında şikâyet konusunun münhasıran Kanun kapsamındaki sağlık meslek mensuplarının </a:t>
            </a:r>
            <a:r>
              <a:rPr lang="tr-TR" altLang="tr-TR" sz="1800" kern="1200" dirty="0">
                <a:solidFill>
                  <a:srgbClr val="0070C0"/>
                </a:solidFill>
                <a:latin typeface="Gill Sans MT"/>
                <a:cs typeface="+mn-cs"/>
              </a:rPr>
              <a:t>tıbbî işlem ve uygulamalarına ilişkin olduğu tespit edilir ise </a:t>
            </a:r>
            <a:r>
              <a:rPr lang="tr-TR" altLang="tr-TR" sz="1800" kern="1200" dirty="0">
                <a:solidFill>
                  <a:prstClr val="black"/>
                </a:solidFill>
                <a:latin typeface="Gill Sans MT"/>
                <a:cs typeface="+mn-cs"/>
              </a:rPr>
              <a:t>inceleme tamamlanarak </a:t>
            </a:r>
            <a:r>
              <a:rPr lang="tr-TR" altLang="tr-TR" sz="1800" kern="1200" dirty="0">
                <a:solidFill>
                  <a:srgbClr val="0070C0"/>
                </a:solidFill>
                <a:latin typeface="Gill Sans MT"/>
                <a:cs typeface="+mn-cs"/>
              </a:rPr>
              <a:t>rapor düzenlenir</a:t>
            </a:r>
            <a:r>
              <a:rPr lang="tr-TR" altLang="tr-TR" sz="1800" kern="1200" dirty="0">
                <a:solidFill>
                  <a:prstClr val="black"/>
                </a:solidFill>
                <a:latin typeface="Gill Sans MT"/>
                <a:cs typeface="+mn-cs"/>
              </a:rPr>
              <a:t>. İnceleme sırasında fiilin faili veya konusu bakımından tefrik edilmesi gerektiği anlaşılır ise Kanun kapsamında olan kısım tefrik edilerek buna ilişkin ön inceleme ayrıca yürütülerek sonuçlandırılır.</a:t>
            </a:r>
          </a:p>
          <a:p>
            <a:pPr marL="17463" marR="0" lvl="0" indent="-17463" algn="just" defTabSz="914400" rtl="0" eaLnBrk="1" fontAlgn="base" latinLnBrk="0" hangingPunct="1">
              <a:spcAft>
                <a:spcPct val="0"/>
              </a:spcAft>
              <a:buClr>
                <a:srgbClr val="D34817"/>
              </a:buClr>
              <a:buSzPct val="80000"/>
              <a:buFont typeface="Wingdings" panose="05000000000000000000" pitchFamily="2" charset="2"/>
              <a:buNone/>
              <a:tabLst/>
              <a:defRPr/>
            </a:pPr>
            <a:endParaRPr lang="tr-TR" altLang="tr-TR" sz="1800" kern="1200" dirty="0">
              <a:solidFill>
                <a:prstClr val="black"/>
              </a:solidFill>
              <a:latin typeface="Gill Sans MT"/>
              <a:cs typeface="+mn-cs"/>
            </a:endParaRPr>
          </a:p>
          <a:p>
            <a:pPr marL="17463" marR="0" lvl="0" indent="-17463" algn="just" defTabSz="914400" rtl="0" eaLnBrk="1" fontAlgn="base" latinLnBrk="0" hangingPunct="1">
              <a:spcAft>
                <a:spcPct val="0"/>
              </a:spcAft>
              <a:buClr>
                <a:srgbClr val="D34817"/>
              </a:buClr>
              <a:buSzPct val="80000"/>
              <a:buFont typeface="Wingdings" panose="05000000000000000000" pitchFamily="2" charset="2"/>
              <a:buNone/>
              <a:tabLst/>
              <a:defRPr/>
            </a:pPr>
            <a:r>
              <a:rPr lang="tr-TR" altLang="tr-TR" sz="1800" kern="1200" dirty="0">
                <a:solidFill>
                  <a:prstClr val="black"/>
                </a:solidFill>
                <a:latin typeface="Gill Sans MT"/>
                <a:cs typeface="+mn-cs"/>
              </a:rPr>
              <a:t>(3) Kurul, özel sağlık kurum ve kuruluşları ve vakıf üniversitelerinde görev yapan sağlık meslek mensupları bakımından müdürlüklerde görevli başkan veya yardımcılarını ön inceleme yapmak üzere görevlendirebilir. Ön inceleme neticesinde hazırlanan </a:t>
            </a:r>
            <a:r>
              <a:rPr lang="tr-TR" altLang="tr-TR" sz="1800" kern="1200" dirty="0">
                <a:solidFill>
                  <a:srgbClr val="0070C0"/>
                </a:solidFill>
                <a:latin typeface="Gill Sans MT"/>
                <a:cs typeface="+mn-cs"/>
              </a:rPr>
              <a:t>raporun karar vermeye yeterli olduğu değerlendirilir ise</a:t>
            </a:r>
            <a:r>
              <a:rPr lang="tr-TR" altLang="tr-TR" sz="1800" kern="1200" dirty="0">
                <a:solidFill>
                  <a:prstClr val="black"/>
                </a:solidFill>
                <a:latin typeface="Gill Sans MT"/>
                <a:cs typeface="+mn-cs"/>
              </a:rPr>
              <a:t> </a:t>
            </a:r>
            <a:r>
              <a:rPr lang="tr-TR" altLang="tr-TR" sz="1800" kern="1200" dirty="0">
                <a:solidFill>
                  <a:srgbClr val="0070C0"/>
                </a:solidFill>
                <a:latin typeface="Gill Sans MT"/>
                <a:cs typeface="+mn-cs"/>
              </a:rPr>
              <a:t>Kurul tarafından soruşturma izni konusunda gerekçeli olarak bir karar verilir</a:t>
            </a:r>
            <a:r>
              <a:rPr lang="tr-TR" altLang="tr-TR" sz="1800" kern="1200" dirty="0">
                <a:solidFill>
                  <a:prstClr val="black"/>
                </a:solidFill>
                <a:latin typeface="Gill Sans MT"/>
                <a:cs typeface="+mn-cs"/>
              </a:rPr>
              <a:t>. Kurul</a:t>
            </a:r>
            <a:r>
              <a:rPr lang="tr-TR" altLang="tr-TR" sz="1800" kern="1200" dirty="0">
                <a:solidFill>
                  <a:srgbClr val="0070C0"/>
                </a:solidFill>
                <a:latin typeface="Gill Sans MT"/>
                <a:cs typeface="+mn-cs"/>
              </a:rPr>
              <a:t> aydınlatılması gereken hususlar tespit ederse</a:t>
            </a:r>
            <a:r>
              <a:rPr lang="tr-TR" altLang="tr-TR" sz="1800" kern="1200" dirty="0">
                <a:solidFill>
                  <a:prstClr val="black"/>
                </a:solidFill>
                <a:latin typeface="Gill Sans MT"/>
                <a:cs typeface="+mn-cs"/>
              </a:rPr>
              <a:t>, bizzat veya ön incelemeyi yapan aynı veya başka görevliler eliyle </a:t>
            </a:r>
            <a:r>
              <a:rPr lang="tr-TR" altLang="tr-TR" sz="1800" kern="1200" dirty="0">
                <a:solidFill>
                  <a:srgbClr val="0070C0"/>
                </a:solidFill>
                <a:latin typeface="Gill Sans MT"/>
                <a:cs typeface="+mn-cs"/>
              </a:rPr>
              <a:t>yeni bir inceleme yaptırabilir.   </a:t>
            </a:r>
            <a:r>
              <a:rPr lang="tr-TR" altLang="tr-TR" sz="1700" kern="1200" dirty="0">
                <a:solidFill>
                  <a:srgbClr val="0070C0"/>
                </a:solidFill>
                <a:latin typeface="Gill Sans MT"/>
                <a:cs typeface="+mn-cs"/>
              </a:rPr>
              <a:t>  </a:t>
            </a:r>
            <a:r>
              <a:rPr lang="tr-TR" altLang="tr-TR" sz="3200" kern="1200" dirty="0">
                <a:solidFill>
                  <a:srgbClr val="0070C0"/>
                </a:solidFill>
                <a:latin typeface="Gill Sans MT"/>
                <a:cs typeface="+mn-cs"/>
              </a:rPr>
              <a:t>      </a:t>
            </a: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3421325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1"/>
            <a:ext cx="8229600" cy="5062924"/>
          </a:xfrm>
        </p:spPr>
        <p:txBody>
          <a:bodyPr/>
          <a:lstStyle/>
          <a:p>
            <a:pPr lvl="0" algn="l" rtl="0" fontAlgn="base">
              <a:spcBef>
                <a:spcPct val="0"/>
              </a:spcBef>
              <a:spcAft>
                <a:spcPct val="0"/>
              </a:spcAft>
            </a:pPr>
            <a:r>
              <a:rPr lang="tr-TR" kern="1200" dirty="0">
                <a:solidFill>
                  <a:srgbClr val="D34817"/>
                </a:solidFill>
                <a:effectLst>
                  <a:outerShdw blurRad="38100" dist="38100" dir="2700000" algn="tl">
                    <a:srgbClr val="000000">
                      <a:alpha val="43137"/>
                    </a:srgbClr>
                  </a:outerShdw>
                </a:effectLst>
                <a:latin typeface="Gill Sans MT"/>
                <a:cs typeface="Times New Roman" pitchFamily="18" charset="0"/>
              </a:rPr>
              <a:t>Süre</a:t>
            </a:r>
          </a:p>
          <a:p>
            <a:pPr lvl="0" algn="l" rtl="0" fontAlgn="base">
              <a:spcBef>
                <a:spcPct val="0"/>
              </a:spcBef>
              <a:spcAft>
                <a:spcPct val="0"/>
              </a:spcAft>
            </a:pPr>
            <a:endParaRPr lang="tr-TR" kern="1200" dirty="0">
              <a:solidFill>
                <a:srgbClr val="D34817"/>
              </a:solidFill>
              <a:effectLst>
                <a:outerShdw blurRad="38100" dist="38100" dir="2700000" algn="tl">
                  <a:srgbClr val="000000">
                    <a:alpha val="43137"/>
                  </a:srgbClr>
                </a:outerShdw>
              </a:effectLst>
              <a:latin typeface="Gill Sans MT"/>
              <a:cs typeface="Times New Roman" pitchFamily="18" charset="0"/>
            </a:endParaRPr>
          </a:p>
          <a:p>
            <a:pPr lvl="0" algn="l" rtl="0" fontAlgn="base">
              <a:spcAft>
                <a:spcPct val="0"/>
              </a:spcAft>
              <a:buClr>
                <a:srgbClr val="D34817"/>
              </a:buClr>
              <a:buSzPct val="80000"/>
              <a:defRPr/>
            </a:pPr>
            <a:r>
              <a:rPr lang="tr-TR" sz="1800" kern="1200" dirty="0">
                <a:solidFill>
                  <a:prstClr val="black"/>
                </a:solidFill>
                <a:latin typeface="Gill Sans MT"/>
                <a:cs typeface="+mn-cs"/>
              </a:rPr>
              <a:t>Soruşturma izni verilmesine ilişkin </a:t>
            </a:r>
            <a:r>
              <a:rPr lang="tr-TR" sz="1800" u="sng" kern="1200" dirty="0">
                <a:solidFill>
                  <a:srgbClr val="0070C0"/>
                </a:solidFill>
                <a:latin typeface="Gill Sans MT"/>
                <a:cs typeface="+mn-cs"/>
              </a:rPr>
              <a:t>4483 sayılı Kanunun 7 </a:t>
            </a:r>
            <a:r>
              <a:rPr lang="tr-TR" sz="1800" u="sng" kern="1200" dirty="0" err="1">
                <a:solidFill>
                  <a:srgbClr val="0070C0"/>
                </a:solidFill>
                <a:latin typeface="Gill Sans MT"/>
                <a:cs typeface="+mn-cs"/>
              </a:rPr>
              <a:t>nci</a:t>
            </a:r>
            <a:r>
              <a:rPr lang="tr-TR" sz="1800" u="sng" kern="1200" dirty="0">
                <a:solidFill>
                  <a:srgbClr val="0070C0"/>
                </a:solidFill>
                <a:latin typeface="Gill Sans MT"/>
                <a:cs typeface="+mn-cs"/>
              </a:rPr>
              <a:t> maddesindeki süreler, iki kat olarak uygulanır. </a:t>
            </a:r>
            <a:endParaRPr lang="tr-TR" sz="1800" b="1" u="sng" kern="1200" dirty="0">
              <a:solidFill>
                <a:srgbClr val="0070C0"/>
              </a:solidFill>
              <a:latin typeface="Gill Sans MT"/>
              <a:cs typeface="Times New Roman" pitchFamily="18" charset="0"/>
            </a:endParaRPr>
          </a:p>
          <a:p>
            <a:pPr marL="6350" marR="0" lvl="0" indent="-6350" algn="just" defTabSz="914400" rtl="0" eaLnBrk="1" fontAlgn="base" latinLnBrk="0" hangingPunct="1">
              <a:lnSpc>
                <a:spcPct val="100000"/>
              </a:lnSpc>
              <a:spcBef>
                <a:spcPts val="600"/>
              </a:spcBef>
              <a:spcAft>
                <a:spcPct val="0"/>
              </a:spcAft>
              <a:buClr>
                <a:srgbClr val="D34817"/>
              </a:buClr>
              <a:buSzPct val="80000"/>
              <a:buFont typeface="Wingdings" pitchFamily="2" charset="2"/>
              <a:buNone/>
              <a:tabLst/>
              <a:defRPr/>
            </a:pPr>
            <a:r>
              <a:rPr lang="tr-TR" sz="1800" b="1" kern="1200" dirty="0">
                <a:solidFill>
                  <a:prstClr val="black"/>
                </a:solidFill>
                <a:latin typeface="Gill Sans MT"/>
                <a:cs typeface="+mn-cs"/>
              </a:rPr>
              <a:t>	</a:t>
            </a:r>
          </a:p>
          <a:p>
            <a:pPr marL="6350" marR="0" lvl="0" indent="-6350" algn="just" defTabSz="914400" rtl="0" eaLnBrk="1" fontAlgn="base" latinLnBrk="0" hangingPunct="1">
              <a:lnSpc>
                <a:spcPct val="100000"/>
              </a:lnSpc>
              <a:spcBef>
                <a:spcPts val="600"/>
              </a:spcBef>
              <a:spcAft>
                <a:spcPct val="0"/>
              </a:spcAft>
              <a:buClr>
                <a:srgbClr val="D34817"/>
              </a:buClr>
              <a:buSzPct val="80000"/>
              <a:buFont typeface="Wingdings" pitchFamily="2" charset="2"/>
              <a:buNone/>
              <a:tabLst/>
              <a:defRPr/>
            </a:pPr>
            <a:r>
              <a:rPr lang="tr-TR" sz="1800" kern="1200" dirty="0">
                <a:solidFill>
                  <a:prstClr val="black"/>
                </a:solidFill>
                <a:latin typeface="Gill Sans MT"/>
                <a:cs typeface="+mn-cs"/>
              </a:rPr>
              <a:t>Kurul, soruşturma izni konusundaki kararını suçun Kurul tarafından öğrenildiği tarihten itibaren </a:t>
            </a:r>
            <a:r>
              <a:rPr lang="tr-TR" sz="1800" u="sng" kern="1200" dirty="0">
                <a:solidFill>
                  <a:srgbClr val="0070C0"/>
                </a:solidFill>
                <a:latin typeface="Gill Sans MT"/>
                <a:cs typeface="+mn-cs"/>
              </a:rPr>
              <a:t>ön inceleme dâhil en geç altmış gün içinde verir</a:t>
            </a:r>
            <a:r>
              <a:rPr lang="tr-TR" sz="1800" kern="1200" dirty="0">
                <a:solidFill>
                  <a:prstClr val="black"/>
                </a:solidFill>
                <a:latin typeface="Gill Sans MT"/>
                <a:cs typeface="+mn-cs"/>
              </a:rPr>
              <a:t>. Bu süre, </a:t>
            </a:r>
            <a:r>
              <a:rPr lang="tr-TR" sz="1800" u="sng" kern="1200" dirty="0">
                <a:solidFill>
                  <a:srgbClr val="0070C0"/>
                </a:solidFill>
                <a:latin typeface="Gill Sans MT"/>
                <a:cs typeface="+mn-cs"/>
              </a:rPr>
              <a:t>zorunlu hallerde otuz günü geçmemek üzere bir defa uzatılabilir.</a:t>
            </a:r>
            <a:r>
              <a:rPr lang="tr-TR" sz="1800" kern="1200" dirty="0">
                <a:solidFill>
                  <a:prstClr val="black"/>
                </a:solidFill>
                <a:latin typeface="Gill Sans MT"/>
                <a:cs typeface="+mn-cs"/>
              </a:rPr>
              <a:t> Sürenin son günü bir tatil gününe rastlarsa süre, tatil gününü izleyen çalışma gününün bitimine kadar uzar.</a:t>
            </a:r>
          </a:p>
          <a:p>
            <a:pPr marL="6350" marR="0" lvl="0" indent="-6350" algn="just" defTabSz="914400" rtl="0" eaLnBrk="1" fontAlgn="base" latinLnBrk="0" hangingPunct="1">
              <a:lnSpc>
                <a:spcPct val="100000"/>
              </a:lnSpc>
              <a:spcBef>
                <a:spcPts val="600"/>
              </a:spcBef>
              <a:spcAft>
                <a:spcPct val="0"/>
              </a:spcAft>
              <a:buClr>
                <a:srgbClr val="D34817"/>
              </a:buClr>
              <a:buSzPct val="80000"/>
              <a:buFont typeface="Wingdings" pitchFamily="2" charset="2"/>
              <a:buNone/>
              <a:tabLst/>
              <a:defRPr/>
            </a:pPr>
            <a:endParaRPr lang="tr-TR" sz="1800" kern="1200" dirty="0">
              <a:solidFill>
                <a:prstClr val="black"/>
              </a:solidFill>
              <a:latin typeface="Gill Sans MT"/>
              <a:cs typeface="+mn-cs"/>
            </a:endParaRPr>
          </a:p>
          <a:p>
            <a:pPr marL="6350" marR="0" lvl="0" indent="-6350" algn="just" defTabSz="914400" rtl="0" eaLnBrk="1" fontAlgn="base" latinLnBrk="0" hangingPunct="1">
              <a:lnSpc>
                <a:spcPct val="100000"/>
              </a:lnSpc>
              <a:spcBef>
                <a:spcPts val="600"/>
              </a:spcBef>
              <a:spcAft>
                <a:spcPct val="0"/>
              </a:spcAft>
              <a:buClr>
                <a:srgbClr val="D34817"/>
              </a:buClr>
              <a:buSzPct val="80000"/>
              <a:buFont typeface="Wingdings 2" panose="05020102010507070707" pitchFamily="18" charset="2"/>
              <a:buNone/>
              <a:tabLst/>
              <a:defRPr/>
            </a:pPr>
            <a:r>
              <a:rPr lang="tr-TR" sz="1800" i="1" u="sng" kern="1200" dirty="0">
                <a:solidFill>
                  <a:srgbClr val="FF0000"/>
                </a:solidFill>
                <a:latin typeface="Gill Sans MT"/>
                <a:cs typeface="Times New Roman" pitchFamily="18" charset="0"/>
              </a:rPr>
              <a:t>(4483 sayılı Kanun 7. Madde)</a:t>
            </a:r>
            <a:endParaRPr lang="tr-TR" sz="1800" i="1" u="sng" kern="1200" dirty="0">
              <a:solidFill>
                <a:srgbClr val="FF0000"/>
              </a:solidFill>
              <a:latin typeface="Gill Sans MT"/>
              <a:cs typeface="+mn-cs"/>
            </a:endParaRPr>
          </a:p>
          <a:p>
            <a:pPr marL="6350" marR="0" lvl="0" indent="-6350" algn="just" defTabSz="914400" rtl="0" eaLnBrk="1" fontAlgn="base" latinLnBrk="0" hangingPunct="1">
              <a:lnSpc>
                <a:spcPct val="100000"/>
              </a:lnSpc>
              <a:spcBef>
                <a:spcPts val="600"/>
              </a:spcBef>
              <a:spcAft>
                <a:spcPct val="0"/>
              </a:spcAft>
              <a:buClr>
                <a:srgbClr val="D34817"/>
              </a:buClr>
              <a:buSzPct val="80000"/>
              <a:buFont typeface="Wingdings 2" panose="05020102010507070707" pitchFamily="18" charset="2"/>
              <a:buNone/>
              <a:tabLst/>
              <a:defRPr/>
            </a:pPr>
            <a:r>
              <a:rPr lang="tr-TR" sz="1800" kern="1200" dirty="0">
                <a:solidFill>
                  <a:srgbClr val="FF0000"/>
                </a:solidFill>
                <a:latin typeface="Gill Sans MT"/>
                <a:cs typeface="+mn-cs"/>
              </a:rPr>
              <a:t>Yetkili merci, soruşturma izni konusundaki kararını suçun 5 inci maddenin birinci fıkrasına göre öğrenilmesinden itibaren ön inceleme dahil </a:t>
            </a:r>
            <a:r>
              <a:rPr lang="tr-TR" sz="1800" u="sng" kern="1200" dirty="0">
                <a:solidFill>
                  <a:srgbClr val="FF0000"/>
                </a:solidFill>
                <a:latin typeface="Gill Sans MT"/>
                <a:cs typeface="+mn-cs"/>
              </a:rPr>
              <a:t>en geç otuz gün içinde verir.</a:t>
            </a:r>
            <a:r>
              <a:rPr lang="tr-TR" sz="1800" kern="1200" dirty="0">
                <a:solidFill>
                  <a:srgbClr val="FF0000"/>
                </a:solidFill>
                <a:latin typeface="Gill Sans MT"/>
                <a:cs typeface="+mn-cs"/>
              </a:rPr>
              <a:t>  Bu süre, zorunlu hallerde </a:t>
            </a:r>
            <a:r>
              <a:rPr lang="tr-TR" sz="1800" u="sng" kern="1200" dirty="0" err="1">
                <a:solidFill>
                  <a:srgbClr val="FF0000"/>
                </a:solidFill>
                <a:latin typeface="Gill Sans MT"/>
                <a:cs typeface="+mn-cs"/>
              </a:rPr>
              <a:t>onbeş</a:t>
            </a:r>
            <a:r>
              <a:rPr lang="tr-TR" sz="1800" u="sng" kern="1200" dirty="0">
                <a:solidFill>
                  <a:srgbClr val="FF0000"/>
                </a:solidFill>
                <a:latin typeface="Gill Sans MT"/>
                <a:cs typeface="+mn-cs"/>
              </a:rPr>
              <a:t> günü geçmemek üzere bir defa uzatılabilir.</a:t>
            </a:r>
          </a:p>
          <a:p>
            <a:pPr marL="17463" marR="0" lvl="0" indent="-17463" algn="just" defTabSz="914400" rtl="0" eaLnBrk="1" fontAlgn="base" latinLnBrk="0" hangingPunct="1">
              <a:spcAft>
                <a:spcPct val="0"/>
              </a:spcAft>
              <a:buClr>
                <a:srgbClr val="D34817"/>
              </a:buClr>
              <a:buSzPct val="80000"/>
              <a:buFont typeface="Wingdings" panose="05000000000000000000" pitchFamily="2" charset="2"/>
              <a:buNone/>
              <a:tabLst/>
              <a:defRPr/>
            </a:pPr>
            <a:r>
              <a:rPr lang="tr-TR" altLang="tr-TR" sz="3200" kern="1200" dirty="0">
                <a:solidFill>
                  <a:srgbClr val="0070C0"/>
                </a:solidFill>
                <a:latin typeface="Gill Sans MT"/>
                <a:cs typeface="+mn-cs"/>
              </a:rPr>
              <a:t> </a:t>
            </a: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6209476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1"/>
            <a:ext cx="8229600" cy="4724370"/>
          </a:xfrm>
        </p:spPr>
        <p:txBody>
          <a:bodyPr/>
          <a:lstStyle/>
          <a:p>
            <a:pPr lvl="0" algn="l" rtl="0" fontAlgn="base">
              <a:spcBef>
                <a:spcPct val="0"/>
              </a:spcBef>
              <a:spcAft>
                <a:spcPct val="0"/>
              </a:spcAft>
            </a:pPr>
            <a:r>
              <a:rPr lang="tr-TR" kern="1200" dirty="0">
                <a:solidFill>
                  <a:srgbClr val="D34817"/>
                </a:solidFill>
                <a:effectLst>
                  <a:outerShdw blurRad="38100" dist="38100" dir="2700000" algn="tl">
                    <a:srgbClr val="000000">
                      <a:alpha val="43137"/>
                    </a:srgbClr>
                  </a:outerShdw>
                </a:effectLst>
                <a:latin typeface="Gill Sans MT"/>
                <a:cs typeface="Times New Roman" pitchFamily="18" charset="0"/>
              </a:rPr>
              <a:t>İtiraz</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endParaRPr lang="tr-TR" sz="1800" kern="1200" dirty="0">
              <a:solidFill>
                <a:prstClr val="black"/>
              </a:solidFill>
              <a:latin typeface="Gill Sans MT"/>
              <a:cs typeface="+mn-cs"/>
            </a:endParaRPr>
          </a:p>
          <a:p>
            <a:pPr marR="0" lvl="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sz="1800" kern="1200" dirty="0">
                <a:solidFill>
                  <a:prstClr val="black"/>
                </a:solidFill>
                <a:latin typeface="Gill Sans MT"/>
                <a:cs typeface="+mn-cs"/>
              </a:rPr>
              <a:t>(1) Soruşturma izni verilmesine dair Kurul kararına karşı hakkında inceleme yapılan sağlık meslek mensubu, soruşturma izni verilmemesine dair karara karşı Cumhuriyet başsavcılığı veya şikâyetçi, işleme koymama kararına karşı da şikâyetçi </a:t>
            </a:r>
            <a:r>
              <a:rPr lang="tr-TR" sz="1800" u="sng" kern="1200" dirty="0">
                <a:solidFill>
                  <a:srgbClr val="0070C0"/>
                </a:solidFill>
                <a:latin typeface="Gill Sans MT"/>
                <a:cs typeface="+mn-cs"/>
              </a:rPr>
              <a:t>Ankara Bölge İdare Mahkemesine itiraz edebilir.</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endParaRPr lang="tr-TR" sz="1800" u="sng" kern="1200" dirty="0">
              <a:solidFill>
                <a:srgbClr val="0070C0"/>
              </a:solidFill>
              <a:latin typeface="Gill Sans MT"/>
              <a:cs typeface="+mn-cs"/>
            </a:endParaRPr>
          </a:p>
          <a:p>
            <a:pPr marR="0" lvl="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sz="1800" kern="1200" dirty="0">
                <a:solidFill>
                  <a:prstClr val="black"/>
                </a:solidFill>
                <a:latin typeface="Gill Sans MT"/>
                <a:cs typeface="+mn-cs"/>
              </a:rPr>
              <a:t>(2) </a:t>
            </a:r>
            <a:r>
              <a:rPr lang="tr-TR" sz="1800" kern="1200" dirty="0">
                <a:solidFill>
                  <a:srgbClr val="0070C0"/>
                </a:solidFill>
                <a:latin typeface="Gill Sans MT"/>
                <a:cs typeface="+mn-cs"/>
              </a:rPr>
              <a:t>İtiraz süresi </a:t>
            </a:r>
            <a:r>
              <a:rPr lang="tr-TR" sz="1800" kern="1200" dirty="0">
                <a:solidFill>
                  <a:prstClr val="black"/>
                </a:solidFill>
                <a:latin typeface="Gill Sans MT"/>
                <a:cs typeface="+mn-cs"/>
              </a:rPr>
              <a:t>Kurul kararının </a:t>
            </a:r>
            <a:r>
              <a:rPr lang="tr-TR" sz="1800" kern="1200" dirty="0">
                <a:solidFill>
                  <a:srgbClr val="0070C0"/>
                </a:solidFill>
                <a:latin typeface="Gill Sans MT"/>
                <a:cs typeface="+mn-cs"/>
              </a:rPr>
              <a:t>tebliğ edildiği tarihten itibaren on gündür.</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sz="1800" kern="1200" dirty="0">
                <a:solidFill>
                  <a:prstClr val="black"/>
                </a:solidFill>
                <a:latin typeface="Gill Sans MT"/>
                <a:cs typeface="+mn-cs"/>
              </a:rPr>
              <a:t> </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sz="1800" i="1" u="sng" kern="1200" dirty="0">
                <a:solidFill>
                  <a:srgbClr val="FF0000"/>
                </a:solidFill>
                <a:latin typeface="Gill Sans MT"/>
                <a:cs typeface="Times New Roman" pitchFamily="18" charset="0"/>
              </a:rPr>
              <a:t>(4483 sayılı Kanun 7. Madde)</a:t>
            </a:r>
            <a:endParaRPr lang="tr-TR" sz="1800" i="1" u="sng" kern="1200" dirty="0">
              <a:solidFill>
                <a:srgbClr val="FF0000"/>
              </a:solidFill>
              <a:latin typeface="Gill Sans MT"/>
              <a:cs typeface="+mn-cs"/>
            </a:endParaRP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r>
              <a:rPr lang="tr-TR" sz="1800" kern="1200" dirty="0">
                <a:solidFill>
                  <a:srgbClr val="FF0000"/>
                </a:solidFill>
                <a:latin typeface="Gill Sans MT"/>
                <a:cs typeface="+mn-cs"/>
              </a:rPr>
              <a:t>İtiraza, 3 üncü maddenin (e), (f), g (Cumhurbaşkanınca verilen izin hariç) ve (h) bentlerinde sayılanlar için Danıştay İkinci Dairesi, diğerleri için yetkili merciin </a:t>
            </a:r>
            <a:r>
              <a:rPr lang="tr-TR" sz="1800" u="sng" kern="1200" dirty="0">
                <a:solidFill>
                  <a:srgbClr val="FF0000"/>
                </a:solidFill>
                <a:latin typeface="Gill Sans MT"/>
                <a:cs typeface="+mn-cs"/>
              </a:rPr>
              <a:t>yargı çevresinde bulunduğu bölge idare mahkemesi </a:t>
            </a:r>
            <a:r>
              <a:rPr lang="tr-TR" sz="1800" kern="1200" dirty="0">
                <a:solidFill>
                  <a:srgbClr val="FF0000"/>
                </a:solidFill>
                <a:latin typeface="Gill Sans MT"/>
                <a:cs typeface="+mn-cs"/>
              </a:rPr>
              <a:t>bakar.</a:t>
            </a:r>
          </a:p>
          <a:p>
            <a:pPr marL="17463" marR="0" lvl="0" indent="-17463" algn="just" defTabSz="914400" rtl="0" eaLnBrk="1" fontAlgn="base" latinLnBrk="0" hangingPunct="1">
              <a:spcAft>
                <a:spcPct val="0"/>
              </a:spcAft>
              <a:buClr>
                <a:srgbClr val="D34817"/>
              </a:buClr>
              <a:buSzPct val="80000"/>
              <a:buFont typeface="Wingdings" panose="05000000000000000000" pitchFamily="2" charset="2"/>
              <a:buNone/>
              <a:tabLst/>
              <a:defRPr/>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03727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40000" y="1800000"/>
            <a:ext cx="7876397" cy="3450696"/>
          </a:xfrm>
        </p:spPr>
        <p:txBody>
          <a:bodyPr>
            <a:normAutofit lnSpcReduction="10000"/>
          </a:bodyPr>
          <a:lstStyle/>
          <a:p>
            <a:pPr marL="0" lvl="0" indent="0" fontAlgn="base">
              <a:spcBef>
                <a:spcPct val="0"/>
              </a:spcBef>
              <a:spcAft>
                <a:spcPct val="0"/>
              </a:spcAft>
              <a:buClr>
                <a:srgbClr val="FFFFFF"/>
              </a:buClr>
              <a:buSzTx/>
              <a:buNone/>
            </a:pPr>
            <a:r>
              <a:rPr lang="tr-TR" altLang="tr-TR" sz="2600" dirty="0">
                <a:solidFill>
                  <a:schemeClr val="tx1"/>
                </a:solidFill>
                <a:latin typeface="+mn-lt"/>
              </a:rPr>
              <a:t>1- Amaç,</a:t>
            </a:r>
          </a:p>
          <a:p>
            <a:pPr marL="0" lvl="0" indent="0" fontAlgn="base">
              <a:spcBef>
                <a:spcPct val="0"/>
              </a:spcBef>
              <a:spcAft>
                <a:spcPct val="0"/>
              </a:spcAft>
              <a:buClr>
                <a:srgbClr val="FFFFFF"/>
              </a:buClr>
              <a:buSzTx/>
              <a:buNone/>
            </a:pPr>
            <a:r>
              <a:rPr lang="tr-TR" altLang="tr-TR" sz="2600" dirty="0">
                <a:solidFill>
                  <a:schemeClr val="tx1"/>
                </a:solidFill>
                <a:latin typeface="+mn-lt"/>
              </a:rPr>
              <a:t>2- Kapsam, </a:t>
            </a:r>
          </a:p>
          <a:p>
            <a:pPr marL="0" lvl="0" indent="0" fontAlgn="base">
              <a:spcBef>
                <a:spcPct val="0"/>
              </a:spcBef>
              <a:spcAft>
                <a:spcPct val="0"/>
              </a:spcAft>
              <a:buClr>
                <a:srgbClr val="FFFFFF"/>
              </a:buClr>
              <a:buSzTx/>
              <a:buNone/>
            </a:pPr>
            <a:r>
              <a:rPr lang="tr-TR" altLang="tr-TR" sz="2600" dirty="0">
                <a:solidFill>
                  <a:schemeClr val="tx1"/>
                </a:solidFill>
                <a:latin typeface="+mn-lt"/>
              </a:rPr>
              <a:t>3- İzin Vermeye Yetkili Merciler, </a:t>
            </a:r>
          </a:p>
          <a:p>
            <a:pPr marL="365125" lvl="0" indent="-365125" fontAlgn="base">
              <a:spcBef>
                <a:spcPct val="0"/>
              </a:spcBef>
              <a:spcAft>
                <a:spcPct val="0"/>
              </a:spcAft>
              <a:buClr>
                <a:srgbClr val="FFFFFF"/>
              </a:buClr>
              <a:buSzTx/>
              <a:buNone/>
            </a:pPr>
            <a:r>
              <a:rPr lang="tr-TR" altLang="tr-TR" sz="2600" dirty="0">
                <a:solidFill>
                  <a:schemeClr val="tx1"/>
                </a:solidFill>
                <a:latin typeface="+mn-lt"/>
              </a:rPr>
              <a:t>4- Olayın Yetkili Mercie İletilmesi, İşleme Konulmayacak İhbar ve Şikayetler,</a:t>
            </a:r>
          </a:p>
          <a:p>
            <a:pPr marL="0" lvl="0" indent="0" fontAlgn="base">
              <a:spcBef>
                <a:spcPct val="0"/>
              </a:spcBef>
              <a:spcAft>
                <a:spcPct val="0"/>
              </a:spcAft>
              <a:buClr>
                <a:srgbClr val="FFFFFF"/>
              </a:buClr>
              <a:buSzTx/>
              <a:buNone/>
            </a:pPr>
            <a:r>
              <a:rPr lang="tr-TR" altLang="tr-TR" sz="2600" dirty="0">
                <a:solidFill>
                  <a:schemeClr val="tx1"/>
                </a:solidFill>
                <a:latin typeface="+mn-lt"/>
              </a:rPr>
              <a:t>5- Ön İnceleme,</a:t>
            </a:r>
          </a:p>
          <a:p>
            <a:pPr marL="0" lvl="0" indent="0" fontAlgn="base">
              <a:spcBef>
                <a:spcPct val="0"/>
              </a:spcBef>
              <a:spcAft>
                <a:spcPct val="0"/>
              </a:spcAft>
              <a:buClr>
                <a:srgbClr val="FFFFFF"/>
              </a:buClr>
              <a:buSzTx/>
              <a:buNone/>
            </a:pPr>
            <a:r>
              <a:rPr lang="tr-TR" altLang="tr-TR" sz="2600" dirty="0">
                <a:solidFill>
                  <a:schemeClr val="tx1"/>
                </a:solidFill>
                <a:latin typeface="+mn-lt"/>
              </a:rPr>
              <a:t>6- Ön İnceleme Yapanların Yetkisi  ve Rapor,</a:t>
            </a:r>
          </a:p>
          <a:p>
            <a:pPr marL="0" lvl="0" indent="0" fontAlgn="base">
              <a:spcBef>
                <a:spcPct val="0"/>
              </a:spcBef>
              <a:spcAft>
                <a:spcPct val="0"/>
              </a:spcAft>
              <a:buClr>
                <a:srgbClr val="FFFFFF"/>
              </a:buClr>
              <a:buSzTx/>
              <a:buNone/>
            </a:pPr>
            <a:r>
              <a:rPr lang="tr-TR" altLang="tr-TR" sz="2600" dirty="0">
                <a:solidFill>
                  <a:schemeClr val="tx1"/>
                </a:solidFill>
                <a:latin typeface="+mn-lt"/>
              </a:rPr>
              <a:t>7- Süre,</a:t>
            </a:r>
          </a:p>
          <a:p>
            <a:pPr marL="0" lvl="0" indent="0" fontAlgn="base">
              <a:spcBef>
                <a:spcPct val="0"/>
              </a:spcBef>
              <a:spcAft>
                <a:spcPct val="0"/>
              </a:spcAft>
              <a:buClr>
                <a:srgbClr val="FFFFFF"/>
              </a:buClr>
              <a:buSzTx/>
              <a:buNone/>
            </a:pPr>
            <a:r>
              <a:rPr lang="tr-TR" altLang="tr-TR" sz="2600" dirty="0">
                <a:solidFill>
                  <a:schemeClr val="tx1"/>
                </a:solidFill>
                <a:latin typeface="+mn-lt"/>
              </a:rPr>
              <a:t>8- Soruşturma İzninin Kapsamı,</a:t>
            </a:r>
          </a:p>
          <a:p>
            <a:endParaRPr lang="tr-TR" dirty="0"/>
          </a:p>
        </p:txBody>
      </p:sp>
      <p:sp>
        <p:nvSpPr>
          <p:cNvPr id="3" name="Başlık 2"/>
          <p:cNvSpPr>
            <a:spLocks noGrp="1"/>
          </p:cNvSpPr>
          <p:nvPr>
            <p:ph type="title"/>
          </p:nvPr>
        </p:nvSpPr>
        <p:spPr>
          <a:xfrm>
            <a:off x="1676400" y="129200"/>
            <a:ext cx="5390401" cy="878840"/>
          </a:xfrm>
        </p:spPr>
        <p:txBody>
          <a:bodyPr>
            <a:normAutofit fontScale="90000"/>
          </a:bodyPr>
          <a:lstStyle/>
          <a:p>
            <a:pPr algn="ctr"/>
            <a:r>
              <a:rPr lang="tr-TR" u="none" dirty="0"/>
              <a:t>4483 SAYILI KANUNUN  ÇERÇEVESİ </a:t>
            </a:r>
          </a:p>
        </p:txBody>
      </p:sp>
      <p:pic>
        <p:nvPicPr>
          <p:cNvPr id="7" name="object 5">
            <a:extLst>
              <a:ext uri="{FF2B5EF4-FFF2-40B4-BE49-F238E27FC236}">
                <a16:creationId xmlns:a16="http://schemas.microsoft.com/office/drawing/2014/main" id="{56B3A1C3-3170-47D2-A6EE-53F9A7031134}"/>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1052263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1"/>
            <a:ext cx="8229600" cy="4970591"/>
          </a:xfrm>
        </p:spPr>
        <p:txBody>
          <a:bodyPr/>
          <a:lstStyle/>
          <a:p>
            <a:pPr lvl="0" algn="l" rtl="0" fontAlgn="base">
              <a:spcBef>
                <a:spcPct val="0"/>
              </a:spcBef>
              <a:spcAft>
                <a:spcPct val="0"/>
              </a:spcAft>
            </a:pPr>
            <a:r>
              <a:rPr lang="tr-TR" altLang="tr-TR" kern="1200" dirty="0">
                <a:solidFill>
                  <a:srgbClr val="D34817"/>
                </a:solidFill>
                <a:effectLst>
                  <a:outerShdw blurRad="38100" dist="38100" dir="2700000" algn="tl">
                    <a:srgbClr val="000000">
                      <a:alpha val="43137"/>
                    </a:srgbClr>
                  </a:outerShdw>
                </a:effectLst>
                <a:latin typeface="Gill Sans MT"/>
                <a:cs typeface="+mn-cs"/>
              </a:rPr>
              <a:t>Örnekleme (1)</a:t>
            </a:r>
            <a:endParaRPr lang="tr-TR" kern="1200" dirty="0">
              <a:solidFill>
                <a:prstClr val="black"/>
              </a:solidFill>
              <a:latin typeface="Gill Sans MT"/>
              <a:cs typeface="+mn-cs"/>
            </a:endParaRP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1800" kern="1200" dirty="0">
                <a:solidFill>
                  <a:prstClr val="black"/>
                </a:solidFill>
                <a:latin typeface="Gill Sans MT"/>
                <a:cs typeface="+mn-cs"/>
              </a:rPr>
              <a:t>… Şehir Hastanesi’nde görev yapan Ortopedi Cerrahı Dr.  A’nın </a:t>
            </a:r>
            <a:r>
              <a:rPr lang="tr-TR" sz="1800" kern="1200" dirty="0">
                <a:solidFill>
                  <a:srgbClr val="0070C0"/>
                </a:solidFill>
                <a:latin typeface="Gill Sans MT"/>
                <a:cs typeface="+mn-cs"/>
              </a:rPr>
              <a:t>ameliyat esnasında hastanın bacağında kalıcı hasar oluşturacak şekilde cerrahi işlem uyguladığı</a:t>
            </a:r>
            <a:r>
              <a:rPr lang="tr-TR" sz="1800" kern="1200" dirty="0">
                <a:solidFill>
                  <a:prstClr val="black"/>
                </a:solidFill>
                <a:latin typeface="Gill Sans MT"/>
                <a:cs typeface="+mn-cs"/>
              </a:rPr>
              <a:t> gerekçesiyle hasta B. tarafından ilgili Cumhuriyet Başsavcılığına yapılan şikayet üzerine C. Başsavcılığı tarafından tespit edilen deliller ile birlikte oluşturulan </a:t>
            </a:r>
            <a:r>
              <a:rPr lang="tr-TR" sz="1800" kern="1200" dirty="0">
                <a:solidFill>
                  <a:srgbClr val="0070C0"/>
                </a:solidFill>
                <a:latin typeface="Gill Sans MT"/>
                <a:cs typeface="+mn-cs"/>
              </a:rPr>
              <a:t>dosya 4483 sayılı Kanun gereği ön inceleme yapmak üzere Sağlık Bakanlığı Mesleki Sorumluluk Kuruluna gönderilir.  </a:t>
            </a:r>
            <a:r>
              <a:rPr lang="tr-TR" sz="1800" kern="1200" dirty="0">
                <a:solidFill>
                  <a:prstClr val="black"/>
                </a:solidFill>
                <a:latin typeface="Gill Sans MT"/>
                <a:cs typeface="+mn-cs"/>
              </a:rPr>
              <a:t> </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endParaRPr lang="tr-TR" sz="1800" kern="1200" dirty="0">
              <a:solidFill>
                <a:prstClr val="black"/>
              </a:solidFill>
              <a:latin typeface="Gill Sans MT"/>
              <a:cs typeface="+mn-cs"/>
            </a:endParaRP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1800" kern="1200" dirty="0">
                <a:solidFill>
                  <a:prstClr val="black"/>
                </a:solidFill>
                <a:latin typeface="Gill Sans MT"/>
                <a:cs typeface="+mn-cs"/>
              </a:rPr>
              <a:t>Kurul, iddia konusu olay hakkında </a:t>
            </a:r>
            <a:r>
              <a:rPr lang="tr-TR" sz="1800" kern="1200" dirty="0">
                <a:solidFill>
                  <a:srgbClr val="0070C0"/>
                </a:solidFill>
                <a:latin typeface="Gill Sans MT"/>
                <a:cs typeface="+mn-cs"/>
              </a:rPr>
              <a:t>bünyesinde görevlendirme yapabileceği gibi ilgili İl Sağlık Müdürlüğü’nden ön inceleme yapılmasını isteyebilir</a:t>
            </a:r>
            <a:r>
              <a:rPr lang="tr-TR" sz="1800" kern="1200" dirty="0">
                <a:solidFill>
                  <a:prstClr val="black"/>
                </a:solidFill>
                <a:latin typeface="Gill Sans MT"/>
                <a:cs typeface="+mn-cs"/>
              </a:rPr>
              <a:t>.</a:t>
            </a: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endParaRPr lang="tr-TR" sz="1800" kern="1200" dirty="0">
              <a:solidFill>
                <a:prstClr val="black"/>
              </a:solidFill>
              <a:latin typeface="Gill Sans MT"/>
              <a:cs typeface="+mn-cs"/>
            </a:endParaRP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1800" kern="1200" dirty="0">
                <a:solidFill>
                  <a:srgbClr val="0070C0"/>
                </a:solidFill>
                <a:latin typeface="Gill Sans MT"/>
                <a:cs typeface="+mn-cs"/>
              </a:rPr>
              <a:t>Kurul,</a:t>
            </a:r>
            <a:r>
              <a:rPr lang="tr-TR" sz="1800" kern="1200" dirty="0">
                <a:solidFill>
                  <a:prstClr val="black"/>
                </a:solidFill>
                <a:latin typeface="Gill Sans MT"/>
                <a:cs typeface="+mn-cs"/>
              </a:rPr>
              <a:t> Ön İnceleme neticesinde hazırlanan rapor doğrultusunda soruşturma izni verilmesine ya da verilmemesine ilişkin kararını </a:t>
            </a:r>
            <a:r>
              <a:rPr lang="tr-TR" sz="1800" kern="1200" dirty="0">
                <a:solidFill>
                  <a:srgbClr val="0070C0"/>
                </a:solidFill>
                <a:latin typeface="Gill Sans MT"/>
                <a:cs typeface="+mn-cs"/>
              </a:rPr>
              <a:t>öğrenme tarihten itibaren 60 gün içerisinde verir. Bu süre 30 günü geçmemek üzere bir defa uzatılabilir</a:t>
            </a:r>
            <a:r>
              <a:rPr lang="tr-TR" sz="1800" kern="1200" dirty="0">
                <a:solidFill>
                  <a:prstClr val="black"/>
                </a:solidFill>
                <a:latin typeface="Gill Sans MT"/>
                <a:cs typeface="+mn-cs"/>
              </a:rPr>
              <a:t>. (Kurul ön inceleme yapılmasına ilişkin onay tarihinden itibaren ek süreler de dahil olmak üzere en geç 90 gün içinde karar vermek zorundadır.)    </a:t>
            </a: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0540351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1"/>
            <a:ext cx="8229600" cy="3631763"/>
          </a:xfrm>
        </p:spPr>
        <p:txBody>
          <a:bodyPr/>
          <a:lstStyle/>
          <a:p>
            <a:pPr lvl="0" algn="l" rtl="0" fontAlgn="base">
              <a:spcBef>
                <a:spcPct val="0"/>
              </a:spcBef>
              <a:spcAft>
                <a:spcPct val="0"/>
              </a:spcAft>
            </a:pPr>
            <a:r>
              <a:rPr lang="tr-TR" altLang="tr-TR" kern="1200" dirty="0">
                <a:solidFill>
                  <a:srgbClr val="D34817"/>
                </a:solidFill>
                <a:effectLst>
                  <a:outerShdw blurRad="38100" dist="38100" dir="2700000" algn="tl">
                    <a:srgbClr val="000000">
                      <a:alpha val="43137"/>
                    </a:srgbClr>
                  </a:outerShdw>
                </a:effectLst>
                <a:latin typeface="Gill Sans MT"/>
                <a:cs typeface="+mn-cs"/>
              </a:rPr>
              <a:t>Örnekleme (1)</a:t>
            </a: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2000" kern="1200" dirty="0">
                <a:solidFill>
                  <a:prstClr val="black"/>
                </a:solidFill>
                <a:latin typeface="Gill Sans MT"/>
                <a:cs typeface="+mn-cs"/>
              </a:rPr>
              <a:t>Soruşturma izni verilmesine ya da verilmemesine dair </a:t>
            </a:r>
            <a:r>
              <a:rPr lang="tr-TR" sz="2000" kern="1200" dirty="0">
                <a:solidFill>
                  <a:srgbClr val="0070C0"/>
                </a:solidFill>
                <a:latin typeface="Gill Sans MT"/>
                <a:cs typeface="+mn-cs"/>
              </a:rPr>
              <a:t>Kurul kararı</a:t>
            </a:r>
            <a:r>
              <a:rPr lang="tr-TR" sz="2000" kern="1200" dirty="0">
                <a:solidFill>
                  <a:prstClr val="black"/>
                </a:solidFill>
                <a:latin typeface="Gill Sans MT"/>
                <a:cs typeface="+mn-cs"/>
              </a:rPr>
              <a:t>; ilgili </a:t>
            </a:r>
            <a:r>
              <a:rPr lang="tr-TR" sz="2000" kern="1200" dirty="0">
                <a:solidFill>
                  <a:srgbClr val="0070C0"/>
                </a:solidFill>
                <a:latin typeface="Gill Sans MT"/>
                <a:cs typeface="+mn-cs"/>
              </a:rPr>
              <a:t>C. Başsavcılığına, hakkında ön inceleme yapılan Dr. A’ya, şikayetçi B’ye ve İl Sağlık Müdürlüğüne gönderilir. </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endParaRPr lang="tr-TR" sz="2000" kern="1200" dirty="0">
              <a:solidFill>
                <a:prstClr val="black"/>
              </a:solidFill>
              <a:latin typeface="Gill Sans MT"/>
              <a:cs typeface="+mn-cs"/>
            </a:endParaRP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2000" kern="1200" dirty="0">
                <a:solidFill>
                  <a:prstClr val="black"/>
                </a:solidFill>
                <a:latin typeface="Gill Sans MT"/>
                <a:cs typeface="+mn-cs"/>
              </a:rPr>
              <a:t> Soruşturma izni verilmesi kararına karşı Dr. A, soruşturma izni verilmemesine karşı C. Başsavcılığı ile şikayetçi B, işleme konulmama kararına karşı da şikayetçi B tarafından </a:t>
            </a:r>
            <a:r>
              <a:rPr lang="tr-TR" sz="2000" kern="1200" dirty="0">
                <a:solidFill>
                  <a:srgbClr val="0070C0"/>
                </a:solidFill>
                <a:latin typeface="Gill Sans MT"/>
                <a:cs typeface="+mn-cs"/>
              </a:rPr>
              <a:t>tebliğ tarihinden itibaren 10 gün içerisinde  Ankara Bölge İdare Mahkemesine itiraz edilebilir</a:t>
            </a:r>
            <a:r>
              <a:rPr lang="tr-TR" sz="2000" kern="1200" dirty="0">
                <a:solidFill>
                  <a:prstClr val="black"/>
                </a:solidFill>
                <a:latin typeface="Gill Sans MT"/>
                <a:cs typeface="+mn-cs"/>
              </a:rPr>
              <a:t>.  </a:t>
            </a:r>
          </a:p>
          <a:p>
            <a:pPr marL="82550" marR="0" lvl="0" algn="just" defTabSz="914400" rtl="0" eaLnBrk="0" fontAlgn="base" latinLnBrk="0" hangingPunct="0">
              <a:lnSpc>
                <a:spcPct val="100000"/>
              </a:lnSpc>
              <a:spcBef>
                <a:spcPts val="600"/>
              </a:spcBef>
              <a:spcAft>
                <a:spcPct val="0"/>
              </a:spcAft>
              <a:buClr>
                <a:srgbClr val="D34817"/>
              </a:buClr>
              <a:buSzPct val="80000"/>
              <a:tabLst/>
              <a:defRPr/>
            </a:pP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0813812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1"/>
            <a:ext cx="8229600" cy="4970591"/>
          </a:xfrm>
        </p:spPr>
        <p:txBody>
          <a:bodyPr/>
          <a:lstStyle/>
          <a:p>
            <a:pPr lvl="0" algn="l" rtl="0" fontAlgn="base">
              <a:spcBef>
                <a:spcPct val="0"/>
              </a:spcBef>
              <a:spcAft>
                <a:spcPct val="0"/>
              </a:spcAft>
            </a:pPr>
            <a:r>
              <a:rPr lang="tr-TR" altLang="tr-TR" kern="1200" dirty="0">
                <a:solidFill>
                  <a:srgbClr val="D34817"/>
                </a:solidFill>
                <a:effectLst>
                  <a:outerShdw blurRad="38100" dist="38100" dir="2700000" algn="tl">
                    <a:srgbClr val="000000">
                      <a:alpha val="43137"/>
                    </a:srgbClr>
                  </a:outerShdw>
                </a:effectLst>
                <a:latin typeface="Gill Sans MT"/>
                <a:cs typeface="+mn-cs"/>
              </a:rPr>
              <a:t>Örnekleme (2)</a:t>
            </a: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1800" kern="1200" dirty="0">
                <a:solidFill>
                  <a:prstClr val="black"/>
                </a:solidFill>
                <a:latin typeface="Gill Sans MT"/>
                <a:cs typeface="+mn-cs"/>
              </a:rPr>
              <a:t>…..İlçesi Sağlık Müdürlüğü Aile Hekimliği biriminde görev yapan Acil Tıp Teknisyeni (ATT) D’nin,  </a:t>
            </a:r>
            <a:r>
              <a:rPr lang="tr-TR" sz="1800" kern="1200" dirty="0">
                <a:solidFill>
                  <a:srgbClr val="0070C0"/>
                </a:solidFill>
                <a:latin typeface="Gill Sans MT"/>
                <a:cs typeface="+mn-cs"/>
              </a:rPr>
              <a:t>aile hekiminin bilgisi olmaksızın başkası adına reçete düzenlediği</a:t>
            </a:r>
            <a:r>
              <a:rPr lang="tr-TR" sz="1800" kern="1200" dirty="0">
                <a:solidFill>
                  <a:prstClr val="black"/>
                </a:solidFill>
                <a:latin typeface="Gill Sans MT"/>
                <a:cs typeface="+mn-cs"/>
              </a:rPr>
              <a:t> gerekçesiyle hasta E. tarafından yapılan şikayet üzerine tespit edilen deliller üzerine Kaymakamlık tarafından </a:t>
            </a:r>
            <a:r>
              <a:rPr lang="tr-TR" sz="1800" kern="1200" dirty="0">
                <a:solidFill>
                  <a:srgbClr val="0070C0"/>
                </a:solidFill>
                <a:latin typeface="Gill Sans MT"/>
                <a:cs typeface="+mn-cs"/>
              </a:rPr>
              <a:t>4483 sayılı Kanun gereği ön inceleme başlatılır.</a:t>
            </a: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endParaRPr lang="tr-TR" sz="1800" kern="1200" dirty="0">
              <a:solidFill>
                <a:srgbClr val="0070C0"/>
              </a:solidFill>
              <a:latin typeface="Gill Sans MT"/>
              <a:cs typeface="+mn-cs"/>
            </a:endParaRP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1800" kern="1200" dirty="0">
                <a:solidFill>
                  <a:prstClr val="black"/>
                </a:solidFill>
                <a:latin typeface="Gill Sans MT"/>
                <a:cs typeface="+mn-cs"/>
              </a:rPr>
              <a:t>İddia konusu; sağlık mesleğinin icrası kapsamında yapılan </a:t>
            </a:r>
            <a:r>
              <a:rPr lang="tr-TR" sz="1800" kern="1200" dirty="0">
                <a:solidFill>
                  <a:srgbClr val="0070C0"/>
                </a:solidFill>
                <a:latin typeface="Gill Sans MT"/>
                <a:cs typeface="+mn-cs"/>
              </a:rPr>
              <a:t>muayene, teşhis ve tedaviye ilişkin tıbbî işlem ve uygulama olmaması nedeniyle </a:t>
            </a:r>
            <a:r>
              <a:rPr lang="tr-TR" sz="1800" kern="1200" dirty="0">
                <a:solidFill>
                  <a:prstClr val="black"/>
                </a:solidFill>
                <a:latin typeface="Gill Sans MT"/>
                <a:cs typeface="+mn-cs"/>
              </a:rPr>
              <a:t>dosya Sağlık Bakanlığı </a:t>
            </a:r>
            <a:r>
              <a:rPr lang="tr-TR" sz="1800" kern="1200" dirty="0">
                <a:solidFill>
                  <a:srgbClr val="0070C0"/>
                </a:solidFill>
                <a:latin typeface="Gill Sans MT"/>
                <a:cs typeface="+mn-cs"/>
              </a:rPr>
              <a:t>Mesleki Sorumluluk Kuruluna gönderilmez.</a:t>
            </a:r>
            <a:r>
              <a:rPr lang="tr-TR" sz="1800" kern="1200" dirty="0">
                <a:solidFill>
                  <a:prstClr val="black"/>
                </a:solidFill>
                <a:latin typeface="Gill Sans MT"/>
                <a:cs typeface="+mn-cs"/>
              </a:rPr>
              <a:t> Bu durumda </a:t>
            </a:r>
            <a:r>
              <a:rPr lang="tr-TR" sz="1800" kern="1200" dirty="0">
                <a:solidFill>
                  <a:srgbClr val="0070C0"/>
                </a:solidFill>
                <a:latin typeface="Gill Sans MT"/>
                <a:cs typeface="+mn-cs"/>
              </a:rPr>
              <a:t>4483 sayılı Kanunun normal uygulaması yürütülür</a:t>
            </a:r>
            <a:r>
              <a:rPr lang="tr-TR" sz="1800" kern="1200" dirty="0">
                <a:solidFill>
                  <a:prstClr val="black"/>
                </a:solidFill>
                <a:latin typeface="Gill Sans MT"/>
                <a:cs typeface="+mn-cs"/>
              </a:rPr>
              <a:t>. </a:t>
            </a: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endParaRPr lang="tr-TR" sz="1800" kern="1200" dirty="0">
              <a:solidFill>
                <a:prstClr val="black"/>
              </a:solidFill>
              <a:latin typeface="Gill Sans MT"/>
              <a:cs typeface="+mn-cs"/>
            </a:endParaRP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1800" kern="1200" dirty="0">
                <a:solidFill>
                  <a:prstClr val="black"/>
                </a:solidFill>
                <a:latin typeface="Gill Sans MT"/>
                <a:cs typeface="+mn-cs"/>
              </a:rPr>
              <a:t>Ön İnceleme neticesinde hazırlanan rapor doğrultusunda soruşturma izni verilmesine ya da verilmemesine ilişkin karar Kaymakam tarafından </a:t>
            </a:r>
            <a:r>
              <a:rPr lang="tr-TR" sz="1800" kern="1200" dirty="0">
                <a:solidFill>
                  <a:srgbClr val="0070C0"/>
                </a:solidFill>
                <a:latin typeface="Gill Sans MT"/>
                <a:cs typeface="+mn-cs"/>
              </a:rPr>
              <a:t>öğrenme tarihten itibaren 30 gün içerisinde verir. Bu süre 15 günü geçmemek üzere bir defa uzatılabilir</a:t>
            </a:r>
            <a:r>
              <a:rPr lang="tr-TR" sz="1800" kern="1200" dirty="0">
                <a:solidFill>
                  <a:prstClr val="black"/>
                </a:solidFill>
                <a:latin typeface="Gill Sans MT"/>
                <a:cs typeface="+mn-cs"/>
              </a:rPr>
              <a:t>. (Kaymakam, ön inceleme yapılmasına ilişkin onay tarihinden itibaren ek süreler de dahil olmak üzere en geç 45 gün içinde kararını vermek zorundadır. )    </a:t>
            </a:r>
            <a:endParaRPr lang="tr-TR"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4299547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46440"/>
          </a:xfrm>
        </p:spPr>
        <p:txBody>
          <a:bodyPr/>
          <a:lstStyle/>
          <a:p>
            <a:pPr algn="ctr"/>
            <a:r>
              <a:rPr lang="tr-TR" u="none" dirty="0">
                <a:latin typeface="Calibri"/>
              </a:rPr>
              <a:t> </a:t>
            </a:r>
            <a:r>
              <a:rPr lang="tr-TR" sz="3200" u="none" dirty="0">
                <a:latin typeface="Calibri"/>
              </a:rPr>
              <a:t>4483 SAYILI KANUNA GETİRİLEN YENİ DÜZENLEMELER (3)</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457201" y="1620001"/>
            <a:ext cx="8229600" cy="3554819"/>
          </a:xfrm>
        </p:spPr>
        <p:txBody>
          <a:bodyPr/>
          <a:lstStyle/>
          <a:p>
            <a:pPr lvl="0" algn="l" rtl="0" fontAlgn="base">
              <a:spcBef>
                <a:spcPct val="0"/>
              </a:spcBef>
              <a:spcAft>
                <a:spcPct val="0"/>
              </a:spcAft>
            </a:pPr>
            <a:r>
              <a:rPr lang="tr-TR" altLang="tr-TR" kern="1200" dirty="0">
                <a:solidFill>
                  <a:srgbClr val="D34817"/>
                </a:solidFill>
                <a:effectLst>
                  <a:outerShdw blurRad="38100" dist="38100" dir="2700000" algn="tl">
                    <a:srgbClr val="000000">
                      <a:alpha val="43137"/>
                    </a:srgbClr>
                  </a:outerShdw>
                </a:effectLst>
                <a:latin typeface="Gill Sans MT"/>
                <a:cs typeface="+mn-cs"/>
              </a:rPr>
              <a:t>Örnekleme (2)</a:t>
            </a: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2000" kern="1200" dirty="0">
                <a:solidFill>
                  <a:prstClr val="black"/>
                </a:solidFill>
                <a:latin typeface="Gill Sans MT"/>
                <a:cs typeface="+mn-cs"/>
              </a:rPr>
              <a:t>Soruşturma izni verilmesine ya da verilmemesine dair </a:t>
            </a:r>
            <a:r>
              <a:rPr lang="tr-TR" sz="2000" kern="1200" dirty="0">
                <a:solidFill>
                  <a:srgbClr val="0070C0"/>
                </a:solidFill>
                <a:latin typeface="Gill Sans MT"/>
                <a:cs typeface="+mn-cs"/>
              </a:rPr>
              <a:t>Kurul kararı</a:t>
            </a:r>
            <a:r>
              <a:rPr lang="tr-TR" sz="2000" kern="1200" dirty="0">
                <a:solidFill>
                  <a:prstClr val="black"/>
                </a:solidFill>
                <a:latin typeface="Gill Sans MT"/>
                <a:cs typeface="+mn-cs"/>
              </a:rPr>
              <a:t>; ilgili </a:t>
            </a:r>
            <a:r>
              <a:rPr lang="tr-TR" sz="2000" kern="1200" dirty="0">
                <a:solidFill>
                  <a:srgbClr val="0070C0"/>
                </a:solidFill>
                <a:latin typeface="Gill Sans MT"/>
                <a:cs typeface="+mn-cs"/>
              </a:rPr>
              <a:t>C. Başsavcılığına, hakkında ön inceleme yapılan Acil Tıp Teknisyeni (ATT) D’ye, şikayetçi E’ye </a:t>
            </a:r>
            <a:r>
              <a:rPr lang="tr-TR" sz="2000" kern="1200" dirty="0">
                <a:solidFill>
                  <a:prstClr val="black"/>
                </a:solidFill>
                <a:latin typeface="Gill Sans MT"/>
                <a:cs typeface="+mn-cs"/>
              </a:rPr>
              <a:t>ve</a:t>
            </a:r>
            <a:r>
              <a:rPr lang="tr-TR" sz="2000" kern="1200" dirty="0">
                <a:solidFill>
                  <a:srgbClr val="0070C0"/>
                </a:solidFill>
                <a:latin typeface="Gill Sans MT"/>
                <a:cs typeface="+mn-cs"/>
              </a:rPr>
              <a:t> İlçe Sağlık Müdürlüğüne gönderilir. </a:t>
            </a:r>
          </a:p>
          <a:p>
            <a:pPr marL="82550" marR="0" lvl="0" indent="0"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None/>
              <a:tabLst/>
              <a:defRPr/>
            </a:pPr>
            <a:endParaRPr lang="tr-TR" sz="2000" kern="1200" dirty="0">
              <a:solidFill>
                <a:prstClr val="black"/>
              </a:solidFill>
              <a:latin typeface="Gill Sans MT"/>
              <a:cs typeface="+mn-cs"/>
            </a:endParaRPr>
          </a:p>
          <a:p>
            <a:pPr marL="365125" marR="0" lvl="0" indent="-282575" algn="just" defTabSz="914400" rtl="0" eaLnBrk="0" fontAlgn="base" latinLnBrk="0" hangingPunct="0">
              <a:lnSpc>
                <a:spcPct val="100000"/>
              </a:lnSpc>
              <a:spcBef>
                <a:spcPts val="600"/>
              </a:spcBef>
              <a:spcAft>
                <a:spcPct val="0"/>
              </a:spcAft>
              <a:buClr>
                <a:srgbClr val="D34817"/>
              </a:buClr>
              <a:buSzPct val="80000"/>
              <a:buFont typeface="Wingdings 2" panose="05020102010507070707" pitchFamily="18" charset="2"/>
              <a:buChar char=""/>
              <a:tabLst/>
              <a:defRPr/>
            </a:pPr>
            <a:r>
              <a:rPr lang="tr-TR" sz="2000" kern="1200" dirty="0">
                <a:solidFill>
                  <a:prstClr val="black"/>
                </a:solidFill>
                <a:latin typeface="Gill Sans MT"/>
                <a:cs typeface="+mn-cs"/>
              </a:rPr>
              <a:t> Soruşturma izni verilmesi kararına karşı Acil Tıp Teknisyeni (ATT) D, soruşturma izni verilmemesine karşı C. Başsavcılığı ile şikayetçi E, işleme konulmama kararına karşı da şikayetçi E tarafından </a:t>
            </a:r>
            <a:r>
              <a:rPr lang="tr-TR" sz="2000" kern="1200" dirty="0">
                <a:solidFill>
                  <a:srgbClr val="0070C0"/>
                </a:solidFill>
                <a:latin typeface="Gill Sans MT"/>
                <a:cs typeface="+mn-cs"/>
              </a:rPr>
              <a:t>tebliğ tarihinden itibaren 10 gün içerisinde ilgili Bölge İdare Mahkemesine itiraz edilebilir</a:t>
            </a:r>
            <a:r>
              <a:rPr lang="tr-TR" sz="2000" kern="1200" dirty="0">
                <a:solidFill>
                  <a:prstClr val="black"/>
                </a:solidFill>
                <a:latin typeface="Gill Sans MT"/>
                <a:cs typeface="+mn-cs"/>
              </a:rPr>
              <a:t>.  </a:t>
            </a:r>
          </a:p>
          <a:p>
            <a:pPr lvl="0" algn="l" rtl="0" fontAlgn="base">
              <a:spcBef>
                <a:spcPct val="0"/>
              </a:spcBef>
              <a:spcAft>
                <a:spcPct val="0"/>
              </a:spcAft>
            </a:pPr>
            <a:endParaRPr lang="tr-TR" altLang="tr-TR" kern="1200" dirty="0">
              <a:solidFill>
                <a:srgbClr val="D34817"/>
              </a:solidFill>
              <a:effectLst>
                <a:outerShdw blurRad="38100" dist="38100" dir="2700000" algn="tl">
                  <a:srgbClr val="000000">
                    <a:alpha val="43137"/>
                  </a:srgbClr>
                </a:outerShdw>
              </a:effectLst>
              <a:latin typeface="Gill Sans MT"/>
              <a:cs typeface="+mn-cs"/>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4024075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Calibri"/>
              </a:rPr>
              <a:t> ÖN İNCELEME RAPORU BÖLÜM VE BAŞLIKLARI</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3593291"/>
          </a:xfrm>
        </p:spPr>
        <p:txBody>
          <a:bodyPr/>
          <a:lstStyle/>
          <a:p>
            <a:pPr marR="5080" indent="11113" algn="just">
              <a:lnSpc>
                <a:spcPct val="100000"/>
              </a:lnSpc>
              <a:spcBef>
                <a:spcPts val="100"/>
              </a:spcBef>
            </a:pPr>
            <a:endParaRPr lang="tr-TR" sz="2400" dirty="0"/>
          </a:p>
          <a:p>
            <a:pPr marR="5080" indent="11113" algn="just">
              <a:lnSpc>
                <a:spcPct val="100000"/>
              </a:lnSpc>
              <a:spcBef>
                <a:spcPts val="100"/>
              </a:spcBef>
            </a:pPr>
            <a:r>
              <a:rPr lang="tr-TR" dirty="0">
                <a:solidFill>
                  <a:schemeClr val="tx1"/>
                </a:solidFill>
                <a:latin typeface="+mn-lt"/>
              </a:rPr>
              <a:t>Ön</a:t>
            </a:r>
            <a:r>
              <a:rPr lang="tr-TR" spc="40" dirty="0">
                <a:solidFill>
                  <a:schemeClr val="tx1"/>
                </a:solidFill>
                <a:latin typeface="+mn-lt"/>
              </a:rPr>
              <a:t> </a:t>
            </a:r>
            <a:r>
              <a:rPr lang="tr-TR" spc="-80" dirty="0">
                <a:solidFill>
                  <a:schemeClr val="tx1"/>
                </a:solidFill>
                <a:latin typeface="+mn-lt"/>
              </a:rPr>
              <a:t>inceleme</a:t>
            </a:r>
            <a:r>
              <a:rPr lang="tr-TR" spc="45" dirty="0">
                <a:solidFill>
                  <a:schemeClr val="tx1"/>
                </a:solidFill>
                <a:latin typeface="+mn-lt"/>
              </a:rPr>
              <a:t> </a:t>
            </a:r>
            <a:r>
              <a:rPr lang="tr-TR" dirty="0">
                <a:solidFill>
                  <a:schemeClr val="tx1"/>
                </a:solidFill>
                <a:latin typeface="+mn-lt"/>
              </a:rPr>
              <a:t>raporları</a:t>
            </a:r>
            <a:r>
              <a:rPr lang="tr-TR" spc="30" dirty="0">
                <a:solidFill>
                  <a:schemeClr val="tx1"/>
                </a:solidFill>
                <a:latin typeface="+mn-lt"/>
              </a:rPr>
              <a:t> </a:t>
            </a:r>
            <a:r>
              <a:rPr lang="tr-TR" spc="-120" dirty="0">
                <a:solidFill>
                  <a:schemeClr val="tx1"/>
                </a:solidFill>
                <a:latin typeface="+mn-lt"/>
              </a:rPr>
              <a:t>4483</a:t>
            </a:r>
            <a:r>
              <a:rPr lang="tr-TR" spc="35" dirty="0">
                <a:solidFill>
                  <a:schemeClr val="tx1"/>
                </a:solidFill>
                <a:latin typeface="+mn-lt"/>
              </a:rPr>
              <a:t> </a:t>
            </a:r>
            <a:r>
              <a:rPr lang="tr-TR" spc="-50" dirty="0">
                <a:solidFill>
                  <a:schemeClr val="tx1"/>
                </a:solidFill>
                <a:latin typeface="+mn-lt"/>
              </a:rPr>
              <a:t>sayılı</a:t>
            </a:r>
            <a:r>
              <a:rPr lang="tr-TR" spc="30" dirty="0">
                <a:solidFill>
                  <a:schemeClr val="tx1"/>
                </a:solidFill>
                <a:latin typeface="+mn-lt"/>
              </a:rPr>
              <a:t> </a:t>
            </a:r>
            <a:r>
              <a:rPr lang="tr-TR" spc="-45" dirty="0">
                <a:solidFill>
                  <a:schemeClr val="tx1"/>
                </a:solidFill>
                <a:latin typeface="+mn-lt"/>
              </a:rPr>
              <a:t>Kanunun </a:t>
            </a:r>
            <a:r>
              <a:rPr lang="tr-TR" dirty="0">
                <a:solidFill>
                  <a:schemeClr val="tx1"/>
                </a:solidFill>
                <a:latin typeface="+mn-lt"/>
              </a:rPr>
              <a:t>Uygulama</a:t>
            </a:r>
            <a:r>
              <a:rPr lang="tr-TR" spc="215" dirty="0">
                <a:solidFill>
                  <a:schemeClr val="tx1"/>
                </a:solidFill>
                <a:latin typeface="+mn-lt"/>
              </a:rPr>
              <a:t> </a:t>
            </a:r>
            <a:r>
              <a:rPr lang="tr-TR" spc="-65" dirty="0">
                <a:solidFill>
                  <a:schemeClr val="tx1"/>
                </a:solidFill>
                <a:latin typeface="+mn-lt"/>
              </a:rPr>
              <a:t>Yönergesine</a:t>
            </a:r>
            <a:r>
              <a:rPr lang="tr-TR" spc="225" dirty="0">
                <a:solidFill>
                  <a:schemeClr val="tx1"/>
                </a:solidFill>
                <a:latin typeface="+mn-lt"/>
              </a:rPr>
              <a:t> </a:t>
            </a:r>
            <a:r>
              <a:rPr lang="tr-TR" dirty="0">
                <a:solidFill>
                  <a:schemeClr val="tx1"/>
                </a:solidFill>
                <a:latin typeface="+mn-lt"/>
              </a:rPr>
              <a:t>eklenen</a:t>
            </a:r>
            <a:r>
              <a:rPr lang="tr-TR" spc="225" dirty="0">
                <a:solidFill>
                  <a:schemeClr val="tx1"/>
                </a:solidFill>
                <a:latin typeface="+mn-lt"/>
              </a:rPr>
              <a:t> </a:t>
            </a:r>
            <a:r>
              <a:rPr lang="tr-TR" dirty="0">
                <a:solidFill>
                  <a:schemeClr val="tx1"/>
                </a:solidFill>
                <a:latin typeface="+mn-lt"/>
              </a:rPr>
              <a:t>(1)</a:t>
            </a:r>
            <a:r>
              <a:rPr lang="tr-TR" spc="220" dirty="0">
                <a:solidFill>
                  <a:schemeClr val="tx1"/>
                </a:solidFill>
                <a:latin typeface="+mn-lt"/>
              </a:rPr>
              <a:t> </a:t>
            </a:r>
            <a:r>
              <a:rPr lang="tr-TR" spc="-15" dirty="0" err="1">
                <a:solidFill>
                  <a:schemeClr val="tx1"/>
                </a:solidFill>
                <a:latin typeface="+mn-lt"/>
              </a:rPr>
              <a:t>no’lu</a:t>
            </a:r>
            <a:r>
              <a:rPr lang="tr-TR" spc="-15" dirty="0">
                <a:solidFill>
                  <a:schemeClr val="tx1"/>
                </a:solidFill>
                <a:latin typeface="+mn-lt"/>
              </a:rPr>
              <a:t> </a:t>
            </a:r>
            <a:r>
              <a:rPr lang="tr-TR" dirty="0">
                <a:solidFill>
                  <a:schemeClr val="tx1"/>
                </a:solidFill>
                <a:latin typeface="+mn-lt"/>
              </a:rPr>
              <a:t>örne</a:t>
            </a:r>
            <a:r>
              <a:rPr lang="tr-TR" dirty="0">
                <a:solidFill>
                  <a:schemeClr val="tx1"/>
                </a:solidFill>
                <a:latin typeface="+mn-lt"/>
                <a:cs typeface="Calibri"/>
              </a:rPr>
              <a:t>ğ</a:t>
            </a:r>
            <a:r>
              <a:rPr lang="tr-TR" dirty="0">
                <a:solidFill>
                  <a:schemeClr val="tx1"/>
                </a:solidFill>
                <a:latin typeface="+mn-lt"/>
              </a:rPr>
              <a:t>e</a:t>
            </a:r>
            <a:r>
              <a:rPr lang="tr-TR" spc="550" dirty="0">
                <a:solidFill>
                  <a:schemeClr val="tx1"/>
                </a:solidFill>
                <a:latin typeface="+mn-lt"/>
              </a:rPr>
              <a:t> </a:t>
            </a:r>
            <a:r>
              <a:rPr lang="tr-TR" dirty="0">
                <a:solidFill>
                  <a:schemeClr val="tx1"/>
                </a:solidFill>
                <a:latin typeface="+mn-lt"/>
              </a:rPr>
              <a:t>uygun</a:t>
            </a:r>
            <a:r>
              <a:rPr lang="tr-TR" spc="565" dirty="0">
                <a:solidFill>
                  <a:schemeClr val="tx1"/>
                </a:solidFill>
                <a:latin typeface="+mn-lt"/>
              </a:rPr>
              <a:t> </a:t>
            </a:r>
            <a:r>
              <a:rPr lang="tr-TR" dirty="0">
                <a:solidFill>
                  <a:schemeClr val="tx1"/>
                </a:solidFill>
                <a:latin typeface="+mn-lt"/>
              </a:rPr>
              <a:t>bölüm</a:t>
            </a:r>
            <a:r>
              <a:rPr lang="tr-TR" spc="545" dirty="0">
                <a:solidFill>
                  <a:schemeClr val="tx1"/>
                </a:solidFill>
                <a:latin typeface="+mn-lt"/>
              </a:rPr>
              <a:t> </a:t>
            </a:r>
            <a:r>
              <a:rPr lang="tr-TR" dirty="0">
                <a:solidFill>
                  <a:schemeClr val="tx1"/>
                </a:solidFill>
                <a:latin typeface="+mn-lt"/>
              </a:rPr>
              <a:t>ve</a:t>
            </a:r>
            <a:r>
              <a:rPr lang="tr-TR" spc="550" dirty="0">
                <a:solidFill>
                  <a:schemeClr val="tx1"/>
                </a:solidFill>
                <a:latin typeface="+mn-lt"/>
              </a:rPr>
              <a:t> </a:t>
            </a:r>
            <a:r>
              <a:rPr lang="tr-TR" dirty="0">
                <a:solidFill>
                  <a:schemeClr val="tx1"/>
                </a:solidFill>
                <a:latin typeface="+mn-lt"/>
              </a:rPr>
              <a:t>ba</a:t>
            </a:r>
            <a:r>
              <a:rPr lang="tr-TR" dirty="0">
                <a:solidFill>
                  <a:schemeClr val="tx1"/>
                </a:solidFill>
                <a:latin typeface="+mn-lt"/>
                <a:cs typeface="Calibri"/>
              </a:rPr>
              <a:t>ş</a:t>
            </a:r>
            <a:r>
              <a:rPr lang="tr-TR" dirty="0">
                <a:solidFill>
                  <a:schemeClr val="tx1"/>
                </a:solidFill>
                <a:latin typeface="+mn-lt"/>
              </a:rPr>
              <a:t>lıklara</a:t>
            </a:r>
            <a:r>
              <a:rPr lang="tr-TR" spc="565" dirty="0">
                <a:solidFill>
                  <a:schemeClr val="tx1"/>
                </a:solidFill>
                <a:latin typeface="+mn-lt"/>
              </a:rPr>
              <a:t> </a:t>
            </a:r>
            <a:r>
              <a:rPr lang="tr-TR" spc="-50" dirty="0">
                <a:solidFill>
                  <a:schemeClr val="tx1"/>
                </a:solidFill>
                <a:latin typeface="+mn-lt"/>
              </a:rPr>
              <a:t>göre </a:t>
            </a:r>
            <a:r>
              <a:rPr lang="tr-TR" spc="-80" dirty="0">
                <a:solidFill>
                  <a:schemeClr val="tx1"/>
                </a:solidFill>
                <a:latin typeface="+mn-lt"/>
              </a:rPr>
              <a:t>düzenlenir. </a:t>
            </a:r>
            <a:r>
              <a:rPr lang="tr-TR" spc="-140" dirty="0">
                <a:solidFill>
                  <a:schemeClr val="tx1"/>
                </a:solidFill>
                <a:latin typeface="+mn-lt"/>
              </a:rPr>
              <a:t>(4483</a:t>
            </a:r>
            <a:r>
              <a:rPr lang="tr-TR" spc="-20" dirty="0">
                <a:solidFill>
                  <a:schemeClr val="tx1"/>
                </a:solidFill>
                <a:latin typeface="+mn-lt"/>
              </a:rPr>
              <a:t> </a:t>
            </a:r>
            <a:r>
              <a:rPr lang="tr-TR" spc="-95" dirty="0">
                <a:solidFill>
                  <a:schemeClr val="tx1"/>
                </a:solidFill>
                <a:latin typeface="+mn-lt"/>
              </a:rPr>
              <a:t>sayılı</a:t>
            </a:r>
            <a:r>
              <a:rPr lang="tr-TR" spc="-55" dirty="0">
                <a:solidFill>
                  <a:schemeClr val="tx1"/>
                </a:solidFill>
                <a:latin typeface="+mn-lt"/>
              </a:rPr>
              <a:t> Kanunun</a:t>
            </a:r>
            <a:r>
              <a:rPr lang="tr-TR" spc="-35" dirty="0">
                <a:solidFill>
                  <a:schemeClr val="tx1"/>
                </a:solidFill>
                <a:latin typeface="+mn-lt"/>
              </a:rPr>
              <a:t> </a:t>
            </a:r>
            <a:r>
              <a:rPr lang="tr-TR" spc="-25" dirty="0">
                <a:solidFill>
                  <a:schemeClr val="tx1"/>
                </a:solidFill>
                <a:latin typeface="+mn-lt"/>
              </a:rPr>
              <a:t>Uygulama </a:t>
            </a:r>
            <a:r>
              <a:rPr lang="tr-TR" spc="-145" dirty="0">
                <a:solidFill>
                  <a:schemeClr val="tx1"/>
                </a:solidFill>
                <a:latin typeface="+mn-lt"/>
              </a:rPr>
              <a:t>Yönergesinin</a:t>
            </a:r>
            <a:r>
              <a:rPr lang="tr-TR" spc="30" dirty="0">
                <a:solidFill>
                  <a:schemeClr val="tx1"/>
                </a:solidFill>
                <a:latin typeface="+mn-lt"/>
              </a:rPr>
              <a:t> </a:t>
            </a:r>
            <a:r>
              <a:rPr lang="tr-TR" spc="-10" dirty="0">
                <a:solidFill>
                  <a:schemeClr val="tx1"/>
                </a:solidFill>
                <a:latin typeface="+mn-lt"/>
              </a:rPr>
              <a:t>46.maddesi)</a:t>
            </a:r>
          </a:p>
          <a:p>
            <a:pPr marR="5080" indent="11113" algn="just">
              <a:lnSpc>
                <a:spcPct val="100000"/>
              </a:lnSpc>
              <a:spcBef>
                <a:spcPts val="100"/>
              </a:spcBef>
            </a:pPr>
            <a:endParaRPr lang="tr-TR" dirty="0">
              <a:solidFill>
                <a:schemeClr val="tx1"/>
              </a:solidFill>
              <a:latin typeface="+mn-lt"/>
            </a:endParaRPr>
          </a:p>
          <a:p>
            <a:pPr marL="355600" indent="-342900" algn="just">
              <a:lnSpc>
                <a:spcPct val="100000"/>
              </a:lnSpc>
              <a:spcBef>
                <a:spcPts val="910"/>
              </a:spcBef>
              <a:buClr>
                <a:srgbClr val="92D050"/>
              </a:buClr>
              <a:buFont typeface="Wingdings" panose="05000000000000000000" pitchFamily="2" charset="2"/>
              <a:buChar char="§"/>
            </a:pPr>
            <a:r>
              <a:rPr lang="tr-TR" b="1" spc="-75" dirty="0">
                <a:solidFill>
                  <a:schemeClr val="tx1"/>
                </a:solidFill>
                <a:latin typeface="+mn-lt"/>
              </a:rPr>
              <a:t>Bu</a:t>
            </a:r>
            <a:r>
              <a:rPr lang="tr-TR" b="1" spc="-60" dirty="0">
                <a:solidFill>
                  <a:schemeClr val="tx1"/>
                </a:solidFill>
                <a:latin typeface="+mn-lt"/>
              </a:rPr>
              <a:t> </a:t>
            </a:r>
            <a:r>
              <a:rPr lang="tr-TR" b="1" dirty="0">
                <a:solidFill>
                  <a:schemeClr val="tx1"/>
                </a:solidFill>
                <a:latin typeface="+mn-lt"/>
              </a:rPr>
              <a:t>ba</a:t>
            </a:r>
            <a:r>
              <a:rPr lang="tr-TR" b="1" dirty="0">
                <a:solidFill>
                  <a:schemeClr val="tx1"/>
                </a:solidFill>
                <a:latin typeface="+mn-lt"/>
                <a:cs typeface="Calibri"/>
              </a:rPr>
              <a:t>ş</a:t>
            </a:r>
            <a:r>
              <a:rPr lang="tr-TR" b="1" dirty="0">
                <a:solidFill>
                  <a:schemeClr val="tx1"/>
                </a:solidFill>
                <a:latin typeface="+mn-lt"/>
              </a:rPr>
              <a:t>lıklar</a:t>
            </a:r>
            <a:r>
              <a:rPr lang="tr-TR" b="1" spc="-80" dirty="0">
                <a:solidFill>
                  <a:schemeClr val="tx1"/>
                </a:solidFill>
                <a:latin typeface="+mn-lt"/>
              </a:rPr>
              <a:t> </a:t>
            </a:r>
            <a:r>
              <a:rPr lang="tr-TR" b="1" spc="-10" dirty="0">
                <a:solidFill>
                  <a:schemeClr val="tx1"/>
                </a:solidFill>
                <a:latin typeface="+mn-lt"/>
                <a:cs typeface="Calibri"/>
              </a:rPr>
              <a:t>ş</a:t>
            </a:r>
            <a:r>
              <a:rPr lang="tr-TR" b="1" spc="-10" dirty="0">
                <a:solidFill>
                  <a:schemeClr val="tx1"/>
                </a:solidFill>
                <a:latin typeface="+mn-lt"/>
              </a:rPr>
              <a:t>unlardır;</a:t>
            </a:r>
            <a:endParaRPr lang="tr-TR" b="1"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4375089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1- BAŞLANGIÇ</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1"/>
            <a:ext cx="8146801" cy="4552200"/>
          </a:xfrm>
        </p:spPr>
        <p:txBody>
          <a:bodyPr/>
          <a:lstStyle/>
          <a:p>
            <a:pPr marR="8255" indent="12700" algn="just">
              <a:lnSpc>
                <a:spcPct val="91500"/>
              </a:lnSpc>
              <a:spcBef>
                <a:spcPts val="380"/>
              </a:spcBef>
            </a:pPr>
            <a:r>
              <a:rPr lang="tr-TR" sz="2400" dirty="0">
                <a:solidFill>
                  <a:schemeClr val="tx1"/>
                </a:solidFill>
                <a:latin typeface="+mn-lt"/>
              </a:rPr>
              <a:t>Bu</a:t>
            </a:r>
            <a:r>
              <a:rPr lang="tr-TR" sz="2400" spc="185" dirty="0">
                <a:solidFill>
                  <a:schemeClr val="tx1"/>
                </a:solidFill>
                <a:latin typeface="+mn-lt"/>
              </a:rPr>
              <a:t>  </a:t>
            </a:r>
            <a:r>
              <a:rPr lang="tr-TR" sz="2400" dirty="0">
                <a:solidFill>
                  <a:schemeClr val="tx1"/>
                </a:solidFill>
                <a:latin typeface="+mn-lt"/>
              </a:rPr>
              <a:t>bölüme,</a:t>
            </a:r>
            <a:r>
              <a:rPr lang="tr-TR" sz="2400" spc="190" dirty="0">
                <a:solidFill>
                  <a:schemeClr val="tx1"/>
                </a:solidFill>
                <a:latin typeface="+mn-lt"/>
              </a:rPr>
              <a:t> </a:t>
            </a:r>
            <a:r>
              <a:rPr lang="tr-TR" sz="2400" dirty="0">
                <a:solidFill>
                  <a:schemeClr val="tx1"/>
                </a:solidFill>
                <a:latin typeface="+mn-lt"/>
              </a:rPr>
              <a:t>ön</a:t>
            </a:r>
            <a:r>
              <a:rPr lang="tr-TR" sz="2400" spc="190" dirty="0">
                <a:solidFill>
                  <a:schemeClr val="tx1"/>
                </a:solidFill>
                <a:latin typeface="+mn-lt"/>
              </a:rPr>
              <a:t> </a:t>
            </a:r>
            <a:r>
              <a:rPr lang="tr-TR" sz="2400" dirty="0">
                <a:solidFill>
                  <a:schemeClr val="tx1"/>
                </a:solidFill>
                <a:latin typeface="+mn-lt"/>
              </a:rPr>
              <a:t>incelemeyi</a:t>
            </a:r>
            <a:r>
              <a:rPr lang="tr-TR" sz="2400" spc="190" dirty="0">
                <a:solidFill>
                  <a:schemeClr val="tx1"/>
                </a:solidFill>
                <a:latin typeface="+mn-lt"/>
              </a:rPr>
              <a:t> </a:t>
            </a:r>
            <a:r>
              <a:rPr lang="tr-TR" sz="2400" dirty="0">
                <a:solidFill>
                  <a:schemeClr val="tx1"/>
                </a:solidFill>
                <a:latin typeface="+mn-lt"/>
              </a:rPr>
              <a:t>ba</a:t>
            </a:r>
            <a:r>
              <a:rPr lang="tr-TR" sz="2400" dirty="0">
                <a:solidFill>
                  <a:schemeClr val="tx1"/>
                </a:solidFill>
                <a:latin typeface="+mn-lt"/>
                <a:cs typeface="Calibri"/>
              </a:rPr>
              <a:t>ş</a:t>
            </a:r>
            <a:r>
              <a:rPr lang="tr-TR" sz="2400" dirty="0">
                <a:solidFill>
                  <a:schemeClr val="tx1"/>
                </a:solidFill>
                <a:latin typeface="+mn-lt"/>
              </a:rPr>
              <a:t>latan</a:t>
            </a:r>
            <a:r>
              <a:rPr lang="tr-TR" sz="2400" spc="190" dirty="0">
                <a:solidFill>
                  <a:schemeClr val="tx1"/>
                </a:solidFill>
                <a:latin typeface="+mn-lt"/>
              </a:rPr>
              <a:t> </a:t>
            </a:r>
            <a:r>
              <a:rPr lang="tr-TR" sz="2400" spc="-80" dirty="0">
                <a:solidFill>
                  <a:schemeClr val="tx1"/>
                </a:solidFill>
                <a:latin typeface="+mn-lt"/>
              </a:rPr>
              <a:t>merci </a:t>
            </a:r>
            <a:r>
              <a:rPr lang="tr-TR" sz="2400" dirty="0">
                <a:solidFill>
                  <a:schemeClr val="tx1"/>
                </a:solidFill>
                <a:latin typeface="+mn-lt"/>
              </a:rPr>
              <a:t>tarafından</a:t>
            </a:r>
            <a:r>
              <a:rPr lang="tr-TR" sz="2400" spc="570" dirty="0">
                <a:solidFill>
                  <a:schemeClr val="tx1"/>
                </a:solidFill>
                <a:latin typeface="+mn-lt"/>
              </a:rPr>
              <a:t> </a:t>
            </a:r>
            <a:r>
              <a:rPr lang="tr-TR" sz="2400" dirty="0">
                <a:solidFill>
                  <a:schemeClr val="tx1"/>
                </a:solidFill>
                <a:latin typeface="+mn-lt"/>
              </a:rPr>
              <a:t>verilen</a:t>
            </a:r>
            <a:r>
              <a:rPr lang="tr-TR" sz="2400" spc="575" dirty="0">
                <a:solidFill>
                  <a:schemeClr val="tx1"/>
                </a:solidFill>
                <a:latin typeface="+mn-lt"/>
              </a:rPr>
              <a:t> </a:t>
            </a:r>
            <a:r>
              <a:rPr lang="tr-TR" sz="2400" dirty="0">
                <a:solidFill>
                  <a:schemeClr val="tx1"/>
                </a:solidFill>
                <a:latin typeface="+mn-lt"/>
              </a:rPr>
              <a:t>onay</a:t>
            </a:r>
            <a:r>
              <a:rPr lang="tr-TR" sz="2400" spc="570" dirty="0">
                <a:solidFill>
                  <a:schemeClr val="tx1"/>
                </a:solidFill>
                <a:latin typeface="+mn-lt"/>
              </a:rPr>
              <a:t> </a:t>
            </a:r>
            <a:r>
              <a:rPr lang="tr-TR" sz="2400" dirty="0">
                <a:solidFill>
                  <a:schemeClr val="tx1"/>
                </a:solidFill>
                <a:latin typeface="+mn-lt"/>
              </a:rPr>
              <a:t>ve</a:t>
            </a:r>
            <a:r>
              <a:rPr lang="tr-TR" sz="2400" spc="570" dirty="0">
                <a:solidFill>
                  <a:schemeClr val="tx1"/>
                </a:solidFill>
                <a:latin typeface="+mn-lt"/>
              </a:rPr>
              <a:t> </a:t>
            </a:r>
            <a:r>
              <a:rPr lang="tr-TR" sz="2400" dirty="0">
                <a:solidFill>
                  <a:schemeClr val="tx1"/>
                </a:solidFill>
                <a:latin typeface="+mn-lt"/>
              </a:rPr>
              <a:t>görev</a:t>
            </a:r>
            <a:r>
              <a:rPr lang="tr-TR" sz="2400" spc="565" dirty="0">
                <a:solidFill>
                  <a:schemeClr val="tx1"/>
                </a:solidFill>
                <a:latin typeface="+mn-lt"/>
              </a:rPr>
              <a:t> </a:t>
            </a:r>
            <a:r>
              <a:rPr lang="tr-TR" sz="2400" spc="-60" dirty="0">
                <a:solidFill>
                  <a:schemeClr val="tx1"/>
                </a:solidFill>
                <a:latin typeface="+mn-lt"/>
              </a:rPr>
              <a:t>emirlerinin </a:t>
            </a:r>
            <a:r>
              <a:rPr lang="tr-TR" sz="2400" dirty="0">
                <a:solidFill>
                  <a:schemeClr val="tx1"/>
                </a:solidFill>
                <a:latin typeface="+mn-lt"/>
              </a:rPr>
              <a:t>tarih</a:t>
            </a:r>
            <a:r>
              <a:rPr lang="tr-TR" sz="2400" spc="-100" dirty="0">
                <a:solidFill>
                  <a:schemeClr val="tx1"/>
                </a:solidFill>
                <a:latin typeface="+mn-lt"/>
              </a:rPr>
              <a:t> </a:t>
            </a:r>
            <a:r>
              <a:rPr lang="tr-TR" sz="2400" spc="-75" dirty="0">
                <a:solidFill>
                  <a:schemeClr val="tx1"/>
                </a:solidFill>
                <a:latin typeface="+mn-lt"/>
              </a:rPr>
              <a:t>ve</a:t>
            </a:r>
            <a:r>
              <a:rPr lang="tr-TR" sz="2400" spc="-110" dirty="0">
                <a:solidFill>
                  <a:schemeClr val="tx1"/>
                </a:solidFill>
                <a:latin typeface="+mn-lt"/>
              </a:rPr>
              <a:t> </a:t>
            </a:r>
            <a:r>
              <a:rPr lang="tr-TR" sz="2400" spc="-20" dirty="0">
                <a:solidFill>
                  <a:schemeClr val="tx1"/>
                </a:solidFill>
                <a:latin typeface="+mn-lt"/>
              </a:rPr>
              <a:t>numaraları</a:t>
            </a:r>
            <a:r>
              <a:rPr lang="tr-TR" sz="2400" spc="-85" dirty="0">
                <a:solidFill>
                  <a:schemeClr val="tx1"/>
                </a:solidFill>
                <a:latin typeface="+mn-lt"/>
              </a:rPr>
              <a:t> </a:t>
            </a:r>
            <a:r>
              <a:rPr lang="tr-TR" sz="2400" spc="-10" dirty="0">
                <a:solidFill>
                  <a:schemeClr val="tx1"/>
                </a:solidFill>
                <a:latin typeface="+mn-lt"/>
              </a:rPr>
              <a:t>yazılmalıdır.</a:t>
            </a:r>
            <a:endParaRPr lang="tr-TR" sz="2400" dirty="0">
              <a:solidFill>
                <a:schemeClr val="tx1"/>
              </a:solidFill>
              <a:latin typeface="+mn-lt"/>
            </a:endParaRPr>
          </a:p>
          <a:p>
            <a:pPr marL="12700" algn="just">
              <a:lnSpc>
                <a:spcPts val="2780"/>
              </a:lnSpc>
              <a:spcBef>
                <a:spcPts val="640"/>
              </a:spcBef>
            </a:pPr>
            <a:endParaRPr lang="tr-TR" sz="2400" dirty="0">
              <a:solidFill>
                <a:srgbClr val="FF0000"/>
              </a:solidFill>
            </a:endParaRPr>
          </a:p>
          <a:p>
            <a:pPr marL="12700" algn="just">
              <a:lnSpc>
                <a:spcPts val="2780"/>
              </a:lnSpc>
              <a:spcBef>
                <a:spcPts val="640"/>
              </a:spcBef>
            </a:pPr>
            <a:r>
              <a:rPr lang="tr-TR" sz="2400" dirty="0">
                <a:solidFill>
                  <a:srgbClr val="FF0000"/>
                </a:solidFill>
              </a:rPr>
              <a:t>Örnek</a:t>
            </a:r>
            <a:r>
              <a:rPr lang="tr-TR" sz="2400" spc="229" dirty="0">
                <a:solidFill>
                  <a:srgbClr val="FF0000"/>
                </a:solidFill>
              </a:rPr>
              <a:t> </a:t>
            </a:r>
            <a:r>
              <a:rPr lang="tr-TR" sz="2400" dirty="0">
                <a:solidFill>
                  <a:srgbClr val="FF0000"/>
                </a:solidFill>
              </a:rPr>
              <a:t>olarak;</a:t>
            </a:r>
            <a:r>
              <a:rPr lang="tr-TR" sz="2400" spc="229" dirty="0">
                <a:solidFill>
                  <a:srgbClr val="FF0000"/>
                </a:solidFill>
              </a:rPr>
              <a:t> </a:t>
            </a:r>
            <a:r>
              <a:rPr lang="tr-TR" sz="2200" i="1" spc="-100" dirty="0">
                <a:solidFill>
                  <a:srgbClr val="001F5F"/>
                </a:solidFill>
                <a:latin typeface="+mn-lt"/>
              </a:rPr>
              <a:t>“.....</a:t>
            </a:r>
            <a:r>
              <a:rPr lang="tr-TR" sz="2200" i="1" spc="-100" dirty="0">
                <a:solidFill>
                  <a:srgbClr val="001F5F"/>
                </a:solidFill>
                <a:latin typeface="+mn-lt"/>
                <a:cs typeface="Calibri"/>
              </a:rPr>
              <a:t>İ</a:t>
            </a:r>
            <a:r>
              <a:rPr lang="tr-TR" sz="2200" i="1" spc="-100" dirty="0">
                <a:solidFill>
                  <a:srgbClr val="001F5F"/>
                </a:solidFill>
                <a:latin typeface="+mn-lt"/>
              </a:rPr>
              <a:t>linde/</a:t>
            </a:r>
            <a:r>
              <a:rPr lang="tr-TR" sz="2200" i="1" spc="-100" dirty="0">
                <a:solidFill>
                  <a:srgbClr val="001F5F"/>
                </a:solidFill>
                <a:latin typeface="+mn-lt"/>
                <a:cs typeface="Calibri"/>
              </a:rPr>
              <a:t>İ</a:t>
            </a:r>
            <a:r>
              <a:rPr lang="tr-TR" sz="2200" i="1" spc="-100" dirty="0">
                <a:solidFill>
                  <a:srgbClr val="001F5F"/>
                </a:solidFill>
                <a:latin typeface="+mn-lt"/>
              </a:rPr>
              <a:t>lçesinde</a:t>
            </a:r>
            <a:r>
              <a:rPr lang="tr-TR" sz="2200" i="1" spc="240" dirty="0">
                <a:solidFill>
                  <a:srgbClr val="001F5F"/>
                </a:solidFill>
                <a:latin typeface="+mn-lt"/>
              </a:rPr>
              <a:t> </a:t>
            </a:r>
            <a:r>
              <a:rPr lang="tr-TR" sz="2200" i="1" dirty="0">
                <a:solidFill>
                  <a:srgbClr val="001F5F"/>
                </a:solidFill>
                <a:latin typeface="+mn-lt"/>
              </a:rPr>
              <a:t>mukim/ikamet</a:t>
            </a:r>
            <a:r>
              <a:rPr lang="tr-TR" sz="2200" i="1" spc="250" dirty="0">
                <a:solidFill>
                  <a:srgbClr val="001F5F"/>
                </a:solidFill>
                <a:latin typeface="+mn-lt"/>
              </a:rPr>
              <a:t> </a:t>
            </a:r>
            <a:r>
              <a:rPr lang="tr-TR" sz="2200" i="1" spc="-20" dirty="0">
                <a:solidFill>
                  <a:srgbClr val="001F5F"/>
                </a:solidFill>
                <a:latin typeface="+mn-lt"/>
              </a:rPr>
              <a:t>eden </a:t>
            </a:r>
            <a:r>
              <a:rPr lang="tr-TR" sz="2200" i="1" spc="-105" dirty="0">
                <a:solidFill>
                  <a:srgbClr val="001F5F"/>
                </a:solidFill>
                <a:latin typeface="+mn-lt"/>
              </a:rPr>
              <a:t>.....</a:t>
            </a:r>
            <a:r>
              <a:rPr lang="tr-TR" sz="2200" i="1" spc="-25" dirty="0">
                <a:solidFill>
                  <a:srgbClr val="001F5F"/>
                </a:solidFill>
                <a:latin typeface="+mn-lt"/>
              </a:rPr>
              <a:t> </a:t>
            </a:r>
            <a:r>
              <a:rPr lang="tr-TR" sz="2200" i="1" spc="-55" dirty="0">
                <a:solidFill>
                  <a:srgbClr val="001F5F"/>
                </a:solidFill>
                <a:latin typeface="+mn-lt"/>
              </a:rPr>
              <a:t>tarafından ......./</a:t>
            </a:r>
            <a:r>
              <a:rPr lang="tr-TR" sz="2200" i="1" dirty="0">
                <a:solidFill>
                  <a:srgbClr val="001F5F"/>
                </a:solidFill>
                <a:latin typeface="+mn-lt"/>
              </a:rPr>
              <a:t>aynı</a:t>
            </a:r>
            <a:r>
              <a:rPr lang="tr-TR" sz="2200" i="1" spc="-30" dirty="0">
                <a:solidFill>
                  <a:srgbClr val="001F5F"/>
                </a:solidFill>
                <a:latin typeface="+mn-lt"/>
              </a:rPr>
              <a:t> </a:t>
            </a:r>
            <a:r>
              <a:rPr lang="tr-TR" sz="2200" i="1" dirty="0">
                <a:solidFill>
                  <a:srgbClr val="001F5F"/>
                </a:solidFill>
                <a:latin typeface="+mn-lt"/>
              </a:rPr>
              <a:t>yer</a:t>
            </a:r>
            <a:r>
              <a:rPr lang="tr-TR" sz="2200" i="1" spc="-20" dirty="0">
                <a:solidFill>
                  <a:srgbClr val="001F5F"/>
                </a:solidFill>
                <a:latin typeface="+mn-lt"/>
              </a:rPr>
              <a:t> </a:t>
            </a:r>
            <a:r>
              <a:rPr lang="tr-TR" sz="2200" i="1" spc="-50" dirty="0">
                <a:solidFill>
                  <a:srgbClr val="001F5F"/>
                </a:solidFill>
                <a:latin typeface="+mn-lt"/>
              </a:rPr>
              <a:t>...</a:t>
            </a:r>
            <a:r>
              <a:rPr lang="tr-TR" sz="2200" i="1" spc="-25" dirty="0">
                <a:solidFill>
                  <a:srgbClr val="001F5F"/>
                </a:solidFill>
                <a:latin typeface="+mn-lt"/>
              </a:rPr>
              <a:t> </a:t>
            </a:r>
            <a:r>
              <a:rPr lang="tr-TR" sz="2200" i="1" dirty="0">
                <a:solidFill>
                  <a:srgbClr val="001F5F"/>
                </a:solidFill>
                <a:latin typeface="+mn-lt"/>
              </a:rPr>
              <a:t>hakkında</a:t>
            </a:r>
            <a:r>
              <a:rPr lang="tr-TR" sz="2200" i="1" spc="-15" dirty="0">
                <a:solidFill>
                  <a:srgbClr val="001F5F"/>
                </a:solidFill>
                <a:latin typeface="+mn-lt"/>
              </a:rPr>
              <a:t> </a:t>
            </a:r>
            <a:r>
              <a:rPr lang="tr-TR" sz="2200" i="1" spc="-90" dirty="0">
                <a:solidFill>
                  <a:srgbClr val="001F5F"/>
                </a:solidFill>
                <a:latin typeface="+mn-lt"/>
              </a:rPr>
              <a:t>....</a:t>
            </a:r>
            <a:r>
              <a:rPr lang="tr-TR" sz="2200" i="1" spc="-25" dirty="0">
                <a:solidFill>
                  <a:srgbClr val="001F5F"/>
                </a:solidFill>
                <a:latin typeface="+mn-lt"/>
              </a:rPr>
              <a:t> </a:t>
            </a:r>
            <a:r>
              <a:rPr lang="tr-TR" sz="2200" i="1" spc="-10" dirty="0">
                <a:solidFill>
                  <a:srgbClr val="001F5F"/>
                </a:solidFill>
                <a:latin typeface="+mn-lt"/>
              </a:rPr>
              <a:t>mevzuatına </a:t>
            </a:r>
            <a:r>
              <a:rPr lang="tr-TR" sz="2200" i="1" dirty="0">
                <a:solidFill>
                  <a:srgbClr val="001F5F"/>
                </a:solidFill>
                <a:latin typeface="+mn-lt"/>
              </a:rPr>
              <a:t>aykırı</a:t>
            </a:r>
            <a:r>
              <a:rPr lang="tr-TR" sz="2200" i="1" spc="305" dirty="0">
                <a:solidFill>
                  <a:srgbClr val="001F5F"/>
                </a:solidFill>
                <a:latin typeface="+mn-lt"/>
              </a:rPr>
              <a:t> </a:t>
            </a:r>
            <a:r>
              <a:rPr lang="tr-TR" sz="2200" i="1" dirty="0">
                <a:solidFill>
                  <a:srgbClr val="001F5F"/>
                </a:solidFill>
                <a:latin typeface="+mn-lt"/>
              </a:rPr>
              <a:t>i</a:t>
            </a:r>
            <a:r>
              <a:rPr lang="tr-TR" sz="2200" i="1" dirty="0">
                <a:solidFill>
                  <a:srgbClr val="001F5F"/>
                </a:solidFill>
                <a:latin typeface="+mn-lt"/>
                <a:cs typeface="Calibri"/>
              </a:rPr>
              <a:t>ş</a:t>
            </a:r>
            <a:r>
              <a:rPr lang="tr-TR" sz="2200" i="1" spc="400" dirty="0">
                <a:solidFill>
                  <a:srgbClr val="001F5F"/>
                </a:solidFill>
                <a:latin typeface="+mn-lt"/>
                <a:cs typeface="Calibri"/>
              </a:rPr>
              <a:t> </a:t>
            </a:r>
            <a:r>
              <a:rPr lang="tr-TR" sz="2200" i="1" dirty="0">
                <a:solidFill>
                  <a:srgbClr val="001F5F"/>
                </a:solidFill>
                <a:latin typeface="+mn-lt"/>
              </a:rPr>
              <a:t>ve</a:t>
            </a:r>
            <a:r>
              <a:rPr lang="tr-TR" sz="2200" i="1" spc="305" dirty="0">
                <a:solidFill>
                  <a:srgbClr val="001F5F"/>
                </a:solidFill>
                <a:latin typeface="+mn-lt"/>
              </a:rPr>
              <a:t> </a:t>
            </a:r>
            <a:r>
              <a:rPr lang="tr-TR" sz="2200" i="1" dirty="0">
                <a:solidFill>
                  <a:srgbClr val="001F5F"/>
                </a:solidFill>
                <a:latin typeface="+mn-lt"/>
              </a:rPr>
              <a:t>i</a:t>
            </a:r>
            <a:r>
              <a:rPr lang="tr-TR" sz="2200" i="1" dirty="0">
                <a:solidFill>
                  <a:srgbClr val="001F5F"/>
                </a:solidFill>
                <a:latin typeface="+mn-lt"/>
                <a:cs typeface="Calibri"/>
              </a:rPr>
              <a:t>ş</a:t>
            </a:r>
            <a:r>
              <a:rPr lang="tr-TR" sz="2200" i="1" dirty="0">
                <a:solidFill>
                  <a:srgbClr val="001F5F"/>
                </a:solidFill>
                <a:latin typeface="+mn-lt"/>
              </a:rPr>
              <a:t>lemlerine</a:t>
            </a:r>
            <a:r>
              <a:rPr lang="tr-TR" sz="2200" i="1" spc="320" dirty="0">
                <a:solidFill>
                  <a:srgbClr val="001F5F"/>
                </a:solidFill>
                <a:latin typeface="+mn-lt"/>
              </a:rPr>
              <a:t>  </a:t>
            </a:r>
            <a:r>
              <a:rPr lang="tr-TR" sz="2200" i="1" dirty="0">
                <a:solidFill>
                  <a:srgbClr val="001F5F"/>
                </a:solidFill>
                <a:latin typeface="+mn-lt"/>
              </a:rPr>
              <a:t>ili</a:t>
            </a:r>
            <a:r>
              <a:rPr lang="tr-TR" sz="2200" i="1" dirty="0">
                <a:solidFill>
                  <a:srgbClr val="001F5F"/>
                </a:solidFill>
                <a:latin typeface="+mn-lt"/>
                <a:cs typeface="Calibri"/>
              </a:rPr>
              <a:t>ş</a:t>
            </a:r>
            <a:r>
              <a:rPr lang="tr-TR" sz="2200" i="1" dirty="0">
                <a:solidFill>
                  <a:srgbClr val="001F5F"/>
                </a:solidFill>
                <a:latin typeface="+mn-lt"/>
              </a:rPr>
              <a:t>kin</a:t>
            </a:r>
            <a:r>
              <a:rPr lang="tr-TR" sz="2200" i="1" spc="305" dirty="0">
                <a:solidFill>
                  <a:srgbClr val="001F5F"/>
                </a:solidFill>
                <a:latin typeface="+mn-lt"/>
              </a:rPr>
              <a:t>  </a:t>
            </a:r>
            <a:r>
              <a:rPr lang="tr-TR" sz="2200" i="1" dirty="0">
                <a:solidFill>
                  <a:srgbClr val="001F5F"/>
                </a:solidFill>
                <a:latin typeface="+mn-lt"/>
              </a:rPr>
              <a:t>olarak</a:t>
            </a:r>
            <a:r>
              <a:rPr lang="tr-TR" sz="2200" i="1" spc="310" dirty="0">
                <a:solidFill>
                  <a:srgbClr val="001F5F"/>
                </a:solidFill>
                <a:latin typeface="+mn-lt"/>
              </a:rPr>
              <a:t>  </a:t>
            </a:r>
            <a:r>
              <a:rPr lang="tr-TR" sz="2200" i="1" dirty="0">
                <a:solidFill>
                  <a:srgbClr val="001F5F"/>
                </a:solidFill>
                <a:latin typeface="+mn-lt"/>
              </a:rPr>
              <a:t>...</a:t>
            </a:r>
            <a:r>
              <a:rPr lang="tr-TR" sz="2200" i="1" spc="315" dirty="0">
                <a:solidFill>
                  <a:srgbClr val="001F5F"/>
                </a:solidFill>
                <a:latin typeface="+mn-lt"/>
              </a:rPr>
              <a:t> </a:t>
            </a:r>
            <a:r>
              <a:rPr lang="tr-TR" sz="2200" i="1" spc="-40" dirty="0">
                <a:solidFill>
                  <a:srgbClr val="001F5F"/>
                </a:solidFill>
                <a:latin typeface="+mn-lt"/>
              </a:rPr>
              <a:t>verilen/ </a:t>
            </a:r>
            <a:r>
              <a:rPr lang="tr-TR" sz="2200" i="1" spc="-10" dirty="0">
                <a:solidFill>
                  <a:srgbClr val="001F5F"/>
                </a:solidFill>
                <a:latin typeface="+mn-lt"/>
              </a:rPr>
              <a:t>gönderilen</a:t>
            </a:r>
            <a:r>
              <a:rPr lang="tr-TR" sz="2200" i="1" spc="150" dirty="0">
                <a:solidFill>
                  <a:srgbClr val="001F5F"/>
                </a:solidFill>
                <a:latin typeface="+mn-lt"/>
              </a:rPr>
              <a:t> </a:t>
            </a:r>
            <a:r>
              <a:rPr lang="tr-TR" sz="2200" i="1" dirty="0">
                <a:solidFill>
                  <a:srgbClr val="001F5F"/>
                </a:solidFill>
                <a:latin typeface="+mn-lt"/>
              </a:rPr>
              <a:t>.....</a:t>
            </a:r>
            <a:r>
              <a:rPr lang="tr-TR" sz="2200" i="1" spc="150" dirty="0">
                <a:solidFill>
                  <a:srgbClr val="001F5F"/>
                </a:solidFill>
                <a:latin typeface="+mn-lt"/>
              </a:rPr>
              <a:t> </a:t>
            </a:r>
            <a:r>
              <a:rPr lang="tr-TR" sz="2200" i="1" dirty="0">
                <a:solidFill>
                  <a:srgbClr val="001F5F"/>
                </a:solidFill>
                <a:latin typeface="+mn-lt"/>
              </a:rPr>
              <a:t>Tarihli</a:t>
            </a:r>
            <a:r>
              <a:rPr lang="tr-TR" sz="2200" i="1" spc="155" dirty="0">
                <a:solidFill>
                  <a:srgbClr val="001F5F"/>
                </a:solidFill>
                <a:latin typeface="+mn-lt"/>
              </a:rPr>
              <a:t> </a:t>
            </a:r>
            <a:r>
              <a:rPr lang="tr-TR" sz="2200" i="1" dirty="0">
                <a:solidFill>
                  <a:srgbClr val="001F5F"/>
                </a:solidFill>
                <a:latin typeface="+mn-lt"/>
                <a:cs typeface="Calibri"/>
              </a:rPr>
              <a:t>ş</a:t>
            </a:r>
            <a:r>
              <a:rPr lang="tr-TR" sz="2200" i="1" dirty="0">
                <a:solidFill>
                  <a:srgbClr val="001F5F"/>
                </a:solidFill>
                <a:latin typeface="+mn-lt"/>
              </a:rPr>
              <a:t>ikayet/</a:t>
            </a:r>
            <a:r>
              <a:rPr lang="tr-TR" sz="2200" i="1" spc="155" dirty="0">
                <a:solidFill>
                  <a:srgbClr val="001F5F"/>
                </a:solidFill>
                <a:latin typeface="+mn-lt"/>
              </a:rPr>
              <a:t> </a:t>
            </a:r>
            <a:r>
              <a:rPr lang="tr-TR" sz="2200" i="1" dirty="0">
                <a:solidFill>
                  <a:srgbClr val="001F5F"/>
                </a:solidFill>
                <a:latin typeface="+mn-lt"/>
              </a:rPr>
              <a:t>ihbar</a:t>
            </a:r>
            <a:r>
              <a:rPr lang="tr-TR" sz="2200" i="1" spc="155" dirty="0">
                <a:solidFill>
                  <a:srgbClr val="001F5F"/>
                </a:solidFill>
                <a:latin typeface="+mn-lt"/>
              </a:rPr>
              <a:t> </a:t>
            </a:r>
            <a:r>
              <a:rPr lang="tr-TR" sz="2200" i="1" spc="-40" dirty="0">
                <a:solidFill>
                  <a:srgbClr val="001F5F"/>
                </a:solidFill>
                <a:latin typeface="+mn-lt"/>
              </a:rPr>
              <a:t>dilekçesi</a:t>
            </a:r>
            <a:r>
              <a:rPr lang="tr-TR" sz="2200" i="1" spc="155" dirty="0">
                <a:solidFill>
                  <a:srgbClr val="001F5F"/>
                </a:solidFill>
                <a:latin typeface="+mn-lt"/>
              </a:rPr>
              <a:t> </a:t>
            </a:r>
            <a:r>
              <a:rPr lang="tr-TR" sz="2200" i="1" spc="-80" dirty="0">
                <a:solidFill>
                  <a:srgbClr val="001F5F"/>
                </a:solidFill>
                <a:latin typeface="+mn-lt"/>
              </a:rPr>
              <a:t>üzerine; </a:t>
            </a:r>
            <a:r>
              <a:rPr lang="tr-TR" sz="2200" i="1" dirty="0">
                <a:solidFill>
                  <a:srgbClr val="001F5F"/>
                </a:solidFill>
                <a:latin typeface="+mn-lt"/>
              </a:rPr>
              <a:t>konunun</a:t>
            </a:r>
            <a:r>
              <a:rPr lang="tr-TR" sz="2200" i="1" spc="-15" dirty="0">
                <a:solidFill>
                  <a:srgbClr val="001F5F"/>
                </a:solidFill>
                <a:latin typeface="+mn-lt"/>
              </a:rPr>
              <a:t>  </a:t>
            </a:r>
            <a:r>
              <a:rPr lang="tr-TR" sz="2200" i="1" dirty="0">
                <a:solidFill>
                  <a:srgbClr val="001F5F"/>
                </a:solidFill>
                <a:latin typeface="+mn-lt"/>
              </a:rPr>
              <a:t>ara</a:t>
            </a:r>
            <a:r>
              <a:rPr lang="tr-TR" sz="2200" i="1" dirty="0">
                <a:solidFill>
                  <a:srgbClr val="001F5F"/>
                </a:solidFill>
                <a:latin typeface="+mn-lt"/>
                <a:cs typeface="Calibri"/>
              </a:rPr>
              <a:t>ş</a:t>
            </a:r>
            <a:r>
              <a:rPr lang="tr-TR" sz="2200" i="1" dirty="0">
                <a:solidFill>
                  <a:srgbClr val="001F5F"/>
                </a:solidFill>
                <a:latin typeface="+mn-lt"/>
              </a:rPr>
              <a:t>tırılmasını/konu</a:t>
            </a:r>
            <a:r>
              <a:rPr lang="tr-TR" sz="2200" i="1" spc="-15" dirty="0">
                <a:solidFill>
                  <a:srgbClr val="001F5F"/>
                </a:solidFill>
                <a:latin typeface="+mn-lt"/>
              </a:rPr>
              <a:t>  </a:t>
            </a:r>
            <a:r>
              <a:rPr lang="tr-TR" sz="2200" i="1" dirty="0">
                <a:solidFill>
                  <a:srgbClr val="001F5F"/>
                </a:solidFill>
                <a:latin typeface="+mn-lt"/>
              </a:rPr>
              <a:t>hakkında</a:t>
            </a:r>
            <a:r>
              <a:rPr lang="tr-TR" sz="2200" i="1" spc="-20" dirty="0">
                <a:solidFill>
                  <a:srgbClr val="001F5F"/>
                </a:solidFill>
                <a:latin typeface="+mn-lt"/>
              </a:rPr>
              <a:t>  </a:t>
            </a:r>
            <a:r>
              <a:rPr lang="tr-TR" sz="2200" i="1" dirty="0">
                <a:solidFill>
                  <a:srgbClr val="001F5F"/>
                </a:solidFill>
                <a:latin typeface="+mn-lt"/>
              </a:rPr>
              <a:t>ön</a:t>
            </a:r>
            <a:r>
              <a:rPr lang="tr-TR" sz="2200" i="1" spc="-10" dirty="0">
                <a:solidFill>
                  <a:srgbClr val="001F5F"/>
                </a:solidFill>
                <a:latin typeface="+mn-lt"/>
              </a:rPr>
              <a:t>  </a:t>
            </a:r>
            <a:r>
              <a:rPr lang="tr-TR" sz="2200" i="1" spc="-85" dirty="0">
                <a:solidFill>
                  <a:srgbClr val="001F5F"/>
                </a:solidFill>
                <a:latin typeface="+mn-lt"/>
              </a:rPr>
              <a:t>inceleme </a:t>
            </a:r>
            <a:r>
              <a:rPr lang="tr-TR" sz="2200" i="1" dirty="0">
                <a:solidFill>
                  <a:srgbClr val="001F5F"/>
                </a:solidFill>
                <a:latin typeface="+mn-lt"/>
              </a:rPr>
              <a:t>yapılmasını</a:t>
            </a:r>
            <a:r>
              <a:rPr lang="tr-TR" sz="2200" i="1" spc="585" dirty="0">
                <a:solidFill>
                  <a:srgbClr val="001F5F"/>
                </a:solidFill>
                <a:latin typeface="+mn-lt"/>
              </a:rPr>
              <a:t> </a:t>
            </a:r>
            <a:r>
              <a:rPr lang="tr-TR" sz="2200" i="1" dirty="0">
                <a:solidFill>
                  <a:srgbClr val="001F5F"/>
                </a:solidFill>
                <a:latin typeface="+mn-lt"/>
              </a:rPr>
              <a:t>amir</a:t>
            </a:r>
            <a:r>
              <a:rPr lang="tr-TR" sz="2200" i="1" spc="595" dirty="0">
                <a:solidFill>
                  <a:srgbClr val="001F5F"/>
                </a:solidFill>
                <a:latin typeface="+mn-lt"/>
              </a:rPr>
              <a:t> </a:t>
            </a:r>
            <a:r>
              <a:rPr lang="tr-TR" sz="2200" i="1" dirty="0">
                <a:solidFill>
                  <a:srgbClr val="001F5F"/>
                </a:solidFill>
                <a:latin typeface="+mn-lt"/>
              </a:rPr>
              <a:t>....Kaymakamlı</a:t>
            </a:r>
            <a:r>
              <a:rPr lang="tr-TR" sz="2200" i="1" dirty="0">
                <a:solidFill>
                  <a:srgbClr val="001F5F"/>
                </a:solidFill>
                <a:latin typeface="+mn-lt"/>
                <a:cs typeface="Calibri"/>
              </a:rPr>
              <a:t>ğ</a:t>
            </a:r>
            <a:r>
              <a:rPr lang="tr-TR" sz="2200" i="1" dirty="0">
                <a:solidFill>
                  <a:srgbClr val="001F5F"/>
                </a:solidFill>
                <a:latin typeface="+mn-lt"/>
              </a:rPr>
              <a:t>ı</a:t>
            </a:r>
            <a:r>
              <a:rPr lang="tr-TR" sz="2200" i="1" spc="585" dirty="0">
                <a:solidFill>
                  <a:srgbClr val="001F5F"/>
                </a:solidFill>
                <a:latin typeface="+mn-lt"/>
              </a:rPr>
              <a:t> </a:t>
            </a:r>
            <a:r>
              <a:rPr lang="tr-TR" sz="2200" i="1" spc="-10" dirty="0">
                <a:solidFill>
                  <a:srgbClr val="001F5F"/>
                </a:solidFill>
                <a:latin typeface="+mn-lt"/>
              </a:rPr>
              <a:t>Kaymakamlık Makamının</a:t>
            </a:r>
            <a:r>
              <a:rPr lang="tr-TR" sz="2200" i="1" spc="25" dirty="0">
                <a:solidFill>
                  <a:srgbClr val="001F5F"/>
                </a:solidFill>
                <a:latin typeface="+mn-lt"/>
              </a:rPr>
              <a:t> </a:t>
            </a:r>
            <a:r>
              <a:rPr lang="tr-TR" sz="2200" i="1" spc="-120" dirty="0">
                <a:solidFill>
                  <a:srgbClr val="001F5F"/>
                </a:solidFill>
                <a:latin typeface="+mn-lt"/>
              </a:rPr>
              <a:t>.......</a:t>
            </a:r>
            <a:r>
              <a:rPr lang="tr-TR" sz="2200" i="1" spc="25" dirty="0">
                <a:solidFill>
                  <a:srgbClr val="001F5F"/>
                </a:solidFill>
                <a:latin typeface="+mn-lt"/>
              </a:rPr>
              <a:t> </a:t>
            </a:r>
            <a:r>
              <a:rPr lang="tr-TR" sz="2200" i="1" dirty="0">
                <a:solidFill>
                  <a:srgbClr val="001F5F"/>
                </a:solidFill>
                <a:latin typeface="+mn-lt"/>
              </a:rPr>
              <a:t>tarih</a:t>
            </a:r>
            <a:r>
              <a:rPr lang="tr-TR" sz="2200" i="1" spc="25" dirty="0">
                <a:solidFill>
                  <a:srgbClr val="001F5F"/>
                </a:solidFill>
                <a:latin typeface="+mn-lt"/>
              </a:rPr>
              <a:t> </a:t>
            </a:r>
            <a:r>
              <a:rPr lang="tr-TR" sz="2200" i="1" dirty="0">
                <a:solidFill>
                  <a:srgbClr val="001F5F"/>
                </a:solidFill>
                <a:latin typeface="+mn-lt"/>
              </a:rPr>
              <a:t>ve</a:t>
            </a:r>
            <a:r>
              <a:rPr lang="tr-TR" sz="2200" i="1" spc="25" dirty="0">
                <a:solidFill>
                  <a:srgbClr val="001F5F"/>
                </a:solidFill>
                <a:latin typeface="+mn-lt"/>
              </a:rPr>
              <a:t> </a:t>
            </a:r>
            <a:r>
              <a:rPr lang="tr-TR" sz="2200" i="1" spc="-110" dirty="0">
                <a:solidFill>
                  <a:srgbClr val="001F5F"/>
                </a:solidFill>
                <a:latin typeface="+mn-lt"/>
              </a:rPr>
              <a:t>......</a:t>
            </a:r>
            <a:r>
              <a:rPr lang="tr-TR" sz="2200" i="1" spc="25" dirty="0">
                <a:solidFill>
                  <a:srgbClr val="001F5F"/>
                </a:solidFill>
                <a:latin typeface="+mn-lt"/>
              </a:rPr>
              <a:t> </a:t>
            </a:r>
            <a:r>
              <a:rPr lang="tr-TR" sz="2200" i="1" spc="-70" dirty="0">
                <a:solidFill>
                  <a:srgbClr val="001F5F"/>
                </a:solidFill>
                <a:latin typeface="+mn-lt"/>
              </a:rPr>
              <a:t>sayılı</a:t>
            </a:r>
            <a:r>
              <a:rPr lang="tr-TR" sz="2200" i="1" spc="20" dirty="0">
                <a:solidFill>
                  <a:srgbClr val="001F5F"/>
                </a:solidFill>
                <a:latin typeface="+mn-lt"/>
              </a:rPr>
              <a:t> </a:t>
            </a:r>
            <a:r>
              <a:rPr lang="tr-TR" sz="2200" i="1" dirty="0">
                <a:solidFill>
                  <a:srgbClr val="001F5F"/>
                </a:solidFill>
                <a:latin typeface="+mn-lt"/>
              </a:rPr>
              <a:t>onay</a:t>
            </a:r>
            <a:r>
              <a:rPr lang="tr-TR" sz="2200" i="1" spc="15" dirty="0">
                <a:solidFill>
                  <a:srgbClr val="001F5F"/>
                </a:solidFill>
                <a:latin typeface="+mn-lt"/>
              </a:rPr>
              <a:t> </a:t>
            </a:r>
            <a:r>
              <a:rPr lang="tr-TR" sz="2200" i="1" dirty="0">
                <a:solidFill>
                  <a:srgbClr val="001F5F"/>
                </a:solidFill>
                <a:latin typeface="+mn-lt"/>
              </a:rPr>
              <a:t>ve</a:t>
            </a:r>
            <a:r>
              <a:rPr lang="tr-TR" sz="2200" i="1" spc="25" dirty="0">
                <a:solidFill>
                  <a:srgbClr val="001F5F"/>
                </a:solidFill>
                <a:latin typeface="+mn-lt"/>
              </a:rPr>
              <a:t> </a:t>
            </a:r>
            <a:r>
              <a:rPr lang="tr-TR" sz="2200" i="1" spc="-120" dirty="0">
                <a:solidFill>
                  <a:srgbClr val="001F5F"/>
                </a:solidFill>
                <a:latin typeface="+mn-lt"/>
              </a:rPr>
              <a:t>......</a:t>
            </a:r>
            <a:r>
              <a:rPr lang="tr-TR" sz="2200" i="1" spc="20" dirty="0">
                <a:solidFill>
                  <a:srgbClr val="001F5F"/>
                </a:solidFill>
                <a:latin typeface="+mn-lt"/>
              </a:rPr>
              <a:t> </a:t>
            </a:r>
            <a:r>
              <a:rPr lang="tr-TR" sz="2200" i="1" dirty="0">
                <a:solidFill>
                  <a:srgbClr val="001F5F"/>
                </a:solidFill>
                <a:latin typeface="+mn-lt"/>
              </a:rPr>
              <a:t>tarih</a:t>
            </a:r>
            <a:r>
              <a:rPr lang="tr-TR" sz="2200" i="1" spc="25" dirty="0">
                <a:solidFill>
                  <a:srgbClr val="001F5F"/>
                </a:solidFill>
                <a:latin typeface="+mn-lt"/>
              </a:rPr>
              <a:t> </a:t>
            </a:r>
            <a:r>
              <a:rPr lang="tr-TR" sz="2200" i="1" spc="-25" dirty="0">
                <a:solidFill>
                  <a:srgbClr val="001F5F"/>
                </a:solidFill>
                <a:latin typeface="+mn-lt"/>
              </a:rPr>
              <a:t>ve </a:t>
            </a:r>
            <a:r>
              <a:rPr lang="tr-TR" sz="2200" i="1" spc="-70" dirty="0">
                <a:solidFill>
                  <a:srgbClr val="001F5F"/>
                </a:solidFill>
                <a:latin typeface="+mn-lt"/>
              </a:rPr>
              <a:t>.....</a:t>
            </a:r>
            <a:r>
              <a:rPr lang="tr-TR" sz="2200" i="1" spc="-90" dirty="0">
                <a:solidFill>
                  <a:srgbClr val="001F5F"/>
                </a:solidFill>
                <a:latin typeface="+mn-lt"/>
              </a:rPr>
              <a:t> </a:t>
            </a:r>
            <a:r>
              <a:rPr lang="tr-TR" sz="2200" i="1" spc="-35" dirty="0">
                <a:solidFill>
                  <a:srgbClr val="001F5F"/>
                </a:solidFill>
                <a:latin typeface="+mn-lt"/>
              </a:rPr>
              <a:t>sayılı</a:t>
            </a:r>
            <a:r>
              <a:rPr lang="tr-TR" sz="2200" i="1" spc="-125" dirty="0">
                <a:solidFill>
                  <a:srgbClr val="001F5F"/>
                </a:solidFill>
                <a:latin typeface="+mn-lt"/>
              </a:rPr>
              <a:t> </a:t>
            </a:r>
            <a:r>
              <a:rPr lang="tr-TR" sz="2200" i="1" dirty="0">
                <a:solidFill>
                  <a:srgbClr val="001F5F"/>
                </a:solidFill>
                <a:latin typeface="+mn-lt"/>
              </a:rPr>
              <a:t>görev</a:t>
            </a:r>
            <a:r>
              <a:rPr lang="tr-TR" sz="2200" i="1" spc="-120" dirty="0">
                <a:solidFill>
                  <a:srgbClr val="001F5F"/>
                </a:solidFill>
                <a:latin typeface="+mn-lt"/>
              </a:rPr>
              <a:t> </a:t>
            </a:r>
            <a:r>
              <a:rPr lang="tr-TR" sz="2200" i="1" dirty="0">
                <a:solidFill>
                  <a:srgbClr val="001F5F"/>
                </a:solidFill>
                <a:latin typeface="+mn-lt"/>
              </a:rPr>
              <a:t>emirleri</a:t>
            </a:r>
            <a:r>
              <a:rPr lang="tr-TR" sz="2200" i="1" spc="-105" dirty="0">
                <a:solidFill>
                  <a:srgbClr val="001F5F"/>
                </a:solidFill>
                <a:latin typeface="+mn-lt"/>
              </a:rPr>
              <a:t> </a:t>
            </a:r>
            <a:r>
              <a:rPr lang="tr-TR" sz="2200" i="1" spc="-10" dirty="0">
                <a:solidFill>
                  <a:srgbClr val="001F5F"/>
                </a:solidFill>
                <a:latin typeface="+mn-lt"/>
              </a:rPr>
              <a:t>uyarınca</a:t>
            </a:r>
            <a:r>
              <a:rPr lang="tr-TR" sz="2200" i="1" spc="-120" dirty="0">
                <a:solidFill>
                  <a:srgbClr val="001F5F"/>
                </a:solidFill>
                <a:latin typeface="+mn-lt"/>
              </a:rPr>
              <a:t> </a:t>
            </a:r>
            <a:r>
              <a:rPr lang="tr-TR" sz="2200" i="1" dirty="0">
                <a:solidFill>
                  <a:srgbClr val="001F5F"/>
                </a:solidFill>
                <a:latin typeface="+mn-lt"/>
              </a:rPr>
              <a:t>mahallinde</a:t>
            </a:r>
            <a:r>
              <a:rPr lang="tr-TR" sz="2200" i="1" spc="-110" dirty="0">
                <a:solidFill>
                  <a:srgbClr val="001F5F"/>
                </a:solidFill>
                <a:latin typeface="+mn-lt"/>
              </a:rPr>
              <a:t> </a:t>
            </a:r>
            <a:r>
              <a:rPr lang="tr-TR" sz="2200" i="1" spc="-10" dirty="0">
                <a:solidFill>
                  <a:srgbClr val="001F5F"/>
                </a:solidFill>
                <a:latin typeface="+mn-lt"/>
              </a:rPr>
              <a:t>yürütülen </a:t>
            </a:r>
            <a:r>
              <a:rPr lang="tr-TR" sz="2200" i="1" dirty="0">
                <a:solidFill>
                  <a:srgbClr val="001F5F"/>
                </a:solidFill>
                <a:latin typeface="+mn-lt"/>
              </a:rPr>
              <a:t>ara</a:t>
            </a:r>
            <a:r>
              <a:rPr lang="tr-TR" sz="2200" i="1" dirty="0">
                <a:solidFill>
                  <a:srgbClr val="001F5F"/>
                </a:solidFill>
                <a:latin typeface="+mn-lt"/>
                <a:cs typeface="Calibri"/>
              </a:rPr>
              <a:t>ş</a:t>
            </a:r>
            <a:r>
              <a:rPr lang="tr-TR" sz="2200" i="1" dirty="0">
                <a:solidFill>
                  <a:srgbClr val="001F5F"/>
                </a:solidFill>
                <a:latin typeface="+mn-lt"/>
              </a:rPr>
              <a:t>tırma/</a:t>
            </a:r>
            <a:r>
              <a:rPr lang="tr-TR" sz="2200" i="1" spc="-60" dirty="0">
                <a:solidFill>
                  <a:srgbClr val="001F5F"/>
                </a:solidFill>
                <a:latin typeface="+mn-lt"/>
              </a:rPr>
              <a:t>inceleme</a:t>
            </a:r>
            <a:r>
              <a:rPr lang="tr-TR" sz="2200" i="1" spc="20" dirty="0">
                <a:solidFill>
                  <a:srgbClr val="001F5F"/>
                </a:solidFill>
                <a:latin typeface="+mn-lt"/>
              </a:rPr>
              <a:t> </a:t>
            </a:r>
            <a:r>
              <a:rPr lang="tr-TR" sz="2200" i="1" spc="-75" dirty="0">
                <a:solidFill>
                  <a:srgbClr val="001F5F"/>
                </a:solidFill>
                <a:latin typeface="+mn-lt"/>
              </a:rPr>
              <a:t>sonucunda</a:t>
            </a:r>
            <a:r>
              <a:rPr lang="tr-TR" sz="2200" i="1" spc="20" dirty="0">
                <a:solidFill>
                  <a:srgbClr val="001F5F"/>
                </a:solidFill>
                <a:latin typeface="+mn-lt"/>
              </a:rPr>
              <a:t>  </a:t>
            </a:r>
            <a:r>
              <a:rPr lang="tr-TR" sz="2200" i="1" dirty="0">
                <a:solidFill>
                  <a:srgbClr val="001F5F"/>
                </a:solidFill>
                <a:latin typeface="+mn-lt"/>
              </a:rPr>
              <a:t>i</a:t>
            </a:r>
            <a:r>
              <a:rPr lang="tr-TR" sz="2200" i="1" dirty="0">
                <a:solidFill>
                  <a:srgbClr val="001F5F"/>
                </a:solidFill>
                <a:latin typeface="+mn-lt"/>
                <a:cs typeface="Calibri"/>
              </a:rPr>
              <a:t>ş</a:t>
            </a:r>
            <a:r>
              <a:rPr lang="tr-TR" sz="2200" i="1" spc="105" dirty="0">
                <a:solidFill>
                  <a:srgbClr val="001F5F"/>
                </a:solidFill>
                <a:latin typeface="+mn-lt"/>
                <a:cs typeface="Calibri"/>
              </a:rPr>
              <a:t>  </a:t>
            </a:r>
            <a:r>
              <a:rPr lang="tr-TR" sz="2200" i="1" dirty="0">
                <a:solidFill>
                  <a:srgbClr val="001F5F"/>
                </a:solidFill>
                <a:latin typeface="+mn-lt"/>
              </a:rPr>
              <a:t>bu</a:t>
            </a:r>
            <a:r>
              <a:rPr lang="tr-TR" sz="2200" i="1" spc="15" dirty="0">
                <a:solidFill>
                  <a:srgbClr val="001F5F"/>
                </a:solidFill>
                <a:latin typeface="+mn-lt"/>
              </a:rPr>
              <a:t>  </a:t>
            </a:r>
            <a:r>
              <a:rPr lang="tr-TR" sz="2200" i="1" dirty="0">
                <a:solidFill>
                  <a:srgbClr val="001F5F"/>
                </a:solidFill>
                <a:latin typeface="+mn-lt"/>
              </a:rPr>
              <a:t>ara</a:t>
            </a:r>
            <a:r>
              <a:rPr lang="tr-TR" sz="2200" i="1" dirty="0">
                <a:solidFill>
                  <a:srgbClr val="001F5F"/>
                </a:solidFill>
                <a:latin typeface="+mn-lt"/>
                <a:cs typeface="Calibri"/>
              </a:rPr>
              <a:t>ş</a:t>
            </a:r>
            <a:r>
              <a:rPr lang="tr-TR" sz="2200" i="1" dirty="0">
                <a:solidFill>
                  <a:srgbClr val="001F5F"/>
                </a:solidFill>
                <a:latin typeface="+mn-lt"/>
              </a:rPr>
              <a:t>tırma/</a:t>
            </a:r>
            <a:r>
              <a:rPr lang="tr-TR" sz="2200" i="1" spc="-25" dirty="0">
                <a:solidFill>
                  <a:srgbClr val="001F5F"/>
                </a:solidFill>
                <a:latin typeface="+mn-lt"/>
              </a:rPr>
              <a:t>ön inceleme raporu tarafımdan/tarafımızdan düzenlenmiştir.’’</a:t>
            </a:r>
            <a:endParaRPr lang="tr-TR" sz="2200" i="1" dirty="0">
              <a:latin typeface="+mn-lt"/>
            </a:endParaRPr>
          </a:p>
          <a:p>
            <a:pPr marR="5080" indent="11113" algn="just">
              <a:lnSpc>
                <a:spcPct val="100000"/>
              </a:lnSpc>
              <a:spcBef>
                <a:spcPts val="100"/>
              </a:spcBef>
            </a:pPr>
            <a:endParaRPr lang="tr-TR" sz="2400" dirty="0">
              <a:solidFill>
                <a:schemeClr val="tx1"/>
              </a:solidFill>
              <a:latin typeface="+mn-lt"/>
            </a:endParaRP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7593342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015663"/>
          </a:xfrm>
        </p:spPr>
        <p:txBody>
          <a:bodyPr/>
          <a:lstStyle/>
          <a:p>
            <a:pPr algn="ctr"/>
            <a:r>
              <a:rPr lang="tr-TR" u="none" dirty="0">
                <a:latin typeface="Calibri"/>
              </a:rPr>
              <a:t> </a:t>
            </a:r>
            <a:r>
              <a:rPr lang="tr-TR" sz="3000" u="none" dirty="0">
                <a:latin typeface="Calibri"/>
              </a:rPr>
              <a:t>2- RAPOR KAPSAMI DIŞINDA BIRAKILAN KONULAR VE NEDENLERİ</a:t>
            </a:r>
            <a:endParaRPr lang="tr-TR" sz="30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3643818"/>
          </a:xfrm>
        </p:spPr>
        <p:txBody>
          <a:bodyPr/>
          <a:lstStyle/>
          <a:p>
            <a:pPr marR="8255" indent="12700" algn="just">
              <a:lnSpc>
                <a:spcPct val="91500"/>
              </a:lnSpc>
              <a:spcBef>
                <a:spcPts val="380"/>
              </a:spcBef>
            </a:pPr>
            <a:endParaRPr lang="tr-TR" sz="2400" dirty="0">
              <a:solidFill>
                <a:schemeClr val="tx1"/>
              </a:solidFill>
              <a:latin typeface="+mn-lt"/>
            </a:endParaRPr>
          </a:p>
          <a:p>
            <a:pPr marR="8255" indent="12700" algn="just">
              <a:lnSpc>
                <a:spcPct val="91500"/>
              </a:lnSpc>
              <a:spcBef>
                <a:spcPts val="380"/>
              </a:spcBef>
            </a:pPr>
            <a:endParaRPr lang="tr-TR" sz="2400" dirty="0">
              <a:solidFill>
                <a:schemeClr val="tx1"/>
              </a:solidFill>
              <a:latin typeface="+mn-lt"/>
            </a:endParaRPr>
          </a:p>
          <a:p>
            <a:pPr marR="8255" indent="12700" algn="just">
              <a:lnSpc>
                <a:spcPct val="91500"/>
              </a:lnSpc>
              <a:spcBef>
                <a:spcPts val="380"/>
              </a:spcBef>
            </a:pPr>
            <a:r>
              <a:rPr lang="tr-TR" dirty="0">
                <a:solidFill>
                  <a:schemeClr val="tx1"/>
                </a:solidFill>
                <a:latin typeface="+mn-lt"/>
              </a:rPr>
              <a:t>Bu</a:t>
            </a:r>
            <a:r>
              <a:rPr lang="tr-TR" spc="185" dirty="0">
                <a:solidFill>
                  <a:schemeClr val="tx1"/>
                </a:solidFill>
                <a:latin typeface="+mn-lt"/>
              </a:rPr>
              <a:t>  </a:t>
            </a:r>
            <a:r>
              <a:rPr lang="tr-TR" dirty="0">
                <a:solidFill>
                  <a:schemeClr val="tx1"/>
                </a:solidFill>
                <a:latin typeface="+mn-lt"/>
              </a:rPr>
              <a:t>bölümde; iddiaların içinde yer alan konulardan halihazırda düzenlenen raporun dışında raporların da düzenlenmesi veya tamamen </a:t>
            </a:r>
            <a:r>
              <a:rPr lang="tr-TR" dirty="0">
                <a:solidFill>
                  <a:srgbClr val="FF0000"/>
                </a:solidFill>
                <a:latin typeface="+mn-lt"/>
              </a:rPr>
              <a:t>farklı bir rapor düzenlenmesini gerektiren konular; hangi tür rapor düzenleneceği ve gerekçesi de belirtilerek yazılır.</a:t>
            </a:r>
            <a:r>
              <a:rPr lang="tr-TR" spc="190" dirty="0">
                <a:solidFill>
                  <a:srgbClr val="FF0000"/>
                </a:solidFill>
                <a:latin typeface="+mn-lt"/>
              </a:rPr>
              <a:t> </a:t>
            </a:r>
            <a:endParaRPr lang="tr-TR" dirty="0">
              <a:solidFill>
                <a:srgbClr val="FF0000"/>
              </a:solidFill>
              <a:latin typeface="+mn-lt"/>
            </a:endParaRP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7960331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3- MUHBİR VE MÜŞTEKİ</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552200"/>
          </a:xfrm>
        </p:spPr>
        <p:txBody>
          <a:bodyPr/>
          <a:lstStyle/>
          <a:p>
            <a:pPr marL="342900" marR="8255" indent="-342900" algn="just">
              <a:lnSpc>
                <a:spcPct val="91500"/>
              </a:lnSpc>
              <a:spcBef>
                <a:spcPts val="380"/>
              </a:spcBef>
              <a:buFont typeface="Arial" panose="020B0604020202020204" pitchFamily="34" charset="0"/>
              <a:buChar char="•"/>
            </a:pPr>
            <a:r>
              <a:rPr lang="tr-TR" sz="2400" dirty="0">
                <a:solidFill>
                  <a:schemeClr val="tx1"/>
                </a:solidFill>
                <a:latin typeface="+mn-lt"/>
              </a:rPr>
              <a:t>Bu bölüme, </a:t>
            </a:r>
            <a:r>
              <a:rPr lang="tr-TR" sz="2400" dirty="0">
                <a:solidFill>
                  <a:srgbClr val="FF0000"/>
                </a:solidFill>
                <a:latin typeface="+mn-lt"/>
              </a:rPr>
              <a:t>varsa muhbir ya da müştekilerin kimlikleri ve adresleri, yoksa Kamu Hukuku yazılmalıdır.</a:t>
            </a:r>
          </a:p>
          <a:p>
            <a:pPr marL="342900" marR="8255" indent="-342900" algn="just">
              <a:lnSpc>
                <a:spcPct val="91500"/>
              </a:lnSpc>
              <a:spcBef>
                <a:spcPts val="380"/>
              </a:spcBef>
              <a:buFont typeface="Arial" panose="020B0604020202020204" pitchFamily="34" charset="0"/>
              <a:buChar char="•"/>
            </a:pPr>
            <a:endParaRPr lang="tr-TR" sz="2400" dirty="0">
              <a:solidFill>
                <a:schemeClr val="tx1"/>
              </a:solidFill>
              <a:latin typeface="+mn-lt"/>
            </a:endParaRPr>
          </a:p>
          <a:p>
            <a:pPr marL="342900" marR="8255" indent="-342900" algn="just">
              <a:lnSpc>
                <a:spcPct val="91500"/>
              </a:lnSpc>
              <a:spcBef>
                <a:spcPts val="380"/>
              </a:spcBef>
              <a:buFont typeface="Arial" panose="020B0604020202020204" pitchFamily="34" charset="0"/>
              <a:buChar char="•"/>
            </a:pPr>
            <a:r>
              <a:rPr lang="tr-TR" sz="2400" dirty="0">
                <a:solidFill>
                  <a:schemeClr val="tx1"/>
                </a:solidFill>
                <a:latin typeface="+mn-lt"/>
              </a:rPr>
              <a:t>Muhbir veya müşteki; araştırma, inceleme veya soruşturma yapmak üzere idareyi harekete geçiren üçüncü şahıstır.</a:t>
            </a:r>
          </a:p>
          <a:p>
            <a:pPr marR="8255" algn="just">
              <a:lnSpc>
                <a:spcPct val="91500"/>
              </a:lnSpc>
              <a:spcBef>
                <a:spcPts val="380"/>
              </a:spcBef>
            </a:pPr>
            <a:endParaRPr lang="tr-TR" sz="2400" dirty="0">
              <a:solidFill>
                <a:schemeClr val="tx1"/>
              </a:solidFill>
              <a:latin typeface="+mn-lt"/>
            </a:endParaRPr>
          </a:p>
          <a:p>
            <a:pPr marL="342900" marR="8255" indent="-342900" algn="just">
              <a:lnSpc>
                <a:spcPct val="91500"/>
              </a:lnSpc>
              <a:spcBef>
                <a:spcPts val="380"/>
              </a:spcBef>
              <a:buFont typeface="Arial" panose="020B0604020202020204" pitchFamily="34" charset="0"/>
              <a:buChar char="•"/>
            </a:pPr>
            <a:r>
              <a:rPr lang="tr-TR" sz="2400" dirty="0">
                <a:solidFill>
                  <a:schemeClr val="tx1"/>
                </a:solidFill>
                <a:latin typeface="+mn-lt"/>
              </a:rPr>
              <a:t>Ön</a:t>
            </a:r>
            <a:r>
              <a:rPr lang="tr-TR" sz="2400" spc="420" dirty="0">
                <a:solidFill>
                  <a:schemeClr val="tx1"/>
                </a:solidFill>
                <a:latin typeface="+mn-lt"/>
              </a:rPr>
              <a:t> </a:t>
            </a:r>
            <a:r>
              <a:rPr lang="tr-TR" sz="2400" spc="-30" dirty="0">
                <a:solidFill>
                  <a:schemeClr val="tx1"/>
                </a:solidFill>
                <a:latin typeface="+mn-lt"/>
              </a:rPr>
              <a:t>inceleme</a:t>
            </a:r>
            <a:r>
              <a:rPr lang="tr-TR" sz="2400" spc="415" dirty="0">
                <a:solidFill>
                  <a:schemeClr val="tx1"/>
                </a:solidFill>
                <a:latin typeface="+mn-lt"/>
              </a:rPr>
              <a:t> </a:t>
            </a:r>
            <a:r>
              <a:rPr lang="tr-TR" sz="2400" dirty="0">
                <a:solidFill>
                  <a:schemeClr val="tx1"/>
                </a:solidFill>
                <a:latin typeface="+mn-lt"/>
              </a:rPr>
              <a:t>raporlarında</a:t>
            </a:r>
            <a:r>
              <a:rPr lang="tr-TR" sz="2400" spc="430" dirty="0">
                <a:solidFill>
                  <a:schemeClr val="tx1"/>
                </a:solidFill>
                <a:latin typeface="+mn-lt"/>
              </a:rPr>
              <a:t> </a:t>
            </a:r>
            <a:r>
              <a:rPr lang="tr-TR" sz="2400" dirty="0">
                <a:solidFill>
                  <a:schemeClr val="tx1"/>
                </a:solidFill>
                <a:latin typeface="+mn-lt"/>
              </a:rPr>
              <a:t>“muhbir-mü</a:t>
            </a:r>
            <a:r>
              <a:rPr lang="tr-TR" sz="2400" dirty="0">
                <a:solidFill>
                  <a:schemeClr val="tx1"/>
                </a:solidFill>
                <a:latin typeface="+mn-lt"/>
                <a:cs typeface="Calibri"/>
              </a:rPr>
              <a:t>ş</a:t>
            </a:r>
            <a:r>
              <a:rPr lang="tr-TR" sz="2400" dirty="0">
                <a:solidFill>
                  <a:schemeClr val="tx1"/>
                </a:solidFill>
                <a:latin typeface="+mn-lt"/>
              </a:rPr>
              <a:t>teki”</a:t>
            </a:r>
            <a:r>
              <a:rPr lang="tr-TR" sz="2400" spc="415" dirty="0">
                <a:solidFill>
                  <a:schemeClr val="tx1"/>
                </a:solidFill>
                <a:latin typeface="+mn-lt"/>
              </a:rPr>
              <a:t> </a:t>
            </a:r>
            <a:r>
              <a:rPr lang="tr-TR" sz="2400" spc="-10" dirty="0">
                <a:solidFill>
                  <a:schemeClr val="tx1"/>
                </a:solidFill>
                <a:latin typeface="+mn-lt"/>
              </a:rPr>
              <a:t>ba</a:t>
            </a:r>
            <a:r>
              <a:rPr lang="tr-TR" sz="2400" spc="-10" dirty="0">
                <a:solidFill>
                  <a:schemeClr val="tx1"/>
                </a:solidFill>
                <a:latin typeface="+mn-lt"/>
                <a:cs typeface="Calibri"/>
              </a:rPr>
              <a:t>ş</a:t>
            </a:r>
            <a:r>
              <a:rPr lang="tr-TR" sz="2400" spc="-10" dirty="0">
                <a:solidFill>
                  <a:schemeClr val="tx1"/>
                </a:solidFill>
                <a:latin typeface="+mn-lt"/>
              </a:rPr>
              <a:t>lı</a:t>
            </a:r>
            <a:r>
              <a:rPr lang="tr-TR" sz="2400" spc="-10" dirty="0">
                <a:solidFill>
                  <a:schemeClr val="tx1"/>
                </a:solidFill>
                <a:latin typeface="+mn-lt"/>
                <a:cs typeface="Calibri"/>
              </a:rPr>
              <a:t>ğ</a:t>
            </a:r>
            <a:r>
              <a:rPr lang="tr-TR" sz="2400" spc="-10" dirty="0">
                <a:solidFill>
                  <a:schemeClr val="tx1"/>
                </a:solidFill>
                <a:latin typeface="+mn-lt"/>
              </a:rPr>
              <a:t>ı </a:t>
            </a:r>
            <a:r>
              <a:rPr lang="tr-TR" sz="2400" dirty="0">
                <a:solidFill>
                  <a:schemeClr val="tx1"/>
                </a:solidFill>
                <a:latin typeface="+mn-lt"/>
              </a:rPr>
              <a:t>altında</a:t>
            </a:r>
            <a:r>
              <a:rPr lang="tr-TR" sz="2400" spc="45" dirty="0">
                <a:solidFill>
                  <a:schemeClr val="tx1"/>
                </a:solidFill>
                <a:latin typeface="+mn-lt"/>
              </a:rPr>
              <a:t>  </a:t>
            </a:r>
            <a:r>
              <a:rPr lang="tr-TR" sz="2400" dirty="0">
                <a:solidFill>
                  <a:schemeClr val="tx1"/>
                </a:solidFill>
                <a:latin typeface="+mn-lt"/>
              </a:rPr>
              <a:t>olayı</a:t>
            </a:r>
            <a:r>
              <a:rPr lang="tr-TR" sz="2400" spc="40" dirty="0">
                <a:solidFill>
                  <a:schemeClr val="tx1"/>
                </a:solidFill>
                <a:latin typeface="+mn-lt"/>
              </a:rPr>
              <a:t> </a:t>
            </a:r>
            <a:r>
              <a:rPr lang="tr-TR" sz="2400" dirty="0">
                <a:solidFill>
                  <a:schemeClr val="tx1"/>
                </a:solidFill>
                <a:latin typeface="+mn-lt"/>
              </a:rPr>
              <a:t>bildirenin</a:t>
            </a:r>
            <a:r>
              <a:rPr lang="tr-TR" sz="2400" spc="35" dirty="0">
                <a:solidFill>
                  <a:schemeClr val="tx1"/>
                </a:solidFill>
                <a:latin typeface="+mn-lt"/>
              </a:rPr>
              <a:t> </a:t>
            </a:r>
            <a:r>
              <a:rPr lang="tr-TR" sz="2400" dirty="0">
                <a:solidFill>
                  <a:srgbClr val="FF0000"/>
                </a:solidFill>
                <a:latin typeface="+mn-lt"/>
              </a:rPr>
              <a:t>“muhbir”</a:t>
            </a:r>
            <a:r>
              <a:rPr lang="tr-TR" sz="2400" spc="45" dirty="0">
                <a:solidFill>
                  <a:srgbClr val="FF0000"/>
                </a:solidFill>
                <a:latin typeface="+mn-lt"/>
              </a:rPr>
              <a:t> </a:t>
            </a:r>
            <a:r>
              <a:rPr lang="tr-TR" sz="2400" dirty="0">
                <a:solidFill>
                  <a:srgbClr val="FF0000"/>
                </a:solidFill>
                <a:latin typeface="+mn-lt"/>
              </a:rPr>
              <a:t>mi</a:t>
            </a:r>
            <a:r>
              <a:rPr lang="tr-TR" sz="2400" spc="40" dirty="0">
                <a:solidFill>
                  <a:srgbClr val="FF0000"/>
                </a:solidFill>
                <a:latin typeface="+mn-lt"/>
              </a:rPr>
              <a:t> </a:t>
            </a:r>
            <a:r>
              <a:rPr lang="tr-TR" sz="2400" dirty="0">
                <a:solidFill>
                  <a:srgbClr val="FF0000"/>
                </a:solidFill>
                <a:latin typeface="+mn-lt"/>
              </a:rPr>
              <a:t>“mü</a:t>
            </a:r>
            <a:r>
              <a:rPr lang="tr-TR" sz="2400" dirty="0">
                <a:solidFill>
                  <a:srgbClr val="FF0000"/>
                </a:solidFill>
                <a:latin typeface="+mn-lt"/>
                <a:cs typeface="Calibri"/>
              </a:rPr>
              <a:t>ş</a:t>
            </a:r>
            <a:r>
              <a:rPr lang="tr-TR" sz="2400" dirty="0">
                <a:solidFill>
                  <a:srgbClr val="FF0000"/>
                </a:solidFill>
                <a:latin typeface="+mn-lt"/>
              </a:rPr>
              <a:t>teki”</a:t>
            </a:r>
            <a:r>
              <a:rPr lang="tr-TR" sz="2400" spc="45" dirty="0">
                <a:solidFill>
                  <a:srgbClr val="FF0000"/>
                </a:solidFill>
                <a:latin typeface="+mn-lt"/>
              </a:rPr>
              <a:t> </a:t>
            </a:r>
            <a:r>
              <a:rPr lang="tr-TR" sz="2400" spc="-25" dirty="0">
                <a:solidFill>
                  <a:srgbClr val="FF0000"/>
                </a:solidFill>
                <a:latin typeface="+mn-lt"/>
              </a:rPr>
              <a:t>mi </a:t>
            </a:r>
            <a:r>
              <a:rPr lang="tr-TR" sz="2400" dirty="0">
                <a:solidFill>
                  <a:srgbClr val="FF0000"/>
                </a:solidFill>
                <a:latin typeface="+mn-lt"/>
              </a:rPr>
              <a:t>oldu</a:t>
            </a:r>
            <a:r>
              <a:rPr lang="tr-TR" sz="2400" dirty="0">
                <a:solidFill>
                  <a:srgbClr val="FF0000"/>
                </a:solidFill>
                <a:latin typeface="+mn-lt"/>
                <a:cs typeface="Calibri"/>
              </a:rPr>
              <a:t>ğ</a:t>
            </a:r>
            <a:r>
              <a:rPr lang="tr-TR" sz="2400" dirty="0">
                <a:solidFill>
                  <a:srgbClr val="FF0000"/>
                </a:solidFill>
                <a:latin typeface="+mn-lt"/>
              </a:rPr>
              <a:t>u</a:t>
            </a:r>
            <a:r>
              <a:rPr lang="tr-TR" sz="2400" spc="680" dirty="0">
                <a:solidFill>
                  <a:srgbClr val="FF0000"/>
                </a:solidFill>
                <a:latin typeface="+mn-lt"/>
              </a:rPr>
              <a:t> </a:t>
            </a:r>
            <a:r>
              <a:rPr lang="tr-TR" sz="2400" dirty="0">
                <a:solidFill>
                  <a:srgbClr val="FF0000"/>
                </a:solidFill>
                <a:latin typeface="+mn-lt"/>
              </a:rPr>
              <a:t>hususu</a:t>
            </a:r>
            <a:r>
              <a:rPr lang="tr-TR" sz="2400" spc="685" dirty="0">
                <a:solidFill>
                  <a:srgbClr val="FF0000"/>
                </a:solidFill>
                <a:latin typeface="+mn-lt"/>
              </a:rPr>
              <a:t> </a:t>
            </a:r>
            <a:r>
              <a:rPr lang="tr-TR" sz="2400" dirty="0">
                <a:solidFill>
                  <a:srgbClr val="FF0000"/>
                </a:solidFill>
                <a:latin typeface="+mn-lt"/>
              </a:rPr>
              <a:t>ayırt</a:t>
            </a:r>
            <a:r>
              <a:rPr lang="tr-TR" sz="2400" spc="685" dirty="0">
                <a:solidFill>
                  <a:srgbClr val="FF0000"/>
                </a:solidFill>
                <a:latin typeface="+mn-lt"/>
              </a:rPr>
              <a:t> </a:t>
            </a:r>
            <a:r>
              <a:rPr lang="tr-TR" sz="2400" dirty="0">
                <a:solidFill>
                  <a:srgbClr val="FF0000"/>
                </a:solidFill>
                <a:latin typeface="+mn-lt"/>
              </a:rPr>
              <a:t>edilecek</a:t>
            </a:r>
            <a:r>
              <a:rPr lang="tr-TR" sz="2400" spc="680" dirty="0">
                <a:solidFill>
                  <a:srgbClr val="FF0000"/>
                </a:solidFill>
                <a:latin typeface="+mn-lt"/>
              </a:rPr>
              <a:t> </a:t>
            </a:r>
            <a:r>
              <a:rPr lang="tr-TR" sz="2400" dirty="0">
                <a:solidFill>
                  <a:srgbClr val="FF0000"/>
                </a:solidFill>
                <a:latin typeface="+mn-lt"/>
                <a:cs typeface="Calibri"/>
              </a:rPr>
              <a:t>ş</a:t>
            </a:r>
            <a:r>
              <a:rPr lang="tr-TR" sz="2400" dirty="0">
                <a:solidFill>
                  <a:srgbClr val="FF0000"/>
                </a:solidFill>
                <a:latin typeface="+mn-lt"/>
              </a:rPr>
              <a:t>ekilde</a:t>
            </a:r>
            <a:r>
              <a:rPr lang="tr-TR" sz="2400" spc="685" dirty="0">
                <a:solidFill>
                  <a:srgbClr val="FF0000"/>
                </a:solidFill>
                <a:latin typeface="+mn-lt"/>
              </a:rPr>
              <a:t> </a:t>
            </a:r>
            <a:r>
              <a:rPr lang="tr-TR" sz="2400" spc="-45" dirty="0">
                <a:solidFill>
                  <a:srgbClr val="FF0000"/>
                </a:solidFill>
                <a:latin typeface="+mn-lt"/>
              </a:rPr>
              <a:t>yazılmalıdır</a:t>
            </a:r>
            <a:r>
              <a:rPr lang="tr-TR" sz="2400" spc="-45" dirty="0">
                <a:solidFill>
                  <a:schemeClr val="tx1"/>
                </a:solidFill>
                <a:latin typeface="+mn-lt"/>
              </a:rPr>
              <a:t>. </a:t>
            </a:r>
            <a:r>
              <a:rPr lang="tr-TR" sz="2400" dirty="0">
                <a:solidFill>
                  <a:schemeClr val="tx1"/>
                </a:solidFill>
                <a:latin typeface="+mn-lt"/>
              </a:rPr>
              <a:t>Bölüm</a:t>
            </a:r>
            <a:r>
              <a:rPr lang="tr-TR" sz="2400" spc="130" dirty="0">
                <a:solidFill>
                  <a:schemeClr val="tx1"/>
                </a:solidFill>
                <a:latin typeface="+mn-lt"/>
              </a:rPr>
              <a:t> </a:t>
            </a:r>
            <a:r>
              <a:rPr lang="tr-TR" sz="2400" dirty="0">
                <a:solidFill>
                  <a:schemeClr val="tx1"/>
                </a:solidFill>
                <a:latin typeface="+mn-lt"/>
              </a:rPr>
              <a:t>ba</a:t>
            </a:r>
            <a:r>
              <a:rPr lang="tr-TR" sz="2400" dirty="0">
                <a:solidFill>
                  <a:schemeClr val="tx1"/>
                </a:solidFill>
                <a:latin typeface="+mn-lt"/>
                <a:cs typeface="Calibri"/>
              </a:rPr>
              <a:t>ş</a:t>
            </a:r>
            <a:r>
              <a:rPr lang="tr-TR" sz="2400" dirty="0">
                <a:solidFill>
                  <a:schemeClr val="tx1"/>
                </a:solidFill>
                <a:latin typeface="+mn-lt"/>
              </a:rPr>
              <a:t>lı</a:t>
            </a:r>
            <a:r>
              <a:rPr lang="tr-TR" sz="2400" dirty="0">
                <a:solidFill>
                  <a:schemeClr val="tx1"/>
                </a:solidFill>
                <a:latin typeface="+mn-lt"/>
                <a:cs typeface="Calibri"/>
              </a:rPr>
              <a:t>ğ</a:t>
            </a:r>
            <a:r>
              <a:rPr lang="tr-TR" sz="2400" dirty="0">
                <a:solidFill>
                  <a:schemeClr val="tx1"/>
                </a:solidFill>
                <a:latin typeface="+mn-lt"/>
              </a:rPr>
              <a:t>ı</a:t>
            </a:r>
            <a:r>
              <a:rPr lang="tr-TR" sz="2400" spc="130" dirty="0">
                <a:solidFill>
                  <a:schemeClr val="tx1"/>
                </a:solidFill>
                <a:latin typeface="+mn-lt"/>
              </a:rPr>
              <a:t> </a:t>
            </a:r>
            <a:r>
              <a:rPr lang="tr-TR" sz="2400" dirty="0">
                <a:solidFill>
                  <a:schemeClr val="tx1"/>
                </a:solidFill>
                <a:latin typeface="+mn-lt"/>
              </a:rPr>
              <a:t>da</a:t>
            </a:r>
            <a:r>
              <a:rPr lang="tr-TR" sz="2400" spc="140" dirty="0">
                <a:solidFill>
                  <a:schemeClr val="tx1"/>
                </a:solidFill>
                <a:latin typeface="+mn-lt"/>
              </a:rPr>
              <a:t> </a:t>
            </a:r>
            <a:r>
              <a:rPr lang="tr-TR" sz="2400" dirty="0">
                <a:solidFill>
                  <a:schemeClr val="tx1"/>
                </a:solidFill>
                <a:latin typeface="+mn-lt"/>
              </a:rPr>
              <a:t>olayı</a:t>
            </a:r>
            <a:r>
              <a:rPr lang="tr-TR" sz="2400" spc="135" dirty="0">
                <a:solidFill>
                  <a:schemeClr val="tx1"/>
                </a:solidFill>
                <a:latin typeface="+mn-lt"/>
              </a:rPr>
              <a:t> </a:t>
            </a:r>
            <a:r>
              <a:rPr lang="tr-TR" sz="2400" dirty="0">
                <a:solidFill>
                  <a:schemeClr val="tx1"/>
                </a:solidFill>
                <a:latin typeface="+mn-lt"/>
              </a:rPr>
              <a:t>bildireninin</a:t>
            </a:r>
            <a:r>
              <a:rPr lang="tr-TR" sz="2400" spc="135" dirty="0">
                <a:solidFill>
                  <a:schemeClr val="tx1"/>
                </a:solidFill>
                <a:latin typeface="+mn-lt"/>
              </a:rPr>
              <a:t> </a:t>
            </a:r>
            <a:r>
              <a:rPr lang="tr-TR" sz="2400" dirty="0">
                <a:solidFill>
                  <a:schemeClr val="tx1"/>
                </a:solidFill>
                <a:latin typeface="+mn-lt"/>
              </a:rPr>
              <a:t>vasfına</a:t>
            </a:r>
            <a:r>
              <a:rPr lang="tr-TR" sz="2400" spc="140" dirty="0">
                <a:solidFill>
                  <a:schemeClr val="tx1"/>
                </a:solidFill>
                <a:latin typeface="+mn-lt"/>
              </a:rPr>
              <a:t> </a:t>
            </a:r>
            <a:r>
              <a:rPr lang="tr-TR" sz="2400" spc="-70" dirty="0">
                <a:solidFill>
                  <a:schemeClr val="tx1"/>
                </a:solidFill>
                <a:latin typeface="+mn-lt"/>
              </a:rPr>
              <a:t>göre </a:t>
            </a:r>
            <a:r>
              <a:rPr lang="tr-TR" sz="2400" dirty="0">
                <a:solidFill>
                  <a:schemeClr val="tx1"/>
                </a:solidFill>
                <a:latin typeface="+mn-lt"/>
              </a:rPr>
              <a:t>yalnızca</a:t>
            </a:r>
            <a:r>
              <a:rPr lang="tr-TR" sz="2400" spc="675" dirty="0">
                <a:solidFill>
                  <a:schemeClr val="tx1"/>
                </a:solidFill>
                <a:latin typeface="+mn-lt"/>
              </a:rPr>
              <a:t> </a:t>
            </a:r>
            <a:r>
              <a:rPr lang="tr-TR" sz="2400" dirty="0">
                <a:solidFill>
                  <a:schemeClr val="tx1"/>
                </a:solidFill>
                <a:latin typeface="+mn-lt"/>
              </a:rPr>
              <a:t>“muhbir“</a:t>
            </a:r>
            <a:r>
              <a:rPr lang="tr-TR" sz="2400" spc="685" dirty="0">
                <a:solidFill>
                  <a:schemeClr val="tx1"/>
                </a:solidFill>
                <a:latin typeface="+mn-lt"/>
              </a:rPr>
              <a:t> </a:t>
            </a:r>
            <a:r>
              <a:rPr lang="tr-TR" sz="2400" dirty="0">
                <a:solidFill>
                  <a:schemeClr val="tx1"/>
                </a:solidFill>
                <a:latin typeface="+mn-lt"/>
              </a:rPr>
              <a:t>veya</a:t>
            </a:r>
            <a:r>
              <a:rPr lang="tr-TR" sz="2400" spc="685" dirty="0">
                <a:solidFill>
                  <a:schemeClr val="tx1"/>
                </a:solidFill>
                <a:latin typeface="+mn-lt"/>
              </a:rPr>
              <a:t> </a:t>
            </a:r>
            <a:r>
              <a:rPr lang="tr-TR" sz="2400" dirty="0">
                <a:solidFill>
                  <a:schemeClr val="tx1"/>
                </a:solidFill>
                <a:latin typeface="+mn-lt"/>
              </a:rPr>
              <a:t>“mü</a:t>
            </a:r>
            <a:r>
              <a:rPr lang="tr-TR" sz="2400" dirty="0">
                <a:solidFill>
                  <a:schemeClr val="tx1"/>
                </a:solidFill>
                <a:latin typeface="+mn-lt"/>
                <a:cs typeface="Calibri"/>
              </a:rPr>
              <a:t>ş</a:t>
            </a:r>
            <a:r>
              <a:rPr lang="tr-TR" sz="2400" dirty="0">
                <a:solidFill>
                  <a:schemeClr val="tx1"/>
                </a:solidFill>
                <a:latin typeface="+mn-lt"/>
              </a:rPr>
              <a:t>teki”</a:t>
            </a:r>
            <a:r>
              <a:rPr lang="tr-TR" sz="2400" spc="685" dirty="0">
                <a:solidFill>
                  <a:schemeClr val="tx1"/>
                </a:solidFill>
                <a:latin typeface="+mn-lt"/>
              </a:rPr>
              <a:t> </a:t>
            </a:r>
            <a:r>
              <a:rPr lang="tr-TR" sz="2400" spc="-10" dirty="0">
                <a:solidFill>
                  <a:schemeClr val="tx1"/>
                </a:solidFill>
                <a:latin typeface="+mn-lt"/>
              </a:rPr>
              <a:t>olarak </a:t>
            </a:r>
            <a:r>
              <a:rPr lang="tr-TR" sz="2400" dirty="0">
                <a:solidFill>
                  <a:schemeClr val="tx1"/>
                </a:solidFill>
                <a:latin typeface="+mn-lt"/>
              </a:rPr>
              <a:t>adlandırılacaktır.</a:t>
            </a:r>
            <a:r>
              <a:rPr lang="tr-TR" sz="2400" spc="484" dirty="0">
                <a:solidFill>
                  <a:schemeClr val="tx1"/>
                </a:solidFill>
                <a:latin typeface="+mn-lt"/>
              </a:rPr>
              <a:t> </a:t>
            </a:r>
            <a:r>
              <a:rPr lang="tr-TR" sz="2000" i="1" dirty="0">
                <a:solidFill>
                  <a:srgbClr val="002060"/>
                </a:solidFill>
                <a:latin typeface="+mn-lt"/>
              </a:rPr>
              <a:t>(Tefti</a:t>
            </a:r>
            <a:r>
              <a:rPr lang="tr-TR" sz="2000" i="1" dirty="0">
                <a:solidFill>
                  <a:srgbClr val="002060"/>
                </a:solidFill>
                <a:latin typeface="+mn-lt"/>
                <a:cs typeface="Calibri"/>
              </a:rPr>
              <a:t>ş</a:t>
            </a:r>
            <a:r>
              <a:rPr lang="tr-TR" sz="2000" i="1" spc="595" dirty="0">
                <a:solidFill>
                  <a:srgbClr val="002060"/>
                </a:solidFill>
                <a:latin typeface="+mn-lt"/>
                <a:cs typeface="Calibri"/>
              </a:rPr>
              <a:t>   </a:t>
            </a:r>
            <a:r>
              <a:rPr lang="tr-TR" sz="2000" i="1" dirty="0">
                <a:solidFill>
                  <a:srgbClr val="002060"/>
                </a:solidFill>
                <a:latin typeface="+mn-lt"/>
              </a:rPr>
              <a:t>Kurulu</a:t>
            </a:r>
            <a:r>
              <a:rPr lang="tr-TR" sz="2000" i="1" spc="490" dirty="0">
                <a:solidFill>
                  <a:srgbClr val="002060"/>
                </a:solidFill>
                <a:latin typeface="+mn-lt"/>
              </a:rPr>
              <a:t>   </a:t>
            </a:r>
            <a:r>
              <a:rPr lang="tr-TR" sz="2000" i="1" spc="-40" dirty="0">
                <a:solidFill>
                  <a:srgbClr val="002060"/>
                </a:solidFill>
                <a:latin typeface="+mn-lt"/>
              </a:rPr>
              <a:t>Ba</a:t>
            </a:r>
            <a:r>
              <a:rPr lang="tr-TR" sz="2000" i="1" spc="-40" dirty="0">
                <a:solidFill>
                  <a:srgbClr val="002060"/>
                </a:solidFill>
                <a:latin typeface="+mn-lt"/>
                <a:cs typeface="Calibri"/>
              </a:rPr>
              <a:t>ş</a:t>
            </a:r>
            <a:r>
              <a:rPr lang="tr-TR" sz="2000" i="1" spc="-40" dirty="0">
                <a:solidFill>
                  <a:srgbClr val="002060"/>
                </a:solidFill>
                <a:latin typeface="+mn-lt"/>
              </a:rPr>
              <a:t>kanlı</a:t>
            </a:r>
            <a:r>
              <a:rPr lang="tr-TR" sz="2000" i="1" spc="-40" dirty="0">
                <a:solidFill>
                  <a:srgbClr val="002060"/>
                </a:solidFill>
                <a:latin typeface="+mn-lt"/>
                <a:cs typeface="Calibri"/>
              </a:rPr>
              <a:t>ğ</a:t>
            </a:r>
            <a:r>
              <a:rPr lang="tr-TR" sz="2000" i="1" spc="-40" dirty="0">
                <a:solidFill>
                  <a:srgbClr val="002060"/>
                </a:solidFill>
                <a:latin typeface="+mn-lt"/>
              </a:rPr>
              <a:t>ının </a:t>
            </a:r>
            <a:r>
              <a:rPr lang="tr-TR" sz="2000" i="1" spc="-70" dirty="0">
                <a:solidFill>
                  <a:srgbClr val="002060"/>
                </a:solidFill>
                <a:latin typeface="+mn-lt"/>
              </a:rPr>
              <a:t>05.06.2002 </a:t>
            </a:r>
            <a:r>
              <a:rPr lang="tr-TR" sz="2000" i="1" dirty="0">
                <a:solidFill>
                  <a:srgbClr val="002060"/>
                </a:solidFill>
                <a:latin typeface="+mn-lt"/>
              </a:rPr>
              <a:t>tarih</a:t>
            </a:r>
            <a:r>
              <a:rPr lang="tr-TR" sz="2000" i="1" spc="-70" dirty="0">
                <a:solidFill>
                  <a:srgbClr val="002060"/>
                </a:solidFill>
                <a:latin typeface="+mn-lt"/>
              </a:rPr>
              <a:t> </a:t>
            </a:r>
            <a:r>
              <a:rPr lang="tr-TR" sz="2000" i="1" spc="-80" dirty="0">
                <a:solidFill>
                  <a:srgbClr val="002060"/>
                </a:solidFill>
                <a:latin typeface="+mn-lt"/>
              </a:rPr>
              <a:t>ve</a:t>
            </a:r>
            <a:r>
              <a:rPr lang="tr-TR" sz="2000" i="1" spc="-90" dirty="0">
                <a:solidFill>
                  <a:srgbClr val="002060"/>
                </a:solidFill>
                <a:latin typeface="+mn-lt"/>
              </a:rPr>
              <a:t> </a:t>
            </a:r>
            <a:r>
              <a:rPr lang="tr-TR" sz="2000" i="1" spc="-105" dirty="0">
                <a:solidFill>
                  <a:srgbClr val="002060"/>
                </a:solidFill>
                <a:latin typeface="+mn-lt"/>
              </a:rPr>
              <a:t>3094–18</a:t>
            </a:r>
            <a:r>
              <a:rPr lang="tr-TR" sz="2000" i="1" spc="-55" dirty="0">
                <a:solidFill>
                  <a:srgbClr val="002060"/>
                </a:solidFill>
                <a:latin typeface="+mn-lt"/>
              </a:rPr>
              <a:t> </a:t>
            </a:r>
            <a:r>
              <a:rPr lang="tr-TR" sz="2000" i="1" spc="-130" dirty="0">
                <a:solidFill>
                  <a:srgbClr val="002060"/>
                </a:solidFill>
                <a:latin typeface="+mn-lt"/>
              </a:rPr>
              <a:t>sayılı</a:t>
            </a:r>
            <a:r>
              <a:rPr lang="tr-TR" sz="2000" i="1" spc="-60" dirty="0">
                <a:solidFill>
                  <a:srgbClr val="002060"/>
                </a:solidFill>
                <a:latin typeface="+mn-lt"/>
              </a:rPr>
              <a:t> </a:t>
            </a:r>
            <a:r>
              <a:rPr lang="tr-TR" sz="2000" i="1" spc="-10" dirty="0">
                <a:solidFill>
                  <a:srgbClr val="002060"/>
                </a:solidFill>
                <a:latin typeface="+mn-lt"/>
              </a:rPr>
              <a:t>yazısı)</a:t>
            </a: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4901292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4- İDDİA</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552200"/>
          </a:xfrm>
        </p:spPr>
        <p:txBody>
          <a:bodyPr/>
          <a:lstStyle/>
          <a:p>
            <a:pPr marR="5080" indent="12700" algn="just">
              <a:lnSpc>
                <a:spcPct val="100000"/>
              </a:lnSpc>
              <a:spcBef>
                <a:spcPts val="95"/>
              </a:spcBef>
            </a:pPr>
            <a:endParaRPr lang="tr-TR" sz="2400" dirty="0">
              <a:solidFill>
                <a:schemeClr val="tx1"/>
              </a:solidFill>
              <a:latin typeface="+mn-lt"/>
            </a:endParaRPr>
          </a:p>
          <a:p>
            <a:pPr marR="5080" indent="12700" algn="just">
              <a:lnSpc>
                <a:spcPct val="100000"/>
              </a:lnSpc>
              <a:spcBef>
                <a:spcPts val="95"/>
              </a:spcBef>
            </a:pPr>
            <a:endParaRPr lang="tr-TR" sz="2400" dirty="0">
              <a:solidFill>
                <a:schemeClr val="tx1"/>
              </a:solidFill>
              <a:latin typeface="+mn-lt"/>
            </a:endParaRPr>
          </a:p>
          <a:p>
            <a:pPr marR="5080" indent="12700" algn="just">
              <a:lnSpc>
                <a:spcPct val="100000"/>
              </a:lnSpc>
              <a:spcBef>
                <a:spcPts val="95"/>
              </a:spcBef>
            </a:pPr>
            <a:r>
              <a:rPr lang="tr-TR" sz="2400" dirty="0">
                <a:solidFill>
                  <a:schemeClr val="tx1"/>
                </a:solidFill>
                <a:latin typeface="+mn-lt"/>
              </a:rPr>
              <a:t>Bu</a:t>
            </a:r>
            <a:r>
              <a:rPr lang="tr-TR" sz="2400" spc="55" dirty="0">
                <a:solidFill>
                  <a:schemeClr val="tx1"/>
                </a:solidFill>
                <a:latin typeface="+mn-lt"/>
              </a:rPr>
              <a:t> </a:t>
            </a:r>
            <a:r>
              <a:rPr lang="tr-TR" sz="2400" spc="-40" dirty="0">
                <a:solidFill>
                  <a:schemeClr val="tx1"/>
                </a:solidFill>
                <a:latin typeface="+mn-lt"/>
              </a:rPr>
              <a:t>bölüme,</a:t>
            </a:r>
            <a:r>
              <a:rPr lang="tr-TR" sz="2400" spc="60" dirty="0">
                <a:solidFill>
                  <a:schemeClr val="tx1"/>
                </a:solidFill>
                <a:latin typeface="+mn-lt"/>
              </a:rPr>
              <a:t> </a:t>
            </a:r>
            <a:r>
              <a:rPr lang="tr-TR" sz="2400" dirty="0">
                <a:solidFill>
                  <a:schemeClr val="tx1"/>
                </a:solidFill>
                <a:latin typeface="+mn-lt"/>
              </a:rPr>
              <a:t>kamu</a:t>
            </a:r>
            <a:r>
              <a:rPr lang="tr-TR" sz="2400" spc="50" dirty="0">
                <a:solidFill>
                  <a:schemeClr val="tx1"/>
                </a:solidFill>
                <a:latin typeface="+mn-lt"/>
              </a:rPr>
              <a:t> </a:t>
            </a:r>
            <a:r>
              <a:rPr lang="tr-TR" sz="2400" dirty="0">
                <a:solidFill>
                  <a:schemeClr val="tx1"/>
                </a:solidFill>
                <a:latin typeface="+mn-lt"/>
              </a:rPr>
              <a:t>hukuku</a:t>
            </a:r>
            <a:r>
              <a:rPr lang="tr-TR" sz="2400" spc="60" dirty="0">
                <a:solidFill>
                  <a:schemeClr val="tx1"/>
                </a:solidFill>
                <a:latin typeface="+mn-lt"/>
              </a:rPr>
              <a:t> </a:t>
            </a:r>
            <a:r>
              <a:rPr lang="tr-TR" sz="2400" dirty="0">
                <a:solidFill>
                  <a:schemeClr val="tx1"/>
                </a:solidFill>
                <a:latin typeface="+mn-lt"/>
              </a:rPr>
              <a:t>veya</a:t>
            </a:r>
            <a:r>
              <a:rPr lang="tr-TR" sz="2400" spc="65" dirty="0">
                <a:solidFill>
                  <a:schemeClr val="tx1"/>
                </a:solidFill>
                <a:latin typeface="+mn-lt"/>
              </a:rPr>
              <a:t> </a:t>
            </a:r>
            <a:r>
              <a:rPr lang="tr-TR" sz="2400" dirty="0">
                <a:solidFill>
                  <a:schemeClr val="tx1"/>
                </a:solidFill>
                <a:latin typeface="+mn-lt"/>
              </a:rPr>
              <a:t>muhbir</a:t>
            </a:r>
            <a:r>
              <a:rPr lang="tr-TR" sz="2400" spc="50" dirty="0">
                <a:solidFill>
                  <a:schemeClr val="tx1"/>
                </a:solidFill>
                <a:latin typeface="+mn-lt"/>
              </a:rPr>
              <a:t> </a:t>
            </a:r>
            <a:r>
              <a:rPr lang="tr-TR" sz="2400" spc="-25" dirty="0">
                <a:solidFill>
                  <a:schemeClr val="tx1"/>
                </a:solidFill>
                <a:latin typeface="+mn-lt"/>
              </a:rPr>
              <a:t>ya </a:t>
            </a:r>
            <a:r>
              <a:rPr lang="tr-TR" sz="2400" dirty="0">
                <a:solidFill>
                  <a:schemeClr val="tx1"/>
                </a:solidFill>
                <a:latin typeface="+mn-lt"/>
              </a:rPr>
              <a:t>da</a:t>
            </a:r>
            <a:r>
              <a:rPr lang="tr-TR" sz="2400" spc="229" dirty="0">
                <a:solidFill>
                  <a:schemeClr val="tx1"/>
                </a:solidFill>
                <a:latin typeface="+mn-lt"/>
              </a:rPr>
              <a:t>  </a:t>
            </a:r>
            <a:r>
              <a:rPr lang="tr-TR" sz="2400" dirty="0">
                <a:solidFill>
                  <a:schemeClr val="tx1"/>
                </a:solidFill>
                <a:latin typeface="+mn-lt"/>
                <a:cs typeface="Calibri"/>
              </a:rPr>
              <a:t>ş</a:t>
            </a:r>
            <a:r>
              <a:rPr lang="tr-TR" sz="2400" dirty="0">
                <a:solidFill>
                  <a:schemeClr val="tx1"/>
                </a:solidFill>
                <a:latin typeface="+mn-lt"/>
              </a:rPr>
              <a:t>ikâyetçiden</a:t>
            </a:r>
            <a:r>
              <a:rPr lang="tr-TR" sz="2400" spc="235" dirty="0">
                <a:solidFill>
                  <a:schemeClr val="tx1"/>
                </a:solidFill>
                <a:latin typeface="+mn-lt"/>
              </a:rPr>
              <a:t>  </a:t>
            </a:r>
            <a:r>
              <a:rPr lang="tr-TR" sz="2400" dirty="0">
                <a:solidFill>
                  <a:schemeClr val="tx1"/>
                </a:solidFill>
                <a:latin typeface="+mn-lt"/>
              </a:rPr>
              <a:t>gelen</a:t>
            </a:r>
            <a:r>
              <a:rPr lang="tr-TR" sz="2400" spc="229" dirty="0">
                <a:solidFill>
                  <a:schemeClr val="tx1"/>
                </a:solidFill>
                <a:latin typeface="+mn-lt"/>
              </a:rPr>
              <a:t>  </a:t>
            </a:r>
            <a:r>
              <a:rPr lang="tr-TR" sz="2400" dirty="0">
                <a:solidFill>
                  <a:schemeClr val="tx1"/>
                </a:solidFill>
                <a:latin typeface="+mn-lt"/>
              </a:rPr>
              <a:t>ve</a:t>
            </a:r>
            <a:r>
              <a:rPr lang="tr-TR" sz="2400" spc="235" dirty="0">
                <a:solidFill>
                  <a:schemeClr val="tx1"/>
                </a:solidFill>
                <a:latin typeface="+mn-lt"/>
              </a:rPr>
              <a:t> </a:t>
            </a:r>
            <a:r>
              <a:rPr lang="tr-TR" sz="2400" dirty="0">
                <a:solidFill>
                  <a:schemeClr val="tx1"/>
                </a:solidFill>
                <a:latin typeface="+mn-lt"/>
              </a:rPr>
              <a:t>ön</a:t>
            </a:r>
            <a:r>
              <a:rPr lang="tr-TR" sz="2400" spc="229" dirty="0">
                <a:solidFill>
                  <a:schemeClr val="tx1"/>
                </a:solidFill>
                <a:latin typeface="+mn-lt"/>
              </a:rPr>
              <a:t> </a:t>
            </a:r>
            <a:r>
              <a:rPr lang="tr-TR" sz="2400" spc="-130" dirty="0">
                <a:solidFill>
                  <a:schemeClr val="tx1"/>
                </a:solidFill>
                <a:latin typeface="+mn-lt"/>
              </a:rPr>
              <a:t>inceleme </a:t>
            </a:r>
            <a:r>
              <a:rPr lang="tr-TR" sz="2400" spc="-114" dirty="0">
                <a:solidFill>
                  <a:schemeClr val="tx1"/>
                </a:solidFill>
                <a:latin typeface="+mn-lt"/>
              </a:rPr>
              <a:t>konusu</a:t>
            </a:r>
            <a:r>
              <a:rPr lang="tr-TR" sz="2400" spc="-75" dirty="0">
                <a:solidFill>
                  <a:schemeClr val="tx1"/>
                </a:solidFill>
                <a:latin typeface="+mn-lt"/>
              </a:rPr>
              <a:t> </a:t>
            </a:r>
            <a:r>
              <a:rPr lang="tr-TR" sz="2400" spc="-60" dirty="0">
                <a:solidFill>
                  <a:schemeClr val="tx1"/>
                </a:solidFill>
                <a:latin typeface="+mn-lt"/>
              </a:rPr>
              <a:t>olan</a:t>
            </a:r>
            <a:r>
              <a:rPr lang="tr-TR" sz="2400" spc="-125" dirty="0">
                <a:solidFill>
                  <a:schemeClr val="tx1"/>
                </a:solidFill>
                <a:latin typeface="+mn-lt"/>
              </a:rPr>
              <a:t> </a:t>
            </a:r>
            <a:r>
              <a:rPr lang="tr-TR" sz="2400" spc="-10" dirty="0">
                <a:solidFill>
                  <a:schemeClr val="tx1"/>
                </a:solidFill>
                <a:latin typeface="+mn-lt"/>
              </a:rPr>
              <a:t>iddia/iddialar</a:t>
            </a:r>
            <a:r>
              <a:rPr lang="tr-TR" sz="2400" spc="-114" dirty="0">
                <a:solidFill>
                  <a:schemeClr val="tx1"/>
                </a:solidFill>
                <a:latin typeface="+mn-lt"/>
              </a:rPr>
              <a:t> </a:t>
            </a:r>
            <a:r>
              <a:rPr lang="tr-TR" sz="2400" spc="-10" dirty="0">
                <a:solidFill>
                  <a:schemeClr val="tx1"/>
                </a:solidFill>
                <a:latin typeface="+mn-lt"/>
              </a:rPr>
              <a:t>yazılmalıdır.</a:t>
            </a:r>
          </a:p>
          <a:p>
            <a:pPr marR="5080" indent="12700" algn="just">
              <a:lnSpc>
                <a:spcPct val="100000"/>
              </a:lnSpc>
              <a:spcBef>
                <a:spcPts val="95"/>
              </a:spcBef>
            </a:pPr>
            <a:endParaRPr lang="tr-TR" sz="2400" dirty="0">
              <a:solidFill>
                <a:schemeClr val="tx1"/>
              </a:solidFill>
              <a:latin typeface="+mn-lt"/>
            </a:endParaRPr>
          </a:p>
          <a:p>
            <a:pPr marR="5715" indent="12700" algn="just">
              <a:lnSpc>
                <a:spcPct val="100899"/>
              </a:lnSpc>
              <a:spcBef>
                <a:spcPts val="885"/>
              </a:spcBef>
            </a:pPr>
            <a:r>
              <a:rPr lang="tr-TR" sz="2200" spc="-10" dirty="0">
                <a:solidFill>
                  <a:srgbClr val="FF0000"/>
                </a:solidFill>
                <a:latin typeface="+mn-lt"/>
              </a:rPr>
              <a:t>Örnek</a:t>
            </a:r>
            <a:r>
              <a:rPr lang="tr-TR" sz="2200" dirty="0">
                <a:solidFill>
                  <a:srgbClr val="FF0000"/>
                </a:solidFill>
                <a:latin typeface="+mn-lt"/>
              </a:rPr>
              <a:t> </a:t>
            </a:r>
            <a:r>
              <a:rPr lang="tr-TR" sz="2200" spc="-10" dirty="0">
                <a:solidFill>
                  <a:srgbClr val="FF0000"/>
                </a:solidFill>
                <a:latin typeface="+mn-lt"/>
              </a:rPr>
              <a:t>olarak; </a:t>
            </a:r>
            <a:r>
              <a:rPr lang="tr-TR" sz="2200" spc="-10" dirty="0">
                <a:solidFill>
                  <a:srgbClr val="001F5F"/>
                </a:solidFill>
                <a:latin typeface="+mn-lt"/>
              </a:rPr>
              <a:t>‘</a:t>
            </a:r>
            <a:r>
              <a:rPr lang="tr-TR" sz="2200" i="1" spc="-10" dirty="0">
                <a:solidFill>
                  <a:srgbClr val="001F5F"/>
                </a:solidFill>
                <a:latin typeface="+mn-lt"/>
              </a:rPr>
              <a:t>’Muhbir/Mü</a:t>
            </a:r>
            <a:r>
              <a:rPr lang="tr-TR" sz="2200" i="1" spc="-10" dirty="0">
                <a:solidFill>
                  <a:srgbClr val="001F5F"/>
                </a:solidFill>
                <a:latin typeface="+mn-lt"/>
                <a:cs typeface="Calibri"/>
              </a:rPr>
              <a:t>ş</a:t>
            </a:r>
            <a:r>
              <a:rPr lang="tr-TR" sz="2200" i="1" spc="-10" dirty="0">
                <a:solidFill>
                  <a:srgbClr val="001F5F"/>
                </a:solidFill>
                <a:latin typeface="+mn-lt"/>
              </a:rPr>
              <a:t>teki</a:t>
            </a:r>
            <a:r>
              <a:rPr lang="tr-TR" sz="2200" i="1" dirty="0">
                <a:solidFill>
                  <a:srgbClr val="001F5F"/>
                </a:solidFill>
                <a:latin typeface="+mn-lt"/>
              </a:rPr>
              <a:t> </a:t>
            </a:r>
            <a:r>
              <a:rPr lang="tr-TR" sz="2200" i="1" spc="-315" dirty="0">
                <a:solidFill>
                  <a:srgbClr val="001F5F"/>
                </a:solidFill>
                <a:latin typeface="+mn-lt"/>
              </a:rPr>
              <a:t>X</a:t>
            </a:r>
            <a:r>
              <a:rPr lang="tr-TR" sz="2200" i="1" spc="-95" dirty="0">
                <a:solidFill>
                  <a:srgbClr val="001F5F"/>
                </a:solidFill>
                <a:latin typeface="+mn-lt"/>
              </a:rPr>
              <a:t>, </a:t>
            </a:r>
            <a:r>
              <a:rPr lang="tr-TR" sz="2200" i="1" spc="-95" dirty="0">
                <a:solidFill>
                  <a:srgbClr val="001F5F"/>
                </a:solidFill>
                <a:latin typeface="+mn-lt"/>
                <a:cs typeface="Calibri"/>
              </a:rPr>
              <a:t>İ</a:t>
            </a:r>
            <a:r>
              <a:rPr lang="tr-TR" sz="2200" i="1" spc="-95" dirty="0">
                <a:solidFill>
                  <a:srgbClr val="001F5F"/>
                </a:solidFill>
                <a:latin typeface="+mn-lt"/>
              </a:rPr>
              <a:t>çi</a:t>
            </a:r>
            <a:r>
              <a:rPr lang="tr-TR" sz="2200" i="1" spc="-95" dirty="0">
                <a:solidFill>
                  <a:srgbClr val="001F5F"/>
                </a:solidFill>
                <a:latin typeface="+mn-lt"/>
                <a:cs typeface="Calibri"/>
              </a:rPr>
              <a:t>ş</a:t>
            </a:r>
            <a:r>
              <a:rPr lang="tr-TR" sz="2200" i="1" spc="-95" dirty="0">
                <a:solidFill>
                  <a:srgbClr val="001F5F"/>
                </a:solidFill>
                <a:latin typeface="+mn-lt"/>
              </a:rPr>
              <a:t>leri </a:t>
            </a:r>
            <a:r>
              <a:rPr lang="tr-TR" sz="2200" i="1" spc="-40" dirty="0">
                <a:solidFill>
                  <a:srgbClr val="001F5F"/>
                </a:solidFill>
                <a:latin typeface="+mn-lt"/>
              </a:rPr>
              <a:t>Bakanlı</a:t>
            </a:r>
            <a:r>
              <a:rPr lang="tr-TR" sz="2200" i="1" spc="-40" dirty="0">
                <a:solidFill>
                  <a:srgbClr val="001F5F"/>
                </a:solidFill>
                <a:latin typeface="+mn-lt"/>
                <a:cs typeface="Calibri"/>
              </a:rPr>
              <a:t>ğ</a:t>
            </a:r>
            <a:r>
              <a:rPr lang="tr-TR" sz="2200" i="1" spc="-40" dirty="0">
                <a:solidFill>
                  <a:srgbClr val="001F5F"/>
                </a:solidFill>
                <a:latin typeface="+mn-lt"/>
              </a:rPr>
              <a:t>ına / …Valili</a:t>
            </a:r>
            <a:r>
              <a:rPr lang="tr-TR" sz="2200" i="1" spc="-40" dirty="0">
                <a:solidFill>
                  <a:srgbClr val="001F5F"/>
                </a:solidFill>
                <a:latin typeface="+mn-lt"/>
                <a:cs typeface="Calibri"/>
              </a:rPr>
              <a:t>ğ</a:t>
            </a:r>
            <a:r>
              <a:rPr lang="tr-TR" sz="2200" i="1" spc="-40" dirty="0">
                <a:solidFill>
                  <a:srgbClr val="001F5F"/>
                </a:solidFill>
                <a:latin typeface="+mn-lt"/>
              </a:rPr>
              <a:t>ine /...Kaymakamlı</a:t>
            </a:r>
            <a:r>
              <a:rPr lang="tr-TR" sz="2200" i="1" spc="-40" dirty="0">
                <a:solidFill>
                  <a:srgbClr val="001F5F"/>
                </a:solidFill>
                <a:latin typeface="+mn-lt"/>
                <a:cs typeface="Calibri"/>
              </a:rPr>
              <a:t>ğ</a:t>
            </a:r>
            <a:r>
              <a:rPr lang="tr-TR" sz="2200" i="1" spc="-40" dirty="0">
                <a:solidFill>
                  <a:srgbClr val="001F5F"/>
                </a:solidFill>
                <a:latin typeface="+mn-lt"/>
              </a:rPr>
              <a:t>ına </a:t>
            </a:r>
            <a:r>
              <a:rPr lang="tr-TR" sz="2200" i="1" dirty="0">
                <a:solidFill>
                  <a:srgbClr val="001F5F"/>
                </a:solidFill>
                <a:latin typeface="+mn-lt"/>
              </a:rPr>
              <a:t>vermi</a:t>
            </a:r>
            <a:r>
              <a:rPr lang="tr-TR" sz="2200" i="1" dirty="0">
                <a:solidFill>
                  <a:srgbClr val="001F5F"/>
                </a:solidFill>
                <a:latin typeface="+mn-lt"/>
                <a:cs typeface="Calibri"/>
              </a:rPr>
              <a:t>ş</a:t>
            </a:r>
            <a:r>
              <a:rPr lang="tr-TR" sz="2200" i="1" spc="15" dirty="0">
                <a:solidFill>
                  <a:srgbClr val="001F5F"/>
                </a:solidFill>
                <a:latin typeface="+mn-lt"/>
                <a:cs typeface="Calibri"/>
              </a:rPr>
              <a:t> </a:t>
            </a:r>
            <a:r>
              <a:rPr lang="tr-TR" sz="2200" i="1" dirty="0">
                <a:solidFill>
                  <a:srgbClr val="001F5F"/>
                </a:solidFill>
                <a:latin typeface="+mn-lt"/>
              </a:rPr>
              <a:t>oldu</a:t>
            </a:r>
            <a:r>
              <a:rPr lang="tr-TR" sz="2200" i="1" dirty="0">
                <a:solidFill>
                  <a:srgbClr val="001F5F"/>
                </a:solidFill>
                <a:latin typeface="+mn-lt"/>
                <a:cs typeface="Calibri"/>
              </a:rPr>
              <a:t>ğ</a:t>
            </a:r>
            <a:r>
              <a:rPr lang="tr-TR" sz="2200" i="1" dirty="0">
                <a:solidFill>
                  <a:srgbClr val="001F5F"/>
                </a:solidFill>
                <a:latin typeface="+mn-lt"/>
              </a:rPr>
              <a:t>u</a:t>
            </a:r>
            <a:r>
              <a:rPr lang="tr-TR" sz="2200" i="1" spc="-55" dirty="0">
                <a:solidFill>
                  <a:srgbClr val="001F5F"/>
                </a:solidFill>
                <a:latin typeface="+mn-lt"/>
              </a:rPr>
              <a:t> </a:t>
            </a:r>
            <a:r>
              <a:rPr lang="tr-TR" sz="2200" i="1" spc="-160" dirty="0">
                <a:solidFill>
                  <a:srgbClr val="001F5F"/>
                </a:solidFill>
                <a:latin typeface="+mn-lt"/>
              </a:rPr>
              <a:t>......</a:t>
            </a:r>
            <a:r>
              <a:rPr lang="tr-TR" sz="2200" i="1" spc="-30" dirty="0">
                <a:solidFill>
                  <a:srgbClr val="001F5F"/>
                </a:solidFill>
                <a:latin typeface="+mn-lt"/>
              </a:rPr>
              <a:t> </a:t>
            </a:r>
            <a:r>
              <a:rPr lang="tr-TR" sz="2200" i="1" dirty="0">
                <a:solidFill>
                  <a:srgbClr val="001F5F"/>
                </a:solidFill>
                <a:latin typeface="+mn-lt"/>
              </a:rPr>
              <a:t>tarihli</a:t>
            </a:r>
            <a:r>
              <a:rPr lang="tr-TR" sz="2200" i="1" spc="-65" dirty="0">
                <a:solidFill>
                  <a:srgbClr val="001F5F"/>
                </a:solidFill>
                <a:latin typeface="+mn-lt"/>
              </a:rPr>
              <a:t> </a:t>
            </a:r>
            <a:r>
              <a:rPr lang="tr-TR" sz="2200" i="1" spc="-150" dirty="0">
                <a:solidFill>
                  <a:srgbClr val="001F5F"/>
                </a:solidFill>
                <a:latin typeface="+mn-lt"/>
              </a:rPr>
              <a:t>dilekçesinde ............ </a:t>
            </a:r>
            <a:r>
              <a:rPr lang="tr-TR" sz="2200" i="1" dirty="0">
                <a:solidFill>
                  <a:srgbClr val="001F5F"/>
                </a:solidFill>
                <a:latin typeface="+mn-lt"/>
              </a:rPr>
              <a:t>hakkında</a:t>
            </a:r>
            <a:r>
              <a:rPr lang="tr-TR" sz="2200" i="1" spc="-10" dirty="0">
                <a:solidFill>
                  <a:srgbClr val="001F5F"/>
                </a:solidFill>
                <a:latin typeface="+mn-lt"/>
              </a:rPr>
              <a:t> </a:t>
            </a:r>
            <a:r>
              <a:rPr lang="tr-TR" sz="2200" i="1" spc="-125" dirty="0">
                <a:solidFill>
                  <a:srgbClr val="001F5F"/>
                </a:solidFill>
                <a:latin typeface="+mn-lt"/>
              </a:rPr>
              <a:t>aynen:</a:t>
            </a:r>
            <a:r>
              <a:rPr lang="tr-TR" sz="2200" i="1" spc="-35" dirty="0">
                <a:solidFill>
                  <a:srgbClr val="001F5F"/>
                </a:solidFill>
                <a:latin typeface="+mn-lt"/>
              </a:rPr>
              <a:t> </a:t>
            </a:r>
            <a:r>
              <a:rPr lang="tr-TR" sz="2200" i="1" spc="-245" dirty="0">
                <a:solidFill>
                  <a:srgbClr val="001F5F"/>
                </a:solidFill>
                <a:latin typeface="+mn-lt"/>
              </a:rPr>
              <a:t>(Ek:1/1).</a:t>
            </a:r>
            <a:r>
              <a:rPr lang="tr-TR" sz="2200" i="1" spc="-5" dirty="0">
                <a:solidFill>
                  <a:srgbClr val="001F5F"/>
                </a:solidFill>
                <a:latin typeface="+mn-lt"/>
              </a:rPr>
              <a:t> </a:t>
            </a:r>
            <a:r>
              <a:rPr lang="tr-TR" sz="2400" i="1" spc="70" dirty="0">
                <a:solidFill>
                  <a:srgbClr val="001F5F"/>
                </a:solidFill>
                <a:latin typeface="+mn-lt"/>
              </a:rPr>
              <a:t>”</a:t>
            </a:r>
            <a:endParaRPr lang="tr-TR" sz="2400" i="1" dirty="0">
              <a:latin typeface="+mn-lt"/>
            </a:endParaRPr>
          </a:p>
          <a:p>
            <a:pPr marL="342900" marR="8255" indent="-342900" algn="just">
              <a:lnSpc>
                <a:spcPct val="91500"/>
              </a:lnSpc>
              <a:spcBef>
                <a:spcPts val="380"/>
              </a:spcBef>
              <a:buFont typeface="Arial" panose="020B0604020202020204" pitchFamily="34" charset="0"/>
              <a:buChar char="•"/>
            </a:pPr>
            <a:endParaRPr lang="tr-TR" sz="2400" dirty="0">
              <a:solidFill>
                <a:schemeClr val="tx1"/>
              </a:solidFill>
              <a:latin typeface="+mn-lt"/>
            </a:endParaRPr>
          </a:p>
          <a:p>
            <a:pPr marR="8255" indent="12700" algn="just">
              <a:lnSpc>
                <a:spcPct val="91500"/>
              </a:lnSpc>
              <a:spcBef>
                <a:spcPts val="380"/>
              </a:spcBef>
            </a:pPr>
            <a:endParaRPr lang="tr-TR" sz="2400" dirty="0">
              <a:solidFill>
                <a:schemeClr val="tx1"/>
              </a:solidFill>
              <a:latin typeface="+mn-lt"/>
            </a:endParaRPr>
          </a:p>
          <a:p>
            <a:pPr marR="8255" indent="12700" algn="just">
              <a:lnSpc>
                <a:spcPct val="91500"/>
              </a:lnSpc>
              <a:spcBef>
                <a:spcPts val="380"/>
              </a:spcBef>
            </a:pPr>
            <a:endParaRPr lang="tr-TR" sz="2400" dirty="0">
              <a:solidFill>
                <a:schemeClr val="tx1"/>
              </a:solidFill>
              <a:latin typeface="+mn-lt"/>
            </a:endParaRP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5436319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5- ÖĞRENME TARİHİ</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552200"/>
          </a:xfrm>
        </p:spPr>
        <p:txBody>
          <a:bodyPr/>
          <a:lstStyle/>
          <a:p>
            <a:pPr marR="5080" indent="12700" algn="just">
              <a:lnSpc>
                <a:spcPct val="100000"/>
              </a:lnSpc>
              <a:spcBef>
                <a:spcPts val="95"/>
              </a:spcBef>
            </a:pPr>
            <a:endParaRPr lang="tr-TR" sz="2400" dirty="0">
              <a:solidFill>
                <a:schemeClr val="tx1"/>
              </a:solidFill>
              <a:latin typeface="+mn-lt"/>
            </a:endParaRPr>
          </a:p>
          <a:p>
            <a:pPr marR="5080" indent="12700" algn="just">
              <a:lnSpc>
                <a:spcPct val="100000"/>
              </a:lnSpc>
              <a:spcBef>
                <a:spcPts val="95"/>
              </a:spcBef>
            </a:pPr>
            <a:endParaRPr lang="tr-TR" sz="2400" dirty="0">
              <a:solidFill>
                <a:schemeClr val="tx1"/>
              </a:solidFill>
              <a:latin typeface="+mn-lt"/>
            </a:endParaRPr>
          </a:p>
          <a:p>
            <a:pPr marL="342900" marR="5080" indent="-342900" algn="just">
              <a:lnSpc>
                <a:spcPct val="100000"/>
              </a:lnSpc>
              <a:spcBef>
                <a:spcPts val="95"/>
              </a:spcBef>
              <a:buFont typeface="Arial" panose="020B0604020202020204" pitchFamily="34" charset="0"/>
              <a:buChar char="•"/>
            </a:pPr>
            <a:r>
              <a:rPr lang="tr-TR" sz="2400" dirty="0">
                <a:solidFill>
                  <a:schemeClr val="tx1"/>
                </a:solidFill>
                <a:latin typeface="+mn-lt"/>
              </a:rPr>
              <a:t>Bu</a:t>
            </a:r>
            <a:r>
              <a:rPr lang="tr-TR" sz="2400" spc="55" dirty="0">
                <a:solidFill>
                  <a:schemeClr val="tx1"/>
                </a:solidFill>
                <a:latin typeface="+mn-lt"/>
              </a:rPr>
              <a:t> </a:t>
            </a:r>
            <a:r>
              <a:rPr lang="tr-TR" sz="2400" spc="-40" dirty="0">
                <a:solidFill>
                  <a:schemeClr val="tx1"/>
                </a:solidFill>
                <a:latin typeface="+mn-lt"/>
              </a:rPr>
              <a:t>bölüme,</a:t>
            </a:r>
            <a:r>
              <a:rPr lang="tr-TR" sz="2400" spc="60" dirty="0">
                <a:solidFill>
                  <a:schemeClr val="tx1"/>
                </a:solidFill>
                <a:latin typeface="+mn-lt"/>
              </a:rPr>
              <a:t> hakkında ön inceleme yapılanların incelemeye esas eylemlerinin yetkili merciler tarafından öğrenildiği tarih yazılmalıdır. </a:t>
            </a:r>
          </a:p>
          <a:p>
            <a:pPr marL="342900" marR="5080" indent="-342900" algn="just">
              <a:lnSpc>
                <a:spcPct val="100000"/>
              </a:lnSpc>
              <a:spcBef>
                <a:spcPts val="95"/>
              </a:spcBef>
              <a:buFont typeface="Arial" panose="020B0604020202020204" pitchFamily="34" charset="0"/>
              <a:buChar char="•"/>
            </a:pPr>
            <a:endParaRPr lang="tr-TR" sz="2400" spc="60" dirty="0">
              <a:solidFill>
                <a:schemeClr val="tx1"/>
              </a:solidFill>
              <a:latin typeface="+mn-lt"/>
            </a:endParaRPr>
          </a:p>
          <a:p>
            <a:pPr marL="342900" marR="5080" indent="-342900" algn="just">
              <a:lnSpc>
                <a:spcPct val="100000"/>
              </a:lnSpc>
              <a:spcBef>
                <a:spcPts val="95"/>
              </a:spcBef>
              <a:buFont typeface="Arial" panose="020B0604020202020204" pitchFamily="34" charset="0"/>
              <a:buChar char="•"/>
            </a:pPr>
            <a:r>
              <a:rPr lang="tr-TR" sz="2400" spc="60" dirty="0">
                <a:solidFill>
                  <a:srgbClr val="FF0000"/>
                </a:solidFill>
                <a:latin typeface="+mn-lt"/>
              </a:rPr>
              <a:t>Öğrenme tarihi</a:t>
            </a:r>
            <a:r>
              <a:rPr lang="tr-TR" sz="2400" spc="60" dirty="0">
                <a:solidFill>
                  <a:schemeClr val="tx1"/>
                </a:solidFill>
                <a:latin typeface="+mn-lt"/>
              </a:rPr>
              <a:t>; ihbar, şikâyet veya soruşturma izin talebinin </a:t>
            </a:r>
            <a:r>
              <a:rPr lang="tr-TR" sz="2400" b="1" spc="60" dirty="0">
                <a:solidFill>
                  <a:schemeClr val="tx1"/>
                </a:solidFill>
                <a:latin typeface="+mn-lt"/>
              </a:rPr>
              <a:t>yetkili merci tarafından havale edilmesi veya ön inceleme onay ve görev emri verildiği tarihtir.</a:t>
            </a:r>
            <a:endParaRPr lang="tr-TR" sz="2400" b="1" dirty="0">
              <a:solidFill>
                <a:schemeClr val="tx1"/>
              </a:solidFill>
              <a:latin typeface="+mn-lt"/>
            </a:endParaRPr>
          </a:p>
          <a:p>
            <a:pPr marR="8255" indent="12700" algn="just">
              <a:lnSpc>
                <a:spcPct val="91500"/>
              </a:lnSpc>
              <a:spcBef>
                <a:spcPts val="380"/>
              </a:spcBef>
            </a:pPr>
            <a:endParaRPr lang="tr-TR" sz="2400" dirty="0">
              <a:solidFill>
                <a:schemeClr val="tx1"/>
              </a:solidFill>
              <a:latin typeface="+mn-lt"/>
            </a:endParaRPr>
          </a:p>
          <a:p>
            <a:pPr marR="8255" indent="12700" algn="just">
              <a:lnSpc>
                <a:spcPct val="91500"/>
              </a:lnSpc>
              <a:spcBef>
                <a:spcPts val="380"/>
              </a:spcBef>
            </a:pPr>
            <a:endParaRPr lang="tr-TR" sz="2400" dirty="0">
              <a:solidFill>
                <a:schemeClr val="tx1"/>
              </a:solidFill>
              <a:latin typeface="+mn-lt"/>
            </a:endParaRP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52669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772816"/>
            <a:ext cx="7732381" cy="4536504"/>
          </a:xfrm>
        </p:spPr>
        <p:txBody>
          <a:bodyPr>
            <a:normAutofit fontScale="92500" lnSpcReduction="20000"/>
          </a:bodyPr>
          <a:lstStyle/>
          <a:p>
            <a:pPr marL="0" lvl="0" indent="0" fontAlgn="base">
              <a:spcBef>
                <a:spcPct val="0"/>
              </a:spcBef>
              <a:spcAft>
                <a:spcPct val="0"/>
              </a:spcAft>
              <a:buClr>
                <a:srgbClr val="FFFFFF"/>
              </a:buClr>
              <a:buSzTx/>
              <a:buNone/>
            </a:pPr>
            <a:r>
              <a:rPr lang="tr-TR" altLang="tr-TR" sz="2800" b="1" dirty="0">
                <a:solidFill>
                  <a:srgbClr val="7030A0"/>
                </a:solidFill>
                <a:latin typeface="Arial Narrow" panose="020B0606020202030204" pitchFamily="34" charset="0"/>
              </a:rPr>
              <a:t> </a:t>
            </a:r>
            <a:r>
              <a:rPr lang="tr-TR" altLang="tr-TR" sz="2800" dirty="0">
                <a:solidFill>
                  <a:schemeClr val="tx1"/>
                </a:solidFill>
                <a:latin typeface="+mn-lt"/>
              </a:rPr>
              <a:t>9-  İtiraz, </a:t>
            </a:r>
          </a:p>
          <a:p>
            <a:pPr marL="0" lvl="0" indent="0" fontAlgn="base">
              <a:spcBef>
                <a:spcPct val="0"/>
              </a:spcBef>
              <a:spcAft>
                <a:spcPct val="0"/>
              </a:spcAft>
              <a:buClr>
                <a:srgbClr val="FFFFFF"/>
              </a:buClr>
              <a:buSzTx/>
              <a:buNone/>
            </a:pPr>
            <a:r>
              <a:rPr lang="tr-TR" altLang="tr-TR" sz="2800" dirty="0">
                <a:solidFill>
                  <a:schemeClr val="tx1"/>
                </a:solidFill>
                <a:latin typeface="+mn-lt"/>
              </a:rPr>
              <a:t>10- İştirak Halinde İşlenen Suçlar, </a:t>
            </a:r>
          </a:p>
          <a:p>
            <a:pPr marL="0" lvl="0" indent="0" fontAlgn="base">
              <a:spcBef>
                <a:spcPct val="0"/>
              </a:spcBef>
              <a:spcAft>
                <a:spcPct val="0"/>
              </a:spcAft>
              <a:buClr>
                <a:srgbClr val="FFFFFF"/>
              </a:buClr>
              <a:buSzTx/>
              <a:buNone/>
            </a:pPr>
            <a:r>
              <a:rPr lang="tr-TR" altLang="tr-TR" sz="2800" dirty="0">
                <a:solidFill>
                  <a:schemeClr val="tx1"/>
                </a:solidFill>
                <a:latin typeface="+mn-lt"/>
              </a:rPr>
              <a:t>11- Soruşturma İzninin Gönderileceği Merci,</a:t>
            </a:r>
          </a:p>
          <a:p>
            <a:pPr marL="0" lvl="0" indent="0" fontAlgn="base">
              <a:spcBef>
                <a:spcPct val="0"/>
              </a:spcBef>
              <a:spcAft>
                <a:spcPct val="0"/>
              </a:spcAft>
              <a:buClr>
                <a:srgbClr val="FFFFFF"/>
              </a:buClr>
              <a:buSzTx/>
              <a:buNone/>
            </a:pPr>
            <a:r>
              <a:rPr lang="tr-TR" altLang="tr-TR" sz="2800" dirty="0">
                <a:solidFill>
                  <a:schemeClr val="tx1"/>
                </a:solidFill>
                <a:latin typeface="+mn-lt"/>
              </a:rPr>
              <a:t>12- Hazırlık Soruşturmasını Yapacak Merciler,</a:t>
            </a:r>
          </a:p>
          <a:p>
            <a:pPr marL="0" lvl="0" indent="0" fontAlgn="base">
              <a:spcBef>
                <a:spcPct val="0"/>
              </a:spcBef>
              <a:spcAft>
                <a:spcPct val="0"/>
              </a:spcAft>
              <a:buClr>
                <a:srgbClr val="FFFFFF"/>
              </a:buClr>
              <a:buSzTx/>
              <a:buNone/>
            </a:pPr>
            <a:r>
              <a:rPr lang="tr-TR" altLang="tr-TR" sz="2800" dirty="0">
                <a:solidFill>
                  <a:schemeClr val="tx1"/>
                </a:solidFill>
                <a:latin typeface="+mn-lt"/>
              </a:rPr>
              <a:t>13- Yetki ve Görevli Mahkeme,</a:t>
            </a:r>
          </a:p>
          <a:p>
            <a:pPr marL="0" lvl="0" indent="0" fontAlgn="base">
              <a:spcBef>
                <a:spcPct val="0"/>
              </a:spcBef>
              <a:spcAft>
                <a:spcPct val="0"/>
              </a:spcAft>
              <a:buClr>
                <a:srgbClr val="FFFFFF"/>
              </a:buClr>
              <a:buSzTx/>
              <a:buNone/>
            </a:pPr>
            <a:r>
              <a:rPr lang="tr-TR" altLang="tr-TR" sz="2800" dirty="0">
                <a:solidFill>
                  <a:schemeClr val="tx1"/>
                </a:solidFill>
                <a:latin typeface="+mn-lt"/>
              </a:rPr>
              <a:t>14- Vekillerin Durumu,</a:t>
            </a:r>
          </a:p>
          <a:p>
            <a:pPr marL="0" lvl="0" indent="0" fontAlgn="base">
              <a:spcBef>
                <a:spcPct val="0"/>
              </a:spcBef>
              <a:spcAft>
                <a:spcPct val="0"/>
              </a:spcAft>
              <a:buClr>
                <a:srgbClr val="FFFFFF"/>
              </a:buClr>
              <a:buSzTx/>
              <a:buNone/>
            </a:pPr>
            <a:r>
              <a:rPr lang="tr-TR" altLang="tr-TR" sz="2800" dirty="0">
                <a:solidFill>
                  <a:schemeClr val="tx1"/>
                </a:solidFill>
                <a:latin typeface="+mn-lt"/>
              </a:rPr>
              <a:t>15- Cumhuriyet Başsavcılığınca </a:t>
            </a:r>
            <a:r>
              <a:rPr lang="tr-TR" altLang="tr-TR" sz="2800" dirty="0" err="1">
                <a:solidFill>
                  <a:schemeClr val="tx1"/>
                </a:solidFill>
                <a:latin typeface="+mn-lt"/>
              </a:rPr>
              <a:t>Re’sen</a:t>
            </a:r>
            <a:r>
              <a:rPr lang="tr-TR" altLang="tr-TR" sz="2800" dirty="0">
                <a:solidFill>
                  <a:schemeClr val="tx1"/>
                </a:solidFill>
                <a:latin typeface="+mn-lt"/>
              </a:rPr>
              <a:t> Dava Açılacak Haller,</a:t>
            </a:r>
          </a:p>
          <a:p>
            <a:pPr marL="0" lvl="0" indent="0" fontAlgn="base">
              <a:spcBef>
                <a:spcPct val="0"/>
              </a:spcBef>
              <a:spcAft>
                <a:spcPct val="0"/>
              </a:spcAft>
              <a:buClr>
                <a:srgbClr val="FFFFFF"/>
              </a:buClr>
              <a:buSzTx/>
              <a:buNone/>
            </a:pPr>
            <a:r>
              <a:rPr lang="tr-TR" altLang="tr-TR" sz="2800" dirty="0">
                <a:solidFill>
                  <a:schemeClr val="tx1"/>
                </a:solidFill>
                <a:latin typeface="+mn-lt"/>
              </a:rPr>
              <a:t>16- Memurin </a:t>
            </a:r>
            <a:r>
              <a:rPr lang="tr-TR" altLang="tr-TR" sz="2800" dirty="0" err="1">
                <a:solidFill>
                  <a:schemeClr val="tx1"/>
                </a:solidFill>
                <a:latin typeface="+mn-lt"/>
              </a:rPr>
              <a:t>Muhakematı</a:t>
            </a:r>
            <a:r>
              <a:rPr lang="tr-TR" altLang="tr-TR" sz="2800" dirty="0">
                <a:solidFill>
                  <a:schemeClr val="tx1"/>
                </a:solidFill>
                <a:latin typeface="+mn-lt"/>
              </a:rPr>
              <a:t> Hakkında Kanunu </a:t>
            </a:r>
            <a:r>
              <a:rPr lang="tr-TR" altLang="tr-TR" sz="2800" dirty="0" err="1">
                <a:solidFill>
                  <a:schemeClr val="tx1"/>
                </a:solidFill>
                <a:latin typeface="+mn-lt"/>
              </a:rPr>
              <a:t>Muvakkat’a</a:t>
            </a:r>
            <a:r>
              <a:rPr lang="tr-TR" altLang="tr-TR" sz="2800" dirty="0">
                <a:solidFill>
                  <a:schemeClr val="tx1"/>
                </a:solidFill>
                <a:latin typeface="+mn-lt"/>
              </a:rPr>
              <a:t> Yapılan Atıflar,</a:t>
            </a:r>
          </a:p>
          <a:p>
            <a:pPr marL="0" lvl="0" indent="0" fontAlgn="base">
              <a:spcBef>
                <a:spcPct val="0"/>
              </a:spcBef>
              <a:spcAft>
                <a:spcPct val="0"/>
              </a:spcAft>
              <a:buClr>
                <a:srgbClr val="FFFFFF"/>
              </a:buClr>
              <a:buSzTx/>
              <a:buNone/>
            </a:pPr>
            <a:r>
              <a:rPr lang="tr-TR" altLang="tr-TR" sz="2800" dirty="0">
                <a:solidFill>
                  <a:schemeClr val="tx1"/>
                </a:solidFill>
                <a:latin typeface="+mn-lt"/>
              </a:rPr>
              <a:t>17- Değiştirilen Hükümler,</a:t>
            </a:r>
          </a:p>
          <a:p>
            <a:pPr marL="0" lvl="0" indent="0" fontAlgn="base">
              <a:spcBef>
                <a:spcPct val="0"/>
              </a:spcBef>
              <a:spcAft>
                <a:spcPct val="0"/>
              </a:spcAft>
              <a:buClr>
                <a:srgbClr val="FFFFFF"/>
              </a:buClr>
              <a:buSzTx/>
              <a:buNone/>
            </a:pPr>
            <a:r>
              <a:rPr lang="tr-TR" altLang="tr-TR" sz="2800" dirty="0">
                <a:solidFill>
                  <a:schemeClr val="tx1"/>
                </a:solidFill>
                <a:latin typeface="+mn-lt"/>
              </a:rPr>
              <a:t>18- Yürürlükten Kaldırılan Hükümler,</a:t>
            </a:r>
          </a:p>
          <a:p>
            <a:pPr marL="0" lvl="0" indent="0" fontAlgn="base">
              <a:spcBef>
                <a:spcPct val="0"/>
              </a:spcBef>
              <a:spcAft>
                <a:spcPct val="0"/>
              </a:spcAft>
              <a:buClr>
                <a:srgbClr val="FFFFFF"/>
              </a:buClr>
              <a:buSzTx/>
              <a:buNone/>
            </a:pPr>
            <a:r>
              <a:rPr lang="tr-TR" altLang="tr-TR" sz="2800" dirty="0">
                <a:solidFill>
                  <a:schemeClr val="tx1"/>
                </a:solidFill>
                <a:highlight>
                  <a:srgbClr val="FFFF00"/>
                </a:highlight>
                <a:latin typeface="+mn-lt"/>
                <a:ea typeface="Times New Roman"/>
                <a:cs typeface="Arial" panose="020B0604020202020204" pitchFamily="34" charset="0"/>
              </a:rPr>
              <a:t>Ek Madde- </a:t>
            </a:r>
            <a:r>
              <a:rPr lang="tr-TR" sz="2800" dirty="0">
                <a:solidFill>
                  <a:schemeClr val="tx1"/>
                </a:solidFill>
                <a:highlight>
                  <a:srgbClr val="FFFF00"/>
                </a:highlight>
                <a:latin typeface="+mn-lt"/>
                <a:ea typeface="Times New Roman"/>
                <a:cs typeface="Arial" panose="020B0604020202020204" pitchFamily="34" charset="0"/>
              </a:rPr>
              <a:t>(Ek: 20/8/2016-6745/45 </a:t>
            </a:r>
            <a:r>
              <a:rPr lang="tr-TR" sz="2800" dirty="0" err="1">
                <a:solidFill>
                  <a:schemeClr val="tx1"/>
                </a:solidFill>
                <a:highlight>
                  <a:srgbClr val="FFFF00"/>
                </a:highlight>
                <a:latin typeface="+mn-lt"/>
                <a:ea typeface="Times New Roman"/>
                <a:cs typeface="Arial" panose="020B0604020202020204" pitchFamily="34" charset="0"/>
              </a:rPr>
              <a:t>md.</a:t>
            </a:r>
            <a:r>
              <a:rPr lang="tr-TR" sz="2800" dirty="0">
                <a:solidFill>
                  <a:schemeClr val="tx1"/>
                </a:solidFill>
                <a:highlight>
                  <a:srgbClr val="FFFF00"/>
                </a:highlight>
                <a:latin typeface="+mn-lt"/>
                <a:ea typeface="Times New Roman"/>
                <a:cs typeface="Arial" panose="020B0604020202020204" pitchFamily="34" charset="0"/>
              </a:rPr>
              <a:t>) </a:t>
            </a:r>
            <a:r>
              <a:rPr lang="tr-TR" altLang="tr-TR" sz="2800" dirty="0">
                <a:solidFill>
                  <a:schemeClr val="tx1"/>
                </a:solidFill>
                <a:latin typeface="+mn-lt"/>
              </a:rPr>
              <a:t>Tazminat Davası </a:t>
            </a:r>
          </a:p>
          <a:p>
            <a:pPr marL="0" lvl="0" indent="0" fontAlgn="base">
              <a:spcBef>
                <a:spcPct val="0"/>
              </a:spcBef>
              <a:spcAft>
                <a:spcPct val="0"/>
              </a:spcAft>
              <a:buClr>
                <a:srgbClr val="FFFFFF"/>
              </a:buClr>
              <a:buSzTx/>
              <a:buNone/>
            </a:pPr>
            <a:r>
              <a:rPr lang="tr-TR" altLang="tr-TR" sz="2800" dirty="0">
                <a:solidFill>
                  <a:schemeClr val="tx1"/>
                </a:solidFill>
                <a:latin typeface="+mn-lt"/>
              </a:rPr>
              <a:t>19- Yürürlük</a:t>
            </a:r>
          </a:p>
          <a:p>
            <a:pPr marL="0" lvl="0" indent="0" fontAlgn="base">
              <a:spcBef>
                <a:spcPct val="0"/>
              </a:spcBef>
              <a:spcAft>
                <a:spcPct val="0"/>
              </a:spcAft>
              <a:buClr>
                <a:srgbClr val="FFFFFF"/>
              </a:buClr>
              <a:buSzTx/>
              <a:buNone/>
            </a:pPr>
            <a:endParaRPr lang="tr-TR" altLang="tr-TR" sz="2800" b="1" dirty="0">
              <a:solidFill>
                <a:srgbClr val="7030A0"/>
              </a:solidFill>
              <a:latin typeface="Final Frontier" pitchFamily="34" charset="0"/>
            </a:endParaRPr>
          </a:p>
          <a:p>
            <a:pPr marL="0" lvl="0" indent="0" fontAlgn="base">
              <a:spcBef>
                <a:spcPct val="0"/>
              </a:spcBef>
              <a:spcAft>
                <a:spcPct val="0"/>
              </a:spcAft>
              <a:buClr>
                <a:srgbClr val="FFFFFF"/>
              </a:buClr>
              <a:buSzTx/>
              <a:buNone/>
            </a:pPr>
            <a:endParaRPr lang="tr-TR" altLang="tr-TR" sz="2800" b="1" dirty="0">
              <a:solidFill>
                <a:srgbClr val="7030A0"/>
              </a:solidFill>
              <a:latin typeface="Final Frontier" pitchFamily="34" charset="0"/>
            </a:endParaRPr>
          </a:p>
          <a:p>
            <a:pPr marL="0" lvl="0" indent="0" fontAlgn="base">
              <a:spcBef>
                <a:spcPct val="0"/>
              </a:spcBef>
              <a:spcAft>
                <a:spcPct val="0"/>
              </a:spcAft>
              <a:buClr>
                <a:srgbClr val="FFFFFF"/>
              </a:buClr>
              <a:buSzTx/>
              <a:buNone/>
            </a:pPr>
            <a:endParaRPr lang="tr-TR" altLang="tr-TR" sz="28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a:xfrm>
            <a:off x="1619999" y="69849"/>
            <a:ext cx="5568454" cy="878840"/>
          </a:xfrm>
        </p:spPr>
        <p:txBody>
          <a:bodyPr>
            <a:normAutofit fontScale="90000"/>
          </a:bodyPr>
          <a:lstStyle/>
          <a:p>
            <a:pPr algn="ctr"/>
            <a:r>
              <a:rPr lang="tr-TR" u="none" dirty="0"/>
              <a:t>4483 SAYILI KANUN  ÇERÇEVESİ</a:t>
            </a:r>
          </a:p>
        </p:txBody>
      </p:sp>
      <p:pic>
        <p:nvPicPr>
          <p:cNvPr id="7" name="object 5">
            <a:extLst>
              <a:ext uri="{FF2B5EF4-FFF2-40B4-BE49-F238E27FC236}">
                <a16:creationId xmlns:a16="http://schemas.microsoft.com/office/drawing/2014/main" id="{037BD310-B09F-495C-ADD0-551B86DBC8F7}"/>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9642813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6- OLAY YERİ VE TARİHİ</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3718903"/>
          </a:xfrm>
        </p:spPr>
        <p:txBody>
          <a:bodyPr/>
          <a:lstStyle/>
          <a:p>
            <a:pPr marR="5080" indent="12700" algn="just">
              <a:lnSpc>
                <a:spcPct val="100000"/>
              </a:lnSpc>
              <a:spcBef>
                <a:spcPts val="95"/>
              </a:spcBef>
            </a:pPr>
            <a:endParaRPr lang="tr-TR" sz="2400" dirty="0">
              <a:solidFill>
                <a:schemeClr val="tx1"/>
              </a:solidFill>
              <a:latin typeface="+mn-lt"/>
            </a:endParaRPr>
          </a:p>
          <a:p>
            <a:pPr marR="5080" indent="12700" algn="just">
              <a:lnSpc>
                <a:spcPct val="100000"/>
              </a:lnSpc>
              <a:spcBef>
                <a:spcPts val="95"/>
              </a:spcBef>
            </a:pPr>
            <a:endParaRPr lang="tr-TR" sz="2400" dirty="0">
              <a:solidFill>
                <a:schemeClr val="tx1"/>
              </a:solidFill>
              <a:latin typeface="+mn-lt"/>
            </a:endParaRPr>
          </a:p>
          <a:p>
            <a:pPr marR="5080" indent="12700" algn="just">
              <a:lnSpc>
                <a:spcPct val="101499"/>
              </a:lnSpc>
              <a:spcBef>
                <a:spcPts val="45"/>
              </a:spcBef>
            </a:pPr>
            <a:r>
              <a:rPr lang="tr-TR" dirty="0">
                <a:solidFill>
                  <a:schemeClr val="tx1"/>
                </a:solidFill>
                <a:latin typeface="+mn-lt"/>
              </a:rPr>
              <a:t>Bu</a:t>
            </a:r>
            <a:r>
              <a:rPr lang="tr-TR" spc="10" dirty="0">
                <a:solidFill>
                  <a:schemeClr val="tx1"/>
                </a:solidFill>
                <a:latin typeface="+mn-lt"/>
              </a:rPr>
              <a:t> </a:t>
            </a:r>
            <a:r>
              <a:rPr lang="tr-TR" dirty="0">
                <a:solidFill>
                  <a:schemeClr val="tx1"/>
                </a:solidFill>
                <a:latin typeface="+mn-lt"/>
              </a:rPr>
              <a:t>bölüme;</a:t>
            </a:r>
            <a:r>
              <a:rPr lang="tr-TR" spc="100" dirty="0">
                <a:solidFill>
                  <a:schemeClr val="tx1"/>
                </a:solidFill>
                <a:latin typeface="+mn-lt"/>
              </a:rPr>
              <a:t> </a:t>
            </a:r>
            <a:r>
              <a:rPr lang="tr-TR" dirty="0">
                <a:solidFill>
                  <a:schemeClr val="tx1"/>
                </a:solidFill>
                <a:latin typeface="+mn-lt"/>
              </a:rPr>
              <a:t>Ön</a:t>
            </a:r>
            <a:r>
              <a:rPr lang="tr-TR" spc="95" dirty="0">
                <a:solidFill>
                  <a:schemeClr val="tx1"/>
                </a:solidFill>
                <a:latin typeface="+mn-lt"/>
              </a:rPr>
              <a:t> </a:t>
            </a:r>
            <a:r>
              <a:rPr lang="tr-TR" spc="-45" dirty="0">
                <a:solidFill>
                  <a:schemeClr val="tx1"/>
                </a:solidFill>
                <a:latin typeface="+mn-lt"/>
                <a:cs typeface="Calibri"/>
              </a:rPr>
              <a:t>İ</a:t>
            </a:r>
            <a:r>
              <a:rPr lang="tr-TR" spc="-45" dirty="0">
                <a:solidFill>
                  <a:schemeClr val="tx1"/>
                </a:solidFill>
                <a:latin typeface="+mn-lt"/>
              </a:rPr>
              <a:t>nceleme</a:t>
            </a:r>
            <a:r>
              <a:rPr lang="tr-TR" spc="114" dirty="0">
                <a:solidFill>
                  <a:schemeClr val="tx1"/>
                </a:solidFill>
                <a:latin typeface="+mn-lt"/>
              </a:rPr>
              <a:t> </a:t>
            </a:r>
            <a:r>
              <a:rPr lang="tr-TR" dirty="0">
                <a:solidFill>
                  <a:schemeClr val="tx1"/>
                </a:solidFill>
                <a:latin typeface="+mn-lt"/>
              </a:rPr>
              <a:t>konusu</a:t>
            </a:r>
            <a:r>
              <a:rPr lang="tr-TR" spc="100" dirty="0">
                <a:solidFill>
                  <a:schemeClr val="tx1"/>
                </a:solidFill>
                <a:latin typeface="+mn-lt"/>
              </a:rPr>
              <a:t> </a:t>
            </a:r>
            <a:r>
              <a:rPr lang="tr-TR" dirty="0">
                <a:solidFill>
                  <a:schemeClr val="tx1"/>
                </a:solidFill>
                <a:latin typeface="+mn-lt"/>
              </a:rPr>
              <a:t>i</a:t>
            </a:r>
            <a:r>
              <a:rPr lang="tr-TR" dirty="0">
                <a:solidFill>
                  <a:schemeClr val="tx1"/>
                </a:solidFill>
                <a:latin typeface="+mn-lt"/>
                <a:cs typeface="Calibri"/>
              </a:rPr>
              <a:t>ş</a:t>
            </a:r>
            <a:r>
              <a:rPr lang="tr-TR" dirty="0">
                <a:solidFill>
                  <a:schemeClr val="tx1"/>
                </a:solidFill>
                <a:latin typeface="+mn-lt"/>
              </a:rPr>
              <a:t>lem/i</a:t>
            </a:r>
            <a:r>
              <a:rPr lang="tr-TR" dirty="0">
                <a:solidFill>
                  <a:schemeClr val="tx1"/>
                </a:solidFill>
                <a:latin typeface="+mn-lt"/>
                <a:cs typeface="Calibri"/>
              </a:rPr>
              <a:t>ş</a:t>
            </a:r>
            <a:r>
              <a:rPr lang="tr-TR" dirty="0">
                <a:solidFill>
                  <a:schemeClr val="tx1"/>
                </a:solidFill>
                <a:latin typeface="+mn-lt"/>
              </a:rPr>
              <a:t>lemler</a:t>
            </a:r>
            <a:r>
              <a:rPr lang="tr-TR" spc="110" dirty="0">
                <a:solidFill>
                  <a:schemeClr val="tx1"/>
                </a:solidFill>
                <a:latin typeface="+mn-lt"/>
              </a:rPr>
              <a:t> </a:t>
            </a:r>
            <a:r>
              <a:rPr lang="tr-TR" spc="-20" dirty="0">
                <a:solidFill>
                  <a:schemeClr val="tx1"/>
                </a:solidFill>
                <a:latin typeface="+mn-lt"/>
              </a:rPr>
              <a:t>veya </a:t>
            </a:r>
            <a:r>
              <a:rPr lang="tr-TR" spc="-35" dirty="0">
                <a:solidFill>
                  <a:schemeClr val="tx1"/>
                </a:solidFill>
                <a:latin typeface="+mn-lt"/>
              </a:rPr>
              <a:t>eylem/eylemlerin</a:t>
            </a:r>
            <a:r>
              <a:rPr lang="tr-TR" spc="5" dirty="0">
                <a:solidFill>
                  <a:schemeClr val="tx1"/>
                </a:solidFill>
                <a:latin typeface="+mn-lt"/>
              </a:rPr>
              <a:t> </a:t>
            </a:r>
            <a:r>
              <a:rPr lang="tr-TR" spc="-260" dirty="0">
                <a:solidFill>
                  <a:schemeClr val="tx1"/>
                </a:solidFill>
                <a:latin typeface="+mn-lt"/>
              </a:rPr>
              <a:t>tesis</a:t>
            </a:r>
            <a:r>
              <a:rPr lang="tr-TR" spc="75" dirty="0">
                <a:solidFill>
                  <a:schemeClr val="tx1"/>
                </a:solidFill>
                <a:latin typeface="+mn-lt"/>
              </a:rPr>
              <a:t> </a:t>
            </a:r>
            <a:r>
              <a:rPr lang="tr-TR" spc="-40" dirty="0">
                <a:solidFill>
                  <a:schemeClr val="tx1"/>
                </a:solidFill>
                <a:latin typeface="+mn-lt"/>
              </a:rPr>
              <a:t>veya</a:t>
            </a:r>
            <a:r>
              <a:rPr lang="tr-TR" spc="-150" dirty="0">
                <a:solidFill>
                  <a:schemeClr val="tx1"/>
                </a:solidFill>
                <a:latin typeface="+mn-lt"/>
              </a:rPr>
              <a:t> </a:t>
            </a:r>
            <a:r>
              <a:rPr lang="tr-TR" spc="-35" dirty="0">
                <a:solidFill>
                  <a:schemeClr val="tx1"/>
                </a:solidFill>
                <a:latin typeface="+mn-lt"/>
              </a:rPr>
              <a:t>i</a:t>
            </a:r>
            <a:r>
              <a:rPr lang="tr-TR" spc="-35" dirty="0">
                <a:solidFill>
                  <a:schemeClr val="tx1"/>
                </a:solidFill>
                <a:latin typeface="+mn-lt"/>
                <a:cs typeface="Calibri"/>
              </a:rPr>
              <a:t>ş</a:t>
            </a:r>
            <a:r>
              <a:rPr lang="tr-TR" spc="-35" dirty="0">
                <a:solidFill>
                  <a:schemeClr val="tx1"/>
                </a:solidFill>
                <a:latin typeface="+mn-lt"/>
              </a:rPr>
              <a:t>lendi</a:t>
            </a:r>
            <a:r>
              <a:rPr lang="tr-TR" spc="-35" dirty="0">
                <a:solidFill>
                  <a:schemeClr val="tx1"/>
                </a:solidFill>
                <a:latin typeface="+mn-lt"/>
                <a:cs typeface="Calibri"/>
              </a:rPr>
              <a:t>ğ</a:t>
            </a:r>
            <a:r>
              <a:rPr lang="tr-TR" spc="-35" dirty="0">
                <a:solidFill>
                  <a:schemeClr val="tx1"/>
                </a:solidFill>
                <a:latin typeface="+mn-lt"/>
              </a:rPr>
              <a:t>i</a:t>
            </a:r>
            <a:r>
              <a:rPr lang="tr-TR" spc="-150" dirty="0">
                <a:solidFill>
                  <a:schemeClr val="tx1"/>
                </a:solidFill>
                <a:latin typeface="+mn-lt"/>
              </a:rPr>
              <a:t> </a:t>
            </a:r>
            <a:r>
              <a:rPr lang="tr-TR" spc="-70" dirty="0">
                <a:solidFill>
                  <a:schemeClr val="tx1"/>
                </a:solidFill>
                <a:latin typeface="+mn-lt"/>
              </a:rPr>
              <a:t>yer/yerler</a:t>
            </a:r>
            <a:r>
              <a:rPr lang="tr-TR" spc="-120" dirty="0">
                <a:solidFill>
                  <a:schemeClr val="tx1"/>
                </a:solidFill>
                <a:latin typeface="+mn-lt"/>
              </a:rPr>
              <a:t> </a:t>
            </a:r>
            <a:r>
              <a:rPr lang="tr-TR" spc="-40" dirty="0">
                <a:solidFill>
                  <a:schemeClr val="tx1"/>
                </a:solidFill>
                <a:latin typeface="+mn-lt"/>
              </a:rPr>
              <a:t>ile</a:t>
            </a:r>
            <a:r>
              <a:rPr lang="tr-TR" spc="-145" dirty="0">
                <a:solidFill>
                  <a:schemeClr val="tx1"/>
                </a:solidFill>
                <a:latin typeface="+mn-lt"/>
              </a:rPr>
              <a:t> </a:t>
            </a:r>
            <a:r>
              <a:rPr lang="tr-TR" spc="-10" dirty="0">
                <a:solidFill>
                  <a:schemeClr val="tx1"/>
                </a:solidFill>
                <a:latin typeface="+mn-lt"/>
              </a:rPr>
              <a:t>tarih/ </a:t>
            </a:r>
            <a:r>
              <a:rPr lang="tr-TR" spc="-25" dirty="0">
                <a:solidFill>
                  <a:schemeClr val="tx1"/>
                </a:solidFill>
                <a:latin typeface="+mn-lt"/>
              </a:rPr>
              <a:t>tarihleri</a:t>
            </a:r>
            <a:r>
              <a:rPr lang="tr-TR" spc="-130" dirty="0">
                <a:solidFill>
                  <a:schemeClr val="tx1"/>
                </a:solidFill>
                <a:latin typeface="+mn-lt"/>
              </a:rPr>
              <a:t> </a:t>
            </a:r>
            <a:r>
              <a:rPr lang="tr-TR" spc="-10" dirty="0">
                <a:solidFill>
                  <a:schemeClr val="tx1"/>
                </a:solidFill>
                <a:latin typeface="+mn-lt"/>
              </a:rPr>
              <a:t>yazılır.</a:t>
            </a:r>
            <a:endParaRPr lang="tr-TR" dirty="0">
              <a:solidFill>
                <a:schemeClr val="tx1"/>
              </a:solidFill>
              <a:latin typeface="+mn-lt"/>
            </a:endParaRPr>
          </a:p>
          <a:p>
            <a:pPr marR="8255" indent="12700" algn="just">
              <a:lnSpc>
                <a:spcPct val="91500"/>
              </a:lnSpc>
              <a:spcBef>
                <a:spcPts val="380"/>
              </a:spcBef>
            </a:pPr>
            <a:endParaRPr lang="tr-TR" sz="2400" dirty="0">
              <a:solidFill>
                <a:schemeClr val="tx1"/>
              </a:solidFill>
              <a:latin typeface="+mn-lt"/>
            </a:endParaRPr>
          </a:p>
          <a:p>
            <a:pPr marR="8255" indent="12700" algn="just">
              <a:lnSpc>
                <a:spcPct val="91500"/>
              </a:lnSpc>
              <a:spcBef>
                <a:spcPts val="380"/>
              </a:spcBef>
            </a:pPr>
            <a:endParaRPr lang="tr-TR" sz="2400" dirty="0">
              <a:solidFill>
                <a:schemeClr val="tx1"/>
              </a:solidFill>
              <a:latin typeface="+mn-lt"/>
            </a:endParaRP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670311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Calibri"/>
              </a:rPr>
              <a:t> 7- HAKKINDA ÖN İNCELEME YAPILANLAR</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1"/>
            <a:ext cx="8146801" cy="4552200"/>
          </a:xfrm>
        </p:spPr>
        <p:txBody>
          <a:bodyPr/>
          <a:lstStyle/>
          <a:p>
            <a:pPr marR="5080" indent="12700" algn="just">
              <a:lnSpc>
                <a:spcPct val="100000"/>
              </a:lnSpc>
              <a:spcBef>
                <a:spcPts val="95"/>
              </a:spcBef>
            </a:pPr>
            <a:endParaRPr lang="tr-TR" sz="2400" dirty="0">
              <a:solidFill>
                <a:schemeClr val="tx1"/>
              </a:solidFill>
              <a:latin typeface="+mn-lt"/>
            </a:endParaRPr>
          </a:p>
          <a:p>
            <a:pPr marL="457200" marR="5080" indent="-457200" algn="just">
              <a:lnSpc>
                <a:spcPct val="101499"/>
              </a:lnSpc>
              <a:spcBef>
                <a:spcPts val="45"/>
              </a:spcBef>
              <a:buFont typeface="Arial" panose="020B0604020202020204" pitchFamily="34" charset="0"/>
              <a:buChar char="•"/>
            </a:pPr>
            <a:r>
              <a:rPr lang="tr-TR" dirty="0">
                <a:solidFill>
                  <a:schemeClr val="tx1"/>
                </a:solidFill>
                <a:latin typeface="+mn-lt"/>
              </a:rPr>
              <a:t>Bu</a:t>
            </a:r>
            <a:r>
              <a:rPr lang="tr-TR" spc="10" dirty="0">
                <a:solidFill>
                  <a:schemeClr val="tx1"/>
                </a:solidFill>
                <a:latin typeface="+mn-lt"/>
              </a:rPr>
              <a:t> </a:t>
            </a:r>
            <a:r>
              <a:rPr lang="tr-TR" dirty="0">
                <a:solidFill>
                  <a:schemeClr val="tx1"/>
                </a:solidFill>
                <a:latin typeface="+mn-lt"/>
              </a:rPr>
              <a:t>bölüme;</a:t>
            </a:r>
            <a:r>
              <a:rPr lang="tr-TR" spc="100" dirty="0">
                <a:solidFill>
                  <a:schemeClr val="tx1"/>
                </a:solidFill>
                <a:latin typeface="+mn-lt"/>
              </a:rPr>
              <a:t> hakkında ön inceleme yapılanların açık kimlikleri ile olay tarihi itibariyle görev unvanları yazılmalıdır.</a:t>
            </a:r>
          </a:p>
          <a:p>
            <a:pPr marR="5080" indent="12700" algn="just">
              <a:lnSpc>
                <a:spcPct val="101499"/>
              </a:lnSpc>
              <a:spcBef>
                <a:spcPts val="45"/>
              </a:spcBef>
            </a:pPr>
            <a:endParaRPr lang="tr-TR" spc="100" dirty="0">
              <a:solidFill>
                <a:schemeClr val="tx1"/>
              </a:solidFill>
              <a:latin typeface="+mn-lt"/>
            </a:endParaRPr>
          </a:p>
          <a:p>
            <a:pPr marL="457200" marR="5080" indent="-457200" algn="just">
              <a:lnSpc>
                <a:spcPct val="101499"/>
              </a:lnSpc>
              <a:spcBef>
                <a:spcPts val="45"/>
              </a:spcBef>
              <a:buFont typeface="Arial" panose="020B0604020202020204" pitchFamily="34" charset="0"/>
              <a:buChar char="•"/>
            </a:pPr>
            <a:r>
              <a:rPr lang="tr-TR" dirty="0">
                <a:solidFill>
                  <a:schemeClr val="tx1"/>
                </a:solidFill>
                <a:latin typeface="+mn-lt"/>
              </a:rPr>
              <a:t>Ayrıca ön inceleme raporlarının kapaklarına konunun ve hakkında ön inceleme yapılanların yazılmasına özen gösterilmelidir. </a:t>
            </a:r>
            <a:r>
              <a:rPr lang="tr-TR" sz="2000" i="1" dirty="0">
                <a:solidFill>
                  <a:srgbClr val="002060"/>
                </a:solidFill>
                <a:latin typeface="+mn-lt"/>
              </a:rPr>
              <a:t>(Teftiş Kurulu Başkanlığının 05.06.2002 tarih ve 3094-18 sayılı yazısı)</a:t>
            </a:r>
          </a:p>
          <a:p>
            <a:pPr marR="8255" indent="12700" algn="just">
              <a:lnSpc>
                <a:spcPct val="91500"/>
              </a:lnSpc>
              <a:spcBef>
                <a:spcPts val="380"/>
              </a:spcBef>
            </a:pPr>
            <a:endParaRPr lang="tr-TR" sz="2400" dirty="0">
              <a:solidFill>
                <a:schemeClr val="tx1"/>
              </a:solidFill>
              <a:latin typeface="+mn-lt"/>
            </a:endParaRP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0182787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8- ÖN İNCELEME KONUSU</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223001" cy="4552200"/>
          </a:xfrm>
        </p:spPr>
        <p:txBody>
          <a:bodyPr/>
          <a:lstStyle/>
          <a:p>
            <a:pPr marL="342900" marR="6985" indent="-342900" algn="just">
              <a:lnSpc>
                <a:spcPct val="90000"/>
              </a:lnSpc>
              <a:spcBef>
                <a:spcPts val="434"/>
              </a:spcBef>
              <a:buFont typeface="Arial" panose="020B0604020202020204" pitchFamily="34" charset="0"/>
              <a:buChar char="•"/>
            </a:pPr>
            <a:r>
              <a:rPr lang="tr-TR" dirty="0">
                <a:solidFill>
                  <a:schemeClr val="tx1"/>
                </a:solidFill>
                <a:latin typeface="+mn-lt"/>
              </a:rPr>
              <a:t>Bu</a:t>
            </a:r>
            <a:r>
              <a:rPr lang="tr-TR" spc="370" dirty="0">
                <a:solidFill>
                  <a:schemeClr val="tx1"/>
                </a:solidFill>
                <a:latin typeface="+mn-lt"/>
              </a:rPr>
              <a:t> </a:t>
            </a:r>
            <a:r>
              <a:rPr lang="tr-TR" dirty="0">
                <a:solidFill>
                  <a:schemeClr val="tx1"/>
                </a:solidFill>
                <a:latin typeface="+mn-lt"/>
              </a:rPr>
              <a:t>bölüme,</a:t>
            </a:r>
            <a:r>
              <a:rPr lang="tr-TR" spc="365" dirty="0">
                <a:solidFill>
                  <a:schemeClr val="tx1"/>
                </a:solidFill>
                <a:latin typeface="+mn-lt"/>
              </a:rPr>
              <a:t> </a:t>
            </a:r>
            <a:r>
              <a:rPr lang="tr-TR" dirty="0">
                <a:solidFill>
                  <a:schemeClr val="tx1"/>
                </a:solidFill>
                <a:latin typeface="+mn-lt"/>
              </a:rPr>
              <a:t>iddialar </a:t>
            </a:r>
            <a:r>
              <a:rPr lang="tr-TR" spc="-345" dirty="0">
                <a:solidFill>
                  <a:schemeClr val="tx1"/>
                </a:solidFill>
                <a:latin typeface="+mn-lt"/>
              </a:rPr>
              <a:t>esas</a:t>
            </a:r>
            <a:r>
              <a:rPr lang="tr-TR" spc="360" dirty="0">
                <a:solidFill>
                  <a:schemeClr val="tx1"/>
                </a:solidFill>
                <a:latin typeface="+mn-lt"/>
              </a:rPr>
              <a:t> </a:t>
            </a:r>
            <a:r>
              <a:rPr lang="tr-TR" dirty="0">
                <a:solidFill>
                  <a:schemeClr val="tx1"/>
                </a:solidFill>
                <a:latin typeface="+mn-lt"/>
              </a:rPr>
              <a:t>alınmak</a:t>
            </a:r>
            <a:r>
              <a:rPr lang="tr-TR" spc="360" dirty="0">
                <a:solidFill>
                  <a:schemeClr val="tx1"/>
                </a:solidFill>
                <a:latin typeface="+mn-lt"/>
              </a:rPr>
              <a:t> </a:t>
            </a:r>
            <a:r>
              <a:rPr lang="tr-TR" spc="-90" dirty="0">
                <a:solidFill>
                  <a:schemeClr val="tx1"/>
                </a:solidFill>
                <a:latin typeface="+mn-lt"/>
              </a:rPr>
              <a:t>suretiyle </a:t>
            </a:r>
            <a:r>
              <a:rPr lang="tr-TR" dirty="0">
                <a:solidFill>
                  <a:schemeClr val="tx1"/>
                </a:solidFill>
                <a:latin typeface="+mn-lt"/>
              </a:rPr>
              <a:t>yetkili</a:t>
            </a:r>
            <a:r>
              <a:rPr lang="tr-TR" spc="365" dirty="0">
                <a:solidFill>
                  <a:schemeClr val="tx1"/>
                </a:solidFill>
                <a:latin typeface="+mn-lt"/>
              </a:rPr>
              <a:t>  </a:t>
            </a:r>
            <a:r>
              <a:rPr lang="tr-TR" dirty="0">
                <a:solidFill>
                  <a:schemeClr val="tx1"/>
                </a:solidFill>
                <a:latin typeface="+mn-lt"/>
              </a:rPr>
              <a:t>merciler</a:t>
            </a:r>
            <a:r>
              <a:rPr lang="tr-TR" spc="375" dirty="0">
                <a:solidFill>
                  <a:schemeClr val="tx1"/>
                </a:solidFill>
                <a:latin typeface="+mn-lt"/>
              </a:rPr>
              <a:t>  </a:t>
            </a:r>
            <a:r>
              <a:rPr lang="tr-TR" dirty="0">
                <a:solidFill>
                  <a:schemeClr val="tx1"/>
                </a:solidFill>
                <a:latin typeface="+mn-lt"/>
              </a:rPr>
              <a:t>tarafından</a:t>
            </a:r>
            <a:r>
              <a:rPr lang="tr-TR" spc="370" dirty="0">
                <a:solidFill>
                  <a:schemeClr val="tx1"/>
                </a:solidFill>
                <a:latin typeface="+mn-lt"/>
              </a:rPr>
              <a:t>  </a:t>
            </a:r>
            <a:r>
              <a:rPr lang="tr-TR" dirty="0">
                <a:solidFill>
                  <a:schemeClr val="tx1"/>
                </a:solidFill>
                <a:latin typeface="+mn-lt"/>
              </a:rPr>
              <a:t>ön</a:t>
            </a:r>
            <a:r>
              <a:rPr lang="tr-TR" spc="365" dirty="0">
                <a:solidFill>
                  <a:schemeClr val="tx1"/>
                </a:solidFill>
                <a:latin typeface="+mn-lt"/>
              </a:rPr>
              <a:t>  </a:t>
            </a:r>
            <a:r>
              <a:rPr lang="tr-TR" spc="-125" dirty="0">
                <a:solidFill>
                  <a:schemeClr val="tx1"/>
                </a:solidFill>
                <a:latin typeface="+mn-lt"/>
              </a:rPr>
              <a:t>inceleme </a:t>
            </a:r>
            <a:r>
              <a:rPr lang="tr-TR" dirty="0">
                <a:solidFill>
                  <a:schemeClr val="tx1"/>
                </a:solidFill>
                <a:latin typeface="+mn-lt"/>
              </a:rPr>
              <a:t>yapılmak</a:t>
            </a:r>
            <a:r>
              <a:rPr lang="tr-TR" spc="285" dirty="0">
                <a:solidFill>
                  <a:schemeClr val="tx1"/>
                </a:solidFill>
                <a:latin typeface="+mn-lt"/>
              </a:rPr>
              <a:t> </a:t>
            </a:r>
            <a:r>
              <a:rPr lang="tr-TR" dirty="0">
                <a:solidFill>
                  <a:schemeClr val="tx1"/>
                </a:solidFill>
                <a:latin typeface="+mn-lt"/>
              </a:rPr>
              <a:t>üzere</a:t>
            </a:r>
            <a:r>
              <a:rPr lang="tr-TR" spc="290" dirty="0">
                <a:solidFill>
                  <a:schemeClr val="tx1"/>
                </a:solidFill>
                <a:latin typeface="+mn-lt"/>
              </a:rPr>
              <a:t> </a:t>
            </a:r>
            <a:r>
              <a:rPr lang="tr-TR" dirty="0">
                <a:solidFill>
                  <a:schemeClr val="tx1"/>
                </a:solidFill>
                <a:latin typeface="+mn-lt"/>
              </a:rPr>
              <a:t>verilen</a:t>
            </a:r>
            <a:r>
              <a:rPr lang="tr-TR" spc="285" dirty="0">
                <a:solidFill>
                  <a:schemeClr val="tx1"/>
                </a:solidFill>
                <a:latin typeface="+mn-lt"/>
              </a:rPr>
              <a:t> </a:t>
            </a:r>
            <a:r>
              <a:rPr lang="tr-TR" dirty="0">
                <a:solidFill>
                  <a:schemeClr val="tx1"/>
                </a:solidFill>
                <a:latin typeface="+mn-lt"/>
              </a:rPr>
              <a:t>onaylara</a:t>
            </a:r>
            <a:r>
              <a:rPr lang="tr-TR" spc="275" dirty="0">
                <a:solidFill>
                  <a:schemeClr val="tx1"/>
                </a:solidFill>
                <a:latin typeface="+mn-lt"/>
              </a:rPr>
              <a:t> </a:t>
            </a:r>
            <a:r>
              <a:rPr lang="tr-TR" spc="-80" dirty="0">
                <a:solidFill>
                  <a:schemeClr val="tx1"/>
                </a:solidFill>
                <a:latin typeface="+mn-lt"/>
              </a:rPr>
              <a:t>istinaden </a:t>
            </a:r>
            <a:r>
              <a:rPr lang="tr-TR" spc="-105" dirty="0">
                <a:solidFill>
                  <a:schemeClr val="tx1"/>
                </a:solidFill>
                <a:latin typeface="+mn-lt"/>
              </a:rPr>
              <a:t>ön</a:t>
            </a:r>
            <a:r>
              <a:rPr lang="tr-TR" spc="-85" dirty="0">
                <a:solidFill>
                  <a:schemeClr val="tx1"/>
                </a:solidFill>
                <a:latin typeface="+mn-lt"/>
              </a:rPr>
              <a:t> </a:t>
            </a:r>
            <a:r>
              <a:rPr lang="tr-TR" spc="-140" dirty="0">
                <a:solidFill>
                  <a:schemeClr val="tx1"/>
                </a:solidFill>
                <a:latin typeface="+mn-lt"/>
              </a:rPr>
              <a:t>inceleme</a:t>
            </a:r>
            <a:r>
              <a:rPr lang="tr-TR" spc="-45" dirty="0">
                <a:solidFill>
                  <a:schemeClr val="tx1"/>
                </a:solidFill>
                <a:latin typeface="+mn-lt"/>
              </a:rPr>
              <a:t> </a:t>
            </a:r>
            <a:r>
              <a:rPr lang="tr-TR" spc="-20" dirty="0">
                <a:solidFill>
                  <a:schemeClr val="tx1"/>
                </a:solidFill>
                <a:latin typeface="+mn-lt"/>
              </a:rPr>
              <a:t>konuları</a:t>
            </a:r>
            <a:r>
              <a:rPr lang="tr-TR" spc="-95" dirty="0">
                <a:solidFill>
                  <a:schemeClr val="tx1"/>
                </a:solidFill>
                <a:latin typeface="+mn-lt"/>
              </a:rPr>
              <a:t> </a:t>
            </a:r>
            <a:r>
              <a:rPr lang="tr-TR" spc="-10" dirty="0">
                <a:solidFill>
                  <a:schemeClr val="tx1"/>
                </a:solidFill>
                <a:latin typeface="+mn-lt"/>
              </a:rPr>
              <a:t>yazılmalıdır.</a:t>
            </a:r>
          </a:p>
          <a:p>
            <a:pPr marR="6985" algn="just">
              <a:lnSpc>
                <a:spcPct val="90000"/>
              </a:lnSpc>
              <a:spcBef>
                <a:spcPts val="434"/>
              </a:spcBef>
            </a:pPr>
            <a:endParaRPr lang="tr-TR" dirty="0">
              <a:latin typeface="+mn-lt"/>
            </a:endParaRPr>
          </a:p>
          <a:p>
            <a:pPr marL="342900" marR="5080" indent="-342900" algn="just">
              <a:lnSpc>
                <a:spcPct val="90000"/>
              </a:lnSpc>
              <a:spcBef>
                <a:spcPts val="994"/>
              </a:spcBef>
              <a:buFont typeface="Arial" panose="020B0604020202020204" pitchFamily="34" charset="0"/>
              <a:buChar char="•"/>
            </a:pPr>
            <a:r>
              <a:rPr lang="tr-TR" dirty="0">
                <a:solidFill>
                  <a:schemeClr val="tx1"/>
                </a:solidFill>
                <a:latin typeface="+mn-lt"/>
              </a:rPr>
              <a:t>Ön</a:t>
            </a:r>
            <a:r>
              <a:rPr lang="tr-TR" spc="200" dirty="0">
                <a:solidFill>
                  <a:schemeClr val="tx1"/>
                </a:solidFill>
                <a:latin typeface="+mn-lt"/>
              </a:rPr>
              <a:t>  </a:t>
            </a:r>
            <a:r>
              <a:rPr lang="tr-TR" dirty="0">
                <a:solidFill>
                  <a:schemeClr val="tx1"/>
                </a:solidFill>
                <a:latin typeface="+mn-lt"/>
              </a:rPr>
              <a:t>inceleme</a:t>
            </a:r>
            <a:r>
              <a:rPr lang="tr-TR" spc="210" dirty="0">
                <a:solidFill>
                  <a:schemeClr val="tx1"/>
                </a:solidFill>
                <a:latin typeface="+mn-lt"/>
              </a:rPr>
              <a:t>  </a:t>
            </a:r>
            <a:r>
              <a:rPr lang="tr-TR" dirty="0">
                <a:solidFill>
                  <a:schemeClr val="tx1"/>
                </a:solidFill>
                <a:latin typeface="+mn-lt"/>
              </a:rPr>
              <a:t>raporlarında</a:t>
            </a:r>
            <a:r>
              <a:rPr lang="tr-TR" spc="210" dirty="0">
                <a:solidFill>
                  <a:schemeClr val="tx1"/>
                </a:solidFill>
                <a:latin typeface="+mn-lt"/>
              </a:rPr>
              <a:t>  </a:t>
            </a:r>
            <a:r>
              <a:rPr lang="tr-TR" dirty="0">
                <a:solidFill>
                  <a:schemeClr val="tx1"/>
                </a:solidFill>
                <a:latin typeface="+mn-lt"/>
              </a:rPr>
              <a:t>“ön</a:t>
            </a:r>
            <a:r>
              <a:rPr lang="tr-TR" spc="204" dirty="0">
                <a:solidFill>
                  <a:schemeClr val="tx1"/>
                </a:solidFill>
                <a:latin typeface="+mn-lt"/>
              </a:rPr>
              <a:t>  </a:t>
            </a:r>
            <a:r>
              <a:rPr lang="tr-TR" spc="-114" dirty="0">
                <a:solidFill>
                  <a:schemeClr val="tx1"/>
                </a:solidFill>
                <a:latin typeface="+mn-lt"/>
              </a:rPr>
              <a:t>inceleme </a:t>
            </a:r>
            <a:r>
              <a:rPr lang="tr-TR" dirty="0">
                <a:solidFill>
                  <a:schemeClr val="tx1"/>
                </a:solidFill>
                <a:latin typeface="+mn-lt"/>
              </a:rPr>
              <a:t>konusu”</a:t>
            </a:r>
            <a:r>
              <a:rPr lang="tr-TR" spc="409" dirty="0">
                <a:solidFill>
                  <a:schemeClr val="tx1"/>
                </a:solidFill>
                <a:latin typeface="+mn-lt"/>
              </a:rPr>
              <a:t> </a:t>
            </a:r>
            <a:r>
              <a:rPr lang="tr-TR" dirty="0">
                <a:solidFill>
                  <a:schemeClr val="tx1"/>
                </a:solidFill>
                <a:latin typeface="+mn-lt"/>
              </a:rPr>
              <a:t>ba</a:t>
            </a:r>
            <a:r>
              <a:rPr lang="tr-TR" dirty="0">
                <a:solidFill>
                  <a:schemeClr val="tx1"/>
                </a:solidFill>
                <a:latin typeface="+mn-lt"/>
                <a:cs typeface="Calibri"/>
              </a:rPr>
              <a:t>ş</a:t>
            </a:r>
            <a:r>
              <a:rPr lang="tr-TR" dirty="0">
                <a:solidFill>
                  <a:schemeClr val="tx1"/>
                </a:solidFill>
                <a:latin typeface="+mn-lt"/>
              </a:rPr>
              <a:t>lı</a:t>
            </a:r>
            <a:r>
              <a:rPr lang="tr-TR" dirty="0">
                <a:solidFill>
                  <a:schemeClr val="tx1"/>
                </a:solidFill>
                <a:latin typeface="+mn-lt"/>
                <a:cs typeface="Calibri"/>
              </a:rPr>
              <a:t>ğ</a:t>
            </a:r>
            <a:r>
              <a:rPr lang="tr-TR" dirty="0">
                <a:solidFill>
                  <a:schemeClr val="tx1"/>
                </a:solidFill>
                <a:latin typeface="+mn-lt"/>
              </a:rPr>
              <a:t>ı</a:t>
            </a:r>
            <a:r>
              <a:rPr lang="tr-TR" spc="385" dirty="0">
                <a:solidFill>
                  <a:schemeClr val="tx1"/>
                </a:solidFill>
                <a:latin typeface="+mn-lt"/>
              </a:rPr>
              <a:t> </a:t>
            </a:r>
            <a:r>
              <a:rPr lang="tr-TR" dirty="0">
                <a:solidFill>
                  <a:schemeClr val="tx1"/>
                </a:solidFill>
                <a:latin typeface="+mn-lt"/>
              </a:rPr>
              <a:t>altında</a:t>
            </a:r>
            <a:r>
              <a:rPr lang="tr-TR" spc="395" dirty="0">
                <a:solidFill>
                  <a:schemeClr val="tx1"/>
                </a:solidFill>
                <a:latin typeface="+mn-lt"/>
              </a:rPr>
              <a:t> </a:t>
            </a:r>
            <a:r>
              <a:rPr lang="tr-TR" dirty="0">
                <a:solidFill>
                  <a:srgbClr val="FF0000"/>
                </a:solidFill>
                <a:latin typeface="+mn-lt"/>
              </a:rPr>
              <a:t>“iddia”</a:t>
            </a:r>
            <a:r>
              <a:rPr lang="tr-TR" spc="405" dirty="0">
                <a:solidFill>
                  <a:srgbClr val="FF0000"/>
                </a:solidFill>
                <a:latin typeface="+mn-lt"/>
              </a:rPr>
              <a:t> </a:t>
            </a:r>
            <a:r>
              <a:rPr lang="tr-TR" dirty="0">
                <a:solidFill>
                  <a:srgbClr val="FF0000"/>
                </a:solidFill>
                <a:latin typeface="+mn-lt"/>
              </a:rPr>
              <a:t>oldu</a:t>
            </a:r>
            <a:r>
              <a:rPr lang="tr-TR" dirty="0">
                <a:solidFill>
                  <a:srgbClr val="FF0000"/>
                </a:solidFill>
                <a:latin typeface="+mn-lt"/>
                <a:cs typeface="Calibri"/>
              </a:rPr>
              <a:t>ğ</a:t>
            </a:r>
            <a:r>
              <a:rPr lang="tr-TR" dirty="0">
                <a:solidFill>
                  <a:srgbClr val="FF0000"/>
                </a:solidFill>
                <a:latin typeface="+mn-lt"/>
              </a:rPr>
              <a:t>u</a:t>
            </a:r>
            <a:r>
              <a:rPr lang="tr-TR" spc="400" dirty="0">
                <a:solidFill>
                  <a:srgbClr val="FF0000"/>
                </a:solidFill>
                <a:latin typeface="+mn-lt"/>
              </a:rPr>
              <a:t> </a:t>
            </a:r>
            <a:r>
              <a:rPr lang="tr-TR" spc="-20" dirty="0">
                <a:solidFill>
                  <a:srgbClr val="FF0000"/>
                </a:solidFill>
                <a:latin typeface="+mn-lt"/>
              </a:rPr>
              <a:t>gibi </a:t>
            </a:r>
            <a:r>
              <a:rPr lang="tr-TR" spc="-50" dirty="0">
                <a:solidFill>
                  <a:srgbClr val="FF0000"/>
                </a:solidFill>
                <a:latin typeface="+mn-lt"/>
              </a:rPr>
              <a:t>yazılmayacak,</a:t>
            </a:r>
            <a:r>
              <a:rPr lang="tr-TR" spc="-75" dirty="0">
                <a:solidFill>
                  <a:srgbClr val="FF0000"/>
                </a:solidFill>
                <a:latin typeface="+mn-lt"/>
              </a:rPr>
              <a:t> </a:t>
            </a:r>
            <a:r>
              <a:rPr lang="tr-TR" dirty="0">
                <a:solidFill>
                  <a:srgbClr val="FF0000"/>
                </a:solidFill>
                <a:latin typeface="+mn-lt"/>
              </a:rPr>
              <a:t>ön</a:t>
            </a:r>
            <a:r>
              <a:rPr lang="tr-TR" spc="-75" dirty="0">
                <a:solidFill>
                  <a:srgbClr val="FF0000"/>
                </a:solidFill>
                <a:latin typeface="+mn-lt"/>
              </a:rPr>
              <a:t> </a:t>
            </a:r>
            <a:r>
              <a:rPr lang="tr-TR" spc="-114" dirty="0">
                <a:solidFill>
                  <a:srgbClr val="FF0000"/>
                </a:solidFill>
                <a:latin typeface="+mn-lt"/>
              </a:rPr>
              <a:t>inceleme</a:t>
            </a:r>
            <a:r>
              <a:rPr lang="tr-TR" spc="-65" dirty="0">
                <a:solidFill>
                  <a:srgbClr val="FF0000"/>
                </a:solidFill>
                <a:latin typeface="+mn-lt"/>
              </a:rPr>
              <a:t> </a:t>
            </a:r>
            <a:r>
              <a:rPr lang="tr-TR" spc="-105" dirty="0">
                <a:solidFill>
                  <a:srgbClr val="FF0000"/>
                </a:solidFill>
                <a:latin typeface="+mn-lt"/>
              </a:rPr>
              <a:t>konusu,</a:t>
            </a:r>
            <a:r>
              <a:rPr lang="tr-TR" spc="-75" dirty="0">
                <a:solidFill>
                  <a:srgbClr val="FF0000"/>
                </a:solidFill>
                <a:latin typeface="+mn-lt"/>
              </a:rPr>
              <a:t> </a:t>
            </a:r>
            <a:r>
              <a:rPr lang="tr-TR" spc="-10" dirty="0">
                <a:solidFill>
                  <a:srgbClr val="FF0000"/>
                </a:solidFill>
                <a:latin typeface="+mn-lt"/>
              </a:rPr>
              <a:t>iddianın </a:t>
            </a:r>
            <a:r>
              <a:rPr lang="tr-TR" dirty="0">
                <a:solidFill>
                  <a:srgbClr val="FF0000"/>
                </a:solidFill>
                <a:latin typeface="+mn-lt"/>
              </a:rPr>
              <a:t>özünü</a:t>
            </a:r>
            <a:r>
              <a:rPr lang="tr-TR" spc="204" dirty="0">
                <a:solidFill>
                  <a:srgbClr val="FF0000"/>
                </a:solidFill>
                <a:latin typeface="+mn-lt"/>
              </a:rPr>
              <a:t>  </a:t>
            </a:r>
            <a:r>
              <a:rPr lang="tr-TR" dirty="0">
                <a:solidFill>
                  <a:srgbClr val="FF0000"/>
                </a:solidFill>
                <a:latin typeface="+mn-lt"/>
              </a:rPr>
              <a:t>içerecek</a:t>
            </a:r>
            <a:r>
              <a:rPr lang="tr-TR" spc="215" dirty="0">
                <a:solidFill>
                  <a:srgbClr val="FF0000"/>
                </a:solidFill>
                <a:latin typeface="+mn-lt"/>
              </a:rPr>
              <a:t>  </a:t>
            </a:r>
            <a:r>
              <a:rPr lang="tr-TR" dirty="0">
                <a:solidFill>
                  <a:srgbClr val="FF0000"/>
                </a:solidFill>
                <a:latin typeface="+mn-lt"/>
              </a:rPr>
              <a:t>mahiyette</a:t>
            </a:r>
            <a:r>
              <a:rPr lang="tr-TR" spc="210" dirty="0">
                <a:solidFill>
                  <a:srgbClr val="FF0000"/>
                </a:solidFill>
                <a:latin typeface="+mn-lt"/>
              </a:rPr>
              <a:t>  </a:t>
            </a:r>
            <a:r>
              <a:rPr lang="tr-TR" dirty="0">
                <a:solidFill>
                  <a:srgbClr val="FF0000"/>
                </a:solidFill>
                <a:latin typeface="+mn-lt"/>
              </a:rPr>
              <a:t>olmak</a:t>
            </a:r>
            <a:r>
              <a:rPr lang="tr-TR" spc="210" dirty="0">
                <a:solidFill>
                  <a:srgbClr val="FF0000"/>
                </a:solidFill>
                <a:latin typeface="+mn-lt"/>
              </a:rPr>
              <a:t> </a:t>
            </a:r>
            <a:r>
              <a:rPr lang="tr-TR" spc="-110" dirty="0">
                <a:solidFill>
                  <a:srgbClr val="FF0000"/>
                </a:solidFill>
                <a:latin typeface="+mn-lt"/>
              </a:rPr>
              <a:t>üzere </a:t>
            </a:r>
            <a:r>
              <a:rPr lang="tr-TR" dirty="0">
                <a:solidFill>
                  <a:srgbClr val="FF0000"/>
                </a:solidFill>
                <a:latin typeface="+mn-lt"/>
              </a:rPr>
              <a:t>kısaca</a:t>
            </a:r>
            <a:r>
              <a:rPr lang="tr-TR" spc="650" dirty="0">
                <a:solidFill>
                  <a:srgbClr val="FF0000"/>
                </a:solidFill>
                <a:latin typeface="+mn-lt"/>
              </a:rPr>
              <a:t> </a:t>
            </a:r>
            <a:r>
              <a:rPr lang="tr-TR" spc="-10" dirty="0">
                <a:solidFill>
                  <a:srgbClr val="FF0000"/>
                </a:solidFill>
                <a:latin typeface="+mn-lt"/>
              </a:rPr>
              <a:t>yazılmalıdır</a:t>
            </a:r>
            <a:r>
              <a:rPr lang="tr-TR" spc="-10" dirty="0">
                <a:latin typeface="+mn-lt"/>
              </a:rPr>
              <a:t>. </a:t>
            </a:r>
            <a:r>
              <a:rPr lang="tr-TR" sz="2000" i="1" spc="-10" dirty="0">
                <a:solidFill>
                  <a:srgbClr val="002060"/>
                </a:solidFill>
                <a:latin typeface="+mn-lt"/>
              </a:rPr>
              <a:t>(Tefti</a:t>
            </a:r>
            <a:r>
              <a:rPr lang="tr-TR" sz="2000" i="1" spc="-10" dirty="0">
                <a:solidFill>
                  <a:srgbClr val="002060"/>
                </a:solidFill>
                <a:latin typeface="+mn-lt"/>
                <a:cs typeface="Calibri"/>
              </a:rPr>
              <a:t>ş</a:t>
            </a:r>
            <a:r>
              <a:rPr lang="tr-TR" sz="2000" i="1" dirty="0">
                <a:solidFill>
                  <a:srgbClr val="002060"/>
                </a:solidFill>
                <a:latin typeface="+mn-lt"/>
                <a:cs typeface="Calibri"/>
              </a:rPr>
              <a:t> </a:t>
            </a:r>
            <a:r>
              <a:rPr lang="tr-TR" sz="2000" i="1" spc="-50" dirty="0">
                <a:solidFill>
                  <a:srgbClr val="002060"/>
                </a:solidFill>
                <a:latin typeface="+mn-lt"/>
              </a:rPr>
              <a:t>Kurulu </a:t>
            </a:r>
            <a:r>
              <a:rPr lang="tr-TR" sz="2000" i="1" dirty="0">
                <a:solidFill>
                  <a:srgbClr val="002060"/>
                </a:solidFill>
                <a:latin typeface="+mn-lt"/>
              </a:rPr>
              <a:t>Ba</a:t>
            </a:r>
            <a:r>
              <a:rPr lang="tr-TR" sz="2000" i="1" dirty="0">
                <a:solidFill>
                  <a:srgbClr val="002060"/>
                </a:solidFill>
                <a:latin typeface="+mn-lt"/>
                <a:cs typeface="Calibri"/>
              </a:rPr>
              <a:t>ş</a:t>
            </a:r>
            <a:r>
              <a:rPr lang="tr-TR" sz="2000" i="1" dirty="0">
                <a:solidFill>
                  <a:srgbClr val="002060"/>
                </a:solidFill>
                <a:latin typeface="+mn-lt"/>
              </a:rPr>
              <a:t>kanlı</a:t>
            </a:r>
            <a:r>
              <a:rPr lang="tr-TR" sz="2000" i="1" dirty="0">
                <a:solidFill>
                  <a:srgbClr val="002060"/>
                </a:solidFill>
                <a:latin typeface="+mn-lt"/>
                <a:cs typeface="Calibri"/>
              </a:rPr>
              <a:t>ğ</a:t>
            </a:r>
            <a:r>
              <a:rPr lang="tr-TR" sz="2000" i="1" dirty="0">
                <a:solidFill>
                  <a:srgbClr val="002060"/>
                </a:solidFill>
                <a:latin typeface="+mn-lt"/>
              </a:rPr>
              <a:t>ının</a:t>
            </a:r>
            <a:r>
              <a:rPr lang="tr-TR" sz="2000" i="1" spc="185" dirty="0">
                <a:solidFill>
                  <a:srgbClr val="002060"/>
                </a:solidFill>
                <a:latin typeface="+mn-lt"/>
              </a:rPr>
              <a:t> </a:t>
            </a:r>
            <a:r>
              <a:rPr lang="tr-TR" sz="2000" i="1" dirty="0">
                <a:solidFill>
                  <a:srgbClr val="002060"/>
                </a:solidFill>
                <a:latin typeface="+mn-lt"/>
              </a:rPr>
              <a:t>05.06.2002</a:t>
            </a:r>
            <a:r>
              <a:rPr lang="tr-TR" sz="2000" i="1" spc="200" dirty="0">
                <a:solidFill>
                  <a:srgbClr val="002060"/>
                </a:solidFill>
                <a:latin typeface="+mn-lt"/>
              </a:rPr>
              <a:t> </a:t>
            </a:r>
            <a:r>
              <a:rPr lang="tr-TR" sz="2000" i="1" dirty="0">
                <a:solidFill>
                  <a:srgbClr val="002060"/>
                </a:solidFill>
                <a:latin typeface="+mn-lt"/>
              </a:rPr>
              <a:t>tarih</a:t>
            </a:r>
            <a:r>
              <a:rPr lang="tr-TR" sz="2000" i="1" spc="195" dirty="0">
                <a:solidFill>
                  <a:srgbClr val="002060"/>
                </a:solidFill>
                <a:latin typeface="+mn-lt"/>
              </a:rPr>
              <a:t> </a:t>
            </a:r>
            <a:r>
              <a:rPr lang="tr-TR" sz="2000" i="1" dirty="0">
                <a:solidFill>
                  <a:srgbClr val="002060"/>
                </a:solidFill>
                <a:latin typeface="+mn-lt"/>
              </a:rPr>
              <a:t>ve</a:t>
            </a:r>
            <a:r>
              <a:rPr lang="tr-TR" sz="2000" i="1" spc="195" dirty="0">
                <a:solidFill>
                  <a:srgbClr val="002060"/>
                </a:solidFill>
                <a:latin typeface="+mn-lt"/>
              </a:rPr>
              <a:t> </a:t>
            </a:r>
            <a:r>
              <a:rPr lang="tr-TR" sz="2000" i="1" spc="-85" dirty="0">
                <a:solidFill>
                  <a:srgbClr val="002060"/>
                </a:solidFill>
                <a:latin typeface="+mn-lt"/>
              </a:rPr>
              <a:t>3094–18 </a:t>
            </a:r>
            <a:r>
              <a:rPr lang="tr-TR" sz="2000" i="1" spc="-130" dirty="0">
                <a:solidFill>
                  <a:srgbClr val="002060"/>
                </a:solidFill>
                <a:latin typeface="+mn-lt"/>
              </a:rPr>
              <a:t>sayılı</a:t>
            </a:r>
            <a:r>
              <a:rPr lang="tr-TR" sz="2000" i="1" spc="-45" dirty="0">
                <a:solidFill>
                  <a:srgbClr val="002060"/>
                </a:solidFill>
                <a:latin typeface="+mn-lt"/>
              </a:rPr>
              <a:t> </a:t>
            </a:r>
            <a:r>
              <a:rPr lang="tr-TR" sz="2000" i="1" spc="-10" dirty="0">
                <a:solidFill>
                  <a:srgbClr val="002060"/>
                </a:solidFill>
                <a:latin typeface="+mn-lt"/>
              </a:rPr>
              <a:t>yazısı)</a:t>
            </a:r>
            <a:endParaRPr lang="tr-TR" sz="2000" i="1" dirty="0">
              <a:solidFill>
                <a:srgbClr val="002060"/>
              </a:solidFill>
              <a:latin typeface="+mn-lt"/>
            </a:endParaRPr>
          </a:p>
          <a:p>
            <a:pPr marR="8255" indent="12700" algn="just">
              <a:lnSpc>
                <a:spcPct val="91500"/>
              </a:lnSpc>
              <a:spcBef>
                <a:spcPts val="380"/>
              </a:spcBef>
            </a:pPr>
            <a:endParaRPr lang="tr-TR" dirty="0">
              <a:solidFill>
                <a:schemeClr val="tx1"/>
              </a:solidFill>
              <a:latin typeface="+mn-lt"/>
            </a:endParaRP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1307191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1107996"/>
          </a:xfrm>
        </p:spPr>
        <p:txBody>
          <a:bodyPr/>
          <a:lstStyle/>
          <a:p>
            <a:pPr algn="ctr"/>
            <a:r>
              <a:rPr lang="tr-TR" u="none" dirty="0">
                <a:latin typeface="Calibri"/>
              </a:rPr>
              <a:t> 9- HAKKINDA ÖN İNCELEME YAPILANLARIN İFADELERİ</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3762056"/>
          </a:xfrm>
        </p:spPr>
        <p:txBody>
          <a:bodyPr/>
          <a:lstStyle/>
          <a:p>
            <a:pPr marL="342900" marR="6985" indent="-342900" algn="just">
              <a:lnSpc>
                <a:spcPct val="90000"/>
              </a:lnSpc>
              <a:spcBef>
                <a:spcPts val="434"/>
              </a:spcBef>
              <a:buFont typeface="Arial" panose="020B0604020202020204" pitchFamily="34" charset="0"/>
              <a:buChar char="•"/>
            </a:pPr>
            <a:endParaRPr lang="tr-TR" dirty="0">
              <a:latin typeface="+mn-lt"/>
            </a:endParaRPr>
          </a:p>
          <a:p>
            <a:pPr marL="12700" marR="5080" algn="just">
              <a:lnSpc>
                <a:spcPct val="100000"/>
              </a:lnSpc>
              <a:spcBef>
                <a:spcPts val="95"/>
              </a:spcBef>
            </a:pPr>
            <a:r>
              <a:rPr lang="tr-TR" dirty="0">
                <a:solidFill>
                  <a:schemeClr val="tx1"/>
                </a:solidFill>
                <a:latin typeface="+mn-lt"/>
              </a:rPr>
              <a:t>Bu</a:t>
            </a:r>
            <a:r>
              <a:rPr lang="tr-TR" spc="390" dirty="0">
                <a:solidFill>
                  <a:schemeClr val="tx1"/>
                </a:solidFill>
                <a:latin typeface="+mn-lt"/>
              </a:rPr>
              <a:t> </a:t>
            </a:r>
            <a:r>
              <a:rPr lang="tr-TR" dirty="0">
                <a:solidFill>
                  <a:schemeClr val="tx1"/>
                </a:solidFill>
                <a:latin typeface="+mn-lt"/>
              </a:rPr>
              <a:t>bölüme,</a:t>
            </a:r>
            <a:r>
              <a:rPr lang="tr-TR" spc="385" dirty="0">
                <a:solidFill>
                  <a:schemeClr val="tx1"/>
                </a:solidFill>
                <a:latin typeface="+mn-lt"/>
              </a:rPr>
              <a:t> </a:t>
            </a:r>
            <a:r>
              <a:rPr lang="tr-TR" dirty="0">
                <a:solidFill>
                  <a:schemeClr val="tx1"/>
                </a:solidFill>
                <a:latin typeface="+mn-lt"/>
              </a:rPr>
              <a:t>hakkında </a:t>
            </a:r>
            <a:r>
              <a:rPr lang="tr-TR" spc="-135" dirty="0">
                <a:solidFill>
                  <a:schemeClr val="tx1"/>
                </a:solidFill>
                <a:latin typeface="+mn-lt"/>
              </a:rPr>
              <a:t>inceleme </a:t>
            </a:r>
            <a:r>
              <a:rPr lang="tr-TR" spc="-10" dirty="0">
                <a:solidFill>
                  <a:schemeClr val="tx1"/>
                </a:solidFill>
                <a:latin typeface="+mn-lt"/>
              </a:rPr>
              <a:t>yapılanların</a:t>
            </a:r>
            <a:r>
              <a:rPr lang="tr-TR" spc="30" dirty="0">
                <a:solidFill>
                  <a:schemeClr val="tx1"/>
                </a:solidFill>
                <a:latin typeface="+mn-lt"/>
              </a:rPr>
              <a:t> </a:t>
            </a:r>
            <a:r>
              <a:rPr lang="tr-TR" spc="-20" dirty="0">
                <a:solidFill>
                  <a:schemeClr val="tx1"/>
                </a:solidFill>
                <a:latin typeface="+mn-lt"/>
              </a:rPr>
              <a:t>ifadeleri</a:t>
            </a:r>
            <a:r>
              <a:rPr lang="tr-TR" spc="40" dirty="0">
                <a:solidFill>
                  <a:schemeClr val="tx1"/>
                </a:solidFill>
                <a:latin typeface="+mn-lt"/>
              </a:rPr>
              <a:t> </a:t>
            </a:r>
            <a:r>
              <a:rPr lang="tr-TR" dirty="0">
                <a:solidFill>
                  <a:schemeClr val="tx1"/>
                </a:solidFill>
                <a:latin typeface="+mn-lt"/>
              </a:rPr>
              <a:t>ya</a:t>
            </a:r>
            <a:r>
              <a:rPr lang="tr-TR" spc="40" dirty="0">
                <a:solidFill>
                  <a:schemeClr val="tx1"/>
                </a:solidFill>
                <a:latin typeface="+mn-lt"/>
              </a:rPr>
              <a:t> </a:t>
            </a:r>
            <a:r>
              <a:rPr lang="tr-TR" dirty="0">
                <a:solidFill>
                  <a:schemeClr val="tx1"/>
                </a:solidFill>
                <a:latin typeface="+mn-lt"/>
              </a:rPr>
              <a:t>da</a:t>
            </a:r>
            <a:r>
              <a:rPr lang="tr-TR" spc="40" dirty="0">
                <a:solidFill>
                  <a:schemeClr val="tx1"/>
                </a:solidFill>
                <a:latin typeface="+mn-lt"/>
              </a:rPr>
              <a:t> </a:t>
            </a:r>
            <a:r>
              <a:rPr lang="tr-TR" dirty="0">
                <a:solidFill>
                  <a:schemeClr val="tx1"/>
                </a:solidFill>
                <a:latin typeface="+mn-lt"/>
              </a:rPr>
              <a:t>ifade</a:t>
            </a:r>
            <a:r>
              <a:rPr lang="tr-TR" spc="45" dirty="0">
                <a:solidFill>
                  <a:schemeClr val="tx1"/>
                </a:solidFill>
                <a:latin typeface="+mn-lt"/>
              </a:rPr>
              <a:t> </a:t>
            </a:r>
            <a:r>
              <a:rPr lang="tr-TR" spc="-70" dirty="0">
                <a:solidFill>
                  <a:schemeClr val="tx1"/>
                </a:solidFill>
                <a:latin typeface="+mn-lt"/>
              </a:rPr>
              <a:t>özetleri </a:t>
            </a:r>
            <a:r>
              <a:rPr lang="tr-TR" spc="-10" dirty="0">
                <a:solidFill>
                  <a:schemeClr val="tx1"/>
                </a:solidFill>
                <a:latin typeface="+mn-lt"/>
              </a:rPr>
              <a:t>yazılmalıdır.</a:t>
            </a:r>
            <a:endParaRPr lang="tr-TR" dirty="0">
              <a:solidFill>
                <a:schemeClr val="tx1"/>
              </a:solidFill>
              <a:latin typeface="+mn-lt"/>
            </a:endParaRPr>
          </a:p>
          <a:p>
            <a:pPr marR="6985" algn="just">
              <a:lnSpc>
                <a:spcPct val="90000"/>
              </a:lnSpc>
              <a:spcBef>
                <a:spcPts val="434"/>
              </a:spcBef>
            </a:pPr>
            <a:endParaRPr lang="tr-TR" dirty="0">
              <a:latin typeface="+mn-lt"/>
            </a:endParaRPr>
          </a:p>
          <a:p>
            <a:pPr marR="5080" algn="just">
              <a:lnSpc>
                <a:spcPct val="90000"/>
              </a:lnSpc>
              <a:spcBef>
                <a:spcPts val="994"/>
              </a:spcBef>
            </a:pPr>
            <a:r>
              <a:rPr lang="tr-TR" dirty="0">
                <a:solidFill>
                  <a:srgbClr val="FF0000"/>
                </a:solidFill>
                <a:latin typeface="+mn-lt"/>
              </a:rPr>
              <a:t>Örnek olarak; </a:t>
            </a:r>
            <a:r>
              <a:rPr lang="tr-TR" sz="2000" i="1" dirty="0">
                <a:solidFill>
                  <a:srgbClr val="002060"/>
                </a:solidFill>
                <a:latin typeface="+mn-lt"/>
              </a:rPr>
              <a:t>… Belediye Başkanı … alınan … tarihli ifadesinde hakkında ileri sürülen iddialara karşı aynen: (Ek 15) ‘’… Bu gerekçelerle hakkımda ileri sürülen iddiaları kabul etmiyorum’’ şeklinde beyanda bulunmuştur.</a:t>
            </a:r>
            <a:r>
              <a:rPr lang="tr-TR" dirty="0">
                <a:solidFill>
                  <a:schemeClr val="tx1"/>
                </a:solidFill>
                <a:latin typeface="+mn-lt"/>
              </a:rPr>
              <a:t> </a:t>
            </a: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40949607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10- DİĞER İFADELER</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611519"/>
          </a:xfrm>
        </p:spPr>
        <p:txBody>
          <a:bodyPr/>
          <a:lstStyle/>
          <a:p>
            <a:pPr marL="469900" marR="5080" indent="-457200" algn="just">
              <a:lnSpc>
                <a:spcPct val="100000"/>
              </a:lnSpc>
              <a:spcBef>
                <a:spcPts val="95"/>
              </a:spcBef>
              <a:buFont typeface="Arial" panose="020B0604020202020204" pitchFamily="34" charset="0"/>
              <a:buChar char="•"/>
            </a:pPr>
            <a:r>
              <a:rPr lang="tr-TR" sz="2400" dirty="0">
                <a:solidFill>
                  <a:schemeClr val="tx1"/>
                </a:solidFill>
                <a:latin typeface="+mn-lt"/>
              </a:rPr>
              <a:t>Bu bölüme, muhbir, şikayetçiler, tanıklar ve bilgisine başvurulan kişilerin ifadeleri yazılmalıdır.</a:t>
            </a:r>
          </a:p>
          <a:p>
            <a:pPr marL="469900" marR="5080" indent="-457200" algn="just">
              <a:lnSpc>
                <a:spcPct val="100000"/>
              </a:lnSpc>
              <a:spcBef>
                <a:spcPts val="95"/>
              </a:spcBef>
              <a:buFont typeface="Arial" panose="020B0604020202020204" pitchFamily="34" charset="0"/>
              <a:buChar char="•"/>
            </a:pPr>
            <a:endParaRPr lang="tr-TR" sz="2400" dirty="0">
              <a:solidFill>
                <a:schemeClr val="tx1"/>
              </a:solidFill>
              <a:latin typeface="+mn-lt"/>
            </a:endParaRPr>
          </a:p>
          <a:p>
            <a:pPr marL="469900" marR="5080" indent="-457200" algn="just">
              <a:lnSpc>
                <a:spcPct val="100000"/>
              </a:lnSpc>
              <a:spcBef>
                <a:spcPts val="95"/>
              </a:spcBef>
              <a:buFont typeface="Arial" panose="020B0604020202020204" pitchFamily="34" charset="0"/>
              <a:buChar char="•"/>
            </a:pPr>
            <a:r>
              <a:rPr lang="tr-TR" sz="2400" dirty="0">
                <a:solidFill>
                  <a:srgbClr val="FF0000"/>
                </a:solidFill>
                <a:latin typeface="+mn-lt"/>
              </a:rPr>
              <a:t>Tanık İfadeleri; </a:t>
            </a:r>
            <a:r>
              <a:rPr lang="tr-TR" sz="2400" dirty="0">
                <a:solidFill>
                  <a:schemeClr val="tx1"/>
                </a:solidFill>
                <a:latin typeface="+mn-lt"/>
              </a:rPr>
              <a:t>İncelenen olayla ilgili olarak, aydınlatılması görgü tanıklarının ifadelerine bağlı olan ve incelenen </a:t>
            </a:r>
            <a:r>
              <a:rPr lang="tr-TR" sz="2400" b="1" dirty="0">
                <a:solidFill>
                  <a:schemeClr val="tx1"/>
                </a:solidFill>
                <a:latin typeface="+mn-lt"/>
              </a:rPr>
              <a:t>olayın oluşumunu bizzat gören veya duyan kimselerin ifadeleri </a:t>
            </a:r>
            <a:r>
              <a:rPr lang="tr-TR" sz="2400" dirty="0">
                <a:solidFill>
                  <a:schemeClr val="tx1"/>
                </a:solidFill>
                <a:latin typeface="+mn-lt"/>
              </a:rPr>
              <a:t>tanık sıfatıyla alınmalıdır.</a:t>
            </a:r>
          </a:p>
          <a:p>
            <a:pPr marL="469900" marR="5080" indent="-457200" algn="just">
              <a:lnSpc>
                <a:spcPct val="100000"/>
              </a:lnSpc>
              <a:spcBef>
                <a:spcPts val="95"/>
              </a:spcBef>
              <a:buFont typeface="Arial" panose="020B0604020202020204" pitchFamily="34" charset="0"/>
              <a:buChar char="•"/>
            </a:pPr>
            <a:endParaRPr lang="tr-TR" sz="2400" dirty="0">
              <a:solidFill>
                <a:schemeClr val="tx1"/>
              </a:solidFill>
              <a:latin typeface="+mn-lt"/>
            </a:endParaRPr>
          </a:p>
          <a:p>
            <a:pPr marL="469900" marR="5080" indent="-457200" algn="just">
              <a:lnSpc>
                <a:spcPct val="100000"/>
              </a:lnSpc>
              <a:spcBef>
                <a:spcPts val="95"/>
              </a:spcBef>
              <a:buFont typeface="Arial" panose="020B0604020202020204" pitchFamily="34" charset="0"/>
              <a:buChar char="•"/>
            </a:pPr>
            <a:r>
              <a:rPr lang="tr-TR" sz="2400" dirty="0">
                <a:solidFill>
                  <a:srgbClr val="FF0000"/>
                </a:solidFill>
                <a:latin typeface="+mn-lt"/>
              </a:rPr>
              <a:t>Bilgisine Başvurulanların İfadeleri; </a:t>
            </a:r>
            <a:r>
              <a:rPr lang="tr-TR" sz="2400" dirty="0">
                <a:solidFill>
                  <a:schemeClr val="tx1"/>
                </a:solidFill>
                <a:latin typeface="+mn-lt"/>
              </a:rPr>
              <a:t>Tanıklar dışında dinlenen kişilerin ifadeleri olup, </a:t>
            </a:r>
            <a:r>
              <a:rPr lang="tr-TR" sz="2400" b="1" dirty="0">
                <a:solidFill>
                  <a:schemeClr val="tx1"/>
                </a:solidFill>
                <a:latin typeface="+mn-lt"/>
              </a:rPr>
              <a:t>bu ifadeler alınırken ilgililere yemin ettirilmez. </a:t>
            </a: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715386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11- BİLİRKİŞİ RAPORU</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027769"/>
          </a:xfrm>
        </p:spPr>
        <p:txBody>
          <a:bodyPr/>
          <a:lstStyle/>
          <a:p>
            <a:pPr marL="469900" marR="5080" indent="-457200" algn="just">
              <a:lnSpc>
                <a:spcPct val="100000"/>
              </a:lnSpc>
              <a:spcBef>
                <a:spcPts val="95"/>
              </a:spcBef>
              <a:buFont typeface="Arial" panose="020B0604020202020204" pitchFamily="34" charset="0"/>
              <a:buChar char="•"/>
            </a:pPr>
            <a:endParaRPr lang="tr-TR" dirty="0">
              <a:solidFill>
                <a:schemeClr val="tx1"/>
              </a:solidFill>
              <a:latin typeface="+mn-lt"/>
            </a:endParaRPr>
          </a:p>
          <a:p>
            <a:pPr marL="469900" marR="5080" indent="-457200" algn="just">
              <a:lnSpc>
                <a:spcPct val="100000"/>
              </a:lnSpc>
              <a:spcBef>
                <a:spcPts val="95"/>
              </a:spcBef>
              <a:buFont typeface="Arial" panose="020B0604020202020204" pitchFamily="34" charset="0"/>
              <a:buChar char="•"/>
            </a:pPr>
            <a:endParaRPr lang="tr-TR" dirty="0">
              <a:solidFill>
                <a:schemeClr val="tx1"/>
              </a:solidFill>
              <a:latin typeface="+mn-lt"/>
            </a:endParaRPr>
          </a:p>
          <a:p>
            <a:pPr marL="469900" marR="5080" indent="-457200" algn="just">
              <a:lnSpc>
                <a:spcPct val="100000"/>
              </a:lnSpc>
              <a:spcBef>
                <a:spcPts val="95"/>
              </a:spcBef>
              <a:buFont typeface="Arial" panose="020B0604020202020204" pitchFamily="34" charset="0"/>
              <a:buChar char="•"/>
            </a:pPr>
            <a:r>
              <a:rPr lang="tr-TR" dirty="0">
                <a:solidFill>
                  <a:schemeClr val="tx1"/>
                </a:solidFill>
                <a:latin typeface="+mn-lt"/>
              </a:rPr>
              <a:t>Bu bölüme yaptırılmışsa bilirkişi raporu özetlenmelidir. </a:t>
            </a:r>
          </a:p>
          <a:p>
            <a:pPr marL="12700" marR="5080" algn="just">
              <a:lnSpc>
                <a:spcPct val="100000"/>
              </a:lnSpc>
              <a:spcBef>
                <a:spcPts val="95"/>
              </a:spcBef>
            </a:pPr>
            <a:endParaRPr lang="tr-TR" dirty="0">
              <a:solidFill>
                <a:schemeClr val="tx1"/>
              </a:solidFill>
              <a:latin typeface="+mn-lt"/>
            </a:endParaRPr>
          </a:p>
          <a:p>
            <a:pPr marR="6985" algn="just">
              <a:lnSpc>
                <a:spcPct val="90000"/>
              </a:lnSpc>
              <a:spcBef>
                <a:spcPts val="434"/>
              </a:spcBef>
            </a:pPr>
            <a:endParaRPr lang="tr-TR" dirty="0">
              <a:latin typeface="+mn-lt"/>
            </a:endParaRPr>
          </a:p>
          <a:p>
            <a:pPr marR="5080" algn="just">
              <a:lnSpc>
                <a:spcPct val="90000"/>
              </a:lnSpc>
              <a:spcBef>
                <a:spcPts val="994"/>
              </a:spcBef>
            </a:pPr>
            <a:r>
              <a:rPr lang="tr-TR" dirty="0">
                <a:solidFill>
                  <a:schemeClr val="tx1"/>
                </a:solidFill>
                <a:latin typeface="+mn-lt"/>
              </a:rPr>
              <a:t> </a:t>
            </a: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9240446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12- İNCELEME</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083555" cy="4685322"/>
          </a:xfrm>
        </p:spPr>
        <p:txBody>
          <a:bodyPr/>
          <a:lstStyle/>
          <a:p>
            <a:pPr marL="469900" marR="5080" indent="-457200" algn="just">
              <a:lnSpc>
                <a:spcPct val="100000"/>
              </a:lnSpc>
              <a:spcBef>
                <a:spcPts val="95"/>
              </a:spcBef>
              <a:buFont typeface="Arial" panose="020B0604020202020204" pitchFamily="34" charset="0"/>
              <a:buChar char="•"/>
            </a:pPr>
            <a:endParaRPr lang="tr-TR" dirty="0">
              <a:solidFill>
                <a:schemeClr val="tx1"/>
              </a:solidFill>
              <a:latin typeface="+mn-lt"/>
            </a:endParaRPr>
          </a:p>
          <a:p>
            <a:pPr marL="457200" marR="5080" indent="-457200" algn="just">
              <a:lnSpc>
                <a:spcPct val="100699"/>
              </a:lnSpc>
              <a:spcBef>
                <a:spcPts val="1940"/>
              </a:spcBef>
              <a:buFont typeface="Arial" panose="020B0604020202020204" pitchFamily="34" charset="0"/>
              <a:buChar char="•"/>
            </a:pPr>
            <a:r>
              <a:rPr lang="tr-TR" spc="-10" dirty="0">
                <a:solidFill>
                  <a:srgbClr val="000000"/>
                </a:solidFill>
                <a:latin typeface="+mn-lt"/>
                <a:cs typeface="Calibri"/>
              </a:rPr>
              <a:t>İ</a:t>
            </a:r>
            <a:r>
              <a:rPr lang="tr-TR" spc="-10" dirty="0">
                <a:solidFill>
                  <a:srgbClr val="000000"/>
                </a:solidFill>
                <a:latin typeface="+mn-lt"/>
              </a:rPr>
              <a:t>nceleme</a:t>
            </a:r>
            <a:r>
              <a:rPr lang="tr-TR" spc="114" dirty="0">
                <a:solidFill>
                  <a:srgbClr val="000000"/>
                </a:solidFill>
                <a:latin typeface="+mn-lt"/>
              </a:rPr>
              <a:t> </a:t>
            </a:r>
            <a:r>
              <a:rPr lang="tr-TR" dirty="0">
                <a:solidFill>
                  <a:srgbClr val="000000"/>
                </a:solidFill>
                <a:latin typeface="+mn-lt"/>
              </a:rPr>
              <a:t>bölümü</a:t>
            </a:r>
            <a:r>
              <a:rPr lang="tr-TR" spc="225" dirty="0">
                <a:solidFill>
                  <a:srgbClr val="000000"/>
                </a:solidFill>
                <a:latin typeface="+mn-lt"/>
              </a:rPr>
              <a:t> </a:t>
            </a:r>
            <a:r>
              <a:rPr lang="tr-TR" dirty="0">
                <a:solidFill>
                  <a:srgbClr val="000000"/>
                </a:solidFill>
                <a:latin typeface="+mn-lt"/>
              </a:rPr>
              <a:t>inceleme</a:t>
            </a:r>
            <a:r>
              <a:rPr lang="tr-TR" spc="229" dirty="0">
                <a:solidFill>
                  <a:srgbClr val="000000"/>
                </a:solidFill>
                <a:latin typeface="+mn-lt"/>
              </a:rPr>
              <a:t> </a:t>
            </a:r>
            <a:r>
              <a:rPr lang="tr-TR" dirty="0">
                <a:solidFill>
                  <a:srgbClr val="000000"/>
                </a:solidFill>
                <a:latin typeface="+mn-lt"/>
              </a:rPr>
              <a:t>konusu</a:t>
            </a:r>
            <a:r>
              <a:rPr lang="tr-TR" spc="225" dirty="0">
                <a:solidFill>
                  <a:srgbClr val="000000"/>
                </a:solidFill>
                <a:latin typeface="+mn-lt"/>
              </a:rPr>
              <a:t> </a:t>
            </a:r>
            <a:r>
              <a:rPr lang="tr-TR" dirty="0">
                <a:solidFill>
                  <a:srgbClr val="000000"/>
                </a:solidFill>
                <a:latin typeface="+mn-lt"/>
              </a:rPr>
              <a:t>eylem</a:t>
            </a:r>
            <a:r>
              <a:rPr lang="tr-TR" spc="220" dirty="0">
                <a:solidFill>
                  <a:srgbClr val="000000"/>
                </a:solidFill>
                <a:latin typeface="+mn-lt"/>
              </a:rPr>
              <a:t> </a:t>
            </a:r>
            <a:r>
              <a:rPr lang="tr-TR" spc="-20" dirty="0">
                <a:solidFill>
                  <a:srgbClr val="000000"/>
                </a:solidFill>
                <a:latin typeface="+mn-lt"/>
              </a:rPr>
              <a:t>veya </a:t>
            </a:r>
            <a:r>
              <a:rPr lang="tr-TR" spc="-45" dirty="0">
                <a:solidFill>
                  <a:srgbClr val="000000"/>
                </a:solidFill>
                <a:latin typeface="+mn-lt"/>
              </a:rPr>
              <a:t>i</a:t>
            </a:r>
            <a:r>
              <a:rPr lang="tr-TR" spc="-45" dirty="0">
                <a:solidFill>
                  <a:srgbClr val="000000"/>
                </a:solidFill>
                <a:latin typeface="+mn-lt"/>
                <a:cs typeface="Calibri"/>
              </a:rPr>
              <a:t>ş</a:t>
            </a:r>
            <a:r>
              <a:rPr lang="tr-TR" spc="-45" dirty="0">
                <a:solidFill>
                  <a:srgbClr val="000000"/>
                </a:solidFill>
                <a:latin typeface="+mn-lt"/>
              </a:rPr>
              <a:t>leme</a:t>
            </a:r>
            <a:r>
              <a:rPr lang="tr-TR" spc="-60" dirty="0">
                <a:solidFill>
                  <a:srgbClr val="000000"/>
                </a:solidFill>
                <a:latin typeface="+mn-lt"/>
              </a:rPr>
              <a:t> </a:t>
            </a:r>
            <a:r>
              <a:rPr lang="tr-TR" dirty="0">
                <a:solidFill>
                  <a:srgbClr val="000000"/>
                </a:solidFill>
                <a:latin typeface="+mn-lt"/>
              </a:rPr>
              <a:t>ili</a:t>
            </a:r>
            <a:r>
              <a:rPr lang="tr-TR" dirty="0">
                <a:solidFill>
                  <a:srgbClr val="000000"/>
                </a:solidFill>
                <a:latin typeface="+mn-lt"/>
                <a:cs typeface="Calibri"/>
              </a:rPr>
              <a:t>ş</a:t>
            </a:r>
            <a:r>
              <a:rPr lang="tr-TR" dirty="0">
                <a:solidFill>
                  <a:srgbClr val="000000"/>
                </a:solidFill>
                <a:latin typeface="+mn-lt"/>
              </a:rPr>
              <a:t>kin</a:t>
            </a:r>
            <a:r>
              <a:rPr lang="tr-TR" spc="-35" dirty="0">
                <a:solidFill>
                  <a:srgbClr val="000000"/>
                </a:solidFill>
                <a:latin typeface="+mn-lt"/>
              </a:rPr>
              <a:t> </a:t>
            </a:r>
            <a:r>
              <a:rPr lang="tr-TR" spc="-180" dirty="0">
                <a:solidFill>
                  <a:srgbClr val="000000"/>
                </a:solidFill>
                <a:latin typeface="+mn-lt"/>
              </a:rPr>
              <a:t>suçun</a:t>
            </a:r>
            <a:r>
              <a:rPr lang="tr-TR" spc="-5" dirty="0">
                <a:solidFill>
                  <a:srgbClr val="000000"/>
                </a:solidFill>
                <a:latin typeface="+mn-lt"/>
              </a:rPr>
              <a:t> </a:t>
            </a:r>
            <a:r>
              <a:rPr lang="tr-TR" dirty="0">
                <a:solidFill>
                  <a:srgbClr val="000000"/>
                </a:solidFill>
                <a:latin typeface="+mn-lt"/>
              </a:rPr>
              <a:t>maddi</a:t>
            </a:r>
            <a:r>
              <a:rPr lang="tr-TR" spc="-20" dirty="0">
                <a:solidFill>
                  <a:srgbClr val="000000"/>
                </a:solidFill>
                <a:latin typeface="+mn-lt"/>
              </a:rPr>
              <a:t> </a:t>
            </a:r>
            <a:r>
              <a:rPr lang="tr-TR" spc="-75" dirty="0">
                <a:solidFill>
                  <a:srgbClr val="000000"/>
                </a:solidFill>
                <a:latin typeface="+mn-lt"/>
              </a:rPr>
              <a:t>unsurlarının</a:t>
            </a:r>
            <a:r>
              <a:rPr lang="tr-TR" spc="-25" dirty="0">
                <a:solidFill>
                  <a:srgbClr val="000000"/>
                </a:solidFill>
                <a:latin typeface="+mn-lt"/>
              </a:rPr>
              <a:t> </a:t>
            </a:r>
            <a:r>
              <a:rPr lang="tr-TR" spc="-85" dirty="0">
                <a:solidFill>
                  <a:srgbClr val="000000"/>
                </a:solidFill>
                <a:latin typeface="+mn-lt"/>
              </a:rPr>
              <a:t>sergilendi</a:t>
            </a:r>
            <a:r>
              <a:rPr lang="tr-TR" spc="-85" dirty="0">
                <a:solidFill>
                  <a:srgbClr val="000000"/>
                </a:solidFill>
                <a:latin typeface="+mn-lt"/>
                <a:cs typeface="Calibri"/>
              </a:rPr>
              <a:t>ğ</a:t>
            </a:r>
            <a:r>
              <a:rPr lang="tr-TR" spc="-85" dirty="0">
                <a:solidFill>
                  <a:srgbClr val="000000"/>
                </a:solidFill>
                <a:latin typeface="+mn-lt"/>
              </a:rPr>
              <a:t>i </a:t>
            </a:r>
            <a:r>
              <a:rPr lang="tr-TR" dirty="0">
                <a:solidFill>
                  <a:srgbClr val="000000"/>
                </a:solidFill>
                <a:latin typeface="+mn-lt"/>
              </a:rPr>
              <a:t>bölümdür.</a:t>
            </a:r>
            <a:r>
              <a:rPr lang="tr-TR" spc="515" dirty="0">
                <a:solidFill>
                  <a:srgbClr val="000000"/>
                </a:solidFill>
                <a:latin typeface="+mn-lt"/>
              </a:rPr>
              <a:t> </a:t>
            </a:r>
            <a:r>
              <a:rPr lang="tr-TR" dirty="0">
                <a:solidFill>
                  <a:srgbClr val="000000"/>
                </a:solidFill>
                <a:latin typeface="+mn-lt"/>
              </a:rPr>
              <a:t>Ba</a:t>
            </a:r>
            <a:r>
              <a:rPr lang="tr-TR" dirty="0">
                <a:solidFill>
                  <a:srgbClr val="000000"/>
                </a:solidFill>
                <a:latin typeface="+mn-lt"/>
                <a:cs typeface="Calibri"/>
              </a:rPr>
              <a:t>ş</a:t>
            </a:r>
            <a:r>
              <a:rPr lang="tr-TR" dirty="0">
                <a:solidFill>
                  <a:srgbClr val="000000"/>
                </a:solidFill>
                <a:latin typeface="+mn-lt"/>
              </a:rPr>
              <a:t>ka</a:t>
            </a:r>
            <a:r>
              <a:rPr lang="tr-TR" spc="515" dirty="0">
                <a:solidFill>
                  <a:srgbClr val="000000"/>
                </a:solidFill>
                <a:latin typeface="+mn-lt"/>
              </a:rPr>
              <a:t> </a:t>
            </a:r>
            <a:r>
              <a:rPr lang="tr-TR" dirty="0">
                <a:solidFill>
                  <a:srgbClr val="000000"/>
                </a:solidFill>
                <a:latin typeface="+mn-lt"/>
              </a:rPr>
              <a:t>bir</a:t>
            </a:r>
            <a:r>
              <a:rPr lang="tr-TR" spc="515" dirty="0">
                <a:solidFill>
                  <a:srgbClr val="000000"/>
                </a:solidFill>
                <a:latin typeface="+mn-lt"/>
              </a:rPr>
              <a:t> </a:t>
            </a:r>
            <a:r>
              <a:rPr lang="tr-TR" dirty="0">
                <a:solidFill>
                  <a:srgbClr val="000000"/>
                </a:solidFill>
                <a:latin typeface="+mn-lt"/>
              </a:rPr>
              <a:t>ifadeyle</a:t>
            </a:r>
            <a:r>
              <a:rPr lang="tr-TR" spc="509" dirty="0">
                <a:solidFill>
                  <a:srgbClr val="000000"/>
                </a:solidFill>
                <a:latin typeface="+mn-lt"/>
              </a:rPr>
              <a:t> </a:t>
            </a:r>
            <a:r>
              <a:rPr lang="tr-TR" dirty="0">
                <a:solidFill>
                  <a:srgbClr val="FF0000"/>
                </a:solidFill>
                <a:latin typeface="+mn-lt"/>
              </a:rPr>
              <a:t>i</a:t>
            </a:r>
            <a:r>
              <a:rPr lang="tr-TR" dirty="0">
                <a:solidFill>
                  <a:srgbClr val="FF0000"/>
                </a:solidFill>
                <a:latin typeface="+mn-lt"/>
                <a:cs typeface="Calibri"/>
              </a:rPr>
              <a:t>ş</a:t>
            </a:r>
            <a:r>
              <a:rPr lang="tr-TR" dirty="0">
                <a:solidFill>
                  <a:srgbClr val="FF0000"/>
                </a:solidFill>
                <a:latin typeface="+mn-lt"/>
              </a:rPr>
              <a:t>lemin</a:t>
            </a:r>
            <a:r>
              <a:rPr lang="tr-TR" spc="520" dirty="0">
                <a:solidFill>
                  <a:srgbClr val="FF0000"/>
                </a:solidFill>
                <a:latin typeface="+mn-lt"/>
              </a:rPr>
              <a:t> </a:t>
            </a:r>
            <a:r>
              <a:rPr lang="tr-TR" spc="-290" dirty="0">
                <a:solidFill>
                  <a:srgbClr val="FF0000"/>
                </a:solidFill>
                <a:latin typeface="+mn-lt"/>
              </a:rPr>
              <a:t>suç</a:t>
            </a:r>
            <a:r>
              <a:rPr lang="tr-TR" spc="515" dirty="0">
                <a:solidFill>
                  <a:srgbClr val="FF0000"/>
                </a:solidFill>
                <a:latin typeface="+mn-lt"/>
              </a:rPr>
              <a:t> </a:t>
            </a:r>
            <a:r>
              <a:rPr lang="tr-TR" spc="-10" dirty="0">
                <a:solidFill>
                  <a:srgbClr val="FF0000"/>
                </a:solidFill>
                <a:latin typeface="+mn-lt"/>
              </a:rPr>
              <a:t>te</a:t>
            </a:r>
            <a:r>
              <a:rPr lang="tr-TR" spc="-10" dirty="0">
                <a:solidFill>
                  <a:srgbClr val="FF0000"/>
                </a:solidFill>
                <a:latin typeface="+mn-lt"/>
                <a:cs typeface="Calibri"/>
              </a:rPr>
              <a:t>ş</a:t>
            </a:r>
            <a:r>
              <a:rPr lang="tr-TR" spc="-10" dirty="0">
                <a:solidFill>
                  <a:srgbClr val="FF0000"/>
                </a:solidFill>
                <a:latin typeface="+mn-lt"/>
              </a:rPr>
              <a:t>kil </a:t>
            </a:r>
            <a:r>
              <a:rPr lang="tr-TR" dirty="0">
                <a:solidFill>
                  <a:srgbClr val="FF0000"/>
                </a:solidFill>
                <a:latin typeface="+mn-lt"/>
              </a:rPr>
              <a:t>etti</a:t>
            </a:r>
            <a:r>
              <a:rPr lang="tr-TR" dirty="0">
                <a:solidFill>
                  <a:srgbClr val="FF0000"/>
                </a:solidFill>
                <a:latin typeface="+mn-lt"/>
                <a:cs typeface="Calibri"/>
              </a:rPr>
              <a:t>ğ</a:t>
            </a:r>
            <a:r>
              <a:rPr lang="tr-TR" dirty="0">
                <a:solidFill>
                  <a:srgbClr val="FF0000"/>
                </a:solidFill>
                <a:latin typeface="+mn-lt"/>
              </a:rPr>
              <a:t>ine</a:t>
            </a:r>
            <a:r>
              <a:rPr lang="tr-TR" spc="204" dirty="0">
                <a:solidFill>
                  <a:srgbClr val="FF0000"/>
                </a:solidFill>
                <a:latin typeface="+mn-lt"/>
              </a:rPr>
              <a:t> </a:t>
            </a:r>
            <a:r>
              <a:rPr lang="tr-TR" dirty="0">
                <a:solidFill>
                  <a:srgbClr val="FF0000"/>
                </a:solidFill>
                <a:latin typeface="+mn-lt"/>
              </a:rPr>
              <a:t>dair</a:t>
            </a:r>
            <a:r>
              <a:rPr lang="tr-TR" spc="210" dirty="0">
                <a:solidFill>
                  <a:srgbClr val="FF0000"/>
                </a:solidFill>
                <a:latin typeface="+mn-lt"/>
              </a:rPr>
              <a:t> </a:t>
            </a:r>
            <a:r>
              <a:rPr lang="tr-TR" dirty="0">
                <a:solidFill>
                  <a:srgbClr val="FF0000"/>
                </a:solidFill>
                <a:latin typeface="+mn-lt"/>
              </a:rPr>
              <a:t>delil</a:t>
            </a:r>
            <a:r>
              <a:rPr lang="tr-TR" spc="210" dirty="0">
                <a:solidFill>
                  <a:srgbClr val="FF0000"/>
                </a:solidFill>
                <a:latin typeface="+mn-lt"/>
              </a:rPr>
              <a:t> </a:t>
            </a:r>
            <a:r>
              <a:rPr lang="tr-TR" dirty="0">
                <a:solidFill>
                  <a:srgbClr val="FF0000"/>
                </a:solidFill>
                <a:latin typeface="+mn-lt"/>
              </a:rPr>
              <a:t>niteli</a:t>
            </a:r>
            <a:r>
              <a:rPr lang="tr-TR" dirty="0">
                <a:solidFill>
                  <a:srgbClr val="FF0000"/>
                </a:solidFill>
                <a:latin typeface="+mn-lt"/>
                <a:cs typeface="Calibri"/>
              </a:rPr>
              <a:t>ğ</a:t>
            </a:r>
            <a:r>
              <a:rPr lang="tr-TR" dirty="0">
                <a:solidFill>
                  <a:srgbClr val="FF0000"/>
                </a:solidFill>
                <a:latin typeface="+mn-lt"/>
              </a:rPr>
              <a:t>i</a:t>
            </a:r>
            <a:r>
              <a:rPr lang="tr-TR" spc="200" dirty="0">
                <a:solidFill>
                  <a:srgbClr val="FF0000"/>
                </a:solidFill>
                <a:latin typeface="+mn-lt"/>
              </a:rPr>
              <a:t> </a:t>
            </a:r>
            <a:r>
              <a:rPr lang="tr-TR" dirty="0">
                <a:solidFill>
                  <a:srgbClr val="FF0000"/>
                </a:solidFill>
                <a:latin typeface="+mn-lt"/>
              </a:rPr>
              <a:t>ta</a:t>
            </a:r>
            <a:r>
              <a:rPr lang="tr-TR" dirty="0">
                <a:solidFill>
                  <a:srgbClr val="FF0000"/>
                </a:solidFill>
                <a:latin typeface="+mn-lt"/>
                <a:cs typeface="Calibri"/>
              </a:rPr>
              <a:t>ş</a:t>
            </a:r>
            <a:r>
              <a:rPr lang="tr-TR" dirty="0">
                <a:solidFill>
                  <a:srgbClr val="FF0000"/>
                </a:solidFill>
                <a:latin typeface="+mn-lt"/>
              </a:rPr>
              <a:t>ıyan</a:t>
            </a:r>
            <a:r>
              <a:rPr lang="tr-TR" spc="210" dirty="0">
                <a:solidFill>
                  <a:srgbClr val="FF0000"/>
                </a:solidFill>
                <a:latin typeface="+mn-lt"/>
              </a:rPr>
              <a:t> </a:t>
            </a:r>
            <a:r>
              <a:rPr lang="tr-TR" dirty="0">
                <a:solidFill>
                  <a:srgbClr val="FF0000"/>
                </a:solidFill>
                <a:latin typeface="+mn-lt"/>
              </a:rPr>
              <a:t>yazılı</a:t>
            </a:r>
            <a:r>
              <a:rPr lang="tr-TR" spc="210" dirty="0">
                <a:solidFill>
                  <a:srgbClr val="FF0000"/>
                </a:solidFill>
                <a:latin typeface="+mn-lt"/>
              </a:rPr>
              <a:t> </a:t>
            </a:r>
            <a:r>
              <a:rPr lang="tr-TR" dirty="0">
                <a:solidFill>
                  <a:srgbClr val="FF0000"/>
                </a:solidFill>
                <a:latin typeface="+mn-lt"/>
              </a:rPr>
              <a:t>belge</a:t>
            </a:r>
            <a:r>
              <a:rPr lang="tr-TR" spc="204" dirty="0">
                <a:solidFill>
                  <a:srgbClr val="FF0000"/>
                </a:solidFill>
                <a:latin typeface="+mn-lt"/>
              </a:rPr>
              <a:t> </a:t>
            </a:r>
            <a:r>
              <a:rPr lang="tr-TR" spc="-25" dirty="0">
                <a:solidFill>
                  <a:srgbClr val="FF0000"/>
                </a:solidFill>
                <a:latin typeface="+mn-lt"/>
              </a:rPr>
              <a:t>ve </a:t>
            </a:r>
            <a:r>
              <a:rPr lang="tr-TR" spc="-10" dirty="0">
                <a:solidFill>
                  <a:srgbClr val="FF0000"/>
                </a:solidFill>
                <a:latin typeface="+mn-lt"/>
              </a:rPr>
              <a:t>kayıtlardır.</a:t>
            </a:r>
            <a:endParaRPr lang="tr-TR" dirty="0">
              <a:solidFill>
                <a:schemeClr val="tx1"/>
              </a:solidFill>
              <a:latin typeface="+mn-lt"/>
            </a:endParaRPr>
          </a:p>
          <a:p>
            <a:pPr marR="6985" algn="just">
              <a:lnSpc>
                <a:spcPct val="90000"/>
              </a:lnSpc>
              <a:spcBef>
                <a:spcPts val="434"/>
              </a:spcBef>
            </a:pPr>
            <a:endParaRPr lang="tr-TR" dirty="0">
              <a:latin typeface="+mn-lt"/>
            </a:endParaRPr>
          </a:p>
          <a:p>
            <a:pPr marR="5080" algn="just">
              <a:lnSpc>
                <a:spcPct val="90000"/>
              </a:lnSpc>
              <a:spcBef>
                <a:spcPts val="994"/>
              </a:spcBef>
            </a:pPr>
            <a:r>
              <a:rPr lang="tr-TR" dirty="0">
                <a:solidFill>
                  <a:schemeClr val="tx1"/>
                </a:solidFill>
                <a:latin typeface="+mn-lt"/>
              </a:rPr>
              <a:t> </a:t>
            </a: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4869616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13- TAHLİL</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3814955"/>
          </a:xfrm>
        </p:spPr>
        <p:txBody>
          <a:bodyPr/>
          <a:lstStyle/>
          <a:p>
            <a:pPr marL="469900" marR="5080" indent="-457200" algn="just">
              <a:lnSpc>
                <a:spcPct val="100000"/>
              </a:lnSpc>
              <a:spcBef>
                <a:spcPts val="95"/>
              </a:spcBef>
              <a:buFont typeface="Arial" panose="020B0604020202020204" pitchFamily="34" charset="0"/>
              <a:buChar char="•"/>
            </a:pPr>
            <a:endParaRPr lang="tr-TR" dirty="0">
              <a:solidFill>
                <a:schemeClr val="tx1"/>
              </a:solidFill>
              <a:latin typeface="+mn-lt"/>
            </a:endParaRPr>
          </a:p>
          <a:p>
            <a:pPr marL="457200" marR="5080" indent="-457200" algn="just">
              <a:lnSpc>
                <a:spcPct val="100699"/>
              </a:lnSpc>
              <a:spcBef>
                <a:spcPts val="1940"/>
              </a:spcBef>
              <a:buFont typeface="Arial" panose="020B0604020202020204" pitchFamily="34" charset="0"/>
              <a:buChar char="•"/>
            </a:pPr>
            <a:r>
              <a:rPr lang="tr-TR" spc="-10" dirty="0">
                <a:solidFill>
                  <a:srgbClr val="000000"/>
                </a:solidFill>
                <a:latin typeface="+mn-lt"/>
                <a:cs typeface="Calibri"/>
              </a:rPr>
              <a:t>Konunun bütün boyutlarıyla irdelendiği, tartışıldığı ve inceleme konusu hakkında bir </a:t>
            </a:r>
            <a:r>
              <a:rPr lang="tr-TR" spc="-10" dirty="0">
                <a:solidFill>
                  <a:srgbClr val="FF0000"/>
                </a:solidFill>
                <a:latin typeface="+mn-lt"/>
                <a:cs typeface="Calibri"/>
              </a:rPr>
              <a:t>kanaate varılan bölümdür. </a:t>
            </a:r>
            <a:endParaRPr lang="tr-TR" dirty="0">
              <a:solidFill>
                <a:srgbClr val="FF0000"/>
              </a:solidFill>
              <a:latin typeface="+mn-lt"/>
            </a:endParaRPr>
          </a:p>
          <a:p>
            <a:pPr marR="6985" algn="just">
              <a:lnSpc>
                <a:spcPct val="90000"/>
              </a:lnSpc>
              <a:spcBef>
                <a:spcPts val="434"/>
              </a:spcBef>
            </a:pPr>
            <a:endParaRPr lang="tr-TR" dirty="0">
              <a:latin typeface="+mn-lt"/>
            </a:endParaRPr>
          </a:p>
          <a:p>
            <a:pPr marR="5080" algn="just">
              <a:lnSpc>
                <a:spcPct val="90000"/>
              </a:lnSpc>
              <a:spcBef>
                <a:spcPts val="994"/>
              </a:spcBef>
            </a:pPr>
            <a:r>
              <a:rPr lang="tr-TR" dirty="0">
                <a:solidFill>
                  <a:schemeClr val="tx1"/>
                </a:solidFill>
                <a:latin typeface="+mn-lt"/>
              </a:rPr>
              <a:t> </a:t>
            </a: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4244374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14- SONUÇ (1)</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083555" cy="4865434"/>
          </a:xfrm>
        </p:spPr>
        <p:txBody>
          <a:bodyPr/>
          <a:lstStyle/>
          <a:p>
            <a:pPr marL="469900" indent="-457200">
              <a:lnSpc>
                <a:spcPct val="100000"/>
              </a:lnSpc>
              <a:spcBef>
                <a:spcPts val="1190"/>
              </a:spcBef>
              <a:buFont typeface="Arial" panose="020B0604020202020204" pitchFamily="34" charset="0"/>
              <a:buChar char="•"/>
            </a:pPr>
            <a:r>
              <a:rPr lang="tr-TR" spc="-145" dirty="0">
                <a:solidFill>
                  <a:schemeClr val="tx1"/>
                </a:solidFill>
                <a:latin typeface="+mn-lt"/>
                <a:cs typeface="Calibri"/>
              </a:rPr>
              <a:t>İ</a:t>
            </a:r>
            <a:r>
              <a:rPr lang="tr-TR" spc="-145" dirty="0">
                <a:solidFill>
                  <a:schemeClr val="tx1"/>
                </a:solidFill>
                <a:latin typeface="+mn-lt"/>
              </a:rPr>
              <a:t>ncelenen</a:t>
            </a:r>
            <a:r>
              <a:rPr lang="tr-TR" spc="-45" dirty="0">
                <a:solidFill>
                  <a:schemeClr val="tx1"/>
                </a:solidFill>
                <a:latin typeface="+mn-lt"/>
              </a:rPr>
              <a:t> </a:t>
            </a:r>
            <a:r>
              <a:rPr lang="tr-TR" spc="-50" dirty="0">
                <a:solidFill>
                  <a:schemeClr val="tx1"/>
                </a:solidFill>
                <a:latin typeface="+mn-lt"/>
              </a:rPr>
              <a:t>olay</a:t>
            </a:r>
            <a:r>
              <a:rPr lang="tr-TR" spc="-70" dirty="0">
                <a:solidFill>
                  <a:schemeClr val="tx1"/>
                </a:solidFill>
                <a:latin typeface="+mn-lt"/>
              </a:rPr>
              <a:t> </a:t>
            </a:r>
            <a:r>
              <a:rPr lang="tr-TR" spc="-95" dirty="0">
                <a:solidFill>
                  <a:schemeClr val="tx1"/>
                </a:solidFill>
                <a:latin typeface="+mn-lt"/>
              </a:rPr>
              <a:t>somut</a:t>
            </a:r>
            <a:r>
              <a:rPr lang="tr-TR" spc="-40" dirty="0">
                <a:solidFill>
                  <a:schemeClr val="tx1"/>
                </a:solidFill>
                <a:latin typeface="+mn-lt"/>
              </a:rPr>
              <a:t> </a:t>
            </a:r>
            <a:r>
              <a:rPr lang="tr-TR" dirty="0">
                <a:solidFill>
                  <a:schemeClr val="tx1"/>
                </a:solidFill>
                <a:latin typeface="+mn-lt"/>
              </a:rPr>
              <a:t>olarak</a:t>
            </a:r>
            <a:r>
              <a:rPr lang="tr-TR" spc="-70" dirty="0">
                <a:solidFill>
                  <a:schemeClr val="tx1"/>
                </a:solidFill>
                <a:latin typeface="+mn-lt"/>
              </a:rPr>
              <a:t> </a:t>
            </a:r>
            <a:r>
              <a:rPr lang="tr-TR" spc="-10" dirty="0">
                <a:solidFill>
                  <a:schemeClr val="tx1"/>
                </a:solidFill>
                <a:latin typeface="+mn-lt"/>
              </a:rPr>
              <a:t>özetlenir.</a:t>
            </a:r>
            <a:endParaRPr lang="tr-TR" dirty="0">
              <a:solidFill>
                <a:schemeClr val="tx1"/>
              </a:solidFill>
              <a:latin typeface="+mn-lt"/>
            </a:endParaRPr>
          </a:p>
          <a:p>
            <a:pPr marL="457200" marR="5080" indent="-457200" algn="just">
              <a:lnSpc>
                <a:spcPct val="100000"/>
              </a:lnSpc>
              <a:spcBef>
                <a:spcPts val="1095"/>
              </a:spcBef>
              <a:buFont typeface="Arial" panose="020B0604020202020204" pitchFamily="34" charset="0"/>
              <a:buChar char="•"/>
            </a:pPr>
            <a:r>
              <a:rPr lang="tr-TR" spc="-10" dirty="0">
                <a:solidFill>
                  <a:schemeClr val="tx1"/>
                </a:solidFill>
                <a:latin typeface="+mn-lt"/>
              </a:rPr>
              <a:t>Suçun</a:t>
            </a:r>
            <a:r>
              <a:rPr lang="tr-TR" dirty="0">
                <a:solidFill>
                  <a:schemeClr val="tx1"/>
                </a:solidFill>
                <a:latin typeface="+mn-lt"/>
              </a:rPr>
              <a:t> </a:t>
            </a:r>
            <a:r>
              <a:rPr lang="tr-TR" spc="-20" dirty="0">
                <a:solidFill>
                  <a:schemeClr val="tx1"/>
                </a:solidFill>
                <a:latin typeface="+mn-lt"/>
              </a:rPr>
              <a:t>maddi</a:t>
            </a:r>
            <a:r>
              <a:rPr lang="tr-TR" dirty="0">
                <a:solidFill>
                  <a:schemeClr val="tx1"/>
                </a:solidFill>
                <a:latin typeface="+mn-lt"/>
              </a:rPr>
              <a:t> </a:t>
            </a:r>
            <a:r>
              <a:rPr lang="tr-TR" spc="-10" dirty="0">
                <a:solidFill>
                  <a:schemeClr val="tx1"/>
                </a:solidFill>
                <a:latin typeface="+mn-lt"/>
              </a:rPr>
              <a:t>unsurları</a:t>
            </a:r>
            <a:r>
              <a:rPr lang="tr-TR" dirty="0">
                <a:solidFill>
                  <a:schemeClr val="tx1"/>
                </a:solidFill>
                <a:latin typeface="+mn-lt"/>
              </a:rPr>
              <a:t> </a:t>
            </a:r>
            <a:r>
              <a:rPr lang="tr-TR" spc="-20" dirty="0">
                <a:solidFill>
                  <a:schemeClr val="tx1"/>
                </a:solidFill>
                <a:latin typeface="+mn-lt"/>
              </a:rPr>
              <a:t>açık</a:t>
            </a:r>
            <a:r>
              <a:rPr lang="tr-TR" dirty="0">
                <a:solidFill>
                  <a:schemeClr val="tx1"/>
                </a:solidFill>
                <a:latin typeface="+mn-lt"/>
              </a:rPr>
              <a:t> </a:t>
            </a:r>
            <a:r>
              <a:rPr lang="tr-TR" spc="-25" dirty="0">
                <a:solidFill>
                  <a:schemeClr val="tx1"/>
                </a:solidFill>
                <a:latin typeface="+mn-lt"/>
              </a:rPr>
              <a:t>ve</a:t>
            </a:r>
            <a:r>
              <a:rPr lang="tr-TR" dirty="0">
                <a:solidFill>
                  <a:schemeClr val="tx1"/>
                </a:solidFill>
                <a:latin typeface="+mn-lt"/>
              </a:rPr>
              <a:t> </a:t>
            </a:r>
            <a:r>
              <a:rPr lang="tr-TR" spc="-25" dirty="0">
                <a:solidFill>
                  <a:schemeClr val="tx1"/>
                </a:solidFill>
                <a:latin typeface="+mn-lt"/>
              </a:rPr>
              <a:t>net</a:t>
            </a:r>
            <a:r>
              <a:rPr lang="tr-TR" dirty="0">
                <a:solidFill>
                  <a:schemeClr val="tx1"/>
                </a:solidFill>
                <a:latin typeface="+mn-lt"/>
              </a:rPr>
              <a:t> </a:t>
            </a:r>
            <a:r>
              <a:rPr lang="tr-TR" spc="-30" dirty="0">
                <a:solidFill>
                  <a:schemeClr val="tx1"/>
                </a:solidFill>
                <a:latin typeface="+mn-lt"/>
              </a:rPr>
              <a:t>bir </a:t>
            </a:r>
            <a:r>
              <a:rPr lang="tr-TR" spc="-80" dirty="0">
                <a:solidFill>
                  <a:schemeClr val="tx1"/>
                </a:solidFill>
                <a:latin typeface="+mn-lt"/>
              </a:rPr>
              <a:t>biçimde</a:t>
            </a:r>
            <a:r>
              <a:rPr lang="tr-TR" spc="-100" dirty="0">
                <a:solidFill>
                  <a:schemeClr val="tx1"/>
                </a:solidFill>
                <a:latin typeface="+mn-lt"/>
              </a:rPr>
              <a:t> </a:t>
            </a:r>
            <a:r>
              <a:rPr lang="tr-TR" dirty="0">
                <a:solidFill>
                  <a:schemeClr val="tx1"/>
                </a:solidFill>
                <a:latin typeface="+mn-lt"/>
              </a:rPr>
              <a:t>ortaya</a:t>
            </a:r>
            <a:r>
              <a:rPr lang="tr-TR" spc="-90" dirty="0">
                <a:solidFill>
                  <a:schemeClr val="tx1"/>
                </a:solidFill>
                <a:latin typeface="+mn-lt"/>
              </a:rPr>
              <a:t> </a:t>
            </a:r>
            <a:r>
              <a:rPr lang="tr-TR" spc="-10" dirty="0">
                <a:solidFill>
                  <a:schemeClr val="tx1"/>
                </a:solidFill>
                <a:latin typeface="+mn-lt"/>
              </a:rPr>
              <a:t>konulur.</a:t>
            </a:r>
            <a:endParaRPr lang="tr-TR" dirty="0">
              <a:solidFill>
                <a:schemeClr val="tx1"/>
              </a:solidFill>
              <a:latin typeface="+mn-lt"/>
            </a:endParaRPr>
          </a:p>
          <a:p>
            <a:pPr marL="457200" marR="5080" indent="-457200" algn="just">
              <a:lnSpc>
                <a:spcPct val="100000"/>
              </a:lnSpc>
              <a:spcBef>
                <a:spcPts val="1095"/>
              </a:spcBef>
              <a:buFont typeface="Arial" panose="020B0604020202020204" pitchFamily="34" charset="0"/>
              <a:buChar char="•"/>
            </a:pPr>
            <a:r>
              <a:rPr lang="tr-TR" spc="-10" dirty="0">
                <a:solidFill>
                  <a:schemeClr val="tx1"/>
                </a:solidFill>
                <a:latin typeface="+mn-lt"/>
              </a:rPr>
              <a:t>Fiilin</a:t>
            </a:r>
            <a:r>
              <a:rPr lang="tr-TR" dirty="0">
                <a:solidFill>
                  <a:schemeClr val="tx1"/>
                </a:solidFill>
                <a:latin typeface="+mn-lt"/>
              </a:rPr>
              <a:t> </a:t>
            </a:r>
            <a:r>
              <a:rPr lang="tr-TR" spc="-20" dirty="0">
                <a:solidFill>
                  <a:schemeClr val="tx1"/>
                </a:solidFill>
                <a:latin typeface="+mn-lt"/>
              </a:rPr>
              <a:t>neden</a:t>
            </a:r>
            <a:r>
              <a:rPr lang="tr-TR" dirty="0">
                <a:solidFill>
                  <a:schemeClr val="tx1"/>
                </a:solidFill>
                <a:latin typeface="+mn-lt"/>
              </a:rPr>
              <a:t> </a:t>
            </a:r>
            <a:r>
              <a:rPr lang="tr-TR" spc="-315" dirty="0">
                <a:solidFill>
                  <a:schemeClr val="tx1"/>
                </a:solidFill>
                <a:latin typeface="+mn-lt"/>
              </a:rPr>
              <a:t>suç</a:t>
            </a:r>
            <a:r>
              <a:rPr lang="tr-TR" dirty="0">
                <a:solidFill>
                  <a:schemeClr val="tx1"/>
                </a:solidFill>
                <a:latin typeface="+mn-lt"/>
              </a:rPr>
              <a:t> </a:t>
            </a:r>
            <a:r>
              <a:rPr lang="tr-TR" spc="-10" dirty="0">
                <a:solidFill>
                  <a:schemeClr val="tx1"/>
                </a:solidFill>
                <a:latin typeface="+mn-lt"/>
              </a:rPr>
              <a:t>oldu</a:t>
            </a:r>
            <a:r>
              <a:rPr lang="tr-TR" spc="-10" dirty="0">
                <a:solidFill>
                  <a:schemeClr val="tx1"/>
                </a:solidFill>
                <a:latin typeface="+mn-lt"/>
                <a:cs typeface="Calibri"/>
              </a:rPr>
              <a:t>ğ</a:t>
            </a:r>
            <a:r>
              <a:rPr lang="tr-TR" spc="-10" dirty="0">
                <a:solidFill>
                  <a:schemeClr val="tx1"/>
                </a:solidFill>
                <a:latin typeface="+mn-lt"/>
              </a:rPr>
              <a:t>una</a:t>
            </a:r>
            <a:r>
              <a:rPr lang="tr-TR" dirty="0">
                <a:solidFill>
                  <a:schemeClr val="tx1"/>
                </a:solidFill>
                <a:latin typeface="+mn-lt"/>
              </a:rPr>
              <a:t> </a:t>
            </a:r>
            <a:r>
              <a:rPr lang="tr-TR" spc="-20" dirty="0">
                <a:solidFill>
                  <a:schemeClr val="tx1"/>
                </a:solidFill>
                <a:latin typeface="+mn-lt"/>
              </a:rPr>
              <a:t>dair</a:t>
            </a:r>
            <a:r>
              <a:rPr lang="tr-TR" dirty="0">
                <a:solidFill>
                  <a:schemeClr val="tx1"/>
                </a:solidFill>
                <a:latin typeface="+mn-lt"/>
              </a:rPr>
              <a:t> </a:t>
            </a:r>
            <a:r>
              <a:rPr lang="tr-TR" spc="-10" dirty="0">
                <a:solidFill>
                  <a:schemeClr val="tx1"/>
                </a:solidFill>
                <a:latin typeface="+mn-lt"/>
              </a:rPr>
              <a:t>hukuki </a:t>
            </a:r>
            <a:r>
              <a:rPr lang="tr-TR" dirty="0">
                <a:solidFill>
                  <a:schemeClr val="tx1"/>
                </a:solidFill>
                <a:latin typeface="+mn-lt"/>
              </a:rPr>
              <a:t>bir </a:t>
            </a:r>
            <a:r>
              <a:rPr lang="tr-TR" spc="-95" dirty="0">
                <a:solidFill>
                  <a:schemeClr val="tx1"/>
                </a:solidFill>
                <a:latin typeface="+mn-lt"/>
              </a:rPr>
              <a:t>d</a:t>
            </a:r>
            <a:r>
              <a:rPr lang="tr-TR" spc="-90" dirty="0">
                <a:solidFill>
                  <a:schemeClr val="tx1"/>
                </a:solidFill>
                <a:latin typeface="+mn-lt"/>
              </a:rPr>
              <a:t>e</a:t>
            </a:r>
            <a:r>
              <a:rPr lang="tr-TR" spc="-90" dirty="0">
                <a:solidFill>
                  <a:schemeClr val="tx1"/>
                </a:solidFill>
                <a:latin typeface="+mn-lt"/>
                <a:cs typeface="Calibri"/>
              </a:rPr>
              <a:t>ğ</a:t>
            </a:r>
            <a:r>
              <a:rPr lang="tr-TR" spc="-90" dirty="0">
                <a:solidFill>
                  <a:schemeClr val="tx1"/>
                </a:solidFill>
                <a:latin typeface="+mn-lt"/>
              </a:rPr>
              <a:t>erlendirmede</a:t>
            </a:r>
            <a:r>
              <a:rPr lang="tr-TR" spc="-60" dirty="0">
                <a:solidFill>
                  <a:schemeClr val="tx1"/>
                </a:solidFill>
                <a:latin typeface="+mn-lt"/>
              </a:rPr>
              <a:t> </a:t>
            </a:r>
            <a:r>
              <a:rPr lang="tr-TR" spc="-10" dirty="0">
                <a:solidFill>
                  <a:schemeClr val="tx1"/>
                </a:solidFill>
                <a:latin typeface="+mn-lt"/>
              </a:rPr>
              <a:t>yapılır.</a:t>
            </a:r>
            <a:endParaRPr lang="tr-TR" dirty="0">
              <a:solidFill>
                <a:schemeClr val="tx1"/>
              </a:solidFill>
              <a:latin typeface="+mn-lt"/>
            </a:endParaRPr>
          </a:p>
          <a:p>
            <a:pPr marL="469900" indent="-457200">
              <a:lnSpc>
                <a:spcPct val="100000"/>
              </a:lnSpc>
              <a:spcBef>
                <a:spcPts val="1000"/>
              </a:spcBef>
              <a:buFont typeface="Arial" panose="020B0604020202020204" pitchFamily="34" charset="0"/>
              <a:buChar char="•"/>
            </a:pPr>
            <a:r>
              <a:rPr lang="tr-TR" spc="-60" dirty="0">
                <a:solidFill>
                  <a:schemeClr val="tx1"/>
                </a:solidFill>
                <a:latin typeface="+mn-lt"/>
              </a:rPr>
              <a:t>Fiil</a:t>
            </a:r>
            <a:r>
              <a:rPr lang="tr-TR" spc="-95" dirty="0">
                <a:solidFill>
                  <a:schemeClr val="tx1"/>
                </a:solidFill>
                <a:latin typeface="+mn-lt"/>
              </a:rPr>
              <a:t> </a:t>
            </a:r>
            <a:r>
              <a:rPr lang="tr-TR" spc="-85" dirty="0">
                <a:solidFill>
                  <a:schemeClr val="tx1"/>
                </a:solidFill>
                <a:latin typeface="+mn-lt"/>
              </a:rPr>
              <a:t>ile</a:t>
            </a:r>
            <a:r>
              <a:rPr lang="tr-TR" spc="-80" dirty="0">
                <a:solidFill>
                  <a:schemeClr val="tx1"/>
                </a:solidFill>
                <a:latin typeface="+mn-lt"/>
              </a:rPr>
              <a:t> </a:t>
            </a:r>
            <a:r>
              <a:rPr lang="tr-TR" dirty="0">
                <a:solidFill>
                  <a:schemeClr val="tx1"/>
                </a:solidFill>
                <a:latin typeface="+mn-lt"/>
              </a:rPr>
              <a:t>fail</a:t>
            </a:r>
            <a:r>
              <a:rPr lang="tr-TR" spc="-70" dirty="0">
                <a:solidFill>
                  <a:schemeClr val="tx1"/>
                </a:solidFill>
                <a:latin typeface="+mn-lt"/>
              </a:rPr>
              <a:t> </a:t>
            </a:r>
            <a:r>
              <a:rPr lang="tr-TR" spc="-95" dirty="0">
                <a:solidFill>
                  <a:schemeClr val="tx1"/>
                </a:solidFill>
                <a:latin typeface="+mn-lt"/>
              </a:rPr>
              <a:t>arasında</a:t>
            </a:r>
            <a:r>
              <a:rPr lang="tr-TR" spc="-75" dirty="0">
                <a:solidFill>
                  <a:schemeClr val="tx1"/>
                </a:solidFill>
                <a:latin typeface="+mn-lt"/>
              </a:rPr>
              <a:t> </a:t>
            </a:r>
            <a:r>
              <a:rPr lang="tr-TR" dirty="0">
                <a:solidFill>
                  <a:schemeClr val="tx1"/>
                </a:solidFill>
                <a:latin typeface="+mn-lt"/>
              </a:rPr>
              <a:t>ba</a:t>
            </a:r>
            <a:r>
              <a:rPr lang="tr-TR" dirty="0">
                <a:solidFill>
                  <a:schemeClr val="tx1"/>
                </a:solidFill>
                <a:latin typeface="+mn-lt"/>
                <a:cs typeface="Calibri"/>
              </a:rPr>
              <a:t>ğ</a:t>
            </a:r>
            <a:r>
              <a:rPr lang="tr-TR" dirty="0">
                <a:solidFill>
                  <a:schemeClr val="tx1"/>
                </a:solidFill>
                <a:latin typeface="+mn-lt"/>
              </a:rPr>
              <a:t>lantı</a:t>
            </a:r>
            <a:r>
              <a:rPr lang="tr-TR" spc="-90" dirty="0">
                <a:solidFill>
                  <a:schemeClr val="tx1"/>
                </a:solidFill>
                <a:latin typeface="+mn-lt"/>
              </a:rPr>
              <a:t> </a:t>
            </a:r>
            <a:r>
              <a:rPr lang="tr-TR" spc="-10" dirty="0">
                <a:solidFill>
                  <a:schemeClr val="tx1"/>
                </a:solidFill>
                <a:latin typeface="+mn-lt"/>
              </a:rPr>
              <a:t>kurulur.</a:t>
            </a:r>
          </a:p>
          <a:p>
            <a:pPr marL="469900" indent="-457200">
              <a:lnSpc>
                <a:spcPct val="100000"/>
              </a:lnSpc>
              <a:spcBef>
                <a:spcPts val="1000"/>
              </a:spcBef>
              <a:buFont typeface="Arial" panose="020B0604020202020204" pitchFamily="34" charset="0"/>
              <a:buChar char="•"/>
            </a:pPr>
            <a:r>
              <a:rPr lang="tr-TR" spc="-10" dirty="0">
                <a:solidFill>
                  <a:schemeClr val="tx1"/>
                </a:solidFill>
                <a:latin typeface="+mn-lt"/>
              </a:rPr>
              <a:t>Soruşturma izni verilecek merciin gerekçeli karar verebilmesine dayanak kanaat yazılmalıdır.</a:t>
            </a:r>
            <a:endParaRPr lang="tr-TR" dirty="0">
              <a:solidFill>
                <a:schemeClr val="tx1"/>
              </a:solidFill>
              <a:latin typeface="+mn-lt"/>
            </a:endParaRPr>
          </a:p>
          <a:p>
            <a:pPr marR="5080" indent="11113" algn="just">
              <a:lnSpc>
                <a:spcPct val="100000"/>
              </a:lnSpc>
              <a:spcBef>
                <a:spcPts val="100"/>
              </a:spcBef>
            </a:pPr>
            <a:endParaRPr lang="tr-TR" sz="2400" dirty="0">
              <a:solidFill>
                <a:schemeClr val="tx1"/>
              </a:solidFill>
              <a:latin typeface="+mn-lt"/>
            </a:endParaRPr>
          </a:p>
          <a:p>
            <a:pPr marL="12700" algn="just">
              <a:lnSpc>
                <a:spcPct val="100000"/>
              </a:lnSpc>
              <a:spcBef>
                <a:spcPts val="1010"/>
              </a:spcBef>
              <a:buClr>
                <a:srgbClr val="90C225"/>
              </a:buClr>
              <a:buSzPct val="79166"/>
            </a:pP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01293719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Calibri"/>
              </a:rPr>
              <a:t> 14- SONUÇ (2)</a:t>
            </a:r>
            <a:endParaRPr lang="tr-TR"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223001" cy="4398640"/>
          </a:xfrm>
        </p:spPr>
        <p:txBody>
          <a:bodyPr/>
          <a:lstStyle/>
          <a:p>
            <a:pPr marL="469900" indent="-457200" algn="just">
              <a:lnSpc>
                <a:spcPct val="100000"/>
              </a:lnSpc>
              <a:spcBef>
                <a:spcPts val="1190"/>
              </a:spcBef>
              <a:buFont typeface="Arial" panose="020B0604020202020204" pitchFamily="34" charset="0"/>
              <a:buChar char="•"/>
            </a:pPr>
            <a:r>
              <a:rPr lang="tr-TR" sz="2400" dirty="0">
                <a:solidFill>
                  <a:schemeClr val="tx1"/>
                </a:solidFill>
                <a:latin typeface="+mn-lt"/>
                <a:cs typeface="Calibri"/>
              </a:rPr>
              <a:t>Ayrıca inceleme konularının birden fazla olması durumunda her bölüm ayrı ayrı numaralandırılarak ‘Genel Sonuç’ başlığı altında bir arada görülecek şekilde yazılmalıdır.</a:t>
            </a:r>
            <a:endParaRPr lang="tr-TR" sz="2400" dirty="0">
              <a:solidFill>
                <a:schemeClr val="tx1"/>
              </a:solidFill>
              <a:latin typeface="+mn-lt"/>
            </a:endParaRPr>
          </a:p>
          <a:p>
            <a:pPr marL="457200" marR="5080" indent="-457200" algn="just">
              <a:lnSpc>
                <a:spcPct val="100000"/>
              </a:lnSpc>
              <a:spcBef>
                <a:spcPts val="1095"/>
              </a:spcBef>
              <a:buFont typeface="Arial" panose="020B0604020202020204" pitchFamily="34" charset="0"/>
              <a:buChar char="•"/>
            </a:pPr>
            <a:r>
              <a:rPr lang="tr-TR" sz="2400" spc="-10" dirty="0">
                <a:solidFill>
                  <a:schemeClr val="tx1"/>
                </a:solidFill>
                <a:latin typeface="+mn-lt"/>
              </a:rPr>
              <a:t>Raporlarda ‘Sonuç’ bölümü diğer bölümlerle birleştirilmeyecek ve ayrı olarak yazılacaktır.</a:t>
            </a:r>
            <a:endParaRPr lang="tr-TR" sz="2400" dirty="0">
              <a:solidFill>
                <a:schemeClr val="tx1"/>
              </a:solidFill>
              <a:latin typeface="+mn-lt"/>
            </a:endParaRPr>
          </a:p>
          <a:p>
            <a:pPr marL="469900" indent="-457200" algn="just">
              <a:lnSpc>
                <a:spcPct val="100000"/>
              </a:lnSpc>
              <a:spcBef>
                <a:spcPts val="1000"/>
              </a:spcBef>
              <a:buFont typeface="Arial" panose="020B0604020202020204" pitchFamily="34" charset="0"/>
              <a:buChar char="•"/>
            </a:pPr>
            <a:r>
              <a:rPr lang="tr-TR" sz="2400" spc="-60" dirty="0">
                <a:solidFill>
                  <a:schemeClr val="tx1"/>
                </a:solidFill>
                <a:latin typeface="+mn-lt"/>
              </a:rPr>
              <a:t>Ayrıca iddia ile incelenen konunun ve varılan sonucun aynı olması gerekmektedir.</a:t>
            </a:r>
            <a:endParaRPr lang="tr-TR" sz="2400" spc="-10" dirty="0">
              <a:solidFill>
                <a:schemeClr val="tx1"/>
              </a:solidFill>
              <a:latin typeface="+mn-lt"/>
            </a:endParaRPr>
          </a:p>
          <a:p>
            <a:pPr marL="469900" indent="-457200" algn="just">
              <a:lnSpc>
                <a:spcPct val="100000"/>
              </a:lnSpc>
              <a:spcBef>
                <a:spcPts val="1000"/>
              </a:spcBef>
              <a:buFont typeface="Arial" panose="020B0604020202020204" pitchFamily="34" charset="0"/>
              <a:buChar char="•"/>
            </a:pPr>
            <a:r>
              <a:rPr lang="tr-TR" sz="2400" spc="-10" dirty="0">
                <a:solidFill>
                  <a:schemeClr val="tx1"/>
                </a:solidFill>
                <a:latin typeface="+mn-lt"/>
              </a:rPr>
              <a:t>Hakkında ön inceleme yapılan görevlilerin tümü için mutlak surette ‘’soruşturma izni verilmesi / verilmemesi’’ yönünde öneri getirilecektir. </a:t>
            </a:r>
            <a:r>
              <a:rPr lang="tr-TR" sz="2000" i="1" spc="-10" dirty="0">
                <a:solidFill>
                  <a:srgbClr val="002060"/>
                </a:solidFill>
                <a:latin typeface="+mn-lt"/>
              </a:rPr>
              <a:t>(Teftiş Kurulu Başkanlığının 05.06.2022 tarih ve 3094-18 sayılı yazısı)</a:t>
            </a:r>
            <a:endParaRPr lang="tr-TR" sz="2400" u="sng" spc="-30" dirty="0">
              <a:solidFill>
                <a:srgbClr val="FF0000"/>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1223182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mj-lt"/>
              </a:rPr>
              <a:t>AMAÇ </a:t>
            </a:r>
            <a:r>
              <a:rPr lang="tr-TR" sz="2400" u="none" dirty="0">
                <a:latin typeface="+mj-lt"/>
              </a:rPr>
              <a:t>(1. Madde)</a:t>
            </a: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59755" cy="4062651"/>
          </a:xfrm>
        </p:spPr>
        <p:txBody>
          <a:bodyPr/>
          <a:lstStyle/>
          <a:p>
            <a:pPr algn="just"/>
            <a:r>
              <a:rPr lang="tr-TR" sz="2400" spc="-10" dirty="0">
                <a:solidFill>
                  <a:schemeClr val="tx1"/>
                </a:solidFill>
                <a:latin typeface="+mn-lt"/>
              </a:rPr>
              <a:t>Memurlar </a:t>
            </a:r>
            <a:r>
              <a:rPr lang="tr-TR" sz="2400" spc="-25" dirty="0">
                <a:solidFill>
                  <a:schemeClr val="tx1"/>
                </a:solidFill>
                <a:latin typeface="+mn-lt"/>
              </a:rPr>
              <a:t>ve </a:t>
            </a:r>
            <a:r>
              <a:rPr lang="tr-TR" sz="2400" spc="-10" dirty="0">
                <a:solidFill>
                  <a:schemeClr val="tx1"/>
                </a:solidFill>
                <a:latin typeface="+mn-lt"/>
              </a:rPr>
              <a:t>di</a:t>
            </a:r>
            <a:r>
              <a:rPr lang="tr-TR" sz="2400" spc="-10" dirty="0">
                <a:solidFill>
                  <a:schemeClr val="tx1"/>
                </a:solidFill>
                <a:latin typeface="+mn-lt"/>
                <a:cs typeface="Calibri"/>
              </a:rPr>
              <a:t>ğ</a:t>
            </a:r>
            <a:r>
              <a:rPr lang="tr-TR" sz="2400" spc="-10" dirty="0">
                <a:solidFill>
                  <a:schemeClr val="tx1"/>
                </a:solidFill>
                <a:latin typeface="+mn-lt"/>
              </a:rPr>
              <a:t>er </a:t>
            </a:r>
            <a:r>
              <a:rPr lang="tr-TR" sz="2400" spc="-20" dirty="0">
                <a:solidFill>
                  <a:schemeClr val="tx1"/>
                </a:solidFill>
                <a:latin typeface="+mn-lt"/>
              </a:rPr>
              <a:t>kamu </a:t>
            </a:r>
            <a:r>
              <a:rPr lang="tr-TR" sz="2400" spc="-80" dirty="0">
                <a:solidFill>
                  <a:schemeClr val="tx1"/>
                </a:solidFill>
                <a:latin typeface="+mn-lt"/>
              </a:rPr>
              <a:t>görevlilerinin </a:t>
            </a:r>
            <a:r>
              <a:rPr lang="tr-TR" sz="2400" spc="-10" dirty="0">
                <a:solidFill>
                  <a:srgbClr val="FF0000"/>
                </a:solidFill>
                <a:latin typeface="+mn-lt"/>
              </a:rPr>
              <a:t>görevleri sebebiyle i</a:t>
            </a:r>
            <a:r>
              <a:rPr lang="tr-TR" sz="2400" spc="-10" dirty="0">
                <a:solidFill>
                  <a:srgbClr val="FF0000"/>
                </a:solidFill>
                <a:latin typeface="+mn-lt"/>
                <a:cs typeface="Calibri"/>
              </a:rPr>
              <a:t>ş</a:t>
            </a:r>
            <a:r>
              <a:rPr lang="tr-TR" sz="2400" spc="-10" dirty="0">
                <a:solidFill>
                  <a:srgbClr val="FF0000"/>
                </a:solidFill>
                <a:latin typeface="+mn-lt"/>
              </a:rPr>
              <a:t>ledikleri suçlardan </a:t>
            </a:r>
            <a:r>
              <a:rPr lang="tr-TR" sz="2400" spc="-55" dirty="0">
                <a:solidFill>
                  <a:srgbClr val="FF0000"/>
                </a:solidFill>
                <a:latin typeface="+mn-lt"/>
              </a:rPr>
              <a:t>dolayı </a:t>
            </a:r>
            <a:r>
              <a:rPr lang="tr-TR" sz="2400" dirty="0">
                <a:solidFill>
                  <a:schemeClr val="tx1"/>
                </a:solidFill>
                <a:latin typeface="+mn-lt"/>
              </a:rPr>
              <a:t>yargılanabilmeleri için </a:t>
            </a:r>
            <a:r>
              <a:rPr lang="tr-TR" sz="2400" b="1" dirty="0">
                <a:solidFill>
                  <a:schemeClr val="tx1"/>
                </a:solidFill>
                <a:latin typeface="+mn-lt"/>
              </a:rPr>
              <a:t>izin vermeye yetkili mercileri belirtmek</a:t>
            </a:r>
            <a:r>
              <a:rPr lang="tr-TR" sz="2400" dirty="0">
                <a:solidFill>
                  <a:schemeClr val="tx1"/>
                </a:solidFill>
                <a:latin typeface="+mn-lt"/>
              </a:rPr>
              <a:t> ve </a:t>
            </a:r>
            <a:r>
              <a:rPr lang="tr-TR" sz="2400" b="1" dirty="0">
                <a:solidFill>
                  <a:schemeClr val="tx1"/>
                </a:solidFill>
                <a:latin typeface="+mn-lt"/>
              </a:rPr>
              <a:t>izlenecek usulü düzenlemek </a:t>
            </a:r>
            <a:r>
              <a:rPr lang="tr-TR" sz="2400" dirty="0">
                <a:solidFill>
                  <a:schemeClr val="tx1"/>
                </a:solidFill>
                <a:latin typeface="+mn-lt"/>
              </a:rPr>
              <a:t>amacıyla bu Kanun çıkarılmıştır.</a:t>
            </a:r>
          </a:p>
          <a:p>
            <a:pPr algn="just"/>
            <a:endParaRPr lang="tr-TR" sz="2400" dirty="0">
              <a:solidFill>
                <a:schemeClr val="tx1"/>
              </a:solidFill>
              <a:latin typeface="+mn-lt"/>
            </a:endParaRPr>
          </a:p>
          <a:p>
            <a:pPr algn="just"/>
            <a:endParaRPr lang="tr-TR" sz="2400" dirty="0">
              <a:solidFill>
                <a:schemeClr val="tx1"/>
              </a:solidFill>
              <a:latin typeface="+mn-lt"/>
            </a:endParaRPr>
          </a:p>
          <a:p>
            <a:pPr algn="just"/>
            <a:r>
              <a:rPr lang="tr-TR" sz="2400" dirty="0">
                <a:solidFill>
                  <a:schemeClr val="tx1"/>
                </a:solidFill>
                <a:latin typeface="+mn-lt"/>
              </a:rPr>
              <a:t>Bu kanun kapsamındaki görevlilerle ilgili suç iddiasından soruşturma evresine kadar yapılacak tüm usulü işlemler düzenlenmiş, yetkili yerler belirlenmiştir.</a:t>
            </a:r>
          </a:p>
          <a:p>
            <a:pPr algn="just"/>
            <a:endParaRPr lang="tr-TR" sz="2400" dirty="0">
              <a:solidFill>
                <a:schemeClr val="tx1"/>
              </a:solidFill>
              <a:latin typeface="+mn-lt"/>
            </a:endParaRPr>
          </a:p>
          <a:p>
            <a:pPr algn="just"/>
            <a:endParaRPr lang="tr-TR" sz="240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61805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330578" y="69849"/>
            <a:ext cx="5857875" cy="1107996"/>
          </a:xfrm>
        </p:spPr>
        <p:txBody>
          <a:bodyPr/>
          <a:lstStyle/>
          <a:p>
            <a:pPr algn="ctr"/>
            <a:r>
              <a:rPr lang="tr-TR" u="none" dirty="0">
                <a:latin typeface="Calibri"/>
              </a:rPr>
              <a:t> ÖN İNCELEME RAPORU ÖRNEĞİ</a:t>
            </a:r>
            <a:endParaRPr lang="tr-TR" u="none" dirty="0">
              <a:latin typeface="+mj-lt"/>
            </a:endParaRPr>
          </a:p>
        </p:txBody>
      </p:sp>
      <p:pic>
        <p:nvPicPr>
          <p:cNvPr id="9" name="İçerik Yer Tutucusu 8"/>
          <p:cNvPicPr>
            <a:picLocks noGrp="1" noChangeAspect="1"/>
          </p:cNvPicPr>
          <p:nvPr>
            <p:ph sz="half" idx="3"/>
          </p:nvPr>
        </p:nvPicPr>
        <p:blipFill>
          <a:blip r:embed="rId2" cstate="print">
            <a:extLst>
              <a:ext uri="{28A0092B-C50C-407E-A947-70E740481C1C}">
                <a14:useLocalDpi xmlns:a14="http://schemas.microsoft.com/office/drawing/2010/main" val="0"/>
              </a:ext>
            </a:extLst>
          </a:blip>
          <a:stretch>
            <a:fillRect/>
          </a:stretch>
        </p:blipFill>
        <p:spPr>
          <a:xfrm>
            <a:off x="1905000" y="1447801"/>
            <a:ext cx="5410200" cy="5410200"/>
          </a:xfrm>
        </p:spPr>
      </p:pic>
      <p:pic>
        <p:nvPicPr>
          <p:cNvPr id="5" name="object 8">
            <a:extLst>
              <a:ext uri="{FF2B5EF4-FFF2-40B4-BE49-F238E27FC236}">
                <a16:creationId xmlns:a16="http://schemas.microsoft.com/office/drawing/2014/main" id="{81D9F019-D290-4C90-864A-057D40DF3855}"/>
              </a:ext>
            </a:extLst>
          </p:cNvPr>
          <p:cNvPicPr/>
          <p:nvPr/>
        </p:nvPicPr>
        <p:blipFill>
          <a:blip r:embed="rId3"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3"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0856553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330578" y="69849"/>
            <a:ext cx="5857875" cy="553998"/>
          </a:xfrm>
        </p:spPr>
        <p:txBody>
          <a:bodyPr/>
          <a:lstStyle/>
          <a:p>
            <a:pPr algn="ctr"/>
            <a:r>
              <a:rPr lang="tr-TR" u="none" dirty="0">
                <a:latin typeface="Calibri"/>
              </a:rPr>
              <a:t> TEVDİ RAPORU ÖRNEĞİ</a:t>
            </a:r>
            <a:endParaRPr lang="tr-TR" u="none" dirty="0">
              <a:latin typeface="+mj-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pic>
        <p:nvPicPr>
          <p:cNvPr id="7" name="İçerik Yer Tutucusu 6"/>
          <p:cNvPicPr>
            <a:picLocks noGrp="1" noChangeAspect="1"/>
          </p:cNvPicPr>
          <p:nvPr>
            <p:ph sz="half" idx="3"/>
          </p:nvPr>
        </p:nvPicPr>
        <p:blipFill>
          <a:blip r:embed="rId3" cstate="print">
            <a:extLst>
              <a:ext uri="{28A0092B-C50C-407E-A947-70E740481C1C}">
                <a14:useLocalDpi xmlns:a14="http://schemas.microsoft.com/office/drawing/2010/main" val="0"/>
              </a:ext>
            </a:extLst>
          </a:blip>
          <a:stretch>
            <a:fillRect/>
          </a:stretch>
        </p:blipFill>
        <p:spPr>
          <a:xfrm>
            <a:off x="1828799" y="1371600"/>
            <a:ext cx="5486401" cy="5486399"/>
          </a:xfrm>
        </p:spPr>
      </p:pic>
    </p:spTree>
    <p:extLst>
      <p:ext uri="{BB962C8B-B14F-4D97-AF65-F5344CB8AC3E}">
        <p14:creationId xmlns:p14="http://schemas.microsoft.com/office/powerpoint/2010/main" val="6433261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2204864"/>
            <a:ext cx="8424936" cy="4176464"/>
          </a:xfrm>
        </p:spPr>
        <p:txBody>
          <a:bodyPr>
            <a:normAutofit/>
          </a:bodyPr>
          <a:lstStyle/>
          <a:p>
            <a:pPr lvl="0" algn="just"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İddiada yer alan ve onayda belirtilen şahıs ve/veya konuların tümü hakkında inceleme yapılmaması,</a:t>
            </a:r>
          </a:p>
          <a:p>
            <a:pPr lvl="0" algn="just"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‘‘Kapsam Dışı Bırakılan Konular ve Nedenleri’’</a:t>
            </a:r>
          </a:p>
          <a:p>
            <a:pPr marL="0" lvl="0" indent="0" algn="just" fontAlgn="base">
              <a:spcBef>
                <a:spcPct val="0"/>
              </a:spcBef>
              <a:spcAft>
                <a:spcPct val="0"/>
              </a:spcAft>
              <a:buClr>
                <a:srgbClr val="FF0000"/>
              </a:buClr>
              <a:buSzTx/>
              <a:buNone/>
            </a:pPr>
            <a:r>
              <a:rPr lang="tr-TR" altLang="tr-TR" sz="2800" b="1" dirty="0">
                <a:solidFill>
                  <a:srgbClr val="7030A0"/>
                </a:solidFill>
                <a:latin typeface="Final Frontier" pitchFamily="34" charset="0"/>
              </a:rPr>
              <a:t>bölüm başlığının açılmaması,</a:t>
            </a:r>
          </a:p>
          <a:p>
            <a:pPr lvl="0" algn="just"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Müştekinin ifadesinin alınmaması, adresinin</a:t>
            </a:r>
          </a:p>
          <a:p>
            <a:pPr marL="0" lvl="0" indent="0" algn="just" fontAlgn="base">
              <a:spcBef>
                <a:spcPct val="0"/>
              </a:spcBef>
              <a:spcAft>
                <a:spcPct val="0"/>
              </a:spcAft>
              <a:buClr>
                <a:srgbClr val="FF0000"/>
              </a:buClr>
              <a:buSzTx/>
              <a:buNone/>
            </a:pPr>
            <a:r>
              <a:rPr lang="tr-TR" altLang="tr-TR" sz="2800" b="1" dirty="0">
                <a:solidFill>
                  <a:srgbClr val="7030A0"/>
                </a:solidFill>
                <a:latin typeface="Final Frontier" pitchFamily="34" charset="0"/>
              </a:rPr>
              <a:t>belirtilmemesi,</a:t>
            </a:r>
            <a:r>
              <a:rPr lang="tr-TR" altLang="tr-TR" sz="2800" dirty="0">
                <a:solidFill>
                  <a:srgbClr val="7030A0"/>
                </a:solidFill>
                <a:latin typeface="Final Frontier" pitchFamily="34" charset="0"/>
              </a:rPr>
              <a:t> </a:t>
            </a:r>
          </a:p>
          <a:p>
            <a:pPr lvl="0" algn="just"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Müşteki ile Muhbir ayrımının yapılmaması,</a:t>
            </a:r>
          </a:p>
          <a:p>
            <a:pPr lvl="0" algn="just"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Onayda belirtilen konuların dışına çıkılması,</a:t>
            </a:r>
            <a:endParaRPr lang="tr-TR" dirty="0">
              <a:solidFill>
                <a:srgbClr val="7030A0"/>
              </a:solidFill>
            </a:endParaRPr>
          </a:p>
        </p:txBody>
      </p:sp>
      <p:sp>
        <p:nvSpPr>
          <p:cNvPr id="3" name="Başlık 2"/>
          <p:cNvSpPr>
            <a:spLocks noGrp="1"/>
          </p:cNvSpPr>
          <p:nvPr>
            <p:ph type="title"/>
          </p:nvPr>
        </p:nvSpPr>
        <p:spPr>
          <a:xfrm>
            <a:off x="1619998" y="69848"/>
            <a:ext cx="6000001" cy="1530351"/>
          </a:xfrm>
        </p:spPr>
        <p:txBody>
          <a:bodyPr>
            <a:normAutofit fontScale="90000"/>
          </a:bodyPr>
          <a:lstStyle/>
          <a:p>
            <a:pPr algn="ctr"/>
            <a:r>
              <a:rPr lang="tr-TR" u="none" dirty="0">
                <a:solidFill>
                  <a:srgbClr val="FF0000"/>
                </a:solidFill>
              </a:rPr>
              <a:t>BAZI RAPORLARDA GÖRÜLEN HATA VE EKSİKLİKLER</a:t>
            </a:r>
          </a:p>
        </p:txBody>
      </p:sp>
      <p:pic>
        <p:nvPicPr>
          <p:cNvPr id="7" name="object 5">
            <a:extLst>
              <a:ext uri="{FF2B5EF4-FFF2-40B4-BE49-F238E27FC236}">
                <a16:creationId xmlns:a16="http://schemas.microsoft.com/office/drawing/2014/main" id="{5534603F-9649-4CA2-B272-C5B881F28C71}"/>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341406116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999" y="2286000"/>
            <a:ext cx="8208912" cy="3849291"/>
          </a:xfrm>
        </p:spPr>
        <p:txBody>
          <a:bodyPr>
            <a:normAutofit fontScale="92500" lnSpcReduction="10000"/>
          </a:bodyPr>
          <a:lstStyle/>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Gereksiz belge toplanması,</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İlgili mercilerden istenen belgelerin, Raporun İnceleme bölümünde özetlenmemesi,</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Tanık ve sanık ifadelerinin Raporda yeterince irdelenmemesi,</a:t>
            </a:r>
            <a:endParaRPr lang="tr-TR" altLang="tr-TR" sz="2800" dirty="0">
              <a:solidFill>
                <a:srgbClr val="7030A0"/>
              </a:solidFill>
              <a:latin typeface="Final Frontier" pitchFamily="34" charset="0"/>
            </a:endParaRP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Bilgisine başvurulması gereken bazı kişilerin bilgisine başvurulmaması,</a:t>
            </a:r>
            <a:r>
              <a:rPr lang="tr-TR" altLang="tr-TR" sz="2800" dirty="0">
                <a:solidFill>
                  <a:srgbClr val="7030A0"/>
                </a:solidFill>
                <a:latin typeface="Final Frontier" pitchFamily="34" charset="0"/>
              </a:rPr>
              <a:t> </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Yeminli Katip Tutanağının bulunmaması</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Dizi Pusulasının olmaması</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Dosya düzeninin doğru sıralanmaması</a:t>
            </a:r>
          </a:p>
          <a:p>
            <a:endParaRPr lang="tr-TR" dirty="0"/>
          </a:p>
        </p:txBody>
      </p:sp>
      <p:pic>
        <p:nvPicPr>
          <p:cNvPr id="7" name="object 5">
            <a:extLst>
              <a:ext uri="{FF2B5EF4-FFF2-40B4-BE49-F238E27FC236}">
                <a16:creationId xmlns:a16="http://schemas.microsoft.com/office/drawing/2014/main" id="{080E600F-CBAC-4C54-AEFF-F059D85A322A}"/>
              </a:ext>
            </a:extLst>
          </p:cNvPr>
          <p:cNvPicPr/>
          <p:nvPr/>
        </p:nvPicPr>
        <p:blipFill>
          <a:blip r:embed="rId2" cstate="print"/>
          <a:stretch>
            <a:fillRect/>
          </a:stretch>
        </p:blipFill>
        <p:spPr>
          <a:xfrm>
            <a:off x="539999" y="180000"/>
            <a:ext cx="1080000" cy="1080000"/>
          </a:xfrm>
          <a:prstGeom prst="rect">
            <a:avLst/>
          </a:prstGeom>
        </p:spPr>
      </p:pic>
      <p:sp>
        <p:nvSpPr>
          <p:cNvPr id="10" name="Başlık 2">
            <a:extLst>
              <a:ext uri="{FF2B5EF4-FFF2-40B4-BE49-F238E27FC236}">
                <a16:creationId xmlns:a16="http://schemas.microsoft.com/office/drawing/2014/main" id="{07807F06-1C4B-4CF4-B06D-71453CE09E02}"/>
              </a:ext>
            </a:extLst>
          </p:cNvPr>
          <p:cNvSpPr>
            <a:spLocks noGrp="1"/>
          </p:cNvSpPr>
          <p:nvPr>
            <p:ph type="title"/>
          </p:nvPr>
        </p:nvSpPr>
        <p:spPr>
          <a:xfrm>
            <a:off x="1619998" y="69848"/>
            <a:ext cx="6000001" cy="1530351"/>
          </a:xfrm>
        </p:spPr>
        <p:txBody>
          <a:bodyPr>
            <a:normAutofit fontScale="90000"/>
          </a:bodyPr>
          <a:lstStyle/>
          <a:p>
            <a:pPr algn="ctr"/>
            <a:r>
              <a:rPr lang="tr-TR" u="none" dirty="0">
                <a:solidFill>
                  <a:srgbClr val="FF0000"/>
                </a:solidFill>
              </a:rPr>
              <a:t>BAZI RAPORLARDA GÖRÜLEN HATA VE EKSİKLİKLER</a:t>
            </a:r>
          </a:p>
        </p:txBody>
      </p:sp>
    </p:spTree>
    <p:extLst>
      <p:ext uri="{BB962C8B-B14F-4D97-AF65-F5344CB8AC3E}">
        <p14:creationId xmlns:p14="http://schemas.microsoft.com/office/powerpoint/2010/main" val="7539573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B5692B-9860-48CC-9A56-2DD1FDC51292}"/>
              </a:ext>
            </a:extLst>
          </p:cNvPr>
          <p:cNvSpPr>
            <a:spLocks noGrp="1"/>
          </p:cNvSpPr>
          <p:nvPr>
            <p:ph type="ctrTitle"/>
          </p:nvPr>
        </p:nvSpPr>
        <p:spPr>
          <a:xfrm>
            <a:off x="1143000" y="597217"/>
            <a:ext cx="6781800" cy="1661993"/>
          </a:xfrm>
        </p:spPr>
        <p:txBody>
          <a:bodyPr/>
          <a:lstStyle/>
          <a:p>
            <a:r>
              <a:rPr lang="tr-TR" b="1" dirty="0">
                <a:solidFill>
                  <a:srgbClr val="BE1B19"/>
                </a:solidFill>
              </a:rPr>
              <a:t>ÖRNEK YARGI KARARLARI (1)</a:t>
            </a:r>
            <a:br>
              <a:rPr lang="tr-TR" dirty="0">
                <a:solidFill>
                  <a:srgbClr val="BE1B19"/>
                </a:solidFill>
              </a:rPr>
            </a:br>
            <a:endParaRPr lang="tr-TR" dirty="0"/>
          </a:p>
        </p:txBody>
      </p:sp>
      <p:sp>
        <p:nvSpPr>
          <p:cNvPr id="3" name="Alt Başlık 2">
            <a:extLst>
              <a:ext uri="{FF2B5EF4-FFF2-40B4-BE49-F238E27FC236}">
                <a16:creationId xmlns:a16="http://schemas.microsoft.com/office/drawing/2014/main" id="{007124D2-AC90-4F63-BCBE-458D458E97EF}"/>
              </a:ext>
            </a:extLst>
          </p:cNvPr>
          <p:cNvSpPr>
            <a:spLocks noGrp="1"/>
          </p:cNvSpPr>
          <p:nvPr>
            <p:ph type="subTitle" idx="4"/>
          </p:nvPr>
        </p:nvSpPr>
        <p:spPr>
          <a:xfrm>
            <a:off x="990600" y="1828800"/>
            <a:ext cx="8001000" cy="4431983"/>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u="sng" dirty="0"/>
              <a:t>Soruşturma izin yetkisinin, </a:t>
            </a:r>
            <a:r>
              <a:rPr lang="tr-TR" altLang="tr-TR" sz="2000" b="1" u="sng" dirty="0">
                <a:solidFill>
                  <a:srgbClr val="FF0000"/>
                </a:solidFill>
              </a:rPr>
              <a:t>kanunda sayılan yetkililer tarafından bizzat </a:t>
            </a:r>
            <a:r>
              <a:rPr lang="tr-TR" altLang="tr-TR" sz="2000" b="1" u="sng" dirty="0"/>
              <a:t>kullanılacağı,  </a:t>
            </a:r>
          </a:p>
          <a:p>
            <a:pPr marL="342900" indent="-342900" algn="just">
              <a:spcAft>
                <a:spcPts val="1200"/>
              </a:spcAft>
              <a:buClr>
                <a:schemeClr val="tx1"/>
              </a:buClr>
              <a:buSzPct val="119000"/>
              <a:buFont typeface="Arial" panose="020B0604020202020204" pitchFamily="34" charset="0"/>
              <a:buChar char="•"/>
            </a:pPr>
            <a:r>
              <a:rPr lang="tr-TR" altLang="tr-TR" sz="2000" b="1" u="sng" dirty="0"/>
              <a:t>Üst merciler tarafından, daha alt mercilere ait soruşturma izin yetkisi kullanılamayacağı,   </a:t>
            </a:r>
          </a:p>
          <a:p>
            <a:pPr marL="342900" indent="-342900" algn="just">
              <a:spcAft>
                <a:spcPts val="1200"/>
              </a:spcAft>
              <a:buClr>
                <a:schemeClr val="tx1"/>
              </a:buClr>
              <a:buSzPct val="119000"/>
              <a:buFont typeface="Arial" panose="020B0604020202020204" pitchFamily="34" charset="0"/>
              <a:buChar char="•"/>
            </a:pPr>
            <a:r>
              <a:rPr lang="tr-TR" altLang="tr-TR" sz="2000" b="1" u="sng" dirty="0"/>
              <a:t>İşleme koymama sonucuna ulaşılabilmesi için ihbar ve şikayetlerin somut ve özel nitelikte olup olmadığının, kişi ve/veya olay belirtilip belirtilmediğinin tespiti için ön inceleme başlatılmadan bir </a:t>
            </a:r>
            <a:r>
              <a:rPr lang="tr-TR" altLang="tr-TR" sz="2000" b="1" u="sng" dirty="0">
                <a:solidFill>
                  <a:srgbClr val="FF0000"/>
                </a:solidFill>
              </a:rPr>
              <a:t>araştırma yaptırılabileceği,  </a:t>
            </a:r>
          </a:p>
          <a:p>
            <a:pPr marL="342900" indent="-342900" algn="just">
              <a:spcAft>
                <a:spcPts val="1200"/>
              </a:spcAft>
              <a:buClr>
                <a:schemeClr val="tx1"/>
              </a:buClr>
              <a:buSzPct val="119000"/>
              <a:buFont typeface="Arial" panose="020B0604020202020204" pitchFamily="34" charset="0"/>
              <a:buChar char="•"/>
            </a:pPr>
            <a:r>
              <a:rPr lang="tr-TR" altLang="tr-TR" sz="2000" b="1" u="sng" dirty="0"/>
              <a:t>Ön inceleme görevlisinin, Cumhuriyet savcısının CMK hükümlerine göre kamu davasının hazırlanmasına ilişkin hükümler çerçevesinde yapmakla yetkili olduğu işleri yapabilecekleri,  </a:t>
            </a:r>
          </a:p>
          <a:p>
            <a:endParaRPr lang="tr-TR" dirty="0"/>
          </a:p>
        </p:txBody>
      </p:sp>
    </p:spTree>
    <p:extLst>
      <p:ext uri="{BB962C8B-B14F-4D97-AF65-F5344CB8AC3E}">
        <p14:creationId xmlns:p14="http://schemas.microsoft.com/office/powerpoint/2010/main" val="10056696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5A903C-4184-42A1-A4D6-04B5D7B3C735}"/>
              </a:ext>
            </a:extLst>
          </p:cNvPr>
          <p:cNvSpPr>
            <a:spLocks noGrp="1"/>
          </p:cNvSpPr>
          <p:nvPr>
            <p:ph type="title"/>
          </p:nvPr>
        </p:nvSpPr>
        <p:spPr>
          <a:xfrm>
            <a:off x="1330578" y="69849"/>
            <a:ext cx="6594222" cy="1661993"/>
          </a:xfrm>
        </p:spPr>
        <p:txBody>
          <a:bodyPr/>
          <a:lstStyle/>
          <a:p>
            <a:r>
              <a:rPr lang="tr-TR" b="1" dirty="0">
                <a:solidFill>
                  <a:srgbClr val="BE1B19"/>
                </a:solidFill>
              </a:rPr>
              <a:t>ÖRNEK YARGI KARARLARI (2)</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8E7D83DA-536B-463B-B09B-722F989C2602}"/>
              </a:ext>
            </a:extLst>
          </p:cNvPr>
          <p:cNvSpPr>
            <a:spLocks noGrp="1"/>
          </p:cNvSpPr>
          <p:nvPr>
            <p:ph type="body" idx="1"/>
          </p:nvPr>
        </p:nvSpPr>
        <p:spPr>
          <a:xfrm>
            <a:off x="186639" y="1354658"/>
            <a:ext cx="7836534" cy="3970318"/>
          </a:xfrm>
        </p:spPr>
        <p:txBody>
          <a:bodyPr/>
          <a:lstStyle/>
          <a:p>
            <a:pPr marL="285750" indent="-285750" algn="just">
              <a:spcAft>
                <a:spcPts val="1200"/>
              </a:spcAft>
              <a:buFont typeface="Arial" panose="020B0604020202020204" pitchFamily="34" charset="0"/>
              <a:buChar char="•"/>
            </a:pPr>
            <a:r>
              <a:rPr lang="tr-TR" altLang="tr-TR" sz="2000" b="1" dirty="0"/>
              <a:t>Ön inceleme görevlerinde, </a:t>
            </a:r>
            <a:r>
              <a:rPr lang="tr-TR" altLang="tr-TR" sz="2000" b="1" u="sng" dirty="0">
                <a:solidFill>
                  <a:srgbClr val="FF0000"/>
                </a:solidFill>
              </a:rPr>
              <a:t>haklarında ön inceleme yapılanların </a:t>
            </a:r>
            <a:r>
              <a:rPr lang="tr-TR" altLang="tr-TR" sz="2000" b="1" dirty="0"/>
              <a:t>susma haklarını kullanmaları hariç olmak üzere </a:t>
            </a:r>
            <a:r>
              <a:rPr lang="tr-TR" altLang="tr-TR" sz="2000" b="1" u="sng" dirty="0">
                <a:solidFill>
                  <a:srgbClr val="FF0000"/>
                </a:solidFill>
              </a:rPr>
              <a:t>ifadelerinin alınmasının zorunlu olduğu, </a:t>
            </a:r>
          </a:p>
          <a:p>
            <a:pPr marL="285750" indent="-285750" algn="just">
              <a:spcAft>
                <a:spcPts val="1200"/>
              </a:spcAft>
              <a:buFont typeface="Arial" panose="020B0604020202020204" pitchFamily="34" charset="0"/>
              <a:buChar char="•"/>
            </a:pPr>
            <a:r>
              <a:rPr lang="tr-TR" altLang="tr-TR" sz="2000" b="1" dirty="0"/>
              <a:t>Ön inceleme görevleri sırasında 657 sayılı Kanunla belirlenenler tarafından </a:t>
            </a:r>
            <a:r>
              <a:rPr lang="tr-TR" altLang="tr-TR" sz="2000" b="1" u="sng" dirty="0">
                <a:solidFill>
                  <a:srgbClr val="FF0000"/>
                </a:solidFill>
              </a:rPr>
              <a:t>görevden</a:t>
            </a:r>
            <a:r>
              <a:rPr lang="tr-TR" altLang="tr-TR" sz="2000" b="1" dirty="0"/>
              <a:t> </a:t>
            </a:r>
            <a:r>
              <a:rPr lang="tr-TR" altLang="tr-TR" sz="2000" b="1" u="sng" dirty="0">
                <a:solidFill>
                  <a:srgbClr val="FF0000"/>
                </a:solidFill>
              </a:rPr>
              <a:t>uzaklaştırma yetkisi kullanılabileceği,  </a:t>
            </a:r>
          </a:p>
          <a:p>
            <a:pPr marL="285750" indent="-285750" algn="just">
              <a:spcAft>
                <a:spcPts val="1200"/>
              </a:spcAft>
              <a:buFont typeface="Arial" panose="020B0604020202020204" pitchFamily="34" charset="0"/>
              <a:buChar char="•"/>
            </a:pPr>
            <a:r>
              <a:rPr lang="tr-TR" altLang="tr-TR" sz="2000" b="1" dirty="0"/>
              <a:t>Yetkili merciler tarafından memur ve diğer kamu görevlilerinin üzerlerine atılı suçu işlediklerine ilişkin yeterli delil olması halinde soruşturma izni verilmesi, aksi halde verilmemesi gerektiği ve ayrıca </a:t>
            </a:r>
            <a:r>
              <a:rPr lang="tr-TR" altLang="tr-TR" sz="2000" b="1" u="sng" dirty="0">
                <a:solidFill>
                  <a:srgbClr val="FF0000"/>
                </a:solidFill>
              </a:rPr>
              <a:t>ölüm, af, zamanaşımı ve benzeri olaylar gerekçesiyle de soruşturma izni verilmemesi kararının verilmesi gerektiği</a:t>
            </a:r>
            <a:r>
              <a:rPr lang="tr-TR" altLang="tr-TR" sz="2000" b="1" dirty="0"/>
              <a:t>, </a:t>
            </a:r>
          </a:p>
          <a:p>
            <a:endParaRPr lang="tr-TR" dirty="0"/>
          </a:p>
        </p:txBody>
      </p:sp>
    </p:spTree>
    <p:extLst>
      <p:ext uri="{BB962C8B-B14F-4D97-AF65-F5344CB8AC3E}">
        <p14:creationId xmlns:p14="http://schemas.microsoft.com/office/powerpoint/2010/main" val="175277546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84B72D7-592B-4740-87D8-F18E8E795EB8}"/>
              </a:ext>
            </a:extLst>
          </p:cNvPr>
          <p:cNvSpPr>
            <a:spLocks noGrp="1"/>
          </p:cNvSpPr>
          <p:nvPr>
            <p:ph type="title"/>
          </p:nvPr>
        </p:nvSpPr>
        <p:spPr>
          <a:xfrm>
            <a:off x="883994" y="86474"/>
            <a:ext cx="6888405" cy="1661993"/>
          </a:xfrm>
        </p:spPr>
        <p:txBody>
          <a:bodyPr/>
          <a:lstStyle/>
          <a:p>
            <a:r>
              <a:rPr lang="tr-TR" b="1" dirty="0">
                <a:solidFill>
                  <a:srgbClr val="BE1B19"/>
                </a:solidFill>
              </a:rPr>
              <a:t>ÖRNEK YARGI KARARLARI (3)</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220BFC75-97CD-49B7-A699-9F8C1DE13765}"/>
              </a:ext>
            </a:extLst>
          </p:cNvPr>
          <p:cNvSpPr>
            <a:spLocks noGrp="1"/>
          </p:cNvSpPr>
          <p:nvPr>
            <p:ph type="body" idx="1"/>
          </p:nvPr>
        </p:nvSpPr>
        <p:spPr>
          <a:xfrm>
            <a:off x="186639" y="1354658"/>
            <a:ext cx="7836534" cy="4585871"/>
          </a:xfrm>
        </p:spPr>
        <p:txBody>
          <a:bodyPr/>
          <a:lstStyle/>
          <a:p>
            <a:pPr marL="285750" indent="-285750" algn="just">
              <a:spcAft>
                <a:spcPts val="1200"/>
              </a:spcAft>
              <a:buFont typeface="Arial" panose="020B0604020202020204" pitchFamily="34" charset="0"/>
              <a:buChar char="•"/>
            </a:pPr>
            <a:r>
              <a:rPr lang="tr-TR" altLang="tr-TR" sz="2000" b="1" dirty="0"/>
              <a:t>Kararların gerekçeli olması gerektiği,  </a:t>
            </a:r>
          </a:p>
          <a:p>
            <a:pPr marL="285750" indent="-285750" algn="just">
              <a:spcAft>
                <a:spcPts val="1200"/>
              </a:spcAft>
              <a:buFont typeface="Arial" panose="020B0604020202020204" pitchFamily="34" charset="0"/>
              <a:buChar char="•"/>
            </a:pPr>
            <a:r>
              <a:rPr lang="tr-TR" altLang="tr-TR" sz="2000" b="1" dirty="0"/>
              <a:t>İzin verilmemesi kararından sonra aynı olay hakkında </a:t>
            </a:r>
            <a:r>
              <a:rPr lang="tr-TR" altLang="tr-TR" sz="2000" b="1" u="sng" dirty="0">
                <a:solidFill>
                  <a:srgbClr val="FF0000"/>
                </a:solidFill>
              </a:rPr>
              <a:t>yeni delillerin elde edilmesi halinde</a:t>
            </a:r>
            <a:r>
              <a:rPr lang="tr-TR" altLang="tr-TR" sz="2000" b="1" dirty="0"/>
              <a:t>, yeniden ön inceleme yaptırılarak sonucuna göre yeniden karar verilebileceği,  </a:t>
            </a:r>
          </a:p>
          <a:p>
            <a:pPr marL="285750" indent="-285750" algn="just">
              <a:spcAft>
                <a:spcPts val="1200"/>
              </a:spcAft>
              <a:buFont typeface="Arial" panose="020B0604020202020204" pitchFamily="34" charset="0"/>
              <a:buChar char="•"/>
            </a:pPr>
            <a:r>
              <a:rPr lang="tr-TR" altLang="tr-TR" sz="2000" b="1" dirty="0"/>
              <a:t>Kanunun öngördüğü </a:t>
            </a:r>
            <a:r>
              <a:rPr lang="tr-TR" altLang="tr-TR" sz="2000" b="1" u="sng" dirty="0">
                <a:solidFill>
                  <a:srgbClr val="FF0000"/>
                </a:solidFill>
              </a:rPr>
              <a:t>süre geçtikten sonra da </a:t>
            </a:r>
            <a:r>
              <a:rPr lang="tr-TR" altLang="tr-TR" sz="2000" b="1" dirty="0"/>
              <a:t>işin sonuçlanması için izin vermeye yetkili merciler tarafından zorunlu olarak </a:t>
            </a:r>
            <a:r>
              <a:rPr lang="tr-TR" altLang="tr-TR" sz="2000" b="1" u="sng" dirty="0">
                <a:solidFill>
                  <a:srgbClr val="FF0000"/>
                </a:solidFill>
              </a:rPr>
              <a:t>karar verilmesi gerektiği, </a:t>
            </a:r>
          </a:p>
          <a:p>
            <a:pPr marL="285750" indent="-285750" algn="just">
              <a:spcAft>
                <a:spcPts val="1200"/>
              </a:spcAft>
              <a:buFont typeface="Arial" panose="020B0604020202020204" pitchFamily="34" charset="0"/>
              <a:buChar char="•"/>
            </a:pPr>
            <a:r>
              <a:rPr lang="tr-TR" altLang="tr-TR" sz="2000" b="1" dirty="0"/>
              <a:t>İtiraza konu kararlar ilgililere Tebligat Kanunu hükümlerine göre tebliğ edilmesi gerektiği, </a:t>
            </a:r>
          </a:p>
          <a:p>
            <a:pPr algn="just">
              <a:spcAft>
                <a:spcPts val="1200"/>
              </a:spcAft>
            </a:pPr>
            <a:r>
              <a:rPr lang="tr-TR" altLang="tr-TR" sz="2000" b="1" dirty="0">
                <a:solidFill>
                  <a:srgbClr val="C00000"/>
                </a:solidFill>
              </a:rPr>
              <a:t>(Danıştay 1.D 17.04.2000 gün ve E.2000/29, K.2000/59 sayılı </a:t>
            </a:r>
            <a:r>
              <a:rPr lang="tr-TR" altLang="tr-TR" sz="2000" b="1" dirty="0" err="1">
                <a:solidFill>
                  <a:srgbClr val="C00000"/>
                </a:solidFill>
              </a:rPr>
              <a:t>istişari</a:t>
            </a:r>
            <a:r>
              <a:rPr lang="tr-TR" altLang="tr-TR" sz="2000" b="1" dirty="0">
                <a:solidFill>
                  <a:srgbClr val="C00000"/>
                </a:solidFill>
              </a:rPr>
              <a:t> kararı) </a:t>
            </a:r>
          </a:p>
          <a:p>
            <a:endParaRPr lang="tr-TR" dirty="0"/>
          </a:p>
        </p:txBody>
      </p:sp>
    </p:spTree>
    <p:extLst>
      <p:ext uri="{BB962C8B-B14F-4D97-AF65-F5344CB8AC3E}">
        <p14:creationId xmlns:p14="http://schemas.microsoft.com/office/powerpoint/2010/main" val="37994613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8828A1-406B-4B26-9281-5A5D54A39A0F}"/>
              </a:ext>
            </a:extLst>
          </p:cNvPr>
          <p:cNvSpPr>
            <a:spLocks noGrp="1"/>
          </p:cNvSpPr>
          <p:nvPr>
            <p:ph type="title"/>
          </p:nvPr>
        </p:nvSpPr>
        <p:spPr>
          <a:xfrm>
            <a:off x="1330577" y="69849"/>
            <a:ext cx="6692595" cy="1661993"/>
          </a:xfrm>
        </p:spPr>
        <p:txBody>
          <a:bodyPr/>
          <a:lstStyle/>
          <a:p>
            <a:r>
              <a:rPr lang="tr-TR" b="1" dirty="0">
                <a:solidFill>
                  <a:srgbClr val="BE1B19"/>
                </a:solidFill>
              </a:rPr>
              <a:t>ÖRNEK YARGI KARARLARI (4)</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619510F3-5B09-437C-8CDB-FCD1A55524A5}"/>
              </a:ext>
            </a:extLst>
          </p:cNvPr>
          <p:cNvSpPr>
            <a:spLocks noGrp="1"/>
          </p:cNvSpPr>
          <p:nvPr>
            <p:ph type="body" idx="1"/>
          </p:nvPr>
        </p:nvSpPr>
        <p:spPr>
          <a:xfrm>
            <a:off x="186639" y="1354658"/>
            <a:ext cx="7836534" cy="3816429"/>
          </a:xfrm>
        </p:spPr>
        <p:txBody>
          <a:bodyPr/>
          <a:lstStyle/>
          <a:p>
            <a:pPr marL="285750" indent="-285750" algn="just">
              <a:spcAft>
                <a:spcPts val="1200"/>
              </a:spcAft>
              <a:buFont typeface="Arial" panose="020B0604020202020204" pitchFamily="34" charset="0"/>
              <a:buChar char="•"/>
            </a:pPr>
            <a:r>
              <a:rPr lang="tr-TR" altLang="tr-TR" sz="2000" b="1" dirty="0"/>
              <a:t>Görev sebebiyle işlenen suç kavramının, memuriyet görevinden doğan, görev ile bağlantılı ve görevden yararlanarak işlenebilen ve suçun kurucu unsuru memur olan suçları ifade ettiği, dolayısıyla </a:t>
            </a:r>
            <a:r>
              <a:rPr lang="tr-TR" altLang="tr-TR" sz="2000" b="1" u="sng" dirty="0">
                <a:solidFill>
                  <a:srgbClr val="FF0000"/>
                </a:solidFill>
              </a:rPr>
              <a:t>öğrencisine etkili eylemde bulunan sanık öğretmen</a:t>
            </a:r>
            <a:r>
              <a:rPr lang="tr-TR" altLang="tr-TR" sz="2000" b="1" dirty="0"/>
              <a:t> hakkında soruşturma yapılabilmesi için 4483 sayılı Kanuna göre izin alınmasına gerek bulunmadığı,  </a:t>
            </a:r>
            <a:r>
              <a:rPr lang="tr-TR" altLang="tr-TR" sz="2000" b="1" dirty="0">
                <a:solidFill>
                  <a:srgbClr val="C00000"/>
                </a:solidFill>
              </a:rPr>
              <a:t>(Yargıtay CGK 17.02.2004 gün ve E.2004/2-10, K.2004/40)</a:t>
            </a:r>
          </a:p>
          <a:p>
            <a:pPr marL="285750" indent="-285750" algn="just">
              <a:spcAft>
                <a:spcPts val="1200"/>
              </a:spcAft>
              <a:buFont typeface="Arial" panose="020B0604020202020204" pitchFamily="34" charset="0"/>
              <a:buChar char="•"/>
            </a:pPr>
            <a:r>
              <a:rPr lang="tr-TR" altLang="tr-TR" sz="2000" b="1" dirty="0"/>
              <a:t>Mahkemelerin bilgi talebinin yerine getirilmemesinin adli görev niteliğinde olduğundan 4483 sayılı Kanun kapsamına girmediği,  	</a:t>
            </a:r>
            <a:r>
              <a:rPr lang="tr-TR" altLang="tr-TR" sz="2000" b="1" dirty="0">
                <a:solidFill>
                  <a:srgbClr val="C00000"/>
                </a:solidFill>
              </a:rPr>
              <a:t>(Danıştay 2.D 14.09.2001 gün ve E.2000/2769, K.2001/2019) </a:t>
            </a:r>
          </a:p>
          <a:p>
            <a:endParaRPr lang="tr-TR" dirty="0"/>
          </a:p>
        </p:txBody>
      </p:sp>
    </p:spTree>
    <p:extLst>
      <p:ext uri="{BB962C8B-B14F-4D97-AF65-F5344CB8AC3E}">
        <p14:creationId xmlns:p14="http://schemas.microsoft.com/office/powerpoint/2010/main" val="26744967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E06F0B3-0F50-4E6A-80AD-C8A63AE310B3}"/>
              </a:ext>
            </a:extLst>
          </p:cNvPr>
          <p:cNvSpPr>
            <a:spLocks noGrp="1"/>
          </p:cNvSpPr>
          <p:nvPr>
            <p:ph type="title"/>
          </p:nvPr>
        </p:nvSpPr>
        <p:spPr>
          <a:xfrm>
            <a:off x="1330578" y="69849"/>
            <a:ext cx="6692595" cy="1661993"/>
          </a:xfrm>
        </p:spPr>
        <p:txBody>
          <a:bodyPr/>
          <a:lstStyle/>
          <a:p>
            <a:r>
              <a:rPr lang="tr-TR" b="1" dirty="0">
                <a:solidFill>
                  <a:srgbClr val="BE1B19"/>
                </a:solidFill>
              </a:rPr>
              <a:t>ÖRNEK YARGI KARARLARI (5)</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967893BC-601A-40E1-A761-18D4AF383903}"/>
              </a:ext>
            </a:extLst>
          </p:cNvPr>
          <p:cNvSpPr>
            <a:spLocks noGrp="1"/>
          </p:cNvSpPr>
          <p:nvPr>
            <p:ph type="body" idx="1"/>
          </p:nvPr>
        </p:nvSpPr>
        <p:spPr>
          <a:xfrm>
            <a:off x="186639" y="1354658"/>
            <a:ext cx="7836534" cy="5355312"/>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İcra İflas Kanunu kapsamına giren işlerin adli görev niteliğinde olduğu, (Danıştay 2.D 10.10.2001 gün ve E.2001/1424, K.2001/2252)</a:t>
            </a:r>
          </a:p>
          <a:p>
            <a:pPr marL="342900" indent="-342900" algn="just">
              <a:spcAft>
                <a:spcPts val="1200"/>
              </a:spcAft>
              <a:buClr>
                <a:schemeClr val="tx1"/>
              </a:buClr>
              <a:buSzPct val="119000"/>
              <a:buFont typeface="Arial" panose="020B0604020202020204" pitchFamily="34" charset="0"/>
              <a:buChar char="•"/>
            </a:pPr>
            <a:r>
              <a:rPr lang="tr-TR" altLang="tr-TR" sz="2000" b="1" dirty="0">
                <a:solidFill>
                  <a:srgbClr val="FF0000"/>
                </a:solidFill>
              </a:rPr>
              <a:t>Türk Ticaret Kanunu hükümlerine </a:t>
            </a:r>
            <a:r>
              <a:rPr lang="tr-TR" altLang="tr-TR" sz="2000" b="1" dirty="0"/>
              <a:t>göre kurulan şirkette görevli kamu personelin bu görevlerinden dolayı </a:t>
            </a:r>
            <a:r>
              <a:rPr lang="tr-TR" altLang="tr-TR" sz="2000" b="1" dirty="0">
                <a:solidFill>
                  <a:srgbClr val="FF0000"/>
                </a:solidFill>
              </a:rPr>
              <a:t>4483 sayılı Kanun kapsamında </a:t>
            </a:r>
            <a:r>
              <a:rPr lang="tr-TR" altLang="tr-TR" sz="2000" b="1" u="sng" dirty="0">
                <a:solidFill>
                  <a:srgbClr val="0070C0"/>
                </a:solidFill>
              </a:rPr>
              <a:t>bulunmadıkları,</a:t>
            </a:r>
            <a:r>
              <a:rPr lang="tr-TR" altLang="tr-TR" sz="2000" b="1" dirty="0">
                <a:solidFill>
                  <a:srgbClr val="0070C0"/>
                </a:solidFill>
              </a:rPr>
              <a:t> </a:t>
            </a:r>
            <a:r>
              <a:rPr lang="tr-TR" altLang="tr-TR" sz="2000" b="1" dirty="0">
                <a:solidFill>
                  <a:srgbClr val="C00000"/>
                </a:solidFill>
              </a:rPr>
              <a:t>(Danıştay 2.D 27.09.2001 gün ve E.2001/1166, K.2001/2122) </a:t>
            </a:r>
          </a:p>
          <a:p>
            <a:pPr marL="342900" indent="-342900" algn="just">
              <a:spcAft>
                <a:spcPts val="1200"/>
              </a:spcAft>
              <a:buClr>
                <a:schemeClr val="tx1"/>
              </a:buClr>
              <a:buSzPct val="119000"/>
              <a:buFont typeface="Arial" panose="020B0604020202020204" pitchFamily="34" charset="0"/>
              <a:buChar char="•"/>
            </a:pPr>
            <a:r>
              <a:rPr lang="tr-TR" altLang="tr-TR" sz="2000" b="1" dirty="0"/>
              <a:t>Bilirkişilik görevinin adli görev olduğu ve bu nedenle haklarında  genel hükümlere göre soruşturma yapılacağı, </a:t>
            </a:r>
            <a:r>
              <a:rPr lang="tr-TR" altLang="tr-TR" sz="2000" b="1" dirty="0">
                <a:solidFill>
                  <a:srgbClr val="C00000"/>
                </a:solidFill>
              </a:rPr>
              <a:t>(Danıştay 2.D 10.11.1999 gün ve 1998/2609, K.1999/2552)</a:t>
            </a:r>
          </a:p>
          <a:p>
            <a:pPr marL="342900" indent="-342900" algn="just">
              <a:spcAft>
                <a:spcPts val="1200"/>
              </a:spcAft>
              <a:buClr>
                <a:schemeClr val="tx1"/>
              </a:buClr>
              <a:buSzPct val="119000"/>
              <a:buFont typeface="Arial" panose="020B0604020202020204" pitchFamily="34" charset="0"/>
              <a:buChar char="•"/>
            </a:pPr>
            <a:r>
              <a:rPr lang="tr-TR" altLang="tr-TR" sz="2000" b="1" dirty="0"/>
              <a:t>Görevi sebebiyle tedbirsizlik ve dikkatsizlik sonucu yaralamaya sebebiyet veren memurların 4483 sayılı Kanun kapsamında bulundukları, </a:t>
            </a:r>
            <a:r>
              <a:rPr lang="tr-TR" altLang="tr-TR" sz="2000" b="1" dirty="0">
                <a:solidFill>
                  <a:srgbClr val="C00000"/>
                </a:solidFill>
              </a:rPr>
              <a:t>(Yargıtay 2. CD 23.02.2000 gün ve E.2000/1576, K.2000/1825)   </a:t>
            </a:r>
          </a:p>
          <a:p>
            <a:endParaRPr lang="tr-TR" dirty="0"/>
          </a:p>
        </p:txBody>
      </p:sp>
    </p:spTree>
    <p:extLst>
      <p:ext uri="{BB962C8B-B14F-4D97-AF65-F5344CB8AC3E}">
        <p14:creationId xmlns:p14="http://schemas.microsoft.com/office/powerpoint/2010/main" val="11327455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35AA4-1F5F-46C4-A3B0-6F8B28D6CA1F}"/>
              </a:ext>
            </a:extLst>
          </p:cNvPr>
          <p:cNvSpPr>
            <a:spLocks noGrp="1"/>
          </p:cNvSpPr>
          <p:nvPr>
            <p:ph type="title"/>
          </p:nvPr>
        </p:nvSpPr>
        <p:spPr>
          <a:xfrm>
            <a:off x="1330578" y="69849"/>
            <a:ext cx="6746622" cy="1661993"/>
          </a:xfrm>
        </p:spPr>
        <p:txBody>
          <a:bodyPr/>
          <a:lstStyle/>
          <a:p>
            <a:r>
              <a:rPr lang="tr-TR" b="1" dirty="0">
                <a:solidFill>
                  <a:srgbClr val="BE1B19"/>
                </a:solidFill>
              </a:rPr>
              <a:t>ÖRNEK YARGI KARARLARI (6)</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D078A942-C7B3-409E-9FC1-25384021CDF4}"/>
              </a:ext>
            </a:extLst>
          </p:cNvPr>
          <p:cNvSpPr>
            <a:spLocks noGrp="1"/>
          </p:cNvSpPr>
          <p:nvPr>
            <p:ph type="body" idx="1"/>
          </p:nvPr>
        </p:nvSpPr>
        <p:spPr>
          <a:xfrm>
            <a:off x="186639" y="1354658"/>
            <a:ext cx="7836534" cy="4431983"/>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Kolluk kuvvetlerinin suçluyu yakalamak ve suç delillerini bulmak için yürüttüğü görevin adli görev niteliğinde olduğu, </a:t>
            </a:r>
            <a:r>
              <a:rPr lang="tr-TR" altLang="tr-TR" sz="2000" b="1" dirty="0">
                <a:solidFill>
                  <a:srgbClr val="C00000"/>
                </a:solidFill>
              </a:rPr>
              <a:t>(Yargıtay CGK 02.07.1986 gün ve 159/167)</a:t>
            </a:r>
          </a:p>
          <a:p>
            <a:pPr marL="342900" indent="-342900" algn="just">
              <a:spcAft>
                <a:spcPts val="1200"/>
              </a:spcAft>
              <a:buClr>
                <a:schemeClr val="tx1"/>
              </a:buClr>
              <a:buSzPct val="119000"/>
              <a:buFont typeface="Arial" panose="020B0604020202020204" pitchFamily="34" charset="0"/>
              <a:buChar char="•"/>
            </a:pPr>
            <a:r>
              <a:rPr lang="tr-TR" altLang="tr-TR" sz="2000" b="1" dirty="0"/>
              <a:t>Orman muhafaza memurlarının ormana karşı işledikleri suçların adli görev niteliğinde olduğu, </a:t>
            </a:r>
            <a:r>
              <a:rPr lang="tr-TR" altLang="tr-TR" sz="2000" b="1" dirty="0">
                <a:solidFill>
                  <a:srgbClr val="C00000"/>
                </a:solidFill>
              </a:rPr>
              <a:t>(Yargıtay 4.CD 26.02.1998 gün ve 98/10)</a:t>
            </a:r>
          </a:p>
          <a:p>
            <a:pPr marL="342900" indent="-342900" algn="just">
              <a:spcAft>
                <a:spcPts val="1200"/>
              </a:spcAft>
              <a:buClr>
                <a:schemeClr val="tx1"/>
              </a:buClr>
              <a:buSzPct val="119000"/>
              <a:buFont typeface="Arial" panose="020B0604020202020204" pitchFamily="34" charset="0"/>
              <a:buChar char="•"/>
            </a:pPr>
            <a:r>
              <a:rPr lang="tr-TR" altLang="tr-TR" sz="2000" b="1" dirty="0"/>
              <a:t>Doktorun otopsi ile ilgili işlemlerinin adli görev olduğu, </a:t>
            </a:r>
            <a:r>
              <a:rPr lang="tr-TR" altLang="tr-TR" sz="2000" b="1" dirty="0">
                <a:solidFill>
                  <a:srgbClr val="C00000"/>
                </a:solidFill>
              </a:rPr>
              <a:t>(Yargıtay 4. CD 24.02.1998 gün ve 457/1409)</a:t>
            </a:r>
          </a:p>
          <a:p>
            <a:pPr marL="342900" indent="-342900" algn="just">
              <a:spcAft>
                <a:spcPts val="1200"/>
              </a:spcAft>
              <a:buClr>
                <a:schemeClr val="tx1"/>
              </a:buClr>
              <a:buSzPct val="119000"/>
              <a:buFont typeface="Arial" panose="020B0604020202020204" pitchFamily="34" charset="0"/>
              <a:buChar char="•"/>
            </a:pPr>
            <a:r>
              <a:rPr lang="tr-TR" altLang="tr-TR" sz="2000" b="1" dirty="0"/>
              <a:t>Belediye başkanının sanatçı sıfatıyla yaptığı konuşmanın, genel hükümlere tabi olduğu, </a:t>
            </a:r>
            <a:r>
              <a:rPr lang="tr-TR" altLang="tr-TR" sz="2000" b="1" dirty="0">
                <a:solidFill>
                  <a:srgbClr val="C00000"/>
                </a:solidFill>
              </a:rPr>
              <a:t>(Danıştay 2.D 13.05.1999 gün ve E.1999/1260, K.1999/1398)</a:t>
            </a:r>
          </a:p>
          <a:p>
            <a:endParaRPr lang="tr-TR" dirty="0"/>
          </a:p>
        </p:txBody>
      </p:sp>
    </p:spTree>
    <p:extLst>
      <p:ext uri="{BB962C8B-B14F-4D97-AF65-F5344CB8AC3E}">
        <p14:creationId xmlns:p14="http://schemas.microsoft.com/office/powerpoint/2010/main" val="2992353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FBB35-A6B1-46A6-9D52-6929CCC8C5D8}"/>
              </a:ext>
            </a:extLst>
          </p:cNvPr>
          <p:cNvSpPr>
            <a:spLocks noGrp="1"/>
          </p:cNvSpPr>
          <p:nvPr>
            <p:ph type="title"/>
          </p:nvPr>
        </p:nvSpPr>
        <p:spPr>
          <a:xfrm>
            <a:off x="1619999" y="397858"/>
            <a:ext cx="5857875" cy="553998"/>
          </a:xfrm>
        </p:spPr>
        <p:txBody>
          <a:bodyPr/>
          <a:lstStyle/>
          <a:p>
            <a:pPr algn="ctr"/>
            <a:r>
              <a:rPr lang="tr-TR" u="none" dirty="0">
                <a:latin typeface="+mj-lt"/>
              </a:rPr>
              <a:t>MEMUR KAVRAMI</a:t>
            </a:r>
            <a:endParaRPr lang="tr-TR" sz="2400" u="none" dirty="0">
              <a:latin typeface="+mj-lt"/>
            </a:endParaRPr>
          </a:p>
        </p:txBody>
      </p:sp>
      <p:sp>
        <p:nvSpPr>
          <p:cNvPr id="3" name="Metin Yer Tutucusu 2">
            <a:extLst>
              <a:ext uri="{FF2B5EF4-FFF2-40B4-BE49-F238E27FC236}">
                <a16:creationId xmlns:a16="http://schemas.microsoft.com/office/drawing/2014/main" id="{03FD2129-2F42-4CF2-BD7B-890D43E6B135}"/>
              </a:ext>
            </a:extLst>
          </p:cNvPr>
          <p:cNvSpPr>
            <a:spLocks noGrp="1"/>
          </p:cNvSpPr>
          <p:nvPr>
            <p:ph type="body" idx="1"/>
          </p:nvPr>
        </p:nvSpPr>
        <p:spPr>
          <a:xfrm>
            <a:off x="539999" y="1620000"/>
            <a:ext cx="8146801" cy="4924425"/>
          </a:xfrm>
        </p:spPr>
        <p:txBody>
          <a:bodyPr/>
          <a:lstStyle/>
          <a:p>
            <a:pPr algn="just"/>
            <a:r>
              <a:rPr lang="tr-TR" sz="2400" spc="-10" dirty="0">
                <a:solidFill>
                  <a:srgbClr val="FF0000"/>
                </a:solidFill>
                <a:latin typeface="+mn-lt"/>
              </a:rPr>
              <a:t>Memur; </a:t>
            </a:r>
            <a:r>
              <a:rPr lang="tr-TR" sz="2400" b="1" spc="-10" dirty="0">
                <a:solidFill>
                  <a:schemeClr val="tx1"/>
                </a:solidFill>
                <a:latin typeface="+mn-lt"/>
              </a:rPr>
              <a:t>İdare Hukukunda </a:t>
            </a:r>
            <a:r>
              <a:rPr lang="tr-TR" sz="2400" spc="-10" dirty="0">
                <a:solidFill>
                  <a:schemeClr val="tx1"/>
                </a:solidFill>
                <a:latin typeface="+mn-lt"/>
              </a:rPr>
              <a:t>esas itibariyle </a:t>
            </a:r>
            <a:r>
              <a:rPr lang="tr-TR" sz="2400" u="sng" spc="-10" dirty="0">
                <a:solidFill>
                  <a:schemeClr val="tx1"/>
                </a:solidFill>
                <a:latin typeface="+mn-lt"/>
              </a:rPr>
              <a:t>657 sayılı Devlet Memurları Kanunun 4. maddesinde </a:t>
            </a:r>
            <a:r>
              <a:rPr lang="tr-TR" sz="2400" u="sng" spc="-100" dirty="0">
                <a:solidFill>
                  <a:schemeClr val="tx1"/>
                </a:solidFill>
                <a:latin typeface="+mn-lt"/>
              </a:rPr>
              <a:t>düzenlenen</a:t>
            </a:r>
            <a:r>
              <a:rPr lang="tr-TR" sz="2400" u="sng" spc="-100" dirty="0">
                <a:latin typeface="+mn-lt"/>
              </a:rPr>
              <a:t> </a:t>
            </a:r>
            <a:r>
              <a:rPr lang="tr-TR" sz="2000" spc="-25" dirty="0">
                <a:solidFill>
                  <a:srgbClr val="002060"/>
                </a:solidFill>
                <a:latin typeface="+mn-lt"/>
              </a:rPr>
              <a:t>“Mevcut</a:t>
            </a:r>
            <a:r>
              <a:rPr lang="tr-TR" sz="2000" spc="-65" dirty="0">
                <a:solidFill>
                  <a:srgbClr val="002060"/>
                </a:solidFill>
                <a:latin typeface="+mn-lt"/>
              </a:rPr>
              <a:t> </a:t>
            </a:r>
            <a:r>
              <a:rPr lang="tr-TR" sz="2000" dirty="0">
                <a:solidFill>
                  <a:srgbClr val="002060"/>
                </a:solidFill>
                <a:latin typeface="+mn-lt"/>
              </a:rPr>
              <a:t>kurulu</a:t>
            </a:r>
            <a:r>
              <a:rPr lang="tr-TR" sz="2000" dirty="0">
                <a:solidFill>
                  <a:srgbClr val="002060"/>
                </a:solidFill>
                <a:latin typeface="+mn-lt"/>
                <a:cs typeface="Calibri"/>
              </a:rPr>
              <a:t>ş</a:t>
            </a:r>
            <a:r>
              <a:rPr lang="tr-TR" sz="2000" spc="20" dirty="0">
                <a:solidFill>
                  <a:srgbClr val="002060"/>
                </a:solidFill>
                <a:latin typeface="+mn-lt"/>
                <a:cs typeface="Calibri"/>
              </a:rPr>
              <a:t> </a:t>
            </a:r>
            <a:r>
              <a:rPr lang="tr-TR" sz="2000" spc="-50" dirty="0">
                <a:solidFill>
                  <a:srgbClr val="002060"/>
                </a:solidFill>
                <a:latin typeface="+mn-lt"/>
              </a:rPr>
              <a:t>biçimine</a:t>
            </a:r>
            <a:r>
              <a:rPr lang="tr-TR" sz="2000" spc="-60" dirty="0">
                <a:solidFill>
                  <a:srgbClr val="002060"/>
                </a:solidFill>
                <a:latin typeface="+mn-lt"/>
              </a:rPr>
              <a:t> </a:t>
            </a:r>
            <a:r>
              <a:rPr lang="tr-TR" sz="2000" spc="-50" dirty="0">
                <a:solidFill>
                  <a:srgbClr val="002060"/>
                </a:solidFill>
                <a:latin typeface="+mn-lt"/>
              </a:rPr>
              <a:t>bakılmaksızın,</a:t>
            </a:r>
            <a:r>
              <a:rPr lang="tr-TR" sz="2000" spc="-65" dirty="0">
                <a:solidFill>
                  <a:srgbClr val="002060"/>
                </a:solidFill>
                <a:latin typeface="+mn-lt"/>
              </a:rPr>
              <a:t> </a:t>
            </a:r>
            <a:r>
              <a:rPr lang="tr-TR" sz="2000" spc="-20" dirty="0">
                <a:solidFill>
                  <a:srgbClr val="002060"/>
                </a:solidFill>
                <a:latin typeface="+mn-lt"/>
              </a:rPr>
              <a:t>devlet</a:t>
            </a:r>
            <a:r>
              <a:rPr lang="tr-TR" sz="2000" spc="-65" dirty="0">
                <a:solidFill>
                  <a:srgbClr val="002060"/>
                </a:solidFill>
                <a:latin typeface="+mn-lt"/>
              </a:rPr>
              <a:t> </a:t>
            </a:r>
            <a:r>
              <a:rPr lang="tr-TR" sz="2000" dirty="0">
                <a:solidFill>
                  <a:srgbClr val="002060"/>
                </a:solidFill>
                <a:latin typeface="+mn-lt"/>
              </a:rPr>
              <a:t>ve</a:t>
            </a:r>
            <a:r>
              <a:rPr lang="tr-TR" sz="2000" spc="-70" dirty="0">
                <a:solidFill>
                  <a:srgbClr val="002060"/>
                </a:solidFill>
                <a:latin typeface="+mn-lt"/>
              </a:rPr>
              <a:t> </a:t>
            </a:r>
            <a:r>
              <a:rPr lang="tr-TR" sz="2000" spc="-10" dirty="0">
                <a:solidFill>
                  <a:srgbClr val="002060"/>
                </a:solidFill>
                <a:latin typeface="+mn-lt"/>
              </a:rPr>
              <a:t>di</a:t>
            </a:r>
            <a:r>
              <a:rPr lang="tr-TR" sz="2000" spc="-10" dirty="0">
                <a:solidFill>
                  <a:srgbClr val="002060"/>
                </a:solidFill>
                <a:latin typeface="+mn-lt"/>
                <a:cs typeface="Calibri"/>
              </a:rPr>
              <a:t>ğ</a:t>
            </a:r>
            <a:r>
              <a:rPr lang="tr-TR" sz="2000" spc="-10" dirty="0">
                <a:solidFill>
                  <a:srgbClr val="002060"/>
                </a:solidFill>
                <a:latin typeface="+mn-lt"/>
              </a:rPr>
              <a:t>er </a:t>
            </a:r>
            <a:r>
              <a:rPr lang="tr-TR" sz="2000" dirty="0">
                <a:solidFill>
                  <a:srgbClr val="002060"/>
                </a:solidFill>
                <a:latin typeface="+mn-lt"/>
              </a:rPr>
              <a:t>kamu</a:t>
            </a:r>
            <a:r>
              <a:rPr lang="tr-TR" sz="2000" spc="10" dirty="0">
                <a:solidFill>
                  <a:srgbClr val="002060"/>
                </a:solidFill>
                <a:latin typeface="+mn-lt"/>
              </a:rPr>
              <a:t>  </a:t>
            </a:r>
            <a:r>
              <a:rPr lang="tr-TR" sz="2000" dirty="0">
                <a:solidFill>
                  <a:srgbClr val="002060"/>
                </a:solidFill>
                <a:latin typeface="+mn-lt"/>
              </a:rPr>
              <a:t>tüzel</a:t>
            </a:r>
            <a:r>
              <a:rPr lang="tr-TR" sz="2000" spc="25" dirty="0">
                <a:solidFill>
                  <a:srgbClr val="002060"/>
                </a:solidFill>
                <a:latin typeface="+mn-lt"/>
              </a:rPr>
              <a:t>  </a:t>
            </a:r>
            <a:r>
              <a:rPr lang="tr-TR" sz="2000" dirty="0">
                <a:solidFill>
                  <a:srgbClr val="002060"/>
                </a:solidFill>
                <a:latin typeface="+mn-lt"/>
              </a:rPr>
              <a:t>ki</a:t>
            </a:r>
            <a:r>
              <a:rPr lang="tr-TR" sz="2000" dirty="0">
                <a:solidFill>
                  <a:srgbClr val="002060"/>
                </a:solidFill>
                <a:latin typeface="+mn-lt"/>
                <a:cs typeface="Calibri"/>
              </a:rPr>
              <a:t>ş</a:t>
            </a:r>
            <a:r>
              <a:rPr lang="tr-TR" sz="2000" dirty="0">
                <a:solidFill>
                  <a:srgbClr val="002060"/>
                </a:solidFill>
                <a:latin typeface="+mn-lt"/>
              </a:rPr>
              <a:t>ilerince</a:t>
            </a:r>
            <a:r>
              <a:rPr lang="tr-TR" sz="2000" spc="15" dirty="0">
                <a:solidFill>
                  <a:srgbClr val="002060"/>
                </a:solidFill>
                <a:latin typeface="+mn-lt"/>
              </a:rPr>
              <a:t>  </a:t>
            </a:r>
            <a:r>
              <a:rPr lang="tr-TR" sz="2000" dirty="0">
                <a:solidFill>
                  <a:srgbClr val="002060"/>
                </a:solidFill>
                <a:latin typeface="+mn-lt"/>
              </a:rPr>
              <a:t>genel</a:t>
            </a:r>
            <a:r>
              <a:rPr lang="tr-TR" sz="2000" spc="15" dirty="0">
                <a:solidFill>
                  <a:srgbClr val="002060"/>
                </a:solidFill>
                <a:latin typeface="+mn-lt"/>
              </a:rPr>
              <a:t>  </a:t>
            </a:r>
            <a:r>
              <a:rPr lang="tr-TR" sz="2000" dirty="0">
                <a:solidFill>
                  <a:srgbClr val="002060"/>
                </a:solidFill>
                <a:latin typeface="+mn-lt"/>
              </a:rPr>
              <a:t>idare</a:t>
            </a:r>
            <a:r>
              <a:rPr lang="tr-TR" sz="2000" spc="20" dirty="0">
                <a:solidFill>
                  <a:srgbClr val="002060"/>
                </a:solidFill>
                <a:latin typeface="+mn-lt"/>
              </a:rPr>
              <a:t>  </a:t>
            </a:r>
            <a:r>
              <a:rPr lang="tr-TR" sz="2000" dirty="0">
                <a:solidFill>
                  <a:srgbClr val="002060"/>
                </a:solidFill>
                <a:latin typeface="+mn-lt"/>
              </a:rPr>
              <a:t>esaslarına</a:t>
            </a:r>
            <a:r>
              <a:rPr lang="tr-TR" sz="2000" spc="15" dirty="0">
                <a:solidFill>
                  <a:srgbClr val="002060"/>
                </a:solidFill>
                <a:latin typeface="+mn-lt"/>
              </a:rPr>
              <a:t>  </a:t>
            </a:r>
            <a:r>
              <a:rPr lang="tr-TR" sz="2000" spc="-55" dirty="0">
                <a:solidFill>
                  <a:srgbClr val="002060"/>
                </a:solidFill>
                <a:latin typeface="+mn-lt"/>
              </a:rPr>
              <a:t>göre </a:t>
            </a:r>
            <a:r>
              <a:rPr lang="tr-TR" sz="2000" dirty="0">
                <a:solidFill>
                  <a:srgbClr val="002060"/>
                </a:solidFill>
                <a:latin typeface="+mn-lt"/>
              </a:rPr>
              <a:t>yürütmekle</a:t>
            </a:r>
            <a:r>
              <a:rPr lang="tr-TR" sz="2000" spc="260" dirty="0">
                <a:solidFill>
                  <a:srgbClr val="002060"/>
                </a:solidFill>
                <a:latin typeface="+mn-lt"/>
              </a:rPr>
              <a:t>  </a:t>
            </a:r>
            <a:r>
              <a:rPr lang="tr-TR" sz="2000" dirty="0">
                <a:solidFill>
                  <a:srgbClr val="002060"/>
                </a:solidFill>
                <a:latin typeface="+mn-lt"/>
              </a:rPr>
              <a:t>yükümlü</a:t>
            </a:r>
            <a:r>
              <a:rPr lang="tr-TR" sz="2000" spc="260" dirty="0">
                <a:solidFill>
                  <a:srgbClr val="002060"/>
                </a:solidFill>
                <a:latin typeface="+mn-lt"/>
              </a:rPr>
              <a:t>  </a:t>
            </a:r>
            <a:r>
              <a:rPr lang="tr-TR" sz="2000" dirty="0">
                <a:solidFill>
                  <a:srgbClr val="002060"/>
                </a:solidFill>
                <a:latin typeface="+mn-lt"/>
              </a:rPr>
              <a:t>oldukları</a:t>
            </a:r>
            <a:r>
              <a:rPr lang="tr-TR" sz="2000" spc="250" dirty="0">
                <a:solidFill>
                  <a:srgbClr val="002060"/>
                </a:solidFill>
                <a:latin typeface="+mn-lt"/>
              </a:rPr>
              <a:t>  </a:t>
            </a:r>
            <a:r>
              <a:rPr lang="tr-TR" sz="2000" dirty="0">
                <a:solidFill>
                  <a:srgbClr val="002060"/>
                </a:solidFill>
                <a:latin typeface="+mn-lt"/>
              </a:rPr>
              <a:t>kamu</a:t>
            </a:r>
            <a:r>
              <a:rPr lang="tr-TR" sz="2000" spc="260" dirty="0">
                <a:solidFill>
                  <a:srgbClr val="002060"/>
                </a:solidFill>
                <a:latin typeface="+mn-lt"/>
              </a:rPr>
              <a:t>  </a:t>
            </a:r>
            <a:r>
              <a:rPr lang="tr-TR" sz="2000" spc="-40" dirty="0">
                <a:solidFill>
                  <a:srgbClr val="002060"/>
                </a:solidFill>
                <a:latin typeface="+mn-lt"/>
              </a:rPr>
              <a:t>hizmetlerinin </a:t>
            </a:r>
            <a:r>
              <a:rPr lang="tr-TR" sz="2000" dirty="0">
                <a:solidFill>
                  <a:srgbClr val="002060"/>
                </a:solidFill>
                <a:latin typeface="+mn-lt"/>
              </a:rPr>
              <a:t>gerektirdi</a:t>
            </a:r>
            <a:r>
              <a:rPr lang="tr-TR" sz="2000" dirty="0">
                <a:solidFill>
                  <a:srgbClr val="002060"/>
                </a:solidFill>
                <a:latin typeface="+mn-lt"/>
                <a:cs typeface="Calibri"/>
              </a:rPr>
              <a:t>ğ</a:t>
            </a:r>
            <a:r>
              <a:rPr lang="tr-TR" sz="2000" dirty="0">
                <a:solidFill>
                  <a:srgbClr val="002060"/>
                </a:solidFill>
                <a:latin typeface="+mn-lt"/>
              </a:rPr>
              <a:t>i</a:t>
            </a:r>
            <a:r>
              <a:rPr lang="tr-TR" sz="2000" spc="490" dirty="0">
                <a:solidFill>
                  <a:srgbClr val="002060"/>
                </a:solidFill>
                <a:latin typeface="+mn-lt"/>
              </a:rPr>
              <a:t> </a:t>
            </a:r>
            <a:r>
              <a:rPr lang="tr-TR" sz="2000" dirty="0">
                <a:solidFill>
                  <a:srgbClr val="002060"/>
                </a:solidFill>
                <a:latin typeface="+mn-lt"/>
              </a:rPr>
              <a:t>asli</a:t>
            </a:r>
            <a:r>
              <a:rPr lang="tr-TR" sz="2000" spc="484" dirty="0">
                <a:solidFill>
                  <a:srgbClr val="002060"/>
                </a:solidFill>
                <a:latin typeface="+mn-lt"/>
              </a:rPr>
              <a:t> </a:t>
            </a:r>
            <a:r>
              <a:rPr lang="tr-TR" sz="2000" dirty="0">
                <a:solidFill>
                  <a:srgbClr val="002060"/>
                </a:solidFill>
                <a:latin typeface="+mn-lt"/>
              </a:rPr>
              <a:t>ve</a:t>
            </a:r>
            <a:r>
              <a:rPr lang="tr-TR" sz="2000" spc="484" dirty="0">
                <a:solidFill>
                  <a:srgbClr val="002060"/>
                </a:solidFill>
                <a:latin typeface="+mn-lt"/>
              </a:rPr>
              <a:t> </a:t>
            </a:r>
            <a:r>
              <a:rPr lang="tr-TR" sz="2000" dirty="0">
                <a:solidFill>
                  <a:srgbClr val="002060"/>
                </a:solidFill>
                <a:latin typeface="+mn-lt"/>
              </a:rPr>
              <a:t>sürekli</a:t>
            </a:r>
            <a:r>
              <a:rPr lang="tr-TR" sz="2000" spc="490" dirty="0">
                <a:solidFill>
                  <a:srgbClr val="002060"/>
                </a:solidFill>
                <a:latin typeface="+mn-lt"/>
              </a:rPr>
              <a:t> </a:t>
            </a:r>
            <a:r>
              <a:rPr lang="tr-TR" sz="2000" dirty="0">
                <a:solidFill>
                  <a:srgbClr val="002060"/>
                </a:solidFill>
                <a:latin typeface="+mn-lt"/>
              </a:rPr>
              <a:t>kamu</a:t>
            </a:r>
            <a:r>
              <a:rPr lang="tr-TR" sz="2000" spc="490" dirty="0">
                <a:solidFill>
                  <a:srgbClr val="002060"/>
                </a:solidFill>
                <a:latin typeface="+mn-lt"/>
              </a:rPr>
              <a:t> </a:t>
            </a:r>
            <a:r>
              <a:rPr lang="tr-TR" sz="2000" dirty="0">
                <a:solidFill>
                  <a:srgbClr val="002060"/>
                </a:solidFill>
                <a:latin typeface="+mn-lt"/>
              </a:rPr>
              <a:t>hizmetlerini</a:t>
            </a:r>
            <a:r>
              <a:rPr lang="tr-TR" sz="2000" spc="505" dirty="0">
                <a:solidFill>
                  <a:srgbClr val="002060"/>
                </a:solidFill>
                <a:latin typeface="+mn-lt"/>
              </a:rPr>
              <a:t> </a:t>
            </a:r>
            <a:r>
              <a:rPr lang="tr-TR" sz="2000" dirty="0">
                <a:solidFill>
                  <a:srgbClr val="002060"/>
                </a:solidFill>
                <a:latin typeface="+mn-lt"/>
              </a:rPr>
              <a:t>ifa</a:t>
            </a:r>
            <a:r>
              <a:rPr lang="tr-TR" sz="2000" spc="495" dirty="0">
                <a:solidFill>
                  <a:srgbClr val="002060"/>
                </a:solidFill>
                <a:latin typeface="+mn-lt"/>
              </a:rPr>
              <a:t> </a:t>
            </a:r>
            <a:r>
              <a:rPr lang="tr-TR" sz="2000" spc="-25" dirty="0">
                <a:solidFill>
                  <a:srgbClr val="002060"/>
                </a:solidFill>
                <a:latin typeface="+mn-lt"/>
              </a:rPr>
              <a:t>ile </a:t>
            </a:r>
            <a:r>
              <a:rPr lang="tr-TR" sz="2000" spc="-60" dirty="0">
                <a:solidFill>
                  <a:srgbClr val="002060"/>
                </a:solidFill>
                <a:latin typeface="+mn-lt"/>
              </a:rPr>
              <a:t>görevlendirenler”</a:t>
            </a:r>
            <a:r>
              <a:rPr lang="tr-TR" sz="2400" spc="-70" dirty="0">
                <a:solidFill>
                  <a:srgbClr val="002060"/>
                </a:solidFill>
                <a:latin typeface="+mn-lt"/>
              </a:rPr>
              <a:t> </a:t>
            </a:r>
            <a:r>
              <a:rPr lang="tr-TR" sz="2400" dirty="0">
                <a:solidFill>
                  <a:schemeClr val="tx1"/>
                </a:solidFill>
                <a:latin typeface="+mn-lt"/>
              </a:rPr>
              <a:t>hükmü</a:t>
            </a:r>
            <a:r>
              <a:rPr lang="tr-TR" sz="2400" spc="-65" dirty="0">
                <a:solidFill>
                  <a:schemeClr val="tx1"/>
                </a:solidFill>
                <a:latin typeface="+mn-lt"/>
              </a:rPr>
              <a:t> </a:t>
            </a:r>
            <a:r>
              <a:rPr lang="tr-TR" sz="2400" spc="-270" dirty="0">
                <a:solidFill>
                  <a:schemeClr val="tx1"/>
                </a:solidFill>
                <a:latin typeface="+mn-lt"/>
              </a:rPr>
              <a:t>esas</a:t>
            </a:r>
            <a:r>
              <a:rPr lang="tr-TR" sz="2400" spc="-10" dirty="0">
                <a:solidFill>
                  <a:schemeClr val="tx1"/>
                </a:solidFill>
                <a:latin typeface="+mn-lt"/>
              </a:rPr>
              <a:t> </a:t>
            </a:r>
            <a:r>
              <a:rPr lang="tr-TR" sz="2400" dirty="0">
                <a:solidFill>
                  <a:schemeClr val="tx1"/>
                </a:solidFill>
                <a:latin typeface="+mn-lt"/>
              </a:rPr>
              <a:t>alınarak</a:t>
            </a:r>
            <a:r>
              <a:rPr lang="tr-TR" sz="2400" spc="-40" dirty="0">
                <a:solidFill>
                  <a:schemeClr val="tx1"/>
                </a:solidFill>
                <a:latin typeface="+mn-lt"/>
              </a:rPr>
              <a:t> </a:t>
            </a:r>
            <a:r>
              <a:rPr lang="tr-TR" sz="2400" spc="-35" dirty="0">
                <a:solidFill>
                  <a:schemeClr val="tx1"/>
                </a:solidFill>
                <a:latin typeface="+mn-lt"/>
              </a:rPr>
              <a:t>belirlenmektedir.</a:t>
            </a:r>
            <a:endParaRPr lang="tr-TR" sz="2400" dirty="0">
              <a:solidFill>
                <a:schemeClr val="tx1"/>
              </a:solidFill>
              <a:latin typeface="+mn-lt"/>
            </a:endParaRPr>
          </a:p>
          <a:p>
            <a:pPr algn="just"/>
            <a:endParaRPr lang="tr-TR" sz="2400" spc="-10" dirty="0">
              <a:solidFill>
                <a:schemeClr val="tx1"/>
              </a:solidFill>
              <a:latin typeface="+mn-lt"/>
            </a:endParaRPr>
          </a:p>
          <a:p>
            <a:pPr algn="just"/>
            <a:r>
              <a:rPr lang="tr-TR" sz="2400" b="1" dirty="0">
                <a:solidFill>
                  <a:schemeClr val="tx1"/>
                </a:solidFill>
                <a:latin typeface="+mn-lt"/>
              </a:rPr>
              <a:t>Türk</a:t>
            </a:r>
            <a:r>
              <a:rPr lang="tr-TR" sz="2400" b="1" spc="180" dirty="0">
                <a:solidFill>
                  <a:schemeClr val="tx1"/>
                </a:solidFill>
                <a:latin typeface="+mn-lt"/>
              </a:rPr>
              <a:t> </a:t>
            </a:r>
            <a:r>
              <a:rPr lang="tr-TR" sz="2400" b="1" spc="-35" dirty="0">
                <a:solidFill>
                  <a:schemeClr val="tx1"/>
                </a:solidFill>
                <a:latin typeface="+mn-lt"/>
              </a:rPr>
              <a:t>Ceza</a:t>
            </a:r>
            <a:r>
              <a:rPr lang="tr-TR" sz="2400" b="1" spc="185" dirty="0">
                <a:solidFill>
                  <a:schemeClr val="tx1"/>
                </a:solidFill>
                <a:latin typeface="+mn-lt"/>
              </a:rPr>
              <a:t> </a:t>
            </a:r>
            <a:r>
              <a:rPr lang="tr-TR" sz="2400" b="1" dirty="0">
                <a:solidFill>
                  <a:schemeClr val="tx1"/>
                </a:solidFill>
                <a:latin typeface="+mn-lt"/>
              </a:rPr>
              <a:t>Kanunu’nda</a:t>
            </a:r>
            <a:r>
              <a:rPr lang="tr-TR" sz="2400" b="1" spc="195" dirty="0">
                <a:solidFill>
                  <a:schemeClr val="tx1"/>
                </a:solidFill>
                <a:latin typeface="+mn-lt"/>
              </a:rPr>
              <a:t> </a:t>
            </a:r>
            <a:r>
              <a:rPr lang="tr-TR" sz="2400" dirty="0">
                <a:solidFill>
                  <a:schemeClr val="tx1"/>
                </a:solidFill>
                <a:latin typeface="+mn-lt"/>
              </a:rPr>
              <a:t>memur</a:t>
            </a:r>
            <a:r>
              <a:rPr lang="tr-TR" sz="2400" spc="185" dirty="0">
                <a:solidFill>
                  <a:schemeClr val="tx1"/>
                </a:solidFill>
                <a:latin typeface="+mn-lt"/>
              </a:rPr>
              <a:t> </a:t>
            </a:r>
            <a:r>
              <a:rPr lang="tr-TR" sz="2400" dirty="0">
                <a:solidFill>
                  <a:schemeClr val="tx1"/>
                </a:solidFill>
                <a:latin typeface="+mn-lt"/>
              </a:rPr>
              <a:t>kavramı</a:t>
            </a:r>
            <a:r>
              <a:rPr lang="tr-TR" sz="2400" spc="185" dirty="0">
                <a:solidFill>
                  <a:schemeClr val="tx1"/>
                </a:solidFill>
                <a:latin typeface="+mn-lt"/>
              </a:rPr>
              <a:t> </a:t>
            </a:r>
            <a:r>
              <a:rPr lang="tr-TR" sz="2400" dirty="0">
                <a:solidFill>
                  <a:schemeClr val="tx1"/>
                </a:solidFill>
                <a:latin typeface="+mn-lt"/>
              </a:rPr>
              <a:t>yerine</a:t>
            </a:r>
            <a:r>
              <a:rPr lang="tr-TR" sz="2400" spc="190" dirty="0">
                <a:solidFill>
                  <a:schemeClr val="tx1"/>
                </a:solidFill>
                <a:latin typeface="+mn-lt"/>
              </a:rPr>
              <a:t> </a:t>
            </a:r>
            <a:r>
              <a:rPr lang="tr-TR" sz="2400" spc="-20" dirty="0">
                <a:solidFill>
                  <a:schemeClr val="tx1"/>
                </a:solidFill>
                <a:latin typeface="+mn-lt"/>
              </a:rPr>
              <a:t>kamu </a:t>
            </a:r>
            <a:r>
              <a:rPr lang="tr-TR" sz="2400" spc="-10" dirty="0">
                <a:solidFill>
                  <a:schemeClr val="tx1"/>
                </a:solidFill>
                <a:latin typeface="+mn-lt"/>
              </a:rPr>
              <a:t>görevlisi</a:t>
            </a:r>
            <a:r>
              <a:rPr lang="tr-TR" sz="2400" spc="225" dirty="0">
                <a:solidFill>
                  <a:schemeClr val="tx1"/>
                </a:solidFill>
                <a:latin typeface="+mn-lt"/>
              </a:rPr>
              <a:t> </a:t>
            </a:r>
            <a:r>
              <a:rPr lang="tr-TR" sz="2400" dirty="0">
                <a:solidFill>
                  <a:schemeClr val="tx1"/>
                </a:solidFill>
                <a:latin typeface="+mn-lt"/>
              </a:rPr>
              <a:t>kullanılmı</a:t>
            </a:r>
            <a:r>
              <a:rPr lang="tr-TR" sz="2400" dirty="0">
                <a:solidFill>
                  <a:schemeClr val="tx1"/>
                </a:solidFill>
                <a:latin typeface="+mn-lt"/>
                <a:cs typeface="Calibri"/>
              </a:rPr>
              <a:t>ş</a:t>
            </a:r>
            <a:r>
              <a:rPr lang="tr-TR" sz="2400" dirty="0">
                <a:solidFill>
                  <a:schemeClr val="tx1"/>
                </a:solidFill>
                <a:latin typeface="+mn-lt"/>
              </a:rPr>
              <a:t>tır.</a:t>
            </a:r>
            <a:r>
              <a:rPr lang="tr-TR" sz="2400" spc="220" dirty="0">
                <a:solidFill>
                  <a:schemeClr val="tx1"/>
                </a:solidFill>
                <a:latin typeface="+mn-lt"/>
              </a:rPr>
              <a:t> </a:t>
            </a:r>
            <a:r>
              <a:rPr lang="tr-TR" sz="2400" u="sng" dirty="0">
                <a:solidFill>
                  <a:schemeClr val="tx1"/>
                </a:solidFill>
                <a:latin typeface="+mn-lt"/>
              </a:rPr>
              <a:t>TCK</a:t>
            </a:r>
            <a:r>
              <a:rPr lang="tr-TR" sz="2400" u="sng" spc="225" dirty="0">
                <a:solidFill>
                  <a:schemeClr val="tx1"/>
                </a:solidFill>
                <a:latin typeface="+mn-lt"/>
              </a:rPr>
              <a:t> </a:t>
            </a:r>
            <a:r>
              <a:rPr lang="tr-TR" sz="2400" u="sng" dirty="0">
                <a:solidFill>
                  <a:schemeClr val="tx1"/>
                </a:solidFill>
                <a:latin typeface="+mn-lt"/>
              </a:rPr>
              <a:t>6</a:t>
            </a:r>
            <a:r>
              <a:rPr lang="tr-TR" sz="2400" u="sng" spc="225" dirty="0">
                <a:solidFill>
                  <a:schemeClr val="tx1"/>
                </a:solidFill>
                <a:latin typeface="+mn-lt"/>
              </a:rPr>
              <a:t> </a:t>
            </a:r>
            <a:r>
              <a:rPr lang="tr-TR" sz="2400" u="sng" dirty="0" err="1">
                <a:solidFill>
                  <a:schemeClr val="tx1"/>
                </a:solidFill>
                <a:latin typeface="+mn-lt"/>
              </a:rPr>
              <a:t>ncı</a:t>
            </a:r>
            <a:r>
              <a:rPr lang="tr-TR" sz="2400" u="sng" spc="220" dirty="0">
                <a:solidFill>
                  <a:schemeClr val="tx1"/>
                </a:solidFill>
                <a:latin typeface="+mn-lt"/>
              </a:rPr>
              <a:t> </a:t>
            </a:r>
            <a:r>
              <a:rPr lang="tr-TR" sz="2400" u="sng" spc="-20" dirty="0">
                <a:solidFill>
                  <a:schemeClr val="tx1"/>
                </a:solidFill>
                <a:latin typeface="+mn-lt"/>
              </a:rPr>
              <a:t>maddesinde</a:t>
            </a:r>
            <a:r>
              <a:rPr lang="tr-TR" sz="2400" u="sng" spc="229" dirty="0">
                <a:solidFill>
                  <a:schemeClr val="tx1"/>
                </a:solidFill>
                <a:latin typeface="+mn-lt"/>
              </a:rPr>
              <a:t> </a:t>
            </a:r>
            <a:r>
              <a:rPr lang="tr-TR" sz="2400" u="sng" spc="-20" dirty="0">
                <a:solidFill>
                  <a:schemeClr val="tx1"/>
                </a:solidFill>
                <a:latin typeface="+mn-lt"/>
              </a:rPr>
              <a:t>kamu </a:t>
            </a:r>
            <a:r>
              <a:rPr lang="tr-TR" sz="2400" u="sng" spc="-25" dirty="0">
                <a:solidFill>
                  <a:schemeClr val="tx1"/>
                </a:solidFill>
                <a:latin typeface="+mn-lt"/>
              </a:rPr>
              <a:t>görevlisi</a:t>
            </a:r>
            <a:r>
              <a:rPr lang="tr-TR" sz="2400" spc="-25" dirty="0">
                <a:solidFill>
                  <a:schemeClr val="tx1"/>
                </a:solidFill>
                <a:latin typeface="+mn-lt"/>
              </a:rPr>
              <a:t>,</a:t>
            </a:r>
            <a:r>
              <a:rPr lang="tr-TR" sz="2400" spc="245" dirty="0">
                <a:solidFill>
                  <a:schemeClr val="tx1"/>
                </a:solidFill>
                <a:latin typeface="+mn-lt"/>
              </a:rPr>
              <a:t> </a:t>
            </a:r>
            <a:r>
              <a:rPr lang="tr-TR" sz="2000" dirty="0">
                <a:solidFill>
                  <a:srgbClr val="002060"/>
                </a:solidFill>
                <a:latin typeface="+mn-lt"/>
              </a:rPr>
              <a:t>“kamusal</a:t>
            </a:r>
            <a:r>
              <a:rPr lang="tr-TR" sz="2000" spc="240" dirty="0">
                <a:solidFill>
                  <a:srgbClr val="002060"/>
                </a:solidFill>
                <a:latin typeface="+mn-lt"/>
              </a:rPr>
              <a:t> </a:t>
            </a:r>
            <a:r>
              <a:rPr lang="tr-TR" sz="2000" dirty="0">
                <a:solidFill>
                  <a:srgbClr val="002060"/>
                </a:solidFill>
                <a:latin typeface="+mn-lt"/>
              </a:rPr>
              <a:t>faaliyetin</a:t>
            </a:r>
            <a:r>
              <a:rPr lang="tr-TR" sz="2000" spc="240" dirty="0">
                <a:solidFill>
                  <a:srgbClr val="002060"/>
                </a:solidFill>
                <a:latin typeface="+mn-lt"/>
              </a:rPr>
              <a:t> </a:t>
            </a:r>
            <a:r>
              <a:rPr lang="tr-TR" sz="2000" dirty="0">
                <a:solidFill>
                  <a:srgbClr val="002060"/>
                </a:solidFill>
                <a:latin typeface="+mn-lt"/>
              </a:rPr>
              <a:t>yürütülmesine</a:t>
            </a:r>
            <a:r>
              <a:rPr lang="tr-TR" sz="2000" spc="254" dirty="0">
                <a:solidFill>
                  <a:srgbClr val="002060"/>
                </a:solidFill>
                <a:latin typeface="+mn-lt"/>
              </a:rPr>
              <a:t> </a:t>
            </a:r>
            <a:r>
              <a:rPr lang="tr-TR" sz="2000" spc="-10" dirty="0">
                <a:solidFill>
                  <a:srgbClr val="002060"/>
                </a:solidFill>
                <a:latin typeface="+mn-lt"/>
              </a:rPr>
              <a:t>atama </a:t>
            </a:r>
            <a:r>
              <a:rPr lang="tr-TR" sz="2000" dirty="0">
                <a:solidFill>
                  <a:srgbClr val="002060"/>
                </a:solidFill>
                <a:latin typeface="+mn-lt"/>
              </a:rPr>
              <a:t>veya</a:t>
            </a:r>
            <a:r>
              <a:rPr lang="tr-TR" sz="2000" spc="-10" dirty="0">
                <a:solidFill>
                  <a:srgbClr val="002060"/>
                </a:solidFill>
                <a:latin typeface="+mn-lt"/>
              </a:rPr>
              <a:t> </a:t>
            </a:r>
            <a:r>
              <a:rPr lang="tr-TR" sz="2000" spc="-120" dirty="0">
                <a:solidFill>
                  <a:srgbClr val="002060"/>
                </a:solidFill>
                <a:latin typeface="+mn-lt"/>
              </a:rPr>
              <a:t>seçilme</a:t>
            </a:r>
            <a:r>
              <a:rPr lang="tr-TR" sz="2000" spc="5" dirty="0">
                <a:solidFill>
                  <a:srgbClr val="002060"/>
                </a:solidFill>
                <a:latin typeface="+mn-lt"/>
              </a:rPr>
              <a:t> </a:t>
            </a:r>
            <a:r>
              <a:rPr lang="tr-TR" sz="2000" spc="-10" dirty="0">
                <a:solidFill>
                  <a:srgbClr val="002060"/>
                </a:solidFill>
                <a:latin typeface="+mn-lt"/>
              </a:rPr>
              <a:t>yoluyla</a:t>
            </a:r>
            <a:r>
              <a:rPr lang="tr-TR" sz="2000" dirty="0">
                <a:solidFill>
                  <a:srgbClr val="002060"/>
                </a:solidFill>
                <a:latin typeface="+mn-lt"/>
              </a:rPr>
              <a:t> ya da </a:t>
            </a:r>
            <a:r>
              <a:rPr lang="tr-TR" sz="2000" spc="-35" dirty="0">
                <a:solidFill>
                  <a:srgbClr val="002060"/>
                </a:solidFill>
                <a:latin typeface="+mn-lt"/>
              </a:rPr>
              <a:t>herhangi</a:t>
            </a:r>
            <a:r>
              <a:rPr lang="tr-TR" sz="2000" spc="15" dirty="0">
                <a:solidFill>
                  <a:srgbClr val="002060"/>
                </a:solidFill>
                <a:latin typeface="+mn-lt"/>
              </a:rPr>
              <a:t> </a:t>
            </a:r>
            <a:r>
              <a:rPr lang="tr-TR" sz="2000" dirty="0">
                <a:solidFill>
                  <a:srgbClr val="002060"/>
                </a:solidFill>
                <a:latin typeface="+mn-lt"/>
              </a:rPr>
              <a:t>bir</a:t>
            </a:r>
            <a:r>
              <a:rPr lang="tr-TR" sz="2000" spc="5" dirty="0">
                <a:solidFill>
                  <a:srgbClr val="002060"/>
                </a:solidFill>
                <a:latin typeface="+mn-lt"/>
              </a:rPr>
              <a:t> </a:t>
            </a:r>
            <a:r>
              <a:rPr lang="tr-TR" sz="2000" spc="-45" dirty="0">
                <a:solidFill>
                  <a:srgbClr val="002060"/>
                </a:solidFill>
                <a:latin typeface="+mn-lt"/>
              </a:rPr>
              <a:t>surette</a:t>
            </a:r>
            <a:r>
              <a:rPr lang="tr-TR" sz="2000" spc="-5" dirty="0">
                <a:solidFill>
                  <a:srgbClr val="002060"/>
                </a:solidFill>
                <a:latin typeface="+mn-lt"/>
              </a:rPr>
              <a:t> </a:t>
            </a:r>
            <a:r>
              <a:rPr lang="tr-TR" sz="2000" spc="-60" dirty="0">
                <a:solidFill>
                  <a:srgbClr val="002060"/>
                </a:solidFill>
                <a:latin typeface="+mn-lt"/>
              </a:rPr>
              <a:t>sürekli, </a:t>
            </a:r>
            <a:r>
              <a:rPr lang="tr-TR" sz="2000" dirty="0">
                <a:solidFill>
                  <a:srgbClr val="002060"/>
                </a:solidFill>
                <a:latin typeface="+mn-lt"/>
              </a:rPr>
              <a:t>süreli</a:t>
            </a:r>
            <a:r>
              <a:rPr lang="tr-TR" sz="2000" spc="530" dirty="0">
                <a:solidFill>
                  <a:srgbClr val="002060"/>
                </a:solidFill>
                <a:latin typeface="+mn-lt"/>
              </a:rPr>
              <a:t>  </a:t>
            </a:r>
            <a:r>
              <a:rPr lang="tr-TR" sz="2000" dirty="0">
                <a:solidFill>
                  <a:srgbClr val="002060"/>
                </a:solidFill>
                <a:latin typeface="+mn-lt"/>
              </a:rPr>
              <a:t>veya</a:t>
            </a:r>
            <a:r>
              <a:rPr lang="tr-TR" sz="2000" spc="535" dirty="0">
                <a:solidFill>
                  <a:srgbClr val="002060"/>
                </a:solidFill>
                <a:latin typeface="+mn-lt"/>
              </a:rPr>
              <a:t>  </a:t>
            </a:r>
            <a:r>
              <a:rPr lang="tr-TR" sz="2000" dirty="0">
                <a:solidFill>
                  <a:srgbClr val="002060"/>
                </a:solidFill>
                <a:latin typeface="+mn-lt"/>
              </a:rPr>
              <a:t>geçici</a:t>
            </a:r>
            <a:r>
              <a:rPr lang="tr-TR" sz="2000" spc="530" dirty="0">
                <a:solidFill>
                  <a:srgbClr val="002060"/>
                </a:solidFill>
                <a:latin typeface="+mn-lt"/>
              </a:rPr>
              <a:t>  </a:t>
            </a:r>
            <a:r>
              <a:rPr lang="tr-TR" sz="2000" dirty="0">
                <a:solidFill>
                  <a:srgbClr val="002060"/>
                </a:solidFill>
                <a:latin typeface="+mn-lt"/>
              </a:rPr>
              <a:t>olarak</a:t>
            </a:r>
            <a:r>
              <a:rPr lang="tr-TR" sz="2000" spc="530" dirty="0">
                <a:solidFill>
                  <a:srgbClr val="002060"/>
                </a:solidFill>
                <a:latin typeface="+mn-lt"/>
              </a:rPr>
              <a:t>  </a:t>
            </a:r>
            <a:r>
              <a:rPr lang="tr-TR" sz="2000" dirty="0">
                <a:solidFill>
                  <a:srgbClr val="002060"/>
                </a:solidFill>
                <a:latin typeface="+mn-lt"/>
              </a:rPr>
              <a:t>katılan</a:t>
            </a:r>
            <a:r>
              <a:rPr lang="tr-TR" sz="2000" spc="540" dirty="0">
                <a:solidFill>
                  <a:srgbClr val="002060"/>
                </a:solidFill>
                <a:latin typeface="+mn-lt"/>
              </a:rPr>
              <a:t>  </a:t>
            </a:r>
            <a:r>
              <a:rPr lang="tr-TR" sz="2000" dirty="0">
                <a:solidFill>
                  <a:srgbClr val="002060"/>
                </a:solidFill>
                <a:latin typeface="+mn-lt"/>
              </a:rPr>
              <a:t>ki</a:t>
            </a:r>
            <a:r>
              <a:rPr lang="tr-TR" sz="2000" dirty="0">
                <a:solidFill>
                  <a:srgbClr val="002060"/>
                </a:solidFill>
                <a:latin typeface="+mn-lt"/>
                <a:cs typeface="Calibri"/>
              </a:rPr>
              <a:t>ş</a:t>
            </a:r>
            <a:r>
              <a:rPr lang="tr-TR" sz="2000" dirty="0">
                <a:solidFill>
                  <a:srgbClr val="002060"/>
                </a:solidFill>
                <a:latin typeface="+mn-lt"/>
              </a:rPr>
              <a:t>i</a:t>
            </a:r>
            <a:r>
              <a:rPr lang="tr-TR" sz="2000" spc="530" dirty="0">
                <a:solidFill>
                  <a:srgbClr val="002060"/>
                </a:solidFill>
                <a:latin typeface="+mn-lt"/>
              </a:rPr>
              <a:t>  </a:t>
            </a:r>
            <a:r>
              <a:rPr lang="tr-TR" sz="2000" spc="-10" dirty="0">
                <a:solidFill>
                  <a:srgbClr val="002060"/>
                </a:solidFill>
                <a:latin typeface="+mn-lt"/>
              </a:rPr>
              <a:t>olarak”</a:t>
            </a:r>
            <a:r>
              <a:rPr lang="tr-TR" sz="2000" spc="-10" dirty="0">
                <a:solidFill>
                  <a:srgbClr val="FF0000"/>
                </a:solidFill>
                <a:latin typeface="+mn-lt"/>
              </a:rPr>
              <a:t> </a:t>
            </a:r>
            <a:r>
              <a:rPr lang="tr-TR" sz="2400" spc="-10" dirty="0">
                <a:solidFill>
                  <a:schemeClr val="tx1"/>
                </a:solidFill>
                <a:latin typeface="+mn-lt"/>
              </a:rPr>
              <a:t>tanımlanmı</a:t>
            </a:r>
            <a:r>
              <a:rPr lang="tr-TR" sz="2400" spc="-10" dirty="0">
                <a:solidFill>
                  <a:schemeClr val="tx1"/>
                </a:solidFill>
                <a:latin typeface="+mn-lt"/>
                <a:cs typeface="Calibri"/>
              </a:rPr>
              <a:t>ş</a:t>
            </a:r>
            <a:r>
              <a:rPr lang="tr-TR" sz="2400" spc="-10" dirty="0">
                <a:solidFill>
                  <a:schemeClr val="tx1"/>
                </a:solidFill>
                <a:latin typeface="+mn-lt"/>
              </a:rPr>
              <a:t>tır.</a:t>
            </a:r>
            <a:endParaRPr lang="tr-TR" sz="2400" dirty="0">
              <a:solidFill>
                <a:schemeClr val="tx1"/>
              </a:solidFill>
              <a:latin typeface="+mn-lt"/>
            </a:endParaRPr>
          </a:p>
          <a:p>
            <a:pPr algn="just"/>
            <a:endParaRPr lang="tr-TR" sz="2400" dirty="0">
              <a:solidFill>
                <a:schemeClr val="tx1"/>
              </a:solidFill>
              <a:latin typeface="+mn-lt"/>
            </a:endParaRPr>
          </a:p>
          <a:p>
            <a:pPr algn="just"/>
            <a:endParaRPr lang="tr-TR" sz="2400" dirty="0">
              <a:solidFill>
                <a:schemeClr val="tx1"/>
              </a:solidFill>
              <a:latin typeface="+mn-lt"/>
            </a:endParaRPr>
          </a:p>
        </p:txBody>
      </p:sp>
      <p:pic>
        <p:nvPicPr>
          <p:cNvPr id="5" name="object 8">
            <a:extLst>
              <a:ext uri="{FF2B5EF4-FFF2-40B4-BE49-F238E27FC236}">
                <a16:creationId xmlns:a16="http://schemas.microsoft.com/office/drawing/2014/main" id="{81D9F019-D290-4C90-864A-057D40DF3855}"/>
              </a:ext>
            </a:extLst>
          </p:cNvPr>
          <p:cNvPicPr/>
          <p:nvPr/>
        </p:nvPicPr>
        <p:blipFill>
          <a:blip r:embed="rId2" cstate="print"/>
          <a:stretch>
            <a:fillRect/>
          </a:stretch>
        </p:blipFill>
        <p:spPr>
          <a:xfrm>
            <a:off x="540000" y="180000"/>
            <a:ext cx="937259" cy="937260"/>
          </a:xfrm>
          <a:prstGeom prst="rect">
            <a:avLst/>
          </a:prstGeom>
        </p:spPr>
      </p:pic>
      <p:pic>
        <p:nvPicPr>
          <p:cNvPr id="6" name="object 5">
            <a:extLst>
              <a:ext uri="{FF2B5EF4-FFF2-40B4-BE49-F238E27FC236}">
                <a16:creationId xmlns:a16="http://schemas.microsoft.com/office/drawing/2014/main" id="{AF145385-6E85-41CD-9A53-C7888C92CC49}"/>
              </a:ext>
            </a:extLst>
          </p:cNvPr>
          <p:cNvPicPr/>
          <p:nvPr/>
        </p:nvPicPr>
        <p:blipFill>
          <a:blip r:embed="rId2" cstate="print"/>
          <a:stretch>
            <a:fillRect/>
          </a:stretch>
        </p:blipFill>
        <p:spPr>
          <a:xfrm>
            <a:off x="539999" y="180000"/>
            <a:ext cx="1080000" cy="1080000"/>
          </a:xfrm>
          <a:prstGeom prst="rect">
            <a:avLst/>
          </a:prstGeom>
        </p:spPr>
      </p:pic>
    </p:spTree>
    <p:extLst>
      <p:ext uri="{BB962C8B-B14F-4D97-AF65-F5344CB8AC3E}">
        <p14:creationId xmlns:p14="http://schemas.microsoft.com/office/powerpoint/2010/main" val="246501564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B3BD284-0E7B-4579-ABE3-D876AC3478BD}"/>
              </a:ext>
            </a:extLst>
          </p:cNvPr>
          <p:cNvSpPr>
            <a:spLocks noGrp="1"/>
          </p:cNvSpPr>
          <p:nvPr>
            <p:ph type="title"/>
          </p:nvPr>
        </p:nvSpPr>
        <p:spPr>
          <a:xfrm>
            <a:off x="1330578" y="69849"/>
            <a:ext cx="6594222" cy="1661993"/>
          </a:xfrm>
        </p:spPr>
        <p:txBody>
          <a:bodyPr/>
          <a:lstStyle/>
          <a:p>
            <a:r>
              <a:rPr lang="tr-TR" b="1" dirty="0">
                <a:solidFill>
                  <a:srgbClr val="BE1B19"/>
                </a:solidFill>
              </a:rPr>
              <a:t>ÖRNEK YARGI KARARLARI (7)</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28CC36F9-1CF5-4504-B0B8-862DEACEEAB0}"/>
              </a:ext>
            </a:extLst>
          </p:cNvPr>
          <p:cNvSpPr>
            <a:spLocks noGrp="1"/>
          </p:cNvSpPr>
          <p:nvPr>
            <p:ph type="body" idx="1"/>
          </p:nvPr>
        </p:nvSpPr>
        <p:spPr>
          <a:xfrm>
            <a:off x="186639" y="1354658"/>
            <a:ext cx="7836534" cy="3970318"/>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Üniversite avukatı hakkında ceza soruşturmasında, Avukatlık Kanunun uygulanamayacağı, </a:t>
            </a:r>
            <a:r>
              <a:rPr lang="tr-TR" altLang="tr-TR" sz="2000" b="1" dirty="0">
                <a:solidFill>
                  <a:srgbClr val="C00000"/>
                </a:solidFill>
              </a:rPr>
              <a:t>(Danıştay 2.D 07.05.2002 gün ve E.2002/316, K.2002/2734) </a:t>
            </a:r>
          </a:p>
          <a:p>
            <a:pPr marL="342900" indent="-342900" algn="just">
              <a:spcAft>
                <a:spcPts val="1200"/>
              </a:spcAft>
              <a:buClr>
                <a:schemeClr val="tx1"/>
              </a:buClr>
              <a:buSzPct val="119000"/>
              <a:buFont typeface="Arial" panose="020B0604020202020204" pitchFamily="34" charset="0"/>
              <a:buChar char="•"/>
            </a:pPr>
            <a:r>
              <a:rPr lang="tr-TR" altLang="tr-TR" sz="2000" b="1" u="sng" dirty="0">
                <a:solidFill>
                  <a:srgbClr val="FF0000"/>
                </a:solidFill>
              </a:rPr>
              <a:t>Milletvekili seçilen </a:t>
            </a:r>
            <a:r>
              <a:rPr lang="tr-TR" altLang="tr-TR" sz="2000" b="1" dirty="0"/>
              <a:t>kamu görevlisinin dokunulmazlığı kalkmadan hakkında 4483 sayılı Kanuna göre </a:t>
            </a:r>
            <a:r>
              <a:rPr lang="tr-TR" altLang="tr-TR" sz="2000" b="1" u="sng" dirty="0">
                <a:solidFill>
                  <a:srgbClr val="FF0000"/>
                </a:solidFill>
              </a:rPr>
              <a:t>karar verilemeyeceği</a:t>
            </a:r>
            <a:r>
              <a:rPr lang="tr-TR" altLang="tr-TR" sz="2000" b="1" dirty="0"/>
              <a:t>, </a:t>
            </a:r>
            <a:r>
              <a:rPr lang="tr-TR" altLang="tr-TR" sz="2000" b="1" dirty="0">
                <a:solidFill>
                  <a:srgbClr val="C00000"/>
                </a:solidFill>
              </a:rPr>
              <a:t>(Danıştay 2.D 07.11.2002 gün ve E.2002/809, K.2002/3740)</a:t>
            </a:r>
          </a:p>
          <a:p>
            <a:pPr marL="342900" indent="-342900" algn="just">
              <a:spcAft>
                <a:spcPts val="1200"/>
              </a:spcAft>
              <a:buClr>
                <a:schemeClr val="tx1"/>
              </a:buClr>
              <a:buSzPct val="119000"/>
              <a:buFont typeface="Arial" panose="020B0604020202020204" pitchFamily="34" charset="0"/>
              <a:buChar char="•"/>
            </a:pPr>
            <a:r>
              <a:rPr lang="tr-TR" altLang="tr-TR" sz="2000" b="1" dirty="0"/>
              <a:t>399 sayılı KHK hükümlerine tabi kamu iktisadi teşebbüslerinin genel müdür ve yönetim kurulu üyeleri dışındaki personelin genel hükümlere tabi oldukları, </a:t>
            </a:r>
            <a:r>
              <a:rPr lang="tr-TR" altLang="tr-TR" sz="2000" b="1" dirty="0">
                <a:solidFill>
                  <a:srgbClr val="C00000"/>
                </a:solidFill>
              </a:rPr>
              <a:t>(Danıştay 2.D 28.11.2000 gün ve E.2000/3172, K.2000/3988)</a:t>
            </a:r>
          </a:p>
          <a:p>
            <a:endParaRPr lang="tr-TR" dirty="0"/>
          </a:p>
        </p:txBody>
      </p:sp>
    </p:spTree>
    <p:extLst>
      <p:ext uri="{BB962C8B-B14F-4D97-AF65-F5344CB8AC3E}">
        <p14:creationId xmlns:p14="http://schemas.microsoft.com/office/powerpoint/2010/main" val="14863753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D93A88-0B37-4785-BBD1-1BC15BFE2756}"/>
              </a:ext>
            </a:extLst>
          </p:cNvPr>
          <p:cNvSpPr>
            <a:spLocks noGrp="1"/>
          </p:cNvSpPr>
          <p:nvPr>
            <p:ph type="title"/>
          </p:nvPr>
        </p:nvSpPr>
        <p:spPr>
          <a:xfrm>
            <a:off x="1330578" y="69849"/>
            <a:ext cx="6899022" cy="1661993"/>
          </a:xfrm>
        </p:spPr>
        <p:txBody>
          <a:bodyPr/>
          <a:lstStyle/>
          <a:p>
            <a:r>
              <a:rPr lang="tr-TR" b="1" dirty="0">
                <a:solidFill>
                  <a:srgbClr val="BE1B19"/>
                </a:solidFill>
              </a:rPr>
              <a:t>ÖRNEK YARGI KARARLARI (8)</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B2A5F60F-549F-4FCD-98B8-6AD85D463B28}"/>
              </a:ext>
            </a:extLst>
          </p:cNvPr>
          <p:cNvSpPr>
            <a:spLocks noGrp="1"/>
          </p:cNvSpPr>
          <p:nvPr>
            <p:ph type="body" idx="1"/>
          </p:nvPr>
        </p:nvSpPr>
        <p:spPr>
          <a:xfrm>
            <a:off x="186639" y="1354658"/>
            <a:ext cx="7836534" cy="5201424"/>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Kamu görevini ifa edenler, işçi kadrosunda bulunsa dahi haklarında MMHKM hükümlerinin uygulanacağı, </a:t>
            </a:r>
            <a:r>
              <a:rPr lang="tr-TR" altLang="tr-TR" sz="2000" b="1" dirty="0">
                <a:solidFill>
                  <a:srgbClr val="C00000"/>
                </a:solidFill>
              </a:rPr>
              <a:t>(Danıştay 2.D 12.06.1995 gün ve E.1994/210, K.1995/987)</a:t>
            </a:r>
          </a:p>
          <a:p>
            <a:pPr marL="342900" indent="-342900" algn="just">
              <a:spcAft>
                <a:spcPts val="1200"/>
              </a:spcAft>
              <a:buClr>
                <a:schemeClr val="tx1"/>
              </a:buClr>
              <a:buSzPct val="119000"/>
              <a:buFont typeface="Arial" panose="020B0604020202020204" pitchFamily="34" charset="0"/>
              <a:buChar char="•"/>
            </a:pPr>
            <a:r>
              <a:rPr lang="tr-TR" altLang="tr-TR" sz="2000" b="1" dirty="0"/>
              <a:t>Vakıf çalışanlarının genel hükümlere tabi oldukları, </a:t>
            </a:r>
            <a:r>
              <a:rPr lang="tr-TR" altLang="tr-TR" sz="2000" b="1" dirty="0">
                <a:solidFill>
                  <a:srgbClr val="C00000"/>
                </a:solidFill>
              </a:rPr>
              <a:t>(Yargıtay 4. CD 10.03.2004 gün ve E.2003/4241, K.2004/2958)</a:t>
            </a:r>
          </a:p>
          <a:p>
            <a:pPr marL="342900" indent="-342900" algn="just">
              <a:spcAft>
                <a:spcPts val="1200"/>
              </a:spcAft>
              <a:buClr>
                <a:schemeClr val="tx1"/>
              </a:buClr>
              <a:buSzPct val="119000"/>
              <a:buFont typeface="Arial" panose="020B0604020202020204" pitchFamily="34" charset="0"/>
              <a:buChar char="•"/>
            </a:pPr>
            <a:r>
              <a:rPr lang="tr-TR" altLang="tr-TR" sz="2000" b="1" dirty="0"/>
              <a:t>Özel güvenlik görevlilerinin genel hükümlere tabi olduğu, </a:t>
            </a:r>
            <a:r>
              <a:rPr lang="tr-TR" altLang="tr-TR" sz="2000" b="1" dirty="0">
                <a:solidFill>
                  <a:srgbClr val="C00000"/>
                </a:solidFill>
              </a:rPr>
              <a:t>(Danıştay 2.D 15.01.1997 gün ve E.1996/3262, K.1997/49)</a:t>
            </a:r>
          </a:p>
          <a:p>
            <a:pPr marL="342900" indent="-342900" algn="just">
              <a:spcAft>
                <a:spcPts val="1200"/>
              </a:spcAft>
              <a:buClr>
                <a:schemeClr val="tx1"/>
              </a:buClr>
              <a:buSzPct val="119000"/>
              <a:buFont typeface="Arial" panose="020B0604020202020204" pitchFamily="34" charset="0"/>
              <a:buChar char="•"/>
            </a:pPr>
            <a:r>
              <a:rPr lang="tr-TR" altLang="tr-TR" sz="2000" b="1" dirty="0"/>
              <a:t>Mahalle muhtarının görevi sebebiyle işlediği suçlardan dolayı memur yargılama yasasına tabi olduğu</a:t>
            </a:r>
            <a:r>
              <a:rPr lang="tr-TR" altLang="tr-TR" sz="2000" b="1" dirty="0">
                <a:solidFill>
                  <a:srgbClr val="C00000"/>
                </a:solidFill>
              </a:rPr>
              <a:t>,(Yargıtay CGK 09.05.1983 gün ve 134/226)</a:t>
            </a:r>
          </a:p>
          <a:p>
            <a:pPr marL="342900" indent="-342900" algn="just">
              <a:spcAft>
                <a:spcPts val="1200"/>
              </a:spcAft>
              <a:buClr>
                <a:schemeClr val="tx1"/>
              </a:buClr>
              <a:buSzPct val="119000"/>
              <a:buFont typeface="Arial" panose="020B0604020202020204" pitchFamily="34" charset="0"/>
              <a:buChar char="•"/>
            </a:pPr>
            <a:r>
              <a:rPr lang="tr-TR" altLang="tr-TR" sz="2000" b="1" dirty="0"/>
              <a:t>Okul hizmetlisinin görevi sebebiyle işlediği suçlardan dolayı genel hükümlere tabi olduğu, </a:t>
            </a:r>
            <a:r>
              <a:rPr lang="tr-TR" altLang="tr-TR" sz="2000" b="1" dirty="0">
                <a:solidFill>
                  <a:srgbClr val="C00000"/>
                </a:solidFill>
              </a:rPr>
              <a:t>(Yargıtay 4. CD 24.03.1987 gün ve 1604/2989)</a:t>
            </a:r>
          </a:p>
          <a:p>
            <a:endParaRPr lang="tr-TR" dirty="0"/>
          </a:p>
        </p:txBody>
      </p:sp>
    </p:spTree>
    <p:extLst>
      <p:ext uri="{BB962C8B-B14F-4D97-AF65-F5344CB8AC3E}">
        <p14:creationId xmlns:p14="http://schemas.microsoft.com/office/powerpoint/2010/main" val="30308397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A0B93A1-E720-434A-9238-CEF46EB14A4E}"/>
              </a:ext>
            </a:extLst>
          </p:cNvPr>
          <p:cNvSpPr>
            <a:spLocks noGrp="1"/>
          </p:cNvSpPr>
          <p:nvPr>
            <p:ph type="title"/>
          </p:nvPr>
        </p:nvSpPr>
        <p:spPr>
          <a:xfrm>
            <a:off x="1330578" y="69849"/>
            <a:ext cx="6899022" cy="1661993"/>
          </a:xfrm>
        </p:spPr>
        <p:txBody>
          <a:bodyPr/>
          <a:lstStyle/>
          <a:p>
            <a:r>
              <a:rPr lang="tr-TR" b="1" dirty="0">
                <a:solidFill>
                  <a:srgbClr val="BE1B19"/>
                </a:solidFill>
              </a:rPr>
              <a:t>ÖRNEK YARGI KARARLARI (9)</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E97455A1-921A-40FB-9455-791A010842DA}"/>
              </a:ext>
            </a:extLst>
          </p:cNvPr>
          <p:cNvSpPr>
            <a:spLocks noGrp="1"/>
          </p:cNvSpPr>
          <p:nvPr>
            <p:ph type="body" idx="1"/>
          </p:nvPr>
        </p:nvSpPr>
        <p:spPr>
          <a:xfrm>
            <a:off x="186639" y="1354658"/>
            <a:ext cx="7836534" cy="4893647"/>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Doğumevi ve Kadın Hastalıkları Eğitim Hastanesine çalışan görevliler hakkında soruşturma izni verilmesi kararının il valisi tarafından verileceği, </a:t>
            </a:r>
            <a:r>
              <a:rPr lang="tr-TR" altLang="tr-TR" sz="2000" b="1" dirty="0">
                <a:solidFill>
                  <a:srgbClr val="C00000"/>
                </a:solidFill>
              </a:rPr>
              <a:t>(Danıştay 1.D 09.11.2004 gün ve E.2004/416, K.2004/398)</a:t>
            </a:r>
          </a:p>
          <a:p>
            <a:pPr marL="342900" indent="-342900" algn="just">
              <a:spcAft>
                <a:spcPts val="1200"/>
              </a:spcAft>
              <a:buClr>
                <a:schemeClr val="tx1"/>
              </a:buClr>
              <a:buSzPct val="119000"/>
              <a:buFont typeface="Arial" panose="020B0604020202020204" pitchFamily="34" charset="0"/>
              <a:buChar char="•"/>
            </a:pPr>
            <a:r>
              <a:rPr lang="tr-TR" altLang="tr-TR" sz="2000" b="1" dirty="0"/>
              <a:t>5345 sayılı Gelir İdaresi Başkanlığının Teşkilat ve Görevleri Hakkında Kanun uyarınca kurulan Gelir İdaresi Başkanlığının taşra teşkilatı olarak ilçede görevli olanları hakkında kaymakam, ilde görevli olanlar hakkında valinin 4483 sayılı Kanuna göre soruşturma izni vermeye yetkili olduğu, </a:t>
            </a:r>
            <a:r>
              <a:rPr lang="tr-TR" altLang="tr-TR" sz="2000" b="1" dirty="0">
                <a:solidFill>
                  <a:srgbClr val="C00000"/>
                </a:solidFill>
              </a:rPr>
              <a:t>(Danıştay 1.D 16.10.2006 gün ve E.2006/958, K.2006/885)</a:t>
            </a:r>
          </a:p>
          <a:p>
            <a:pPr marL="342900" indent="-342900" algn="just">
              <a:spcAft>
                <a:spcPts val="1200"/>
              </a:spcAft>
              <a:buClr>
                <a:schemeClr val="tx1"/>
              </a:buClr>
              <a:buSzPct val="119000"/>
              <a:buFont typeface="Arial" panose="020B0604020202020204" pitchFamily="34" charset="0"/>
              <a:buChar char="•"/>
            </a:pPr>
            <a:r>
              <a:rPr lang="tr-TR" altLang="tr-TR" sz="2000" b="1" dirty="0"/>
              <a:t>En üst idare amiri olarak müsteşarın</a:t>
            </a:r>
            <a:r>
              <a:rPr lang="tr-TR" altLang="tr-TR" sz="2000" b="1" dirty="0">
                <a:solidFill>
                  <a:srgbClr val="FF0000"/>
                </a:solidFill>
              </a:rPr>
              <a:t>(?)</a:t>
            </a:r>
            <a:r>
              <a:rPr lang="tr-TR" altLang="tr-TR" sz="2000" b="1" dirty="0"/>
              <a:t> soruşturma izni vermeye yetkili olduğu kişiler hakkında bakanın karar veremeyeceği, </a:t>
            </a:r>
            <a:r>
              <a:rPr lang="tr-TR" altLang="tr-TR" sz="2000" b="1" dirty="0">
                <a:solidFill>
                  <a:srgbClr val="C00000"/>
                </a:solidFill>
              </a:rPr>
              <a:t>(Danıştay 1.D 26.04.2005 gün ve E.2005/312, K.2005/573) </a:t>
            </a:r>
          </a:p>
          <a:p>
            <a:endParaRPr lang="tr-TR" dirty="0"/>
          </a:p>
        </p:txBody>
      </p:sp>
    </p:spTree>
    <p:extLst>
      <p:ext uri="{BB962C8B-B14F-4D97-AF65-F5344CB8AC3E}">
        <p14:creationId xmlns:p14="http://schemas.microsoft.com/office/powerpoint/2010/main" val="275870932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13D8A43-15EB-4134-9D04-936CD08BD597}"/>
              </a:ext>
            </a:extLst>
          </p:cNvPr>
          <p:cNvSpPr>
            <a:spLocks noGrp="1"/>
          </p:cNvSpPr>
          <p:nvPr>
            <p:ph type="title"/>
          </p:nvPr>
        </p:nvSpPr>
        <p:spPr>
          <a:xfrm>
            <a:off x="1330578" y="69849"/>
            <a:ext cx="6975222" cy="1661993"/>
          </a:xfrm>
        </p:spPr>
        <p:txBody>
          <a:bodyPr/>
          <a:lstStyle/>
          <a:p>
            <a:r>
              <a:rPr lang="tr-TR" b="1" dirty="0">
                <a:solidFill>
                  <a:srgbClr val="BE1B19"/>
                </a:solidFill>
              </a:rPr>
              <a:t>ÖRNEK YARGI KARARLARI (10)</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2A166FCD-82E2-41B4-BC23-32740E50245A}"/>
              </a:ext>
            </a:extLst>
          </p:cNvPr>
          <p:cNvSpPr>
            <a:spLocks noGrp="1"/>
          </p:cNvSpPr>
          <p:nvPr>
            <p:ph type="body" idx="1"/>
          </p:nvPr>
        </p:nvSpPr>
        <p:spPr>
          <a:xfrm>
            <a:off x="186639" y="1354658"/>
            <a:ext cx="7836534" cy="4278094"/>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Usulüne uygun olarak yapılmayan ihbar ve şikayetlerde kişi ve/veya somut olay belirtilmesi halinde, yetkili merciler tarafından ön inceleme başlatılması gerektiği, (Danıştay 1.D 17.09.2004 gün ve E.2004/152, K.2004/178)</a:t>
            </a:r>
          </a:p>
          <a:p>
            <a:pPr marL="342900" indent="-342900" algn="just">
              <a:spcAft>
                <a:spcPts val="1200"/>
              </a:spcAft>
              <a:buClr>
                <a:schemeClr val="tx1"/>
              </a:buClr>
              <a:buSzPct val="119000"/>
              <a:buFont typeface="Arial" panose="020B0604020202020204" pitchFamily="34" charset="0"/>
              <a:buChar char="•"/>
            </a:pPr>
            <a:r>
              <a:rPr lang="tr-TR" altLang="tr-TR" sz="2000" b="1" dirty="0"/>
              <a:t>İddia konusunun somut olması, kişi ve olay belirtilmesi halinde işleme koymama kararı verilemeyeceği, </a:t>
            </a:r>
            <a:r>
              <a:rPr lang="tr-TR" altLang="tr-TR" sz="2000" b="1" dirty="0">
                <a:solidFill>
                  <a:srgbClr val="C00000"/>
                </a:solidFill>
              </a:rPr>
              <a:t>(Danıştay 2.D 16.01.2004 gün ve E.2004/35, K.2004/60)</a:t>
            </a:r>
          </a:p>
          <a:p>
            <a:pPr marL="342900" indent="-342900" algn="just">
              <a:spcAft>
                <a:spcPts val="1200"/>
              </a:spcAft>
              <a:buClr>
                <a:schemeClr val="tx1"/>
              </a:buClr>
              <a:buSzPct val="119000"/>
              <a:buFont typeface="Arial" panose="020B0604020202020204" pitchFamily="34" charset="0"/>
              <a:buChar char="•"/>
            </a:pPr>
            <a:r>
              <a:rPr lang="tr-TR" altLang="tr-TR" sz="2000" b="1" dirty="0"/>
              <a:t>Ön inceleme sırasında, onay verilen konudan tamamen farklı bir konu ortaya çıkması halinde ek onay olmaksızın ön inceleme yapılamayacağı, </a:t>
            </a:r>
            <a:r>
              <a:rPr lang="tr-TR" altLang="tr-TR" sz="2000" b="1" dirty="0">
                <a:solidFill>
                  <a:srgbClr val="C00000"/>
                </a:solidFill>
              </a:rPr>
              <a:t>(Danıştay 2.D 06.12.2000 gün ve E.2000/3170, K.2000/4084)   </a:t>
            </a:r>
          </a:p>
          <a:p>
            <a:endParaRPr lang="tr-TR" dirty="0"/>
          </a:p>
        </p:txBody>
      </p:sp>
    </p:spTree>
    <p:extLst>
      <p:ext uri="{BB962C8B-B14F-4D97-AF65-F5344CB8AC3E}">
        <p14:creationId xmlns:p14="http://schemas.microsoft.com/office/powerpoint/2010/main" val="36601530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8F7E6F-2ACE-4FCE-A5A6-FCE1F05A063F}"/>
              </a:ext>
            </a:extLst>
          </p:cNvPr>
          <p:cNvSpPr>
            <a:spLocks noGrp="1"/>
          </p:cNvSpPr>
          <p:nvPr>
            <p:ph type="title"/>
          </p:nvPr>
        </p:nvSpPr>
        <p:spPr>
          <a:xfrm>
            <a:off x="1330578" y="69849"/>
            <a:ext cx="7203822" cy="1661993"/>
          </a:xfrm>
        </p:spPr>
        <p:txBody>
          <a:bodyPr/>
          <a:lstStyle/>
          <a:p>
            <a:r>
              <a:rPr lang="tr-TR" b="1" dirty="0">
                <a:solidFill>
                  <a:srgbClr val="BE1B19"/>
                </a:solidFill>
              </a:rPr>
              <a:t>ÖRNEK YARGI KARARLARI(11)</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C25CACB7-5E5A-47CF-B6E6-17FBA680DA7D}"/>
              </a:ext>
            </a:extLst>
          </p:cNvPr>
          <p:cNvSpPr>
            <a:spLocks noGrp="1"/>
          </p:cNvSpPr>
          <p:nvPr>
            <p:ph type="body" idx="1"/>
          </p:nvPr>
        </p:nvSpPr>
        <p:spPr>
          <a:xfrm>
            <a:off x="186639" y="1354658"/>
            <a:ext cx="7836534" cy="4585871"/>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Ön inceleme emrine istinaden ön inceleme yapmakla görevlendirilenlerin, haklarında ön inceleme yaptıkları görevlilerin lehine ve aleyhine tüm delilleri toplayarak ön inceleme raporu düzenlemeleri gerektiği, </a:t>
            </a:r>
            <a:r>
              <a:rPr lang="tr-TR" altLang="tr-TR" sz="2000" b="1" dirty="0">
                <a:solidFill>
                  <a:srgbClr val="C00000"/>
                </a:solidFill>
              </a:rPr>
              <a:t>(Danıştay  2.D 24.10.2000 gün ve E.2000/2526, K.2000/3570)</a:t>
            </a:r>
          </a:p>
          <a:p>
            <a:pPr marL="342900" indent="-342900" algn="just">
              <a:spcAft>
                <a:spcPts val="1200"/>
              </a:spcAft>
              <a:buClr>
                <a:schemeClr val="tx1"/>
              </a:buClr>
              <a:buSzPct val="119000"/>
              <a:buFont typeface="Arial" panose="020B0604020202020204" pitchFamily="34" charset="0"/>
              <a:buChar char="•"/>
            </a:pPr>
            <a:r>
              <a:rPr lang="tr-TR" altLang="tr-TR" sz="2000" b="1" dirty="0"/>
              <a:t>Ön inceleme yapan görevlilerin ortaya koydukları görüşlerin mutlak anlamda karar veren makamı bağlamadığı ve görüşlerinden dolayı suçlanamayacakları, </a:t>
            </a:r>
            <a:r>
              <a:rPr lang="tr-TR" altLang="tr-TR" sz="2000" b="1" dirty="0">
                <a:solidFill>
                  <a:srgbClr val="C00000"/>
                </a:solidFill>
              </a:rPr>
              <a:t>(Danıştay 2.D 18.05.2001 gün ve E.2001/588, K.2001/1372) </a:t>
            </a:r>
          </a:p>
          <a:p>
            <a:pPr marL="342900" indent="-342900" algn="just">
              <a:spcAft>
                <a:spcPts val="1200"/>
              </a:spcAft>
              <a:buClr>
                <a:schemeClr val="tx1"/>
              </a:buClr>
              <a:buSzPct val="119000"/>
              <a:buFont typeface="Arial" panose="020B0604020202020204" pitchFamily="34" charset="0"/>
              <a:buChar char="•"/>
            </a:pPr>
            <a:r>
              <a:rPr lang="tr-TR" altLang="tr-TR" sz="2000" b="1" dirty="0"/>
              <a:t>Hizmet kusuru iddiasına dayalı olarak müfettişe yönelik tazminat davasının idare aleyhine açılması gerektiği, </a:t>
            </a:r>
            <a:r>
              <a:rPr lang="tr-TR" altLang="tr-TR" sz="2000" b="1" dirty="0">
                <a:solidFill>
                  <a:srgbClr val="C00000"/>
                </a:solidFill>
              </a:rPr>
              <a:t>(Danıştay İDD GK 20.09.2002 gün ve E.2002/191, K.2002/644)</a:t>
            </a:r>
          </a:p>
          <a:p>
            <a:endParaRPr lang="tr-TR" dirty="0"/>
          </a:p>
        </p:txBody>
      </p:sp>
    </p:spTree>
    <p:extLst>
      <p:ext uri="{BB962C8B-B14F-4D97-AF65-F5344CB8AC3E}">
        <p14:creationId xmlns:p14="http://schemas.microsoft.com/office/powerpoint/2010/main" val="22605806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8DBD3E6-3B40-48C2-A5A0-2CFE7B44DDE8}"/>
              </a:ext>
            </a:extLst>
          </p:cNvPr>
          <p:cNvSpPr>
            <a:spLocks noGrp="1"/>
          </p:cNvSpPr>
          <p:nvPr>
            <p:ph type="title"/>
          </p:nvPr>
        </p:nvSpPr>
        <p:spPr>
          <a:xfrm>
            <a:off x="1330578" y="69849"/>
            <a:ext cx="6899022" cy="1661993"/>
          </a:xfrm>
        </p:spPr>
        <p:txBody>
          <a:bodyPr/>
          <a:lstStyle/>
          <a:p>
            <a:r>
              <a:rPr lang="tr-TR" b="1" dirty="0">
                <a:solidFill>
                  <a:srgbClr val="BE1B19"/>
                </a:solidFill>
              </a:rPr>
              <a:t>ÖRNEK YARGI KARARLARI(12)</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D1FC3283-6D5D-4555-BBB0-7B4A52E76428}"/>
              </a:ext>
            </a:extLst>
          </p:cNvPr>
          <p:cNvSpPr>
            <a:spLocks noGrp="1"/>
          </p:cNvSpPr>
          <p:nvPr>
            <p:ph type="body" idx="1"/>
          </p:nvPr>
        </p:nvSpPr>
        <p:spPr>
          <a:xfrm>
            <a:off x="186639" y="1354658"/>
            <a:ext cx="7836534" cy="4278094"/>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İddiaların niteliği göz önünde tutularak hakkında ön inceleme yapılan görevlilere ifadeleri için makul bir süre verilmesi gerektiği</a:t>
            </a:r>
            <a:r>
              <a:rPr lang="tr-TR" altLang="tr-TR" sz="2000" b="1" dirty="0">
                <a:solidFill>
                  <a:srgbClr val="C00000"/>
                </a:solidFill>
              </a:rPr>
              <a:t>, (Danıştay 2.D 12.03.2004 gün ve E.2004/137, K.2004/240)</a:t>
            </a:r>
          </a:p>
          <a:p>
            <a:pPr marL="342900" indent="-342900" algn="just">
              <a:spcAft>
                <a:spcPts val="1200"/>
              </a:spcAft>
              <a:buClr>
                <a:schemeClr val="tx1"/>
              </a:buClr>
              <a:buSzPct val="119000"/>
              <a:buFont typeface="Arial" panose="020B0604020202020204" pitchFamily="34" charset="0"/>
              <a:buChar char="•"/>
            </a:pPr>
            <a:r>
              <a:rPr lang="tr-TR" altLang="tr-TR" sz="2000" b="1" dirty="0"/>
              <a:t>4483 sayılı Kanuna göre soruşturma izni verilebilmesi için, ceza kovuşturması yapılmasını gerektirecek yeterli delilin elde edilmesi gerektiği, </a:t>
            </a:r>
            <a:r>
              <a:rPr lang="tr-TR" altLang="tr-TR" sz="2000" b="1" dirty="0">
                <a:solidFill>
                  <a:srgbClr val="C00000"/>
                </a:solidFill>
              </a:rPr>
              <a:t>(Danıştay 2.D 11.07.2000 gün ve E.2000/2312, K.2000/3092)</a:t>
            </a:r>
          </a:p>
          <a:p>
            <a:pPr marL="342900" indent="-342900" algn="just">
              <a:spcAft>
                <a:spcPts val="1200"/>
              </a:spcAft>
              <a:buClr>
                <a:schemeClr val="tx1"/>
              </a:buClr>
              <a:buSzPct val="119000"/>
              <a:buFont typeface="Arial" panose="020B0604020202020204" pitchFamily="34" charset="0"/>
              <a:buChar char="•"/>
            </a:pPr>
            <a:r>
              <a:rPr lang="tr-TR" altLang="tr-TR" sz="2000" b="1" dirty="0"/>
              <a:t>Bilirkişi incelemesi yaptırılmasının gerektiği hallerde, bu yola başvurulmadan ön inceleme raporu düzenlenmesi nedeniyle yetkili merci tarafından verilen kararın kaldırılması gerektiği, </a:t>
            </a:r>
            <a:r>
              <a:rPr lang="tr-TR" altLang="tr-TR" sz="2000" b="1" dirty="0">
                <a:solidFill>
                  <a:srgbClr val="C00000"/>
                </a:solidFill>
              </a:rPr>
              <a:t>(Danıştay  1.D 10.01.2005 gün ve E.2004/434, K.2005/30)</a:t>
            </a:r>
          </a:p>
          <a:p>
            <a:endParaRPr lang="tr-TR" dirty="0"/>
          </a:p>
        </p:txBody>
      </p:sp>
    </p:spTree>
    <p:extLst>
      <p:ext uri="{BB962C8B-B14F-4D97-AF65-F5344CB8AC3E}">
        <p14:creationId xmlns:p14="http://schemas.microsoft.com/office/powerpoint/2010/main" val="247798482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8DE403-4DB7-4274-8EC8-8708B0E1F68E}"/>
              </a:ext>
            </a:extLst>
          </p:cNvPr>
          <p:cNvSpPr>
            <a:spLocks noGrp="1"/>
          </p:cNvSpPr>
          <p:nvPr>
            <p:ph type="title"/>
          </p:nvPr>
        </p:nvSpPr>
        <p:spPr>
          <a:xfrm>
            <a:off x="1330578" y="69849"/>
            <a:ext cx="7203822" cy="1661993"/>
          </a:xfrm>
        </p:spPr>
        <p:txBody>
          <a:bodyPr/>
          <a:lstStyle/>
          <a:p>
            <a:r>
              <a:rPr lang="tr-TR" b="1" dirty="0">
                <a:solidFill>
                  <a:srgbClr val="BE1B19"/>
                </a:solidFill>
              </a:rPr>
              <a:t>ÖRNEK YARGI KARARLARI(13)</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E45EB496-273A-489E-806A-2C9544B2FFCB}"/>
              </a:ext>
            </a:extLst>
          </p:cNvPr>
          <p:cNvSpPr>
            <a:spLocks noGrp="1"/>
          </p:cNvSpPr>
          <p:nvPr>
            <p:ph type="body" idx="1"/>
          </p:nvPr>
        </p:nvSpPr>
        <p:spPr>
          <a:xfrm>
            <a:off x="186639" y="1354658"/>
            <a:ext cx="7836534" cy="5047536"/>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Yetkili makamlarca ön inceleme sonucunda, soruşturma izni verilmesi ya da verilmemesi kararlarından birinin verilebileceği, (</a:t>
            </a:r>
            <a:r>
              <a:rPr lang="tr-TR" altLang="tr-TR" sz="2000" b="1" dirty="0">
                <a:solidFill>
                  <a:srgbClr val="FF0000"/>
                </a:solidFill>
              </a:rPr>
              <a:t>Danıştay 2.D 11.03.2004 gün ve E.2004/182, K.2004/230)</a:t>
            </a:r>
          </a:p>
          <a:p>
            <a:pPr marL="342900" indent="-342900" algn="just">
              <a:spcAft>
                <a:spcPts val="1200"/>
              </a:spcAft>
              <a:buClr>
                <a:schemeClr val="tx1"/>
              </a:buClr>
              <a:buSzPct val="119000"/>
              <a:buFont typeface="Arial" panose="020B0604020202020204" pitchFamily="34" charset="0"/>
              <a:buChar char="•"/>
            </a:pPr>
            <a:r>
              <a:rPr lang="tr-TR" altLang="tr-TR" sz="2000" b="1" dirty="0"/>
              <a:t>Yetkili merci tarafından 4483 sayılı Kanuna göre yapılan ön inceleme sonucunda verilen kararların geri alınamayacağı, </a:t>
            </a:r>
            <a:r>
              <a:rPr lang="tr-TR" altLang="tr-TR" sz="2000" b="1" dirty="0">
                <a:solidFill>
                  <a:srgbClr val="C00000"/>
                </a:solidFill>
              </a:rPr>
              <a:t>(Danıştay 2.D 24.10.2002 gün ve E.2002/932, K.2002/3581)</a:t>
            </a:r>
          </a:p>
          <a:p>
            <a:pPr marL="342900" indent="-342900" algn="just">
              <a:spcAft>
                <a:spcPts val="1200"/>
              </a:spcAft>
              <a:buClr>
                <a:schemeClr val="tx1"/>
              </a:buClr>
              <a:buSzPct val="119000"/>
              <a:buFont typeface="Arial" panose="020B0604020202020204" pitchFamily="34" charset="0"/>
              <a:buChar char="•"/>
            </a:pPr>
            <a:r>
              <a:rPr lang="tr-TR" altLang="tr-TR" sz="2000" b="1" dirty="0"/>
              <a:t>Hakkında ön inceleme yapılanların ifadesi alınmadan ön inceleme rapor düzenlenmesi ve karar alınması nedeniyle, alınan kararın iptal edilmesi gerektiği,  </a:t>
            </a:r>
            <a:r>
              <a:rPr lang="tr-TR" altLang="tr-TR" sz="2000" b="1" dirty="0">
                <a:solidFill>
                  <a:srgbClr val="C00000"/>
                </a:solidFill>
              </a:rPr>
              <a:t>(Danıştay 2.D 19.02.2004 gün ve E.2004/62, K.2004/175)</a:t>
            </a:r>
          </a:p>
          <a:p>
            <a:pPr marL="342900" indent="-342900" algn="just">
              <a:spcAft>
                <a:spcPts val="1200"/>
              </a:spcAft>
              <a:buClr>
                <a:schemeClr val="tx1"/>
              </a:buClr>
              <a:buSzPct val="119000"/>
              <a:buFont typeface="Arial" panose="020B0604020202020204" pitchFamily="34" charset="0"/>
              <a:buChar char="•"/>
            </a:pPr>
            <a:r>
              <a:rPr lang="tr-TR" altLang="tr-TR" sz="2000" b="1" dirty="0"/>
              <a:t>İlgili bilgi ve belgelerin yeterince toplanmadan karar verilmesi halinde, yargı tarafından eksikliklerin giderilmesinin istenebileceği, </a:t>
            </a:r>
            <a:r>
              <a:rPr lang="tr-TR" altLang="tr-TR" sz="2000" b="1" dirty="0">
                <a:solidFill>
                  <a:srgbClr val="C00000"/>
                </a:solidFill>
              </a:rPr>
              <a:t>(Danıştay 2.D 01.02.2001 gün ve E.2001/146, K.2001/286)  </a:t>
            </a:r>
          </a:p>
          <a:p>
            <a:endParaRPr lang="tr-TR" dirty="0"/>
          </a:p>
        </p:txBody>
      </p:sp>
    </p:spTree>
    <p:extLst>
      <p:ext uri="{BB962C8B-B14F-4D97-AF65-F5344CB8AC3E}">
        <p14:creationId xmlns:p14="http://schemas.microsoft.com/office/powerpoint/2010/main" val="366502844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DFFD9C-DD58-4D8E-AEDB-AD844EE1739D}"/>
              </a:ext>
            </a:extLst>
          </p:cNvPr>
          <p:cNvSpPr>
            <a:spLocks noGrp="1"/>
          </p:cNvSpPr>
          <p:nvPr>
            <p:ph type="title"/>
          </p:nvPr>
        </p:nvSpPr>
        <p:spPr>
          <a:xfrm>
            <a:off x="1330578" y="69849"/>
            <a:ext cx="6975222" cy="1661993"/>
          </a:xfrm>
        </p:spPr>
        <p:txBody>
          <a:bodyPr/>
          <a:lstStyle/>
          <a:p>
            <a:r>
              <a:rPr lang="tr-TR" b="1" dirty="0">
                <a:solidFill>
                  <a:srgbClr val="BE1B19"/>
                </a:solidFill>
              </a:rPr>
              <a:t>ÖRNEK YARGI KARARLARI(14)</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BD5CBE77-5ECB-4898-B6B2-A8418D8B6570}"/>
              </a:ext>
            </a:extLst>
          </p:cNvPr>
          <p:cNvSpPr>
            <a:spLocks noGrp="1"/>
          </p:cNvSpPr>
          <p:nvPr>
            <p:ph type="body" idx="1"/>
          </p:nvPr>
        </p:nvSpPr>
        <p:spPr>
          <a:xfrm>
            <a:off x="186639" y="1354658"/>
            <a:ext cx="7836534" cy="4739759"/>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Soyut nitelikteki ihbar ve şikayetlerin işleme konulmaması gerektiği, bu yönde alınan işleme konulmaması kararlarına 4483 sayılı Kanuna göre itiraz edilemeyeceği, </a:t>
            </a:r>
            <a:r>
              <a:rPr lang="tr-TR" altLang="tr-TR" sz="2000" b="1" dirty="0">
                <a:solidFill>
                  <a:srgbClr val="C00000"/>
                </a:solidFill>
              </a:rPr>
              <a:t>(Danıştay 2.D 28.09.2001 gün ve E.2001/1415, K.2001/2139)</a:t>
            </a:r>
          </a:p>
          <a:p>
            <a:pPr marL="342900" indent="-342900" algn="just">
              <a:spcAft>
                <a:spcPts val="1200"/>
              </a:spcAft>
              <a:buClr>
                <a:schemeClr val="tx1"/>
              </a:buClr>
              <a:buSzPct val="119000"/>
              <a:buFont typeface="Arial" panose="020B0604020202020204" pitchFamily="34" charset="0"/>
              <a:buChar char="•"/>
            </a:pPr>
            <a:r>
              <a:rPr lang="tr-TR" altLang="tr-TR" sz="2000" b="1" dirty="0"/>
              <a:t>Somut nitelikteki ihbar ve şikayetlerin işleme konulması gerektiği, aksi yönde yapılan işleme itiraz edilebileceği, </a:t>
            </a:r>
            <a:r>
              <a:rPr lang="tr-TR" altLang="tr-TR" sz="2000" b="1" dirty="0">
                <a:solidFill>
                  <a:srgbClr val="C00000"/>
                </a:solidFill>
              </a:rPr>
              <a:t>(Danıştay 2.D 28.09.2000 gün ve E.2000/2897, K.2000/3293)</a:t>
            </a:r>
          </a:p>
          <a:p>
            <a:pPr marL="342900" indent="-342900" algn="just">
              <a:spcAft>
                <a:spcPts val="1200"/>
              </a:spcAft>
              <a:buClr>
                <a:schemeClr val="tx1"/>
              </a:buClr>
              <a:buSzPct val="119000"/>
              <a:buFont typeface="Arial" panose="020B0604020202020204" pitchFamily="34" charset="0"/>
              <a:buChar char="•"/>
            </a:pPr>
            <a:r>
              <a:rPr lang="tr-TR" altLang="tr-TR" sz="2000" b="1" dirty="0"/>
              <a:t>İhbarcıların kararlara itiraz edemeyecekleri, </a:t>
            </a:r>
            <a:r>
              <a:rPr lang="tr-TR" altLang="tr-TR" sz="2000" b="1" dirty="0">
                <a:solidFill>
                  <a:srgbClr val="C00000"/>
                </a:solidFill>
              </a:rPr>
              <a:t>(Danıştay 2.D 27.02.2003 gün ve E.2003/98, K.2003/321)</a:t>
            </a:r>
          </a:p>
          <a:p>
            <a:pPr marL="342900" indent="-342900" algn="just">
              <a:spcAft>
                <a:spcPts val="1200"/>
              </a:spcAft>
              <a:buClr>
                <a:schemeClr val="tx1"/>
              </a:buClr>
              <a:buSzPct val="119000"/>
              <a:buFont typeface="Arial" panose="020B0604020202020204" pitchFamily="34" charset="0"/>
              <a:buChar char="•"/>
            </a:pPr>
            <a:r>
              <a:rPr lang="tr-TR" altLang="tr-TR" sz="2000" b="1" dirty="0"/>
              <a:t>İtirazların on gün içinde idari makamlar aracılığıyla da yapılabileceği, </a:t>
            </a:r>
            <a:r>
              <a:rPr lang="tr-TR" altLang="tr-TR" sz="2000" b="1" dirty="0">
                <a:solidFill>
                  <a:srgbClr val="C00000"/>
                </a:solidFill>
              </a:rPr>
              <a:t>(Danıştay 2.D 21.11.2000 gün ve E.2000/3340, K.2000/3909)</a:t>
            </a:r>
          </a:p>
          <a:p>
            <a:endParaRPr lang="tr-TR" dirty="0"/>
          </a:p>
        </p:txBody>
      </p:sp>
    </p:spTree>
    <p:extLst>
      <p:ext uri="{BB962C8B-B14F-4D97-AF65-F5344CB8AC3E}">
        <p14:creationId xmlns:p14="http://schemas.microsoft.com/office/powerpoint/2010/main" val="3348818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F30F67C-2FD6-41EF-A8F6-138456A7BC92}"/>
              </a:ext>
            </a:extLst>
          </p:cNvPr>
          <p:cNvSpPr>
            <a:spLocks noGrp="1"/>
          </p:cNvSpPr>
          <p:nvPr>
            <p:ph type="title"/>
          </p:nvPr>
        </p:nvSpPr>
        <p:spPr>
          <a:xfrm>
            <a:off x="1330578" y="69849"/>
            <a:ext cx="6899022" cy="1661993"/>
          </a:xfrm>
        </p:spPr>
        <p:txBody>
          <a:bodyPr/>
          <a:lstStyle/>
          <a:p>
            <a:r>
              <a:rPr lang="tr-TR" b="1" dirty="0">
                <a:solidFill>
                  <a:srgbClr val="BE1B19"/>
                </a:solidFill>
              </a:rPr>
              <a:t>ÖRNEK YARGI KARARLARI(15)</a:t>
            </a:r>
            <a:br>
              <a:rPr lang="tr-TR" dirty="0">
                <a:solidFill>
                  <a:srgbClr val="BE1B19"/>
                </a:solidFill>
              </a:rPr>
            </a:br>
            <a:endParaRPr lang="tr-TR" dirty="0"/>
          </a:p>
        </p:txBody>
      </p:sp>
      <p:sp>
        <p:nvSpPr>
          <p:cNvPr id="3" name="Metin Yer Tutucusu 2">
            <a:extLst>
              <a:ext uri="{FF2B5EF4-FFF2-40B4-BE49-F238E27FC236}">
                <a16:creationId xmlns:a16="http://schemas.microsoft.com/office/drawing/2014/main" id="{28CF9AD8-1E6A-480C-9561-311486056B81}"/>
              </a:ext>
            </a:extLst>
          </p:cNvPr>
          <p:cNvSpPr>
            <a:spLocks noGrp="1"/>
          </p:cNvSpPr>
          <p:nvPr>
            <p:ph type="body" idx="1"/>
          </p:nvPr>
        </p:nvSpPr>
        <p:spPr>
          <a:xfrm>
            <a:off x="186639" y="1354658"/>
            <a:ext cx="7836534" cy="5047536"/>
          </a:xfrm>
        </p:spPr>
        <p:txBody>
          <a:bodyPr/>
          <a:lstStyle/>
          <a:p>
            <a:pPr marL="342900" indent="-342900" algn="just">
              <a:spcAft>
                <a:spcPts val="1200"/>
              </a:spcAft>
              <a:buClr>
                <a:schemeClr val="tx1"/>
              </a:buClr>
              <a:buSzPct val="119000"/>
              <a:buFont typeface="Arial" panose="020B0604020202020204" pitchFamily="34" charset="0"/>
              <a:buChar char="•"/>
            </a:pPr>
            <a:r>
              <a:rPr lang="tr-TR" altLang="tr-TR" sz="2000" b="1" dirty="0"/>
              <a:t>Üst memur hakkında soruşturma izni verecek merciin, ast memur hakkında da karar verebilmesi için iştirak halinde bir suçun birlikte işlenmesi gerektiği, </a:t>
            </a:r>
            <a:r>
              <a:rPr lang="tr-TR" altLang="tr-TR" sz="2000" b="1" dirty="0">
                <a:solidFill>
                  <a:srgbClr val="C00000"/>
                </a:solidFill>
              </a:rPr>
              <a:t>(Danıştay 2.D 28.06.2000 gün ve E.2000/1760, K.2000/3016)</a:t>
            </a:r>
          </a:p>
          <a:p>
            <a:pPr marL="342900" indent="-342900" algn="just">
              <a:spcAft>
                <a:spcPts val="1200"/>
              </a:spcAft>
              <a:buClr>
                <a:schemeClr val="tx1"/>
              </a:buClr>
              <a:buSzPct val="119000"/>
              <a:buFont typeface="Arial" panose="020B0604020202020204" pitchFamily="34" charset="0"/>
              <a:buChar char="•"/>
            </a:pPr>
            <a:r>
              <a:rPr lang="tr-TR" altLang="tr-TR" sz="2000" b="1" dirty="0"/>
              <a:t>Ön incelemelerde, zamanaşımı sürelerinin göz önünde tutulması gerektiği, </a:t>
            </a:r>
            <a:r>
              <a:rPr lang="tr-TR" altLang="tr-TR" sz="2000" b="1" dirty="0">
                <a:solidFill>
                  <a:srgbClr val="C00000"/>
                </a:solidFill>
              </a:rPr>
              <a:t>(Danıştay 2.D 18.01.2001 gün ve E.2000/3589, K.2001/182)</a:t>
            </a:r>
          </a:p>
          <a:p>
            <a:pPr marL="342900" indent="-342900" algn="just">
              <a:spcAft>
                <a:spcPts val="1200"/>
              </a:spcAft>
              <a:buClr>
                <a:schemeClr val="tx1"/>
              </a:buClr>
              <a:buSzPct val="119000"/>
              <a:buFont typeface="Arial" panose="020B0604020202020204" pitchFamily="34" charset="0"/>
              <a:buChar char="•"/>
            </a:pPr>
            <a:r>
              <a:rPr lang="tr-TR" altLang="tr-TR" sz="2000" b="1" dirty="0"/>
              <a:t>Kararlara yapılan itirazlardan feragat edilemeyeceği, </a:t>
            </a:r>
            <a:r>
              <a:rPr lang="tr-TR" altLang="tr-TR" sz="2000" b="1" dirty="0">
                <a:solidFill>
                  <a:srgbClr val="C00000"/>
                </a:solidFill>
              </a:rPr>
              <a:t>(Danıştay 2.D 12.12.2000 gün ve E.2000/3517, K.2000/4158)</a:t>
            </a:r>
          </a:p>
          <a:p>
            <a:pPr marL="342900" indent="-342900" algn="just">
              <a:spcAft>
                <a:spcPts val="1200"/>
              </a:spcAft>
              <a:buClr>
                <a:schemeClr val="tx1"/>
              </a:buClr>
              <a:buSzPct val="119000"/>
              <a:buFont typeface="Arial" panose="020B0604020202020204" pitchFamily="34" charset="0"/>
              <a:buChar char="•"/>
            </a:pPr>
            <a:r>
              <a:rPr lang="tr-TR" altLang="tr-TR" sz="2000" b="1" dirty="0"/>
              <a:t>4483 sayılı Kanuna istinaden idari yargı tarafından verilen kararların kesin olduğu, itiraz ve temyiz yoluna gidilemeyeceği, </a:t>
            </a:r>
            <a:r>
              <a:rPr lang="tr-TR" altLang="tr-TR" sz="2000" b="1" dirty="0">
                <a:solidFill>
                  <a:srgbClr val="C00000"/>
                </a:solidFill>
              </a:rPr>
              <a:t>(Danıştay 2.D 13.05.2005 gün ve E.2004/335, K.2004/2934)		</a:t>
            </a:r>
          </a:p>
          <a:p>
            <a:endParaRPr lang="tr-TR" dirty="0"/>
          </a:p>
        </p:txBody>
      </p:sp>
    </p:spTree>
    <p:extLst>
      <p:ext uri="{BB962C8B-B14F-4D97-AF65-F5344CB8AC3E}">
        <p14:creationId xmlns:p14="http://schemas.microsoft.com/office/powerpoint/2010/main" val="24853149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1233DD-5800-4076-AF7D-D71C0CDAB2EF}"/>
              </a:ext>
            </a:extLst>
          </p:cNvPr>
          <p:cNvSpPr>
            <a:spLocks noGrp="1"/>
          </p:cNvSpPr>
          <p:nvPr>
            <p:ph type="title"/>
          </p:nvPr>
        </p:nvSpPr>
        <p:spPr>
          <a:xfrm>
            <a:off x="1330578" y="69849"/>
            <a:ext cx="5857875" cy="553998"/>
          </a:xfrm>
        </p:spPr>
        <p:txBody>
          <a:bodyPr/>
          <a:lstStyle/>
          <a:p>
            <a:r>
              <a:rPr lang="tr-TR" b="1" u="none" dirty="0"/>
              <a:t>                 ADALET</a:t>
            </a:r>
          </a:p>
        </p:txBody>
      </p:sp>
      <p:sp>
        <p:nvSpPr>
          <p:cNvPr id="3" name="Metin Yer Tutucusu 2">
            <a:extLst>
              <a:ext uri="{FF2B5EF4-FFF2-40B4-BE49-F238E27FC236}">
                <a16:creationId xmlns:a16="http://schemas.microsoft.com/office/drawing/2014/main" id="{66EB68D1-1A09-4D3A-8FF7-099B1EA179E6}"/>
              </a:ext>
            </a:extLst>
          </p:cNvPr>
          <p:cNvSpPr>
            <a:spLocks noGrp="1"/>
          </p:cNvSpPr>
          <p:nvPr>
            <p:ph type="body" idx="1"/>
          </p:nvPr>
        </p:nvSpPr>
        <p:spPr>
          <a:xfrm>
            <a:off x="304800" y="914400"/>
            <a:ext cx="8195361" cy="5601533"/>
          </a:xfrm>
        </p:spPr>
        <p:txBody>
          <a:bodyPr/>
          <a:lstStyle/>
          <a:p>
            <a:endParaRPr lang="tr-TR" dirty="0"/>
          </a:p>
          <a:p>
            <a:r>
              <a:rPr lang="tr-TR" dirty="0"/>
              <a:t>Bir günlük adalet altmış yıllık ibadetten faziletlidir. Hz. Muhammed</a:t>
            </a:r>
          </a:p>
          <a:p>
            <a:endParaRPr lang="tr-TR" dirty="0"/>
          </a:p>
          <a:p>
            <a:r>
              <a:rPr lang="tr-TR" dirty="0"/>
              <a:t>Bir hükümet, ancak adalete dayanabilir. Bağımsızlık, gelecek, özgürlük her şey adaletle vardır. M. Kemal Atatürk</a:t>
            </a:r>
          </a:p>
          <a:p>
            <a:endParaRPr lang="tr-TR" dirty="0"/>
          </a:p>
          <a:p>
            <a:r>
              <a:rPr lang="tr-TR" dirty="0"/>
              <a:t>Devletin </a:t>
            </a:r>
            <a:r>
              <a:rPr lang="tr-TR"/>
              <a:t>dini adalettir. </a:t>
            </a:r>
            <a:r>
              <a:rPr lang="tr-TR" dirty="0"/>
              <a:t>Hz. Ali</a:t>
            </a:r>
          </a:p>
          <a:p>
            <a:endParaRPr lang="tr-TR" dirty="0"/>
          </a:p>
          <a:p>
            <a:r>
              <a:rPr lang="tr-TR" dirty="0"/>
              <a:t>Bırakın adalet yerini bulsun, isterse kıyamet kopsun. William Watson</a:t>
            </a:r>
          </a:p>
          <a:p>
            <a:endParaRPr lang="tr-TR" dirty="0"/>
          </a:p>
        </p:txBody>
      </p:sp>
    </p:spTree>
    <p:extLst>
      <p:ext uri="{BB962C8B-B14F-4D97-AF65-F5344CB8AC3E}">
        <p14:creationId xmlns:p14="http://schemas.microsoft.com/office/powerpoint/2010/main" val="3353353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5777</TotalTime>
  <Words>8534</Words>
  <Application>Microsoft Office PowerPoint</Application>
  <PresentationFormat>Ekran Gösterisi (4:3)</PresentationFormat>
  <Paragraphs>658</Paragraphs>
  <Slides>100</Slides>
  <Notes>0</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100</vt:i4>
      </vt:variant>
    </vt:vector>
  </HeadingPairs>
  <TitlesOfParts>
    <vt:vector size="112" baseType="lpstr">
      <vt:lpstr>Arial</vt:lpstr>
      <vt:lpstr>Arial Narrow</vt:lpstr>
      <vt:lpstr>Calibri</vt:lpstr>
      <vt:lpstr>Final Frontier</vt:lpstr>
      <vt:lpstr>Gill Sans MT</vt:lpstr>
      <vt:lpstr>Lucida Sans Unicode</vt:lpstr>
      <vt:lpstr>Microsoft Sans Serif</vt:lpstr>
      <vt:lpstr>Times New Roman</vt:lpstr>
      <vt:lpstr>Trebuchet MS</vt:lpstr>
      <vt:lpstr>Wingdings</vt:lpstr>
      <vt:lpstr>Wingdings 2</vt:lpstr>
      <vt:lpstr>Office Theme</vt:lpstr>
      <vt:lpstr>T.C. İÇİŞLERİ BAKANLIĞI</vt:lpstr>
      <vt:lpstr>Sunum Planı</vt:lpstr>
      <vt:lpstr>KONU İLE İLGİLİ MEVZUAT </vt:lpstr>
      <vt:lpstr>HUKUKSAL DAYANAĞI</vt:lpstr>
      <vt:lpstr>KANUNUN GEREKLİLİĞİ</vt:lpstr>
      <vt:lpstr>4483 SAYILI KANUNUN  ÇERÇEVESİ </vt:lpstr>
      <vt:lpstr>4483 SAYILI KANUN  ÇERÇEVESİ</vt:lpstr>
      <vt:lpstr>AMAÇ (1. Madde)</vt:lpstr>
      <vt:lpstr>MEMUR KAVRAMI</vt:lpstr>
      <vt:lpstr>DİĞER KAMU GÖREVLİLERİ</vt:lpstr>
      <vt:lpstr>GÖREV SEBEBİYLE İŞLENEN SUÇLAR</vt:lpstr>
      <vt:lpstr>İLGİLİ KAVRAMLAR</vt:lpstr>
      <vt:lpstr>PowerPoint Sunusu</vt:lpstr>
      <vt:lpstr>KAPSAM (2. Madde)</vt:lpstr>
      <vt:lpstr>KAPSAM (2. Madde)</vt:lpstr>
      <vt:lpstr>KAPSAM (2. Madde)</vt:lpstr>
      <vt:lpstr>KAPSAM (2. Madde)</vt:lpstr>
      <vt:lpstr>KAPSAM (2. Madde)</vt:lpstr>
      <vt:lpstr>KAPSAM (2. Madde)</vt:lpstr>
      <vt:lpstr>Kapsama Giren Suçlar; </vt:lpstr>
      <vt:lpstr>SORUŞTURMA İZNİ VERMEYE YETKİLİ MERCİLERLE İLGİLİ GENEL PRENSİPLER (3. Madde)</vt:lpstr>
      <vt:lpstr>SORUŞTURMA İZNİ VERMEYE YETKİLİ MERCİLER (3. Madde)</vt:lpstr>
      <vt:lpstr>SORUŞTURMA İZNİ VERMEYE YETKİLİ MERCİLER (3. Madde)</vt:lpstr>
      <vt:lpstr>SORUŞTURMA İZNİ VERMEYE YETKİLİ MERCİLER (3. Madde)</vt:lpstr>
      <vt:lpstr>OLAYIN YETKİLİ MERCİLERE İLETİLMESİ, İHBAR VE ŞİKAYETLER  (4. Madde)</vt:lpstr>
      <vt:lpstr>İŞLEME KONULMAYACAK İHBAR VE ŞİKAYETLER  (4. Madde)</vt:lpstr>
      <vt:lpstr>İŞLEME KONULMAYACAK İHBAR VE ŞİKAYETLER  (4. Madde)</vt:lpstr>
      <vt:lpstr>ÖN İNCELEME (5. Madde)</vt:lpstr>
      <vt:lpstr>ÖN İNCELEME  (5. Madde)</vt:lpstr>
      <vt:lpstr>ÖN İNCELEME YAPANLARIN YETKİSİ VE RAPOR (6. Madde)</vt:lpstr>
      <vt:lpstr>ÖN İNCELEMECİLERİN CMK’NA GÖRE KULLANABİLECEĞİ YETKİ</vt:lpstr>
      <vt:lpstr>ÖN İNCELEMECİLERİN CMK’NA GÖRE KULLANABİLECEĞİ YETKİ</vt:lpstr>
      <vt:lpstr>ÖN İNCELEMECİLERİN CMK’NA GÖRE KULLANABİLECEĞİ YETKİ</vt:lpstr>
      <vt:lpstr>CMK’NA GÖRE KULLANILAMAYACAK BAZI YETKİLER</vt:lpstr>
      <vt:lpstr>CMK’NA GÖRE KULLANILAMAYACAK BAZI YETKİLER</vt:lpstr>
      <vt:lpstr>ÖN İNCELEME RAPORU</vt:lpstr>
      <vt:lpstr>SÜRE VE KARAR ÇEŞİTLERİ  (7. Madde)</vt:lpstr>
      <vt:lpstr>SORUŞTURMA İZNİNİN KAPSAMI (8. Madde)</vt:lpstr>
      <vt:lpstr>İTİRAZ (9. Madde)</vt:lpstr>
      <vt:lpstr>İTİRAZ (9. Madde)</vt:lpstr>
      <vt:lpstr>İŞTİRAK HALİNDE İŞLENEN SUÇLAR (10. Madde)</vt:lpstr>
      <vt:lpstr> SORUŞTURMA İZNİNİN GÖNDERİLECEĞİ MERCİ  (11. Madde)</vt:lpstr>
      <vt:lpstr> SORUŞTURMA YAPACAK MERCİ  (12. Madde)</vt:lpstr>
      <vt:lpstr> SORUŞTURMA YAPACAK MERCİ  (12. Madde)</vt:lpstr>
      <vt:lpstr> YETKİLİ VE GÖREVLİ MAHKEME (13. Madde)</vt:lpstr>
      <vt:lpstr> RESEN DAVA AÇILACAK HALLER (15. Madde)</vt:lpstr>
      <vt:lpstr> 4483 SAYILI KANUNA GETİRİLEN YENİ DÜZENLEMELER (1)</vt:lpstr>
      <vt:lpstr> 4483 SAYILI KANUNA GETİRİLEN YENİ DÜZENLEMELER (2)</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4483 SAYILI KANUNA GETİRİLEN YENİ DÜZENLEMELER (3)</vt:lpstr>
      <vt:lpstr> ÖN İNCELEME RAPORU BÖLÜM VE BAŞLIKLARI</vt:lpstr>
      <vt:lpstr> 1- BAŞLANGIÇ</vt:lpstr>
      <vt:lpstr> 2- RAPOR KAPSAMI DIŞINDA BIRAKILAN KONULAR VE NEDENLERİ</vt:lpstr>
      <vt:lpstr> 3- MUHBİR VE MÜŞTEKİ</vt:lpstr>
      <vt:lpstr> 4- İDDİA</vt:lpstr>
      <vt:lpstr> 5- ÖĞRENME TARİHİ</vt:lpstr>
      <vt:lpstr> 6- OLAY YERİ VE TARİHİ</vt:lpstr>
      <vt:lpstr> 7- HAKKINDA ÖN İNCELEME YAPILANLAR</vt:lpstr>
      <vt:lpstr> 8- ÖN İNCELEME KONUSU</vt:lpstr>
      <vt:lpstr> 9- HAKKINDA ÖN İNCELEME YAPILANLARIN İFADELERİ</vt:lpstr>
      <vt:lpstr> 10- DİĞER İFADELER</vt:lpstr>
      <vt:lpstr> 11- BİLİRKİŞİ RAPORU</vt:lpstr>
      <vt:lpstr> 12- İNCELEME</vt:lpstr>
      <vt:lpstr> 13- TAHLİL</vt:lpstr>
      <vt:lpstr> 14- SONUÇ (1)</vt:lpstr>
      <vt:lpstr> 14- SONUÇ (2)</vt:lpstr>
      <vt:lpstr> ÖN İNCELEME RAPORU ÖRNEĞİ</vt:lpstr>
      <vt:lpstr> TEVDİ RAPORU ÖRNEĞİ</vt:lpstr>
      <vt:lpstr>BAZI RAPORLARDA GÖRÜLEN HATA VE EKSİKLİKLER</vt:lpstr>
      <vt:lpstr>BAZI RAPORLARDA GÖRÜLEN HATA VE EKSİKLİKLER</vt:lpstr>
      <vt:lpstr>ÖRNEK YARGI KARARLARI (1) </vt:lpstr>
      <vt:lpstr>ÖRNEK YARGI KARARLARI (2) </vt:lpstr>
      <vt:lpstr>ÖRNEK YARGI KARARLARI (3) </vt:lpstr>
      <vt:lpstr>ÖRNEK YARGI KARARLARI (4) </vt:lpstr>
      <vt:lpstr>ÖRNEK YARGI KARARLARI (5) </vt:lpstr>
      <vt:lpstr>ÖRNEK YARGI KARARLARI (6) </vt:lpstr>
      <vt:lpstr>ÖRNEK YARGI KARARLARI (7) </vt:lpstr>
      <vt:lpstr>ÖRNEK YARGI KARARLARI (8) </vt:lpstr>
      <vt:lpstr>ÖRNEK YARGI KARARLARI (9) </vt:lpstr>
      <vt:lpstr>ÖRNEK YARGI KARARLARI (10) </vt:lpstr>
      <vt:lpstr>ÖRNEK YARGI KARARLARI(11) </vt:lpstr>
      <vt:lpstr>ÖRNEK YARGI KARARLARI(12) </vt:lpstr>
      <vt:lpstr>ÖRNEK YARGI KARARLARI(13) </vt:lpstr>
      <vt:lpstr>ÖRNEK YARGI KARARLARI(14) </vt:lpstr>
      <vt:lpstr>ÖRNEK YARGI KARARLARI(15) </vt:lpstr>
      <vt:lpstr>                 ADALET</vt:lpstr>
      <vt:lpstr>TEŞEKKÜR EDERİM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 İNCELEME  VE  DİSİPLİN SORUŞTURMALARI  RAPORLARININ HAZIRLANMASI</dc:title>
  <dc:creator>Serdar İĞDELER</dc:creator>
  <cp:lastModifiedBy>-</cp:lastModifiedBy>
  <cp:revision>159</cp:revision>
  <dcterms:created xsi:type="dcterms:W3CDTF">2023-09-29T14:36:42Z</dcterms:created>
  <dcterms:modified xsi:type="dcterms:W3CDTF">2024-02-24T19:52:55Z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2020-05-11T00:00:00Z</vt:filetime>
  </property>
  <property fmtid="{D5CDD505-2E9C-101B-9397-08002B2CF9AE}" pid="3" name="Creator">
    <vt:lpwstr>Microsoft® PowerPoint® 2016</vt:lpwstr>
  </property>
  <property fmtid="{D5CDD505-2E9C-101B-9397-08002B2CF9AE}" pid="4" name="LastSaved">
    <vt:filetime>2023-09-29T00:00:00Z</vt:filetime>
  </property>
  <property fmtid="{D5CDD505-2E9C-101B-9397-08002B2CF9AE}" pid="5" name="Producer">
    <vt:lpwstr>Microsoft® PowerPoint® 2016</vt:lpwstr>
  </property>
</Properties>
</file>